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2"/>
  </p:notesMasterIdLst>
  <p:handoutMasterIdLst>
    <p:handoutMasterId r:id="rId33"/>
  </p:handoutMasterIdLst>
  <p:sldIdLst>
    <p:sldId id="1719" r:id="rId6"/>
    <p:sldId id="1887" r:id="rId7"/>
    <p:sldId id="2051" r:id="rId8"/>
    <p:sldId id="2052" r:id="rId9"/>
    <p:sldId id="2053" r:id="rId10"/>
    <p:sldId id="2054" r:id="rId11"/>
    <p:sldId id="2055" r:id="rId12"/>
    <p:sldId id="2056" r:id="rId13"/>
    <p:sldId id="2057" r:id="rId14"/>
    <p:sldId id="2058" r:id="rId15"/>
    <p:sldId id="2059" r:id="rId16"/>
    <p:sldId id="2060" r:id="rId17"/>
    <p:sldId id="2061" r:id="rId18"/>
    <p:sldId id="2062" r:id="rId19"/>
    <p:sldId id="2063" r:id="rId20"/>
    <p:sldId id="2064" r:id="rId21"/>
    <p:sldId id="2065" r:id="rId22"/>
    <p:sldId id="2066" r:id="rId23"/>
    <p:sldId id="2067" r:id="rId24"/>
    <p:sldId id="2068" r:id="rId25"/>
    <p:sldId id="2069" r:id="rId26"/>
    <p:sldId id="2070" r:id="rId27"/>
    <p:sldId id="2072" r:id="rId28"/>
    <p:sldId id="2071" r:id="rId29"/>
    <p:sldId id="2073" r:id="rId30"/>
    <p:sldId id="1884"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87"/>
            <p14:sldId id="2051"/>
            <p14:sldId id="2052"/>
            <p14:sldId id="2053"/>
            <p14:sldId id="2054"/>
            <p14:sldId id="2055"/>
            <p14:sldId id="2056"/>
            <p14:sldId id="2057"/>
            <p14:sldId id="2058"/>
            <p14:sldId id="2059"/>
            <p14:sldId id="2060"/>
            <p14:sldId id="2061"/>
            <p14:sldId id="2062"/>
            <p14:sldId id="2063"/>
            <p14:sldId id="2064"/>
            <p14:sldId id="2065"/>
            <p14:sldId id="2066"/>
            <p14:sldId id="2067"/>
            <p14:sldId id="2068"/>
            <p14:sldId id="2069"/>
            <p14:sldId id="2070"/>
            <p14:sldId id="2072"/>
            <p14:sldId id="2071"/>
            <p14:sldId id="2073"/>
            <p14:sldId id="1884"/>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999" autoAdjust="0"/>
    <p:restoredTop sz="92109" autoAdjust="0"/>
  </p:normalViewPr>
  <p:slideViewPr>
    <p:cSldViewPr snapToGrid="0">
      <p:cViewPr varScale="1">
        <p:scale>
          <a:sx n="76" d="100"/>
          <a:sy n="76" d="100"/>
        </p:scale>
        <p:origin x="27" y="576"/>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2/2/2019 1:16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2/2/2019 1:15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7457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91339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122886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39312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224877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19541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41273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20797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3420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744594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4430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49351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5348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15741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7636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3064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3496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2/2/2019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0733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azure.microsoft.com/en-us/try/cognitive-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2042" y="982480"/>
            <a:ext cx="4167887" cy="2769989"/>
          </a:xfrm>
        </p:spPr>
        <p:txBody>
          <a:bodyPr/>
          <a:lstStyle/>
          <a:p>
            <a:r>
              <a:rPr lang="en-US" dirty="0"/>
              <a:t>AZ-300T06</a:t>
            </a:r>
            <a:br>
              <a:rPr lang="en-US" dirty="0"/>
            </a:br>
            <a:r>
              <a:rPr lang="en-US" dirty="0"/>
              <a:t>Module 06: </a:t>
            </a:r>
            <a:r>
              <a:rPr lang="en-US" b="1" dirty="0"/>
              <a:t>Developing Azure Cognitive Services Solutions</a:t>
            </a:r>
            <a:endParaRPr lang="en-US" dirty="0"/>
          </a:p>
        </p:txBody>
      </p:sp>
      <p:sp>
        <p:nvSpPr>
          <p:cNvPr id="5" name="Text Placeholder 4"/>
          <p:cNvSpPr>
            <a:spLocks noGrp="1"/>
          </p:cNvSpPr>
          <p:nvPr>
            <p:ph type="body" sz="quarter" idx="12"/>
          </p:nvPr>
        </p:nvSpPr>
        <p:spPr>
          <a:xfrm>
            <a:off x="582042" y="4025900"/>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14842" y="1066524"/>
            <a:ext cx="11018520" cy="4592026"/>
          </a:xfrm>
        </p:spPr>
        <p:txBody>
          <a:bodyPr/>
          <a:lstStyle/>
          <a:p>
            <a:pPr marL="0" indent="0">
              <a:buNone/>
            </a:pPr>
            <a:r>
              <a:rPr lang="en-US" sz="2400" b="1" dirty="0"/>
              <a:t>Provides an experience similar to Bing.com/search:</a:t>
            </a:r>
          </a:p>
          <a:p>
            <a:pPr lvl="1"/>
            <a:r>
              <a:rPr lang="en-US" b="1" dirty="0"/>
              <a:t>Returns search results that Bing determines are relevant to the user's query</a:t>
            </a:r>
          </a:p>
          <a:p>
            <a:pPr lvl="1"/>
            <a:endParaRPr lang="en-US" b="1" dirty="0"/>
          </a:p>
          <a:p>
            <a:pPr lvl="1"/>
            <a:r>
              <a:rPr lang="en-US" b="1" dirty="0"/>
              <a:t> Web pages, images, videos, and news, along with related search queries, spelling corrections, time zones, unit conversion, translations, and calculations.</a:t>
            </a:r>
          </a:p>
          <a:p>
            <a:pPr lvl="1"/>
            <a:endParaRPr lang="en-US" b="1" dirty="0"/>
          </a:p>
          <a:p>
            <a:pPr lvl="1"/>
            <a:r>
              <a:rPr lang="en-US" b="1" dirty="0"/>
              <a:t>Generates a </a:t>
            </a:r>
            <a:r>
              <a:rPr lang="en-US" b="1" dirty="0" err="1"/>
              <a:t>SearchResponse</a:t>
            </a:r>
            <a:r>
              <a:rPr lang="en-US" b="1" dirty="0"/>
              <a:t> object containing a collection of answers:</a:t>
            </a:r>
          </a:p>
          <a:p>
            <a:pPr lvl="2"/>
            <a:r>
              <a:rPr lang="en-US" b="1" dirty="0"/>
              <a:t>Webpages</a:t>
            </a:r>
          </a:p>
          <a:p>
            <a:pPr lvl="2"/>
            <a:r>
              <a:rPr lang="en-US" b="1" dirty="0"/>
              <a:t>Images</a:t>
            </a:r>
          </a:p>
          <a:p>
            <a:pPr lvl="2"/>
            <a:r>
              <a:rPr lang="en-US" b="1" dirty="0"/>
              <a:t>Related searches</a:t>
            </a:r>
          </a:p>
          <a:p>
            <a:pPr lvl="2"/>
            <a:r>
              <a:rPr lang="en-US" b="1" dirty="0"/>
              <a:t>Videos</a:t>
            </a:r>
          </a:p>
          <a:p>
            <a:pPr lvl="2"/>
            <a:r>
              <a:rPr lang="en-US" b="1" dirty="0"/>
              <a:t>News</a:t>
            </a:r>
          </a:p>
          <a:p>
            <a:pPr lvl="2"/>
            <a:r>
              <a:rPr lang="en-US" b="1" dirty="0"/>
              <a:t>Computation</a:t>
            </a:r>
          </a:p>
          <a:p>
            <a:pPr lvl="2"/>
            <a:r>
              <a:rPr lang="en-US" b="1" dirty="0" err="1"/>
              <a:t>TimeZone</a:t>
            </a:r>
            <a:endParaRPr lang="en-US" b="1" dirty="0"/>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a:xfrm>
            <a:off x="414842" y="409903"/>
            <a:ext cx="11018520" cy="553998"/>
          </a:xfrm>
        </p:spPr>
        <p:txBody>
          <a:bodyPr/>
          <a:lstStyle/>
          <a:p>
            <a:r>
              <a:rPr lang="en-US" dirty="0"/>
              <a:t>Bing Web Search API overview</a:t>
            </a:r>
          </a:p>
        </p:txBody>
      </p:sp>
      <p:pic>
        <p:nvPicPr>
          <p:cNvPr id="2" name="Picture 1"/>
          <p:cNvPicPr>
            <a:picLocks noChangeAspect="1"/>
          </p:cNvPicPr>
          <p:nvPr/>
        </p:nvPicPr>
        <p:blipFill>
          <a:blip r:embed="rId3"/>
          <a:stretch>
            <a:fillRect/>
          </a:stretch>
        </p:blipFill>
        <p:spPr>
          <a:xfrm>
            <a:off x="7746656" y="3775472"/>
            <a:ext cx="3048470" cy="2876456"/>
          </a:xfrm>
          <a:prstGeom prst="rect">
            <a:avLst/>
          </a:prstGeom>
        </p:spPr>
      </p:pic>
    </p:spTree>
    <p:extLst>
      <p:ext uri="{BB962C8B-B14F-4D97-AF65-F5344CB8AC3E}">
        <p14:creationId xmlns:p14="http://schemas.microsoft.com/office/powerpoint/2010/main" val="147832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655426" y="1655103"/>
            <a:ext cx="11018520" cy="3207032"/>
          </a:xfrm>
        </p:spPr>
        <p:txBody>
          <a:bodyPr/>
          <a:lstStyle/>
          <a:p>
            <a:pPr marL="0" indent="0">
              <a:buNone/>
            </a:pPr>
            <a:r>
              <a:rPr lang="en-US" sz="2400" b="1" dirty="0"/>
              <a:t>Prerequisites:</a:t>
            </a:r>
          </a:p>
          <a:p>
            <a:pPr lvl="1"/>
            <a:r>
              <a:rPr lang="en-US" sz="1800" b="1" dirty="0"/>
              <a:t>A Cognitive Services API account with Bing Search APIs</a:t>
            </a:r>
          </a:p>
          <a:p>
            <a:pPr lvl="1"/>
            <a:r>
              <a:rPr lang="en-US" sz="1800" b="1" dirty="0"/>
              <a:t>Any edition of Visual Studio 2017</a:t>
            </a:r>
          </a:p>
          <a:p>
            <a:pPr marL="0" indent="0">
              <a:buNone/>
            </a:pPr>
            <a:endParaRPr lang="en-US" sz="2400" b="1" dirty="0"/>
          </a:p>
          <a:p>
            <a:pPr marL="0" indent="0">
              <a:buNone/>
            </a:pPr>
            <a:r>
              <a:rPr lang="en-US" sz="2400" b="1" dirty="0"/>
              <a:t>A sample implementation includes:</a:t>
            </a:r>
          </a:p>
          <a:p>
            <a:pPr lvl="1"/>
            <a:r>
              <a:rPr lang="en-US" sz="1800" b="1" dirty="0"/>
              <a:t>a simple console application that performs a Bing Web Search API query and displays the returned raw search results in JSON format. </a:t>
            </a:r>
          </a:p>
          <a:p>
            <a:pPr lvl="1"/>
            <a:r>
              <a:rPr lang="en-US" sz="1800" b="1" dirty="0"/>
              <a:t>While the application is written in C#, the API is a RESTful Web service compatible with any programming language that can make HTTP requests and parse JSON.</a:t>
            </a:r>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Develop a Bing Web Search query in C#</a:t>
            </a:r>
          </a:p>
        </p:txBody>
      </p:sp>
    </p:spTree>
    <p:extLst>
      <p:ext uri="{BB962C8B-B14F-4D97-AF65-F5344CB8AC3E}">
        <p14:creationId xmlns:p14="http://schemas.microsoft.com/office/powerpoint/2010/main" val="214606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4557" y="1576276"/>
            <a:ext cx="11018520" cy="4148828"/>
          </a:xfrm>
        </p:spPr>
        <p:txBody>
          <a:bodyPr/>
          <a:lstStyle/>
          <a:p>
            <a:pPr marL="0" indent="0">
              <a:buNone/>
            </a:pPr>
            <a:r>
              <a:rPr lang="en-US" sz="2400" b="1" dirty="0"/>
              <a:t>By default, Bing returns all content that it considers to be relevant</a:t>
            </a:r>
          </a:p>
          <a:p>
            <a:pPr marL="0" indent="0">
              <a:buNone/>
            </a:pPr>
            <a:endParaRPr lang="en-US" sz="2400" b="1" dirty="0"/>
          </a:p>
          <a:p>
            <a:pPr marL="0" indent="0">
              <a:buNone/>
            </a:pPr>
            <a:r>
              <a:rPr lang="en-US" sz="2400" b="1" dirty="0"/>
              <a:t>You can customize the response by modifying a query string:</a:t>
            </a:r>
          </a:p>
          <a:p>
            <a:pPr lvl="1"/>
            <a:r>
              <a:rPr lang="en-US" sz="1800" b="1" dirty="0"/>
              <a:t>If you're interested in specific types of content such as images, videos, and news, you can request only those answers by using the </a:t>
            </a:r>
            <a:r>
              <a:rPr lang="en-US" sz="1800" b="1" dirty="0" err="1"/>
              <a:t>responseFilter</a:t>
            </a:r>
            <a:r>
              <a:rPr lang="en-US" sz="1800" b="1" dirty="0"/>
              <a:t> query parameter. </a:t>
            </a:r>
          </a:p>
          <a:p>
            <a:pPr lvl="2"/>
            <a:r>
              <a:rPr lang="en-US" sz="1400" b="1" dirty="0"/>
              <a:t>The </a:t>
            </a:r>
            <a:r>
              <a:rPr lang="en-US" sz="1400" b="1" dirty="0" err="1"/>
              <a:t>responseFilter</a:t>
            </a:r>
            <a:r>
              <a:rPr lang="en-US" sz="1400" b="1" dirty="0"/>
              <a:t> is a comma-delimited list of answers. </a:t>
            </a:r>
          </a:p>
          <a:p>
            <a:pPr lvl="2"/>
            <a:r>
              <a:rPr lang="en-US" sz="1400" b="1" dirty="0"/>
              <a:t>Avoid using </a:t>
            </a:r>
            <a:r>
              <a:rPr lang="en-US" sz="1400" b="1" dirty="0" err="1"/>
              <a:t>responseFilter</a:t>
            </a:r>
            <a:r>
              <a:rPr lang="en-US" sz="1400" b="1" dirty="0"/>
              <a:t> to get results from a single API. If you want content from a single Bing API, call that API directly. For example, to receive only images, send a request to the Image Search API endpoint.</a:t>
            </a:r>
          </a:p>
          <a:p>
            <a:pPr lvl="1"/>
            <a:r>
              <a:rPr lang="en-US" sz="1800" b="1" dirty="0"/>
              <a:t>To retrieve search results from a specific domain, include the site: query operator </a:t>
            </a:r>
          </a:p>
          <a:p>
            <a:pPr lvl="1"/>
            <a:r>
              <a:rPr lang="en-US" sz="1800" b="1" dirty="0"/>
              <a:t>To limit the number of answers that Bing returns (webpages and images), set the </a:t>
            </a:r>
            <a:r>
              <a:rPr lang="en-US" sz="1800" b="1" dirty="0" err="1"/>
              <a:t>answerCount</a:t>
            </a:r>
            <a:r>
              <a:rPr lang="en-US" sz="1800" b="1" dirty="0"/>
              <a:t> query parameter to 2.</a:t>
            </a:r>
          </a:p>
          <a:p>
            <a:pPr lvl="1"/>
            <a:r>
              <a:rPr lang="en-US" sz="1800" b="1" dirty="0"/>
              <a:t>To include specific types of ranked answers in the response, set the promote query parameter to the answer type you are interested in.</a:t>
            </a:r>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Filtering the answers in the search response</a:t>
            </a:r>
          </a:p>
        </p:txBody>
      </p:sp>
    </p:spTree>
    <p:extLst>
      <p:ext uri="{BB962C8B-B14F-4D97-AF65-F5344CB8AC3E}">
        <p14:creationId xmlns:p14="http://schemas.microsoft.com/office/powerpoint/2010/main" val="251365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06: </a:t>
            </a:r>
            <a:r>
              <a:rPr lang="en-US" b="1" dirty="0"/>
              <a:t>Developing Azure Cognitive Services Solutions</a:t>
            </a:r>
            <a:br>
              <a:rPr lang="en-US" dirty="0"/>
            </a:br>
            <a:br>
              <a:rPr lang="en-US" dirty="0"/>
            </a:br>
            <a:r>
              <a:rPr lang="en-US" sz="3200" dirty="0"/>
              <a:t>Lesson 04: </a:t>
            </a:r>
            <a:r>
              <a:rPr lang="en-US" sz="3200" b="1" dirty="0"/>
              <a:t>Develop Solutions using Custom Speech Service</a:t>
            </a:r>
            <a:endParaRPr lang="en-US" dirty="0"/>
          </a:p>
        </p:txBody>
      </p:sp>
    </p:spTree>
    <p:extLst>
      <p:ext uri="{BB962C8B-B14F-4D97-AF65-F5344CB8AC3E}">
        <p14:creationId xmlns:p14="http://schemas.microsoft.com/office/powerpoint/2010/main" val="318285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88263" y="1492192"/>
            <a:ext cx="11018520" cy="4290405"/>
          </a:xfrm>
        </p:spPr>
        <p:txBody>
          <a:bodyPr/>
          <a:lstStyle/>
          <a:p>
            <a:pPr marL="0" indent="0">
              <a:buNone/>
            </a:pPr>
            <a:r>
              <a:rPr lang="en-US" b="1" dirty="0"/>
              <a:t>A cloud-based service that provides the ability to customize speech models for Speech-to-Text transcription:</a:t>
            </a:r>
          </a:p>
          <a:p>
            <a:pPr marL="0" indent="0">
              <a:buNone/>
            </a:pPr>
            <a:endParaRPr lang="en-US" sz="1100" b="1" dirty="0"/>
          </a:p>
          <a:p>
            <a:pPr lvl="1"/>
            <a:r>
              <a:rPr lang="en-US" b="1" dirty="0"/>
              <a:t>Contains two statistical models learned from training data:</a:t>
            </a:r>
          </a:p>
          <a:p>
            <a:pPr lvl="2"/>
            <a:r>
              <a:rPr lang="en-US" b="1" dirty="0"/>
              <a:t>The acoustic model is a classifier that labels short fragments of audio into one of a number of phonemes, or sound units, in a given language. </a:t>
            </a:r>
          </a:p>
          <a:p>
            <a:pPr lvl="2"/>
            <a:r>
              <a:rPr lang="en-US" b="1" dirty="0"/>
              <a:t>The language model is a probability distribution over sequences of words. It helps the system decide among sequences of words that sound similar, based on the likelihood of the word sequences themselves. </a:t>
            </a:r>
          </a:p>
          <a:p>
            <a:pPr lvl="1"/>
            <a:endParaRPr lang="en-US" b="1" dirty="0"/>
          </a:p>
          <a:p>
            <a:pPr lvl="1"/>
            <a:r>
              <a:rPr lang="en-US" b="1" dirty="0"/>
              <a:t>Allows creating customized language and acoustic models:</a:t>
            </a:r>
          </a:p>
          <a:p>
            <a:pPr lvl="2"/>
            <a:r>
              <a:rPr lang="en-US" b="1" dirty="0"/>
              <a:t>Facilitates application that deal with uncommon vocabulary items, such as product names or jargon</a:t>
            </a:r>
          </a:p>
          <a:p>
            <a:pPr lvl="1"/>
            <a:endParaRPr lang="en-US" b="1" dirty="0"/>
          </a:p>
          <a:p>
            <a:pPr lvl="1"/>
            <a:endParaRPr lang="en-US" b="1" dirty="0"/>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Custom Speech Service Overview</a:t>
            </a:r>
          </a:p>
        </p:txBody>
      </p:sp>
    </p:spTree>
    <p:extLst>
      <p:ext uri="{BB962C8B-B14F-4D97-AF65-F5344CB8AC3E}">
        <p14:creationId xmlns:p14="http://schemas.microsoft.com/office/powerpoint/2010/main" val="117700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88263" y="1166372"/>
            <a:ext cx="11018520" cy="5663089"/>
          </a:xfrm>
        </p:spPr>
        <p:txBody>
          <a:bodyPr/>
          <a:lstStyle/>
          <a:p>
            <a:pPr marL="0" indent="0">
              <a:buNone/>
            </a:pPr>
            <a:r>
              <a:rPr lang="en-US" sz="2400" b="1" dirty="0"/>
              <a:t>Prerequisites:</a:t>
            </a:r>
          </a:p>
          <a:p>
            <a:pPr lvl="1"/>
            <a:r>
              <a:rPr lang="en-US" sz="1800" b="1" dirty="0"/>
              <a:t>A Cognitive Services account</a:t>
            </a:r>
          </a:p>
          <a:p>
            <a:pPr marL="0" indent="0">
              <a:buNone/>
            </a:pPr>
            <a:endParaRPr lang="en-US" sz="2400" b="1" dirty="0"/>
          </a:p>
          <a:p>
            <a:pPr marL="0" indent="0">
              <a:buNone/>
            </a:pPr>
            <a:r>
              <a:rPr lang="en-US" sz="2400" b="1" dirty="0"/>
              <a:t>Implementation steps:</a:t>
            </a:r>
          </a:p>
          <a:p>
            <a:pPr lvl="1"/>
            <a:r>
              <a:rPr lang="en-US" sz="1800" b="1" dirty="0"/>
              <a:t>Prepare the data: provide a collection of speech data, consists of a set of audio files of speech data and a text file of transcriptions of each audio file. </a:t>
            </a:r>
          </a:p>
          <a:p>
            <a:pPr lvl="1"/>
            <a:r>
              <a:rPr lang="en-US" sz="1800" b="1" dirty="0"/>
              <a:t>Import the acoustic data set: upload the acoustic data sets</a:t>
            </a:r>
          </a:p>
          <a:p>
            <a:pPr lvl="1"/>
            <a:r>
              <a:rPr lang="en-US" sz="1800" b="1" dirty="0"/>
              <a:t>Create the custom acoustic model: choose the base acoustic model, select the acoustic data set, and, optionally, perform offline testing of your new model when the processing is complete. There are two base acoustic models to choose from:</a:t>
            </a:r>
          </a:p>
          <a:p>
            <a:pPr lvl="2"/>
            <a:endParaRPr lang="en-US" b="1" dirty="0"/>
          </a:p>
          <a:p>
            <a:pPr lvl="2"/>
            <a:r>
              <a:rPr lang="en-US" b="1" dirty="0"/>
              <a:t>Microsoft Search and Dictation LM is appropriate for speech directed at an application, such as commands, search queries, or dictation. </a:t>
            </a:r>
          </a:p>
          <a:p>
            <a:pPr lvl="2"/>
            <a:r>
              <a:rPr lang="en-US" b="1" dirty="0"/>
              <a:t>The Microsoft Conversational LM is appropriate for recognizing speech spoken in a conversational style. This type of speech is typically directed at another person and occurs in call centers or meetings.</a:t>
            </a:r>
          </a:p>
          <a:p>
            <a:pPr lvl="2"/>
            <a:endParaRPr lang="en-US" b="1" dirty="0"/>
          </a:p>
          <a:p>
            <a:pPr lvl="1"/>
            <a:endParaRPr lang="en-US" b="1" dirty="0"/>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Create a custom acoustic model</a:t>
            </a:r>
          </a:p>
        </p:txBody>
      </p:sp>
    </p:spTree>
    <p:extLst>
      <p:ext uri="{BB962C8B-B14F-4D97-AF65-F5344CB8AC3E}">
        <p14:creationId xmlns:p14="http://schemas.microsoft.com/office/powerpoint/2010/main" val="409236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634405" y="1502703"/>
            <a:ext cx="11018520" cy="6192464"/>
          </a:xfrm>
        </p:spPr>
        <p:txBody>
          <a:bodyPr/>
          <a:lstStyle/>
          <a:p>
            <a:pPr marL="0" indent="0">
              <a:buNone/>
            </a:pPr>
            <a:r>
              <a:rPr lang="en-US" b="1" dirty="0"/>
              <a:t>Prerequisites:</a:t>
            </a:r>
          </a:p>
          <a:p>
            <a:pPr lvl="1"/>
            <a:r>
              <a:rPr lang="en-US" b="1" dirty="0"/>
              <a:t>A Cognitive Services account</a:t>
            </a:r>
          </a:p>
          <a:p>
            <a:pPr marL="0" indent="0">
              <a:buNone/>
            </a:pPr>
            <a:endParaRPr lang="en-US" b="1" dirty="0"/>
          </a:p>
          <a:p>
            <a:pPr marL="0" indent="0">
              <a:buNone/>
            </a:pPr>
            <a:r>
              <a:rPr lang="en-US" b="1" dirty="0"/>
              <a:t>Implementation steps:</a:t>
            </a:r>
          </a:p>
          <a:p>
            <a:pPr marL="228600" lvl="1" indent="0">
              <a:buNone/>
            </a:pPr>
            <a:endParaRPr lang="en-US" sz="1000" b="1" dirty="0"/>
          </a:p>
          <a:p>
            <a:pPr lvl="1"/>
            <a:r>
              <a:rPr lang="en-US" b="1" dirty="0"/>
              <a:t>Prepare the data: provide a list of example utterances</a:t>
            </a:r>
          </a:p>
          <a:p>
            <a:pPr lvl="1"/>
            <a:r>
              <a:rPr lang="en-US" b="1" dirty="0"/>
              <a:t>Import the language data set: upload a text file of language data</a:t>
            </a:r>
          </a:p>
          <a:p>
            <a:pPr lvl="1"/>
            <a:r>
              <a:rPr lang="en-US" b="1" dirty="0"/>
              <a:t>Create the custom language model: set the locale, choose the base language model, select the language data set, and, optionally, perform offline testing of your new model when the processing is complete. There are two base language models to choose from:</a:t>
            </a:r>
          </a:p>
          <a:p>
            <a:pPr lvl="2"/>
            <a:r>
              <a:rPr lang="en-US" b="1" dirty="0"/>
              <a:t>Microsoft Search and Dictation LM is appropriate for speech directed at an application, such as commands, search queries, or dictation. </a:t>
            </a:r>
          </a:p>
          <a:p>
            <a:pPr lvl="2"/>
            <a:r>
              <a:rPr lang="en-US" b="1" dirty="0"/>
              <a:t>The Microsoft Conversational LM is appropriate for recognizing speech spoken in a conversational style. This type of speech is typically directed at another person and occurs in call centers or meetings.</a:t>
            </a:r>
          </a:p>
          <a:p>
            <a:pPr lvl="2"/>
            <a:endParaRPr lang="en-US" b="1" dirty="0"/>
          </a:p>
          <a:p>
            <a:pPr lvl="1"/>
            <a:endParaRPr lang="en-US" b="1" dirty="0"/>
          </a:p>
          <a:p>
            <a:endParaRPr lang="en-US" b="1" dirty="0"/>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Create a custom language model</a:t>
            </a:r>
          </a:p>
        </p:txBody>
      </p:sp>
    </p:spTree>
    <p:extLst>
      <p:ext uri="{BB962C8B-B14F-4D97-AF65-F5344CB8AC3E}">
        <p14:creationId xmlns:p14="http://schemas.microsoft.com/office/powerpoint/2010/main" val="146264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06: </a:t>
            </a:r>
            <a:r>
              <a:rPr lang="en-US" b="1" dirty="0"/>
              <a:t>Developing Azure Cognitive Services Solutions</a:t>
            </a:r>
            <a:br>
              <a:rPr lang="en-US" b="1" dirty="0"/>
            </a:br>
            <a:br>
              <a:rPr lang="en-US" dirty="0"/>
            </a:br>
            <a:r>
              <a:rPr lang="en-US" sz="3200" dirty="0"/>
              <a:t>Lesson 05: </a:t>
            </a:r>
            <a:r>
              <a:rPr lang="en-US" sz="3200" b="1" dirty="0"/>
              <a:t>Develop Solutions using </a:t>
            </a:r>
            <a:r>
              <a:rPr lang="en-US" sz="3200" b="1" dirty="0" err="1"/>
              <a:t>QnA</a:t>
            </a:r>
            <a:r>
              <a:rPr lang="en-US" sz="3200" b="1" dirty="0"/>
              <a:t> Maker</a:t>
            </a:r>
            <a:endParaRPr lang="en-US" dirty="0"/>
          </a:p>
        </p:txBody>
      </p:sp>
    </p:spTree>
    <p:extLst>
      <p:ext uri="{BB962C8B-B14F-4D97-AF65-F5344CB8AC3E}">
        <p14:creationId xmlns:p14="http://schemas.microsoft.com/office/powerpoint/2010/main" val="3256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88263" y="1450151"/>
            <a:ext cx="11018520" cy="1785104"/>
          </a:xfrm>
        </p:spPr>
        <p:txBody>
          <a:bodyPr/>
          <a:lstStyle/>
          <a:p>
            <a:pPr marL="0" indent="0">
              <a:buNone/>
            </a:pPr>
            <a:r>
              <a:rPr lang="en-US" b="1" dirty="0" err="1"/>
              <a:t>QnA</a:t>
            </a:r>
            <a:r>
              <a:rPr lang="en-US" b="1" dirty="0"/>
              <a:t> Maker helps building question and answer services from semi-structured content like FAQ documents, URLs, or product manuals:</a:t>
            </a:r>
          </a:p>
          <a:p>
            <a:pPr marL="0" indent="0">
              <a:buNone/>
            </a:pPr>
            <a:endParaRPr lang="en-US" sz="1000" b="1" dirty="0"/>
          </a:p>
          <a:p>
            <a:pPr lvl="1"/>
            <a:r>
              <a:rPr lang="en-US" b="1" dirty="0"/>
              <a:t>Offers easy-to-use graphical interface</a:t>
            </a:r>
          </a:p>
          <a:p>
            <a:pPr lvl="1"/>
            <a:r>
              <a:rPr lang="en-US" b="1" dirty="0"/>
              <a:t>Does not require development skills</a:t>
            </a:r>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err="1"/>
              <a:t>QnA</a:t>
            </a:r>
            <a:r>
              <a:rPr lang="en-US" dirty="0"/>
              <a:t> Maker overview</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937" y="2845904"/>
            <a:ext cx="5252279" cy="3554896"/>
          </a:xfrm>
          <a:prstGeom prst="rect">
            <a:avLst/>
          </a:prstGeom>
        </p:spPr>
      </p:pic>
    </p:spTree>
    <p:extLst>
      <p:ext uri="{BB962C8B-B14F-4D97-AF65-F5344CB8AC3E}">
        <p14:creationId xmlns:p14="http://schemas.microsoft.com/office/powerpoint/2010/main" val="268895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3619452"/>
          </a:xfrm>
        </p:spPr>
        <p:txBody>
          <a:bodyPr/>
          <a:lstStyle/>
          <a:p>
            <a:pPr marL="0" indent="0">
              <a:buNone/>
            </a:pPr>
            <a:r>
              <a:rPr lang="en-US" b="1" dirty="0"/>
              <a:t>Prerequisites:</a:t>
            </a:r>
          </a:p>
          <a:p>
            <a:pPr lvl="1"/>
            <a:r>
              <a:rPr lang="en-US" b="1" dirty="0"/>
              <a:t>A Cognitive Services API account with </a:t>
            </a:r>
            <a:r>
              <a:rPr lang="en-US" b="1" dirty="0" err="1"/>
              <a:t>QnA</a:t>
            </a:r>
            <a:r>
              <a:rPr lang="en-US" b="1" dirty="0"/>
              <a:t> Maker chosen as your resource</a:t>
            </a:r>
          </a:p>
          <a:p>
            <a:pPr lvl="1"/>
            <a:r>
              <a:rPr lang="en-US" b="1" dirty="0"/>
              <a:t>Any edition of Visual Studio 2017</a:t>
            </a:r>
          </a:p>
          <a:p>
            <a:pPr marL="0" indent="0">
              <a:buNone/>
            </a:pPr>
            <a:endParaRPr lang="en-US" b="1" dirty="0"/>
          </a:p>
          <a:p>
            <a:pPr marL="0" indent="0">
              <a:buNone/>
            </a:pPr>
            <a:r>
              <a:rPr lang="en-US" b="1" dirty="0"/>
              <a:t>A sample implementation includes:</a:t>
            </a:r>
          </a:p>
          <a:p>
            <a:pPr lvl="1"/>
            <a:r>
              <a:rPr lang="en-US" b="1" dirty="0"/>
              <a:t>A .NET Framework C# console application that implements a </a:t>
            </a:r>
            <a:r>
              <a:rPr lang="en-US" b="1" dirty="0" err="1"/>
              <a:t>QnA</a:t>
            </a:r>
            <a:r>
              <a:rPr lang="en-US" b="1" dirty="0"/>
              <a:t> Maker knowledge base and displays the returned results in JSON format. </a:t>
            </a:r>
          </a:p>
          <a:p>
            <a:pPr lvl="1"/>
            <a:r>
              <a:rPr lang="en-US" b="1" dirty="0"/>
              <a:t>Once the knowledge base is created, you can view it in </a:t>
            </a:r>
            <a:r>
              <a:rPr lang="en-US" b="1" dirty="0" err="1"/>
              <a:t>QnA</a:t>
            </a:r>
            <a:r>
              <a:rPr lang="en-US" b="1" dirty="0"/>
              <a:t> Maker Portal.</a:t>
            </a:r>
          </a:p>
          <a:p>
            <a:pPr lvl="1"/>
            <a:endParaRPr lang="en-US" b="1" dirty="0"/>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Create a new knowledge base in C#</a:t>
            </a:r>
          </a:p>
        </p:txBody>
      </p:sp>
    </p:spTree>
    <p:extLst>
      <p:ext uri="{BB962C8B-B14F-4D97-AF65-F5344CB8AC3E}">
        <p14:creationId xmlns:p14="http://schemas.microsoft.com/office/powerpoint/2010/main" val="51078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06: </a:t>
            </a:r>
            <a:r>
              <a:rPr lang="en-US" b="1" dirty="0"/>
              <a:t>Developing Azure Cognitive Services Solutions</a:t>
            </a:r>
            <a:br>
              <a:rPr lang="en-US" dirty="0"/>
            </a:br>
            <a:br>
              <a:rPr lang="en-US" dirty="0"/>
            </a:br>
            <a:r>
              <a:rPr lang="en-US" sz="3200" dirty="0"/>
              <a:t>Lesson 01: </a:t>
            </a:r>
            <a:r>
              <a:rPr lang="en-US" sz="3200" b="1" dirty="0"/>
              <a:t>Cognitive Services Overview</a:t>
            </a:r>
            <a:endParaRPr lang="en-US" dirty="0"/>
          </a:p>
        </p:txBody>
      </p:sp>
    </p:spTree>
    <p:extLst>
      <p:ext uri="{BB962C8B-B14F-4D97-AF65-F5344CB8AC3E}">
        <p14:creationId xmlns:p14="http://schemas.microsoft.com/office/powerpoint/2010/main" val="116264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629150" y="1686634"/>
            <a:ext cx="11018520" cy="1698927"/>
          </a:xfrm>
        </p:spPr>
        <p:txBody>
          <a:bodyPr/>
          <a:lstStyle/>
          <a:p>
            <a:pPr marL="0" indent="0">
              <a:buNone/>
            </a:pPr>
            <a:r>
              <a:rPr lang="en-US" b="1" dirty="0"/>
              <a:t>A sample implementation includes:</a:t>
            </a:r>
          </a:p>
          <a:p>
            <a:pPr lvl="1"/>
            <a:endParaRPr lang="en-US" sz="1100" b="1" dirty="0"/>
          </a:p>
          <a:p>
            <a:pPr lvl="1"/>
            <a:r>
              <a:rPr lang="en-US" b="1" dirty="0"/>
              <a:t>A .NET Framework C# console application that updates an existing </a:t>
            </a:r>
            <a:r>
              <a:rPr lang="en-US" b="1" dirty="0" err="1"/>
              <a:t>QnA</a:t>
            </a:r>
            <a:r>
              <a:rPr lang="en-US" b="1" dirty="0"/>
              <a:t> Maker knowledge base and displays the returned results in JSON format. </a:t>
            </a:r>
          </a:p>
          <a:p>
            <a:pPr lvl="1"/>
            <a:r>
              <a:rPr lang="en-US" b="1" dirty="0"/>
              <a:t>Once the knowledge base is updated, you can view it in </a:t>
            </a:r>
            <a:r>
              <a:rPr lang="en-US" b="1" dirty="0" err="1"/>
              <a:t>QnA</a:t>
            </a:r>
            <a:r>
              <a:rPr lang="en-US" b="1" dirty="0"/>
              <a:t> Maker Portal.</a:t>
            </a:r>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Update a knowledge base in C#</a:t>
            </a:r>
          </a:p>
        </p:txBody>
      </p:sp>
    </p:spTree>
    <p:extLst>
      <p:ext uri="{BB962C8B-B14F-4D97-AF65-F5344CB8AC3E}">
        <p14:creationId xmlns:p14="http://schemas.microsoft.com/office/powerpoint/2010/main" val="57134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2252924"/>
          </a:xfrm>
        </p:spPr>
        <p:txBody>
          <a:bodyPr/>
          <a:lstStyle/>
          <a:p>
            <a:pPr marL="0" indent="0">
              <a:buNone/>
            </a:pPr>
            <a:r>
              <a:rPr lang="en-US" b="1" dirty="0"/>
              <a:t>A sample implementation includes:</a:t>
            </a:r>
          </a:p>
          <a:p>
            <a:pPr lvl="1"/>
            <a:endParaRPr lang="en-US" sz="1050" b="1" dirty="0"/>
          </a:p>
          <a:p>
            <a:pPr lvl="1"/>
            <a:r>
              <a:rPr lang="en-US" b="1" dirty="0"/>
              <a:t>A .NET Framework C# console application that </a:t>
            </a:r>
            <a:r>
              <a:rPr lang="en-US" b="1" dirty="0" err="1"/>
              <a:t>publishe</a:t>
            </a:r>
            <a:r>
              <a:rPr lang="en-US" b="1" dirty="0"/>
              <a:t> an existing </a:t>
            </a:r>
            <a:r>
              <a:rPr lang="en-US" b="1" dirty="0" err="1"/>
              <a:t>QnA</a:t>
            </a:r>
            <a:r>
              <a:rPr lang="en-US" b="1" dirty="0"/>
              <a:t> Maker knowledge base and displays the returned results in JSON format. </a:t>
            </a:r>
          </a:p>
          <a:p>
            <a:pPr lvl="1"/>
            <a:r>
              <a:rPr lang="en-US" b="1" dirty="0"/>
              <a:t>A successful response is returned in JSON:</a:t>
            </a:r>
          </a:p>
          <a:p>
            <a:endParaRPr lang="en-US" b="1" dirty="0"/>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Publish a knowledge base in C#</a:t>
            </a:r>
          </a:p>
        </p:txBody>
      </p:sp>
      <p:pic>
        <p:nvPicPr>
          <p:cNvPr id="2" name="Picture 1"/>
          <p:cNvPicPr>
            <a:picLocks noChangeAspect="1"/>
          </p:cNvPicPr>
          <p:nvPr/>
        </p:nvPicPr>
        <p:blipFill>
          <a:blip r:embed="rId3"/>
          <a:stretch>
            <a:fillRect/>
          </a:stretch>
        </p:blipFill>
        <p:spPr>
          <a:xfrm>
            <a:off x="1120972" y="3881661"/>
            <a:ext cx="2152381" cy="733333"/>
          </a:xfrm>
          <a:prstGeom prst="rect">
            <a:avLst/>
          </a:prstGeom>
        </p:spPr>
      </p:pic>
    </p:spTree>
    <p:extLst>
      <p:ext uri="{BB962C8B-B14F-4D97-AF65-F5344CB8AC3E}">
        <p14:creationId xmlns:p14="http://schemas.microsoft.com/office/powerpoint/2010/main" val="212098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06: </a:t>
            </a:r>
            <a:r>
              <a:rPr lang="en-US" b="1" dirty="0"/>
              <a:t>Developing Azure Cognitive Services Solutions</a:t>
            </a:r>
            <a:br>
              <a:rPr lang="en-US" dirty="0"/>
            </a:br>
            <a:br>
              <a:rPr lang="en-US" dirty="0"/>
            </a:br>
            <a:r>
              <a:rPr lang="en-US" sz="3200" dirty="0"/>
              <a:t>Lesson 06: </a:t>
            </a:r>
            <a:r>
              <a:rPr lang="en-US" sz="3200" b="1" dirty="0"/>
              <a:t>Working with the Azure IoT Hub</a:t>
            </a:r>
            <a:endParaRPr lang="en-US" dirty="0"/>
          </a:p>
        </p:txBody>
      </p:sp>
    </p:spTree>
    <p:extLst>
      <p:ext uri="{BB962C8B-B14F-4D97-AF65-F5344CB8AC3E}">
        <p14:creationId xmlns:p14="http://schemas.microsoft.com/office/powerpoint/2010/main" val="292716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86740" y="1513214"/>
            <a:ext cx="11018520" cy="4333494"/>
          </a:xfrm>
        </p:spPr>
        <p:txBody>
          <a:bodyPr/>
          <a:lstStyle/>
          <a:p>
            <a:pPr marL="0" indent="0">
              <a:buNone/>
            </a:pPr>
            <a:r>
              <a:rPr lang="en-US" b="1" dirty="0"/>
              <a:t>A managed service that operates as a message hub for bi-directional communication between </a:t>
            </a:r>
            <a:r>
              <a:rPr lang="en-US" b="1" dirty="0" err="1"/>
              <a:t>IoT</a:t>
            </a:r>
            <a:r>
              <a:rPr lang="en-US" b="1" dirty="0"/>
              <a:t> application and the devices it manages:</a:t>
            </a:r>
          </a:p>
          <a:p>
            <a:pPr lvl="1"/>
            <a:endParaRPr lang="en-US" sz="1400" b="1" dirty="0"/>
          </a:p>
          <a:p>
            <a:pPr lvl="1"/>
            <a:r>
              <a:rPr lang="en-US" b="1" dirty="0"/>
              <a:t>Scales to millions of IoT devices</a:t>
            </a:r>
          </a:p>
          <a:p>
            <a:pPr lvl="1"/>
            <a:r>
              <a:rPr lang="en-US" b="1" dirty="0"/>
              <a:t>Supports multiple messaging patterns such as:</a:t>
            </a:r>
          </a:p>
          <a:p>
            <a:pPr lvl="2"/>
            <a:r>
              <a:rPr lang="en-US" b="1" dirty="0"/>
              <a:t>device-to-cloud telemetry</a:t>
            </a:r>
          </a:p>
          <a:p>
            <a:pPr lvl="2"/>
            <a:r>
              <a:rPr lang="en-US" b="1" dirty="0"/>
              <a:t>file upload from devices</a:t>
            </a:r>
          </a:p>
          <a:p>
            <a:pPr lvl="2"/>
            <a:r>
              <a:rPr lang="en-US" b="1" dirty="0"/>
              <a:t>request-reply methods</a:t>
            </a:r>
          </a:p>
          <a:p>
            <a:pPr lvl="1"/>
            <a:r>
              <a:rPr lang="en-US" b="1" dirty="0"/>
              <a:t>Secures communication channel for devices to send data</a:t>
            </a:r>
          </a:p>
          <a:p>
            <a:pPr lvl="1"/>
            <a:r>
              <a:rPr lang="en-US" b="1" dirty="0"/>
              <a:t>Routes device data</a:t>
            </a:r>
          </a:p>
          <a:p>
            <a:pPr lvl="1"/>
            <a:r>
              <a:rPr lang="en-US" b="1" dirty="0"/>
              <a:t>Integrates with a number of other Azure services</a:t>
            </a:r>
          </a:p>
          <a:p>
            <a:pPr lvl="1"/>
            <a:r>
              <a:rPr lang="en-US" b="1" dirty="0"/>
              <a:t>Facilitates configuring and controlling </a:t>
            </a:r>
            <a:r>
              <a:rPr lang="en-US" b="1" dirty="0" err="1"/>
              <a:t>IoT</a:t>
            </a:r>
            <a:r>
              <a:rPr lang="en-US" b="1" dirty="0"/>
              <a:t> devices</a:t>
            </a:r>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Azure </a:t>
            </a:r>
            <a:r>
              <a:rPr lang="en-US" dirty="0" err="1"/>
              <a:t>IoT</a:t>
            </a:r>
            <a:r>
              <a:rPr lang="en-US" dirty="0"/>
              <a:t> Hub overview</a:t>
            </a:r>
          </a:p>
        </p:txBody>
      </p:sp>
    </p:spTree>
    <p:extLst>
      <p:ext uri="{BB962C8B-B14F-4D97-AF65-F5344CB8AC3E}">
        <p14:creationId xmlns:p14="http://schemas.microsoft.com/office/powerpoint/2010/main" val="139927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655426" y="1297751"/>
            <a:ext cx="11018520" cy="4050340"/>
          </a:xfrm>
        </p:spPr>
        <p:txBody>
          <a:bodyPr/>
          <a:lstStyle/>
          <a:p>
            <a:pPr marL="0" indent="0">
              <a:buNone/>
            </a:pPr>
            <a:r>
              <a:rPr lang="en-US" b="1" dirty="0"/>
              <a:t>The </a:t>
            </a:r>
            <a:r>
              <a:rPr lang="en-US" b="1" dirty="0" err="1"/>
              <a:t>IoT</a:t>
            </a:r>
            <a:r>
              <a:rPr lang="en-US" b="1" dirty="0"/>
              <a:t> hub enables:</a:t>
            </a:r>
          </a:p>
          <a:p>
            <a:pPr lvl="1"/>
            <a:r>
              <a:rPr lang="en-US" b="1" dirty="0"/>
              <a:t>Ingesting high volumes of telemetry into the cloud from many devices</a:t>
            </a:r>
          </a:p>
          <a:p>
            <a:pPr lvl="1"/>
            <a:r>
              <a:rPr lang="en-US" b="1" dirty="0"/>
              <a:t>Reading and processing that telemetry by back-end services running in the cloud</a:t>
            </a:r>
          </a:p>
          <a:p>
            <a:pPr marL="0" indent="0">
              <a:buNone/>
            </a:pPr>
            <a:endParaRPr lang="en-US" b="1" dirty="0"/>
          </a:p>
          <a:p>
            <a:pPr marL="0" indent="0">
              <a:buNone/>
            </a:pPr>
            <a:r>
              <a:rPr lang="en-US" b="1" dirty="0"/>
              <a:t>To create an IoT hub, specify:</a:t>
            </a:r>
          </a:p>
          <a:p>
            <a:pPr lvl="1"/>
            <a:r>
              <a:rPr lang="en-US" b="1" dirty="0"/>
              <a:t>Subscription</a:t>
            </a:r>
          </a:p>
          <a:p>
            <a:pPr lvl="1"/>
            <a:r>
              <a:rPr lang="en-US" b="1" dirty="0"/>
              <a:t>Resource group</a:t>
            </a:r>
          </a:p>
          <a:p>
            <a:pPr lvl="1"/>
            <a:r>
              <a:rPr lang="en-US" b="1" dirty="0"/>
              <a:t>Region</a:t>
            </a:r>
          </a:p>
          <a:p>
            <a:pPr lvl="1"/>
            <a:r>
              <a:rPr lang="en-US" b="1" dirty="0"/>
              <a:t>Name</a:t>
            </a:r>
          </a:p>
          <a:p>
            <a:pPr lvl="1"/>
            <a:r>
              <a:rPr lang="en-US" b="1" dirty="0"/>
              <a:t>Pricing and scale tier</a:t>
            </a:r>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Create an </a:t>
            </a:r>
            <a:r>
              <a:rPr lang="en-US" dirty="0" err="1"/>
              <a:t>IoT</a:t>
            </a:r>
            <a:r>
              <a:rPr lang="en-US" dirty="0"/>
              <a:t> Hub</a:t>
            </a:r>
          </a:p>
        </p:txBody>
      </p:sp>
      <p:pic>
        <p:nvPicPr>
          <p:cNvPr id="2" name="Picture 1"/>
          <p:cNvPicPr>
            <a:picLocks noChangeAspect="1"/>
          </p:cNvPicPr>
          <p:nvPr/>
        </p:nvPicPr>
        <p:blipFill>
          <a:blip r:embed="rId3"/>
          <a:stretch>
            <a:fillRect/>
          </a:stretch>
        </p:blipFill>
        <p:spPr>
          <a:xfrm>
            <a:off x="6306547" y="2905609"/>
            <a:ext cx="4448584" cy="3703971"/>
          </a:xfrm>
          <a:prstGeom prst="rect">
            <a:avLst/>
          </a:prstGeom>
        </p:spPr>
      </p:pic>
    </p:spTree>
    <p:extLst>
      <p:ext uri="{BB962C8B-B14F-4D97-AF65-F5344CB8AC3E}">
        <p14:creationId xmlns:p14="http://schemas.microsoft.com/office/powerpoint/2010/main" val="17628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3927229"/>
          </a:xfrm>
        </p:spPr>
        <p:txBody>
          <a:bodyPr/>
          <a:lstStyle/>
          <a:p>
            <a:pPr marL="0" indent="0">
              <a:buNone/>
            </a:pPr>
            <a:r>
              <a:rPr lang="en-US" b="1" dirty="0"/>
              <a:t>Registration is required for an </a:t>
            </a:r>
            <a:r>
              <a:rPr lang="en-US" b="1" dirty="0" err="1"/>
              <a:t>IoT</a:t>
            </a:r>
            <a:r>
              <a:rPr lang="en-US" b="1" dirty="0"/>
              <a:t> device to connect to an </a:t>
            </a:r>
            <a:r>
              <a:rPr lang="en-US" b="1" dirty="0" err="1"/>
              <a:t>IoT</a:t>
            </a:r>
            <a:r>
              <a:rPr lang="en-US" b="1" dirty="0"/>
              <a:t> hub</a:t>
            </a:r>
          </a:p>
          <a:p>
            <a:pPr marL="0" indent="0">
              <a:buNone/>
            </a:pPr>
            <a:endParaRPr lang="en-US" b="1" dirty="0"/>
          </a:p>
          <a:p>
            <a:pPr marL="0" indent="0">
              <a:buNone/>
            </a:pPr>
            <a:r>
              <a:rPr lang="en-US" b="1" dirty="0"/>
              <a:t>Implementation steps:</a:t>
            </a:r>
          </a:p>
          <a:p>
            <a:pPr lvl="1"/>
            <a:r>
              <a:rPr lang="en-US" b="1" dirty="0"/>
              <a:t>1.Add the </a:t>
            </a:r>
            <a:r>
              <a:rPr lang="en-US" b="1" dirty="0" err="1"/>
              <a:t>IoT</a:t>
            </a:r>
            <a:r>
              <a:rPr lang="en-US" b="1" dirty="0"/>
              <a:t> Hub CLI extension and create the device identity.</a:t>
            </a:r>
          </a:p>
          <a:p>
            <a:pPr lvl="1"/>
            <a:r>
              <a:rPr lang="en-US" b="1" dirty="0"/>
              <a:t>2. Retrieve the device connection string</a:t>
            </a:r>
          </a:p>
          <a:p>
            <a:pPr lvl="1"/>
            <a:r>
              <a:rPr lang="en-US" b="1" dirty="0"/>
              <a:t>3. Use the value you retrieved in the previous step to register the device.</a:t>
            </a:r>
          </a:p>
          <a:p>
            <a:pPr lvl="1"/>
            <a:r>
              <a:rPr lang="en-US" b="1" dirty="0"/>
              <a:t>4. Retrieve the values of the Event Hubs-compatible endpoint, Event Hubs-compatible path, and </a:t>
            </a:r>
            <a:r>
              <a:rPr lang="en-US" b="1" dirty="0" err="1"/>
              <a:t>iothubowner</a:t>
            </a:r>
            <a:r>
              <a:rPr lang="en-US" b="1" dirty="0"/>
              <a:t> primary key from your </a:t>
            </a:r>
            <a:r>
              <a:rPr lang="en-US" b="1" dirty="0" err="1"/>
              <a:t>IoT</a:t>
            </a:r>
            <a:r>
              <a:rPr lang="en-US" b="1" dirty="0"/>
              <a:t> hub. </a:t>
            </a:r>
          </a:p>
          <a:p>
            <a:pPr lvl="1"/>
            <a:r>
              <a:rPr lang="en-US" b="1" dirty="0"/>
              <a:t>5. Use the values retrieved in the previous step to enable the back-end application to connect to the </a:t>
            </a:r>
            <a:r>
              <a:rPr lang="en-US" b="1" dirty="0" err="1"/>
              <a:t>IoT</a:t>
            </a:r>
            <a:r>
              <a:rPr lang="en-US" b="1" dirty="0"/>
              <a:t> hub and retrieve </a:t>
            </a:r>
            <a:r>
              <a:rPr lang="en-US" b="1" dirty="0" err="1"/>
              <a:t>IoT</a:t>
            </a:r>
            <a:r>
              <a:rPr lang="en-US" b="1" dirty="0"/>
              <a:t> messages</a:t>
            </a:r>
          </a:p>
        </p:txBody>
      </p:sp>
      <p:sp>
        <p:nvSpPr>
          <p:cNvPr id="4" name="Title 3">
            <a:extLst>
              <a:ext uri="{FF2B5EF4-FFF2-40B4-BE49-F238E27FC236}">
                <a16:creationId xmlns:a16="http://schemas.microsoft.com/office/drawing/2014/main" id="{FB5870F7-4042-44CB-86ED-80D29AB33131}"/>
              </a:ext>
            </a:extLst>
          </p:cNvPr>
          <p:cNvSpPr>
            <a:spLocks noGrp="1"/>
          </p:cNvSpPr>
          <p:nvPr>
            <p:ph type="title"/>
          </p:nvPr>
        </p:nvSpPr>
        <p:spPr/>
        <p:txBody>
          <a:bodyPr/>
          <a:lstStyle/>
          <a:p>
            <a:r>
              <a:rPr lang="en-US"/>
              <a:t>Register a device</a:t>
            </a:r>
          </a:p>
        </p:txBody>
      </p:sp>
    </p:spTree>
    <p:extLst>
      <p:ext uri="{BB962C8B-B14F-4D97-AF65-F5344CB8AC3E}">
        <p14:creationId xmlns:p14="http://schemas.microsoft.com/office/powerpoint/2010/main" val="329620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13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29301" y="1301740"/>
            <a:ext cx="4962354" cy="4191917"/>
          </a:xfrm>
        </p:spPr>
        <p:txBody>
          <a:bodyPr/>
          <a:lstStyle/>
          <a:p>
            <a:pPr marL="0" indent="0">
              <a:buNone/>
            </a:pPr>
            <a:r>
              <a:rPr lang="en-US" b="1" dirty="0"/>
              <a:t>A set of APIs, SDKs and Azure services that:</a:t>
            </a:r>
          </a:p>
          <a:p>
            <a:pPr marL="0" indent="0">
              <a:buNone/>
            </a:pPr>
            <a:endParaRPr lang="en-US" sz="1100" b="1" dirty="0"/>
          </a:p>
          <a:p>
            <a:pPr lvl="1"/>
            <a:r>
              <a:rPr lang="en-US" b="1" dirty="0"/>
              <a:t>Simplify development of apps that are intelligent, engaging, and discoverable.</a:t>
            </a:r>
          </a:p>
          <a:p>
            <a:pPr lvl="1"/>
            <a:endParaRPr lang="en-US" b="1" dirty="0"/>
          </a:p>
          <a:p>
            <a:pPr lvl="1"/>
            <a:r>
              <a:rPr lang="en-US" b="1" dirty="0"/>
              <a:t>Facilitate features such as:</a:t>
            </a:r>
          </a:p>
          <a:p>
            <a:pPr lvl="2"/>
            <a:r>
              <a:rPr lang="en-US" b="1" dirty="0"/>
              <a:t>emotion and video detection</a:t>
            </a:r>
          </a:p>
          <a:p>
            <a:pPr lvl="2"/>
            <a:r>
              <a:rPr lang="en-US" b="1" dirty="0"/>
              <a:t>facial, speech and vision recognition</a:t>
            </a:r>
          </a:p>
          <a:p>
            <a:pPr lvl="2"/>
            <a:r>
              <a:rPr lang="en-US" b="1" dirty="0"/>
              <a:t>speech and language understanding </a:t>
            </a:r>
          </a:p>
          <a:p>
            <a:pPr marL="0" indent="0">
              <a:buNone/>
            </a:pPr>
            <a:endParaRPr lang="en-US" b="1" dirty="0"/>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About Cognitive Services</a:t>
            </a:r>
          </a:p>
        </p:txBody>
      </p:sp>
      <p:pic>
        <p:nvPicPr>
          <p:cNvPr id="2" name="Picture 1">
            <a:extLst>
              <a:ext uri="{FF2B5EF4-FFF2-40B4-BE49-F238E27FC236}">
                <a16:creationId xmlns:a16="http://schemas.microsoft.com/office/drawing/2014/main" id="{67CDAE5C-2981-4D23-92FE-77FFD82B3675}"/>
              </a:ext>
            </a:extLst>
          </p:cNvPr>
          <p:cNvPicPr>
            <a:picLocks noChangeAspect="1"/>
          </p:cNvPicPr>
          <p:nvPr/>
        </p:nvPicPr>
        <p:blipFill>
          <a:blip r:embed="rId3"/>
          <a:stretch>
            <a:fillRect/>
          </a:stretch>
        </p:blipFill>
        <p:spPr>
          <a:xfrm>
            <a:off x="5833132" y="1960180"/>
            <a:ext cx="6075089" cy="3468413"/>
          </a:xfrm>
          <a:prstGeom prst="rect">
            <a:avLst/>
          </a:prstGeom>
        </p:spPr>
      </p:pic>
      <p:sp>
        <p:nvSpPr>
          <p:cNvPr id="4" name="Rectangle 3">
            <a:extLst>
              <a:ext uri="{FF2B5EF4-FFF2-40B4-BE49-F238E27FC236}">
                <a16:creationId xmlns:a16="http://schemas.microsoft.com/office/drawing/2014/main" id="{A36F7033-AFB4-46BE-8804-9FCCE91E62C5}"/>
              </a:ext>
            </a:extLst>
          </p:cNvPr>
          <p:cNvSpPr/>
          <p:nvPr/>
        </p:nvSpPr>
        <p:spPr>
          <a:xfrm>
            <a:off x="404648" y="6153082"/>
            <a:ext cx="8818180" cy="338554"/>
          </a:xfrm>
          <a:prstGeom prst="rect">
            <a:avLst/>
          </a:prstGeom>
        </p:spPr>
        <p:txBody>
          <a:bodyPr wrap="square">
            <a:spAutoFit/>
          </a:bodyPr>
          <a:lstStyle/>
          <a:p>
            <a:r>
              <a:rPr lang="en-US" sz="1600" b="1" dirty="0"/>
              <a:t>Free Trial (</a:t>
            </a:r>
            <a:r>
              <a:rPr lang="en-US" sz="1600" b="1" dirty="0">
                <a:hlinkClick r:id="rId4"/>
              </a:rPr>
              <a:t>https://azure.microsoft.com/en-us/try/cognitive-services</a:t>
            </a:r>
            <a:endParaRPr lang="en-US" sz="1600" b="1" dirty="0"/>
          </a:p>
        </p:txBody>
      </p:sp>
    </p:spTree>
    <p:extLst>
      <p:ext uri="{BB962C8B-B14F-4D97-AF65-F5344CB8AC3E}">
        <p14:creationId xmlns:p14="http://schemas.microsoft.com/office/powerpoint/2010/main" val="173908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06: </a:t>
            </a:r>
            <a:r>
              <a:rPr lang="en-US" b="1" dirty="0"/>
              <a:t>Developing Azure Cognitive Services Solutions</a:t>
            </a:r>
            <a:br>
              <a:rPr lang="en-US" dirty="0"/>
            </a:br>
            <a:br>
              <a:rPr lang="en-US" dirty="0"/>
            </a:br>
            <a:r>
              <a:rPr lang="en-US" sz="3200" dirty="0"/>
              <a:t>Lesson 02: </a:t>
            </a:r>
            <a:r>
              <a:rPr lang="en-US" sz="3200" b="1" dirty="0"/>
              <a:t>Develop Solutions using Computer Vision</a:t>
            </a:r>
            <a:endParaRPr lang="en-US" dirty="0"/>
          </a:p>
        </p:txBody>
      </p:sp>
    </p:spTree>
    <p:extLst>
      <p:ext uri="{BB962C8B-B14F-4D97-AF65-F5344CB8AC3E}">
        <p14:creationId xmlns:p14="http://schemas.microsoft.com/office/powerpoint/2010/main" val="316242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39812" y="1686634"/>
            <a:ext cx="11018520" cy="4493538"/>
          </a:xfrm>
        </p:spPr>
        <p:txBody>
          <a:bodyPr/>
          <a:lstStyle/>
          <a:p>
            <a:r>
              <a:rPr lang="en-US" b="1" dirty="0"/>
              <a:t>Provides developers with advanced algorithms for image processing:</a:t>
            </a:r>
          </a:p>
          <a:p>
            <a:pPr lvl="1"/>
            <a:r>
              <a:rPr lang="en-US" b="1" dirty="0"/>
              <a:t>Processes an uploaded image or an image references by an URL</a:t>
            </a:r>
          </a:p>
          <a:p>
            <a:pPr lvl="1"/>
            <a:r>
              <a:rPr lang="en-US" b="1" dirty="0"/>
              <a:t>Analyzes based on inputs and user choices</a:t>
            </a:r>
          </a:p>
          <a:p>
            <a:pPr lvl="1"/>
            <a:r>
              <a:rPr lang="en-US" b="1" dirty="0"/>
              <a:t>Delivers such functionality as:</a:t>
            </a:r>
          </a:p>
          <a:p>
            <a:pPr lvl="2"/>
            <a:r>
              <a:rPr lang="en-US" b="1" dirty="0"/>
              <a:t>Tagging images</a:t>
            </a:r>
          </a:p>
          <a:p>
            <a:pPr lvl="2"/>
            <a:r>
              <a:rPr lang="en-US" b="1" dirty="0"/>
              <a:t>Categorizing images</a:t>
            </a:r>
          </a:p>
          <a:p>
            <a:pPr lvl="2"/>
            <a:r>
              <a:rPr lang="en-US" b="1" dirty="0"/>
              <a:t>Identifying image types</a:t>
            </a:r>
          </a:p>
          <a:p>
            <a:pPr lvl="2"/>
            <a:r>
              <a:rPr lang="en-US" b="1" dirty="0"/>
              <a:t>Generating descriptions</a:t>
            </a:r>
          </a:p>
          <a:p>
            <a:pPr lvl="2"/>
            <a:r>
              <a:rPr lang="en-US" b="1" dirty="0"/>
              <a:t>Perceiving color schemes</a:t>
            </a:r>
          </a:p>
          <a:p>
            <a:pPr lvl="2"/>
            <a:r>
              <a:rPr lang="en-US" b="1" dirty="0"/>
              <a:t>Flagging adult content</a:t>
            </a:r>
          </a:p>
          <a:p>
            <a:pPr lvl="2"/>
            <a:r>
              <a:rPr lang="en-US" b="1" dirty="0"/>
              <a:t>Recognizing text</a:t>
            </a:r>
          </a:p>
          <a:p>
            <a:pPr lvl="2"/>
            <a:r>
              <a:rPr lang="en-US" b="1" dirty="0"/>
              <a:t>Generating thumbnails</a:t>
            </a:r>
          </a:p>
          <a:p>
            <a:pPr lvl="2"/>
            <a:r>
              <a:rPr lang="en-US" b="1" dirty="0"/>
              <a:t>Optical character recognition (OCR)</a:t>
            </a:r>
          </a:p>
          <a:p>
            <a:pPr lvl="2"/>
            <a:endParaRPr lang="en-US" b="1" dirty="0"/>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Computer Vision API v2 overview</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570" y="2751193"/>
            <a:ext cx="3779879" cy="271067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0805" y="5569190"/>
            <a:ext cx="3890827" cy="1221963"/>
          </a:xfrm>
          <a:prstGeom prst="rect">
            <a:avLst/>
          </a:prstGeom>
        </p:spPr>
      </p:pic>
    </p:spTree>
    <p:extLst>
      <p:ext uri="{BB962C8B-B14F-4D97-AF65-F5344CB8AC3E}">
        <p14:creationId xmlns:p14="http://schemas.microsoft.com/office/powerpoint/2010/main" val="126204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34710" y="990178"/>
            <a:ext cx="11018520" cy="5650778"/>
          </a:xfrm>
        </p:spPr>
        <p:txBody>
          <a:bodyPr/>
          <a:lstStyle/>
          <a:p>
            <a:pPr marL="0" indent="0">
              <a:buNone/>
            </a:pPr>
            <a:r>
              <a:rPr lang="en-US" sz="2400" b="1" dirty="0"/>
              <a:t>Prerequisites:</a:t>
            </a:r>
          </a:p>
          <a:p>
            <a:pPr lvl="1"/>
            <a:r>
              <a:rPr lang="en-US" sz="1800" b="1" dirty="0"/>
              <a:t>A subscription key to use Computer Vision</a:t>
            </a:r>
          </a:p>
          <a:p>
            <a:pPr lvl="1"/>
            <a:r>
              <a:rPr lang="en-US" sz="1800" b="1" dirty="0"/>
              <a:t>Any edition of Visual Studio 2015 or 2017</a:t>
            </a:r>
          </a:p>
          <a:p>
            <a:pPr lvl="1"/>
            <a:r>
              <a:rPr lang="en-US" sz="1800" b="1" dirty="0" err="1"/>
              <a:t>Microsoft.Azure.CognitiveServices.Vision.ComputerVision</a:t>
            </a:r>
            <a:r>
              <a:rPr lang="en-US" sz="1800" b="1" dirty="0"/>
              <a:t> client library </a:t>
            </a:r>
            <a:r>
              <a:rPr lang="en-US" sz="1800" b="1" dirty="0" err="1"/>
              <a:t>NuGet</a:t>
            </a:r>
            <a:r>
              <a:rPr lang="en-US" sz="1800" b="1" dirty="0"/>
              <a:t> package</a:t>
            </a:r>
          </a:p>
          <a:p>
            <a:pPr marL="0" indent="0">
              <a:buNone/>
            </a:pPr>
            <a:endParaRPr lang="en-US" sz="2400" b="1" dirty="0"/>
          </a:p>
          <a:p>
            <a:pPr marL="0" indent="0">
              <a:buNone/>
            </a:pPr>
            <a:r>
              <a:rPr lang="en-US" sz="2400" b="1" dirty="0"/>
              <a:t>Implementation relies on the Analyze Image API-based methods:</a:t>
            </a:r>
          </a:p>
          <a:p>
            <a:pPr lvl="1"/>
            <a:r>
              <a:rPr lang="en-US" sz="1800" b="1" dirty="0"/>
              <a:t>The </a:t>
            </a:r>
            <a:r>
              <a:rPr lang="en-US" sz="1800" b="1" dirty="0" err="1"/>
              <a:t>AnalyzeImageAsync</a:t>
            </a:r>
            <a:r>
              <a:rPr lang="en-US" sz="1800" b="1" dirty="0"/>
              <a:t> method for remote images</a:t>
            </a:r>
          </a:p>
          <a:p>
            <a:pPr lvl="1"/>
            <a:r>
              <a:rPr lang="en-US" sz="1800" b="1" dirty="0"/>
              <a:t>The </a:t>
            </a:r>
            <a:r>
              <a:rPr lang="en-US" sz="1800" b="1" dirty="0" err="1"/>
              <a:t>AnalyzeImageInStreamAsync</a:t>
            </a:r>
            <a:r>
              <a:rPr lang="en-US" sz="1800" b="1" dirty="0"/>
              <a:t> method for local images</a:t>
            </a:r>
          </a:p>
          <a:p>
            <a:pPr marL="0" indent="0">
              <a:buNone/>
            </a:pPr>
            <a:endParaRPr lang="en-US" sz="2400" b="1" dirty="0"/>
          </a:p>
          <a:p>
            <a:pPr marL="0" indent="0">
              <a:buNone/>
            </a:pPr>
            <a:r>
              <a:rPr lang="en-US" sz="2400" b="1" dirty="0"/>
              <a:t>The Analyze Image API-based methods allow you to determine:</a:t>
            </a:r>
          </a:p>
          <a:p>
            <a:pPr lvl="1"/>
            <a:r>
              <a:rPr lang="en-US" sz="1800" b="1" dirty="0"/>
              <a:t>•A detailed list of tags related to the image content.</a:t>
            </a:r>
          </a:p>
          <a:p>
            <a:pPr lvl="1"/>
            <a:r>
              <a:rPr lang="en-US" sz="1800" b="1" dirty="0"/>
              <a:t>•A description of image content in a complete sentence.</a:t>
            </a:r>
          </a:p>
          <a:p>
            <a:pPr lvl="1"/>
            <a:r>
              <a:rPr lang="en-US" sz="1800" b="1" dirty="0"/>
              <a:t>•The coordinates, gender, and age of any faces contained in the image.</a:t>
            </a:r>
          </a:p>
          <a:p>
            <a:pPr lvl="1"/>
            <a:r>
              <a:rPr lang="en-US" sz="1800" b="1" dirty="0"/>
              <a:t>•The </a:t>
            </a:r>
            <a:r>
              <a:rPr lang="en-US" sz="1800" b="1" dirty="0" err="1"/>
              <a:t>ImageType</a:t>
            </a:r>
            <a:r>
              <a:rPr lang="en-US" sz="1800" b="1" dirty="0"/>
              <a:t> (clip art or a line drawing).</a:t>
            </a:r>
          </a:p>
          <a:p>
            <a:pPr lvl="1"/>
            <a:r>
              <a:rPr lang="en-US" sz="1800" b="1" dirty="0"/>
              <a:t>•The dominant color, the accent color, or whether an image is black &amp; white.</a:t>
            </a:r>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a:xfrm>
            <a:off x="525201" y="346842"/>
            <a:ext cx="11018520" cy="553998"/>
          </a:xfrm>
        </p:spPr>
        <p:txBody>
          <a:bodyPr/>
          <a:lstStyle/>
          <a:p>
            <a:r>
              <a:rPr lang="en-US" dirty="0"/>
              <a:t>Analyze an image with C#</a:t>
            </a:r>
          </a:p>
        </p:txBody>
      </p:sp>
    </p:spTree>
    <p:extLst>
      <p:ext uri="{BB962C8B-B14F-4D97-AF65-F5344CB8AC3E}">
        <p14:creationId xmlns:p14="http://schemas.microsoft.com/office/powerpoint/2010/main" val="1276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86740" y="1234689"/>
            <a:ext cx="11018520" cy="4825937"/>
          </a:xfrm>
        </p:spPr>
        <p:txBody>
          <a:bodyPr/>
          <a:lstStyle/>
          <a:p>
            <a:pPr marL="0" indent="0">
              <a:buNone/>
            </a:pPr>
            <a:r>
              <a:rPr lang="en-US" sz="2400" b="1" dirty="0"/>
              <a:t>Prerequisites:</a:t>
            </a:r>
          </a:p>
          <a:p>
            <a:pPr lvl="1"/>
            <a:r>
              <a:rPr lang="en-US" sz="1800" b="1" dirty="0"/>
              <a:t>A subscription key to use Computer Vision</a:t>
            </a:r>
          </a:p>
          <a:p>
            <a:pPr lvl="1"/>
            <a:r>
              <a:rPr lang="en-US" sz="1800" b="1" dirty="0"/>
              <a:t>Any edition of Visual Studio 2015 or 2017</a:t>
            </a:r>
          </a:p>
          <a:p>
            <a:pPr lvl="1"/>
            <a:r>
              <a:rPr lang="en-US" sz="1800" b="1" dirty="0" err="1"/>
              <a:t>Microsoft.Azure.CognitiveServices.Vision.ComputerVision</a:t>
            </a:r>
            <a:r>
              <a:rPr lang="en-US" sz="1800" b="1" dirty="0"/>
              <a:t> client library </a:t>
            </a:r>
            <a:r>
              <a:rPr lang="en-US" sz="1800" b="1" dirty="0" err="1"/>
              <a:t>NuGet</a:t>
            </a:r>
            <a:r>
              <a:rPr lang="en-US" sz="1800" b="1" dirty="0"/>
              <a:t> package</a:t>
            </a:r>
          </a:p>
          <a:p>
            <a:pPr marL="0" indent="0">
              <a:buNone/>
            </a:pPr>
            <a:endParaRPr lang="en-US" sz="2400" b="1" dirty="0"/>
          </a:p>
          <a:p>
            <a:pPr marL="0" indent="0">
              <a:buNone/>
            </a:pPr>
            <a:r>
              <a:rPr lang="en-US" sz="2400" b="1" dirty="0"/>
              <a:t>Implementation relies on the Get Thumbnail API-based methods:</a:t>
            </a:r>
          </a:p>
          <a:p>
            <a:pPr lvl="1"/>
            <a:r>
              <a:rPr lang="en-US" sz="1800" b="1" dirty="0"/>
              <a:t>The </a:t>
            </a:r>
            <a:r>
              <a:rPr lang="en-US" sz="1800" b="1" dirty="0" err="1"/>
              <a:t>GenerateThumbnailAsync</a:t>
            </a:r>
            <a:r>
              <a:rPr lang="en-US" sz="1800" b="1" dirty="0"/>
              <a:t> method for remote images</a:t>
            </a:r>
          </a:p>
          <a:p>
            <a:pPr lvl="1"/>
            <a:r>
              <a:rPr lang="en-US" sz="1800" b="1" dirty="0"/>
              <a:t>The </a:t>
            </a:r>
            <a:r>
              <a:rPr lang="en-US" sz="1800" b="1" dirty="0" err="1"/>
              <a:t>GenerateThumbnailInStreamAsync</a:t>
            </a:r>
            <a:r>
              <a:rPr lang="en-US" sz="1800" b="1" dirty="0"/>
              <a:t> method for local images</a:t>
            </a:r>
          </a:p>
          <a:p>
            <a:pPr marL="0" indent="0">
              <a:buNone/>
            </a:pPr>
            <a:endParaRPr lang="en-US" sz="2400" b="1" dirty="0"/>
          </a:p>
          <a:p>
            <a:pPr marL="0" indent="0">
              <a:buNone/>
            </a:pPr>
            <a:r>
              <a:rPr lang="en-US" sz="2400" b="1" dirty="0"/>
              <a:t>The Get Thumbnail API-based methods allow you to generate a thumbnail of an image</a:t>
            </a:r>
          </a:p>
          <a:p>
            <a:endParaRPr lang="en-US" b="1" dirty="0"/>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Generate  a thumbnail with C#</a:t>
            </a:r>
          </a:p>
        </p:txBody>
      </p:sp>
    </p:spTree>
    <p:extLst>
      <p:ext uri="{BB962C8B-B14F-4D97-AF65-F5344CB8AC3E}">
        <p14:creationId xmlns:p14="http://schemas.microsoft.com/office/powerpoint/2010/main" val="426451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86740" y="1334537"/>
            <a:ext cx="11018520" cy="4308872"/>
          </a:xfrm>
        </p:spPr>
        <p:txBody>
          <a:bodyPr/>
          <a:lstStyle/>
          <a:p>
            <a:pPr marL="0" indent="0">
              <a:buNone/>
            </a:pPr>
            <a:r>
              <a:rPr lang="en-US" sz="2400" b="1" dirty="0"/>
              <a:t>Prerequisites:</a:t>
            </a:r>
          </a:p>
          <a:p>
            <a:pPr lvl="1"/>
            <a:r>
              <a:rPr lang="en-US" sz="1800" b="1" dirty="0"/>
              <a:t>A subscription key to use Computer Vision</a:t>
            </a:r>
          </a:p>
          <a:p>
            <a:pPr lvl="1"/>
            <a:r>
              <a:rPr lang="en-US" sz="1800" b="1" dirty="0"/>
              <a:t>Any edition of Visual Studio 2015 or 2017</a:t>
            </a:r>
          </a:p>
          <a:p>
            <a:pPr lvl="1"/>
            <a:r>
              <a:rPr lang="en-US" sz="1800" b="1" dirty="0" err="1"/>
              <a:t>Microsoft.Azure.CognitiveServices.Vision.ComputerVision</a:t>
            </a:r>
            <a:r>
              <a:rPr lang="en-US" sz="1800" b="1" dirty="0"/>
              <a:t> client library </a:t>
            </a:r>
            <a:r>
              <a:rPr lang="en-US" sz="1800" b="1" dirty="0" err="1"/>
              <a:t>NuGet</a:t>
            </a:r>
            <a:r>
              <a:rPr lang="en-US" sz="1800" b="1" dirty="0"/>
              <a:t> package</a:t>
            </a:r>
          </a:p>
          <a:p>
            <a:pPr marL="0" indent="0">
              <a:buNone/>
            </a:pPr>
            <a:endParaRPr lang="en-US" sz="2400" b="1" dirty="0"/>
          </a:p>
          <a:p>
            <a:pPr marL="0" indent="0">
              <a:buNone/>
            </a:pPr>
            <a:r>
              <a:rPr lang="en-US" sz="2400" b="1" dirty="0"/>
              <a:t>Implementation relies on the Analyze Image API-based methods:</a:t>
            </a:r>
          </a:p>
          <a:p>
            <a:pPr lvl="1"/>
            <a:r>
              <a:rPr lang="en-US" sz="1800" b="1" dirty="0"/>
              <a:t>The </a:t>
            </a:r>
            <a:r>
              <a:rPr lang="en-US" sz="1800" b="1" dirty="0" err="1"/>
              <a:t>AnalyzeImageAsync</a:t>
            </a:r>
            <a:r>
              <a:rPr lang="en-US" sz="1800" b="1" dirty="0"/>
              <a:t> method for remote images</a:t>
            </a:r>
          </a:p>
          <a:p>
            <a:pPr lvl="1"/>
            <a:r>
              <a:rPr lang="en-US" sz="1800" b="1" dirty="0"/>
              <a:t>The </a:t>
            </a:r>
            <a:r>
              <a:rPr lang="en-US" sz="1800" b="1" dirty="0" err="1"/>
              <a:t>AnalyzeImageInStreamAsync</a:t>
            </a:r>
            <a:r>
              <a:rPr lang="en-US" sz="1800" b="1" dirty="0"/>
              <a:t> method for local images</a:t>
            </a:r>
          </a:p>
          <a:p>
            <a:pPr marL="0" indent="0">
              <a:buNone/>
            </a:pPr>
            <a:endParaRPr lang="en-US" sz="2400" b="1" dirty="0"/>
          </a:p>
          <a:p>
            <a:pPr marL="0" indent="0">
              <a:buNone/>
            </a:pPr>
            <a:r>
              <a:rPr lang="en-US" sz="2400" b="1" dirty="0"/>
              <a:t>The Analyze Image API-based methods allow you to extract handwritten text from an image </a:t>
            </a:r>
          </a:p>
        </p:txBody>
      </p:sp>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Extract handwritten text with C#</a:t>
            </a:r>
          </a:p>
        </p:txBody>
      </p:sp>
    </p:spTree>
    <p:extLst>
      <p:ext uri="{BB962C8B-B14F-4D97-AF65-F5344CB8AC3E}">
        <p14:creationId xmlns:p14="http://schemas.microsoft.com/office/powerpoint/2010/main" val="32839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06: </a:t>
            </a:r>
            <a:r>
              <a:rPr lang="en-US" b="1" dirty="0"/>
              <a:t>Developing Azure Cognitive Services Solutions</a:t>
            </a:r>
            <a:br>
              <a:rPr lang="en-US" b="1" dirty="0"/>
            </a:br>
            <a:br>
              <a:rPr lang="en-US" dirty="0"/>
            </a:br>
            <a:r>
              <a:rPr lang="en-US" sz="3200" dirty="0"/>
              <a:t>Lesson 03: </a:t>
            </a:r>
            <a:r>
              <a:rPr lang="en-US" sz="3200" b="1" dirty="0"/>
              <a:t>Develop Solutions using Bing Web Search</a:t>
            </a:r>
            <a:endParaRPr lang="en-US" dirty="0"/>
          </a:p>
        </p:txBody>
      </p:sp>
    </p:spTree>
    <p:extLst>
      <p:ext uri="{BB962C8B-B14F-4D97-AF65-F5344CB8AC3E}">
        <p14:creationId xmlns:p14="http://schemas.microsoft.com/office/powerpoint/2010/main" val="411405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630a2e83-186a-4a0f-ab27-bee8a8096abc"/>
    <ds:schemaRef ds:uri="http://schemas.microsoft.com/office/2006/documentManagement/types"/>
    <ds:schemaRef ds:uri="http://purl.org/dc/elements/1.1/"/>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6731</TotalTime>
  <Words>2187</Words>
  <Application>Microsoft Office PowerPoint</Application>
  <PresentationFormat>Widescreen</PresentationFormat>
  <Paragraphs>246</Paragraphs>
  <Slides>26</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Consolas</vt:lpstr>
      <vt:lpstr>Segoe UI</vt:lpstr>
      <vt:lpstr>Segoe UI Light</vt:lpstr>
      <vt:lpstr>Segoe UI Semibold</vt:lpstr>
      <vt:lpstr>Segoe UI Semilight</vt:lpstr>
      <vt:lpstr>Wingdings</vt:lpstr>
      <vt:lpstr>WHITE TEMPLATE</vt:lpstr>
      <vt:lpstr>SOFT BLACK TEMPLATE</vt:lpstr>
      <vt:lpstr>AZ-300T06 Module 06: Developing Azure Cognitive Services Solutions</vt:lpstr>
      <vt:lpstr>Module 06: Developing Azure Cognitive Services Solutions  Lesson 01: Cognitive Services Overview</vt:lpstr>
      <vt:lpstr>About Cognitive Services</vt:lpstr>
      <vt:lpstr>Module 06: Developing Azure Cognitive Services Solutions  Lesson 02: Develop Solutions using Computer Vision</vt:lpstr>
      <vt:lpstr>Computer Vision API v2 overview</vt:lpstr>
      <vt:lpstr>Analyze an image with C#</vt:lpstr>
      <vt:lpstr>Generate  a thumbnail with C#</vt:lpstr>
      <vt:lpstr>Extract handwritten text with C#</vt:lpstr>
      <vt:lpstr>Module 06: Developing Azure Cognitive Services Solutions  Lesson 03: Develop Solutions using Bing Web Search</vt:lpstr>
      <vt:lpstr>Bing Web Search API overview</vt:lpstr>
      <vt:lpstr>Develop a Bing Web Search query in C#</vt:lpstr>
      <vt:lpstr>Filtering the answers in the search response</vt:lpstr>
      <vt:lpstr>Module 06: Developing Azure Cognitive Services Solutions  Lesson 04: Develop Solutions using Custom Speech Service</vt:lpstr>
      <vt:lpstr>Custom Speech Service Overview</vt:lpstr>
      <vt:lpstr>Create a custom acoustic model</vt:lpstr>
      <vt:lpstr>Create a custom language model</vt:lpstr>
      <vt:lpstr>Module 06: Developing Azure Cognitive Services Solutions  Lesson 05: Develop Solutions using QnA Maker</vt:lpstr>
      <vt:lpstr>QnA Maker overview</vt:lpstr>
      <vt:lpstr>Create a new knowledge base in C#</vt:lpstr>
      <vt:lpstr>Update a knowledge base in C#</vt:lpstr>
      <vt:lpstr>Publish a knowledge base in C#</vt:lpstr>
      <vt:lpstr>Module 06: Developing Azure Cognitive Services Solutions  Lesson 06: Working with the Azure IoT Hub</vt:lpstr>
      <vt:lpstr>Azure IoT Hub overview</vt:lpstr>
      <vt:lpstr>Create an IoT Hub</vt:lpstr>
      <vt:lpstr>Register a device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Tanya</dc:creator>
  <cp:keywords/>
  <dc:description/>
  <cp:lastModifiedBy>Brad Joseph</cp:lastModifiedBy>
  <cp:revision>409</cp:revision>
  <dcterms:created xsi:type="dcterms:W3CDTF">2018-07-31T14:16:34Z</dcterms:created>
  <dcterms:modified xsi:type="dcterms:W3CDTF">2019-02-02T21:26:09Z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