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1"/>
  </p:notesMasterIdLst>
  <p:handoutMasterIdLst>
    <p:handoutMasterId r:id="rId12"/>
  </p:handoutMasterIdLst>
  <p:sldIdLst>
    <p:sldId id="1719" r:id="rId2"/>
    <p:sldId id="1874" r:id="rId3"/>
    <p:sldId id="1875" r:id="rId4"/>
    <p:sldId id="1876" r:id="rId5"/>
    <p:sldId id="1877" r:id="rId6"/>
    <p:sldId id="1886" r:id="rId7"/>
    <p:sldId id="1857" r:id="rId8"/>
    <p:sldId id="1879" r:id="rId9"/>
    <p:sldId id="1881" r:id="rId10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719"/>
            <p14:sldId id="1874"/>
            <p14:sldId id="1875"/>
            <p14:sldId id="1876"/>
            <p14:sldId id="1877"/>
            <p14:sldId id="1886"/>
            <p14:sldId id="1857"/>
            <p14:sldId id="1879"/>
            <p14:sldId id="18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8F"/>
    <a:srgbClr val="0078D4"/>
    <a:srgbClr val="1A1A1A"/>
    <a:srgbClr val="FFFFFF"/>
    <a:srgbClr val="00BCF2"/>
    <a:srgbClr val="40CDF5"/>
    <a:srgbClr val="40587C"/>
    <a:srgbClr val="00B0E3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82236" autoAdjust="0"/>
  </p:normalViewPr>
  <p:slideViewPr>
    <p:cSldViewPr snapToGrid="0">
      <p:cViewPr varScale="1">
        <p:scale>
          <a:sx n="94" d="100"/>
          <a:sy n="94" d="100"/>
        </p:scale>
        <p:origin x="942" y="90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12/9/2019 11:34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12/9/2019 11:34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Adjust the cover title for either AZ-900T01 or AZ-900T00.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12/9/2019 11:34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12/9/2019 11:34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1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Point out that some study outside the class may be required to ensure you can pass the exam. 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AZ-900 Certification Areas - </a:t>
            </a:r>
            <a:r>
              <a:rPr lang="en-IE" sz="882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https://www.microsoft.com/en-us/learning/exam-az-900.aspx.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12/9/2019 11:34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83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specific to the 2-day version where the students do the walk-throughs.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12/9/2019 11:42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5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4146F-B82A-434C-9C4F-0832F9A133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93" y="5975465"/>
            <a:ext cx="2190448" cy="8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21282-FB9F-47D6-81D7-B96F191BF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93" y="5975465"/>
            <a:ext cx="2190448" cy="8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741" r:id="rId2"/>
    <p:sldLayoutId id="2147484240" r:id="rId3"/>
    <p:sldLayoutId id="2147484241" r:id="rId4"/>
    <p:sldLayoutId id="2147484474" r:id="rId5"/>
    <p:sldLayoutId id="2147484247" r:id="rId6"/>
    <p:sldLayoutId id="2147484603" r:id="rId7"/>
    <p:sldLayoutId id="2147484584" r:id="rId8"/>
    <p:sldLayoutId id="2147484583" r:id="rId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1287" y="2598003"/>
            <a:ext cx="4167887" cy="1661993"/>
          </a:xfrm>
        </p:spPr>
        <p:txBody>
          <a:bodyPr/>
          <a:lstStyle/>
          <a:p>
            <a:r>
              <a:rPr lang="en-US" dirty="0"/>
              <a:t>AZ-900T0x: Microsoft Azure Fundamentals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34AD-5CA0-463B-8945-5A34D71E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341F66-98D9-4955-B5DB-ED7C3317CB09}"/>
              </a:ext>
            </a:extLst>
          </p:cNvPr>
          <p:cNvSpPr txBox="1">
            <a:spLocks/>
          </p:cNvSpPr>
          <p:nvPr/>
        </p:nvSpPr>
        <p:spPr>
          <a:xfrm>
            <a:off x="548639" y="1555865"/>
            <a:ext cx="10075025" cy="4921251"/>
          </a:xfrm>
          <a:prstGeom prst="rect">
            <a:avLst/>
          </a:prstGeom>
        </p:spPr>
        <p:txBody>
          <a:bodyPr numCol="2" spcCol="457200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/>
              <a:t>We’ve worked together with the Microsoft Partner Network and Microsoft IT Academies to bring you a world-class learning experience.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0070C0"/>
                </a:solidFill>
              </a:rPr>
              <a:t>Microsoft Certified Trainers + Instructors. </a:t>
            </a:r>
            <a:r>
              <a:rPr lang="en-US" sz="1800" dirty="0"/>
              <a:t>Your instructor is a premier technical and instructional expert who meets ongoing certification requirements. 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0070C0"/>
                </a:solidFill>
              </a:rPr>
              <a:t>Customer Satisfaction Guarantee.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Our partners offer a satisfaction guarantee and we hold them accountable for it. 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At the end of class, please complete an evaluation of today’s experience. We value your feedback! 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0070C0"/>
                </a:solidFill>
              </a:rPr>
              <a:t>Certification Exam Benefits. </a:t>
            </a:r>
            <a:r>
              <a:rPr lang="en-US" sz="1800" dirty="0"/>
              <a:t>After training, consider pursuing a Microsoft Certification to help distinguish your technical expertise and experience. Ask your instructor about available exam promotions and discounts.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/>
              <a:t>We wish you a great learning experience and ongoing career success!</a:t>
            </a:r>
          </a:p>
          <a:p>
            <a:pPr marL="0" indent="0">
              <a:lnSpc>
                <a:spcPct val="97000"/>
              </a:lnSpc>
              <a:buFont typeface="Wingdings" panose="05000000000000000000" pitchFamily="2" charset="2"/>
              <a:buNone/>
            </a:pPr>
            <a:endParaRPr lang="en-US" sz="1800" dirty="0"/>
          </a:p>
          <a:p>
            <a:pPr marL="0" indent="0">
              <a:lnSpc>
                <a:spcPct val="97000"/>
              </a:lnSpc>
              <a:buFont typeface="Wingdings" panose="05000000000000000000" pitchFamily="2" charset="2"/>
              <a:buNone/>
            </a:pPr>
            <a:endParaRPr lang="nl-NL" sz="1000" dirty="0"/>
          </a:p>
          <a:p>
            <a:pPr marL="0" indent="0">
              <a:lnSpc>
                <a:spcPct val="97000"/>
              </a:lnSpc>
              <a:buFont typeface="Wingdings" panose="05000000000000000000" pitchFamily="2" charset="2"/>
              <a:buNone/>
            </a:pPr>
            <a:endParaRPr lang="nl-NL" sz="1000" dirty="0"/>
          </a:p>
          <a:p>
            <a:pPr>
              <a:lnSpc>
                <a:spcPct val="97000"/>
              </a:lnSpc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A633F-C7B3-4CDC-BAD6-645C4B9A74BA}"/>
              </a:ext>
            </a:extLst>
          </p:cNvPr>
          <p:cNvSpPr txBox="1"/>
          <p:nvPr/>
        </p:nvSpPr>
        <p:spPr>
          <a:xfrm>
            <a:off x="548639" y="1098665"/>
            <a:ext cx="951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Thank you for joining us today.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027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FEE7-5008-4DA1-892C-91635126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 Instructor Introduction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7BCCABA-E2B3-4E60-8DF7-9DE67965D7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7541228" cy="3761536"/>
          </a:xfrm>
        </p:spPr>
        <p:txBody>
          <a:bodyPr/>
          <a:lstStyle/>
          <a:p>
            <a:r>
              <a:rPr lang="en-US" dirty="0"/>
              <a:t>Instructor: &lt;Name&gt;</a:t>
            </a:r>
          </a:p>
          <a:p>
            <a:r>
              <a:rPr lang="en-US" dirty="0"/>
              <a:t>&lt;Title or other credentials, e.g., Microsoft Certified Trainer&gt;</a:t>
            </a:r>
          </a:p>
          <a:p>
            <a:r>
              <a:rPr lang="en-US" dirty="0"/>
              <a:t>&lt;Affiliation/Company&gt;</a:t>
            </a:r>
          </a:p>
          <a:p>
            <a:r>
              <a:rPr lang="en-US" dirty="0"/>
              <a:t>&lt;A few words about my technical and professional experience&gt; </a:t>
            </a:r>
          </a:p>
          <a:p>
            <a:endParaRPr lang="en-US" dirty="0"/>
          </a:p>
        </p:txBody>
      </p:sp>
      <p:pic>
        <p:nvPicPr>
          <p:cNvPr id="3" name="Picture 2" descr="Hello badge. ">
            <a:extLst>
              <a:ext uri="{FF2B5EF4-FFF2-40B4-BE49-F238E27FC236}">
                <a16:creationId xmlns:a16="http://schemas.microsoft.com/office/drawing/2014/main" id="{8C416332-8E30-452A-89EC-38E582D24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0" y="1987550"/>
            <a:ext cx="2438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940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5493-FCF3-4310-89AD-8D2366C7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 Student Introductions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91BD5-DD42-4211-AC55-9AE143C30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533275"/>
          </a:xfrm>
        </p:spPr>
        <p:txBody>
          <a:bodyPr/>
          <a:lstStyle/>
          <a:p>
            <a:r>
              <a:rPr lang="en-US" dirty="0"/>
              <a:t>Let’s get acquainted: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Company affiliation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Title/function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Microsoft Azure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expectations for the course</a:t>
            </a:r>
          </a:p>
          <a:p>
            <a:endParaRPr lang="en-US" dirty="0"/>
          </a:p>
        </p:txBody>
      </p:sp>
      <p:pic>
        <p:nvPicPr>
          <p:cNvPr id="10" name="Picture 9" descr="Hello badge.">
            <a:extLst>
              <a:ext uri="{FF2B5EF4-FFF2-40B4-BE49-F238E27FC236}">
                <a16:creationId xmlns:a16="http://schemas.microsoft.com/office/drawing/2014/main" id="{1BEB5A76-C667-4BD5-BA7C-04A1CD08C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42" y="1943100"/>
            <a:ext cx="22764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813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1ACE-0577-4609-8287-8147FCBE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ABB6F-B94C-4150-89BD-BEC2A743FD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080" y="1392806"/>
            <a:ext cx="4500872" cy="4832092"/>
          </a:xfr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Class hours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Building hours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Parking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Restrooms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Meals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Phones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Messages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Smoking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Internet access 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Recycling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Emergency procedures</a:t>
            </a:r>
            <a:endParaRPr lang="en-US" dirty="0"/>
          </a:p>
        </p:txBody>
      </p:sp>
      <p:pic>
        <p:nvPicPr>
          <p:cNvPr id="4" name="Picture 3" descr="Clock.">
            <a:extLst>
              <a:ext uri="{FF2B5EF4-FFF2-40B4-BE49-F238E27FC236}">
                <a16:creationId xmlns:a16="http://schemas.microsoft.com/office/drawing/2014/main" id="{44743720-0B99-40D2-A2A7-A2D2392F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995" y="2028242"/>
            <a:ext cx="1202732" cy="1202732"/>
          </a:xfrm>
          <a:prstGeom prst="rect">
            <a:avLst/>
          </a:prstGeom>
        </p:spPr>
      </p:pic>
      <p:pic>
        <p:nvPicPr>
          <p:cNvPr id="5" name="Picture 4" descr="Coffee mug.">
            <a:extLst>
              <a:ext uri="{FF2B5EF4-FFF2-40B4-BE49-F238E27FC236}">
                <a16:creationId xmlns:a16="http://schemas.microsoft.com/office/drawing/2014/main" id="{51F8449F-EE12-45EF-AD13-C132060A5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569" y="1469968"/>
            <a:ext cx="1082875" cy="1686193"/>
          </a:xfrm>
          <a:prstGeom prst="rect">
            <a:avLst/>
          </a:prstGeom>
        </p:spPr>
      </p:pic>
      <p:grpSp>
        <p:nvGrpSpPr>
          <p:cNvPr id="6" name="Group 5" descr="Laptop.">
            <a:extLst>
              <a:ext uri="{FF2B5EF4-FFF2-40B4-BE49-F238E27FC236}">
                <a16:creationId xmlns:a16="http://schemas.microsoft.com/office/drawing/2014/main" id="{1E664AD6-F76D-4BBE-8051-87694F425CDC}"/>
              </a:ext>
            </a:extLst>
          </p:cNvPr>
          <p:cNvGrpSpPr>
            <a:grpSpLocks noChangeAspect="1"/>
          </p:cNvGrpSpPr>
          <p:nvPr/>
        </p:nvGrpSpPr>
        <p:grpSpPr>
          <a:xfrm>
            <a:off x="5263491" y="3616842"/>
            <a:ext cx="1424169" cy="1015708"/>
            <a:chOff x="975600" y="4290620"/>
            <a:chExt cx="2006088" cy="14307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266FFDC-864B-4446-BC0A-AC123E8CD0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75600" y="4290620"/>
              <a:ext cx="2006088" cy="1430728"/>
              <a:chOff x="1918853" y="3044496"/>
              <a:chExt cx="666391" cy="475141"/>
            </a:xfrm>
          </p:grpSpPr>
          <p:sp>
            <p:nvSpPr>
              <p:cNvPr id="9" name="Round Same Side Corner Rectangle 11">
                <a:extLst>
                  <a:ext uri="{FF2B5EF4-FFF2-40B4-BE49-F238E27FC236}">
                    <a16:creationId xmlns:a16="http://schemas.microsoft.com/office/drawing/2014/main" id="{9407393F-05BA-40DD-84A9-948927489712}"/>
                  </a:ext>
                </a:extLst>
              </p:cNvPr>
              <p:cNvSpPr/>
              <p:nvPr/>
            </p:nvSpPr>
            <p:spPr>
              <a:xfrm>
                <a:off x="1970085" y="3044496"/>
                <a:ext cx="564520" cy="361776"/>
              </a:xfrm>
              <a:custGeom>
                <a:avLst/>
                <a:gdLst/>
                <a:ahLst/>
                <a:cxnLst/>
                <a:rect l="l" t="t" r="r" b="b"/>
                <a:pathLst>
                  <a:path w="564520" h="361776">
                    <a:moveTo>
                      <a:pt x="21117" y="19360"/>
                    </a:moveTo>
                    <a:lnTo>
                      <a:pt x="21117" y="345592"/>
                    </a:lnTo>
                    <a:lnTo>
                      <a:pt x="543404" y="345592"/>
                    </a:lnTo>
                    <a:lnTo>
                      <a:pt x="543404" y="19360"/>
                    </a:lnTo>
                    <a:close/>
                    <a:moveTo>
                      <a:pt x="17539" y="0"/>
                    </a:moveTo>
                    <a:lnTo>
                      <a:pt x="546981" y="0"/>
                    </a:lnTo>
                    <a:cubicBezTo>
                      <a:pt x="556668" y="0"/>
                      <a:pt x="564520" y="7852"/>
                      <a:pt x="564520" y="17539"/>
                    </a:cubicBezTo>
                    <a:lnTo>
                      <a:pt x="564520" y="361776"/>
                    </a:lnTo>
                    <a:lnTo>
                      <a:pt x="0" y="361776"/>
                    </a:lnTo>
                    <a:lnTo>
                      <a:pt x="0" y="17539"/>
                    </a:lnTo>
                    <a:cubicBezTo>
                      <a:pt x="0" y="7852"/>
                      <a:pt x="7852" y="0"/>
                      <a:pt x="17539" y="0"/>
                    </a:cubicBez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0" name="Trapezoid 12">
                <a:extLst>
                  <a:ext uri="{FF2B5EF4-FFF2-40B4-BE49-F238E27FC236}">
                    <a16:creationId xmlns:a16="http://schemas.microsoft.com/office/drawing/2014/main" id="{34F9318E-A458-4C17-9A98-599BE7D6DE7A}"/>
                  </a:ext>
                </a:extLst>
              </p:cNvPr>
              <p:cNvSpPr/>
              <p:nvPr/>
            </p:nvSpPr>
            <p:spPr>
              <a:xfrm>
                <a:off x="1918853" y="3419324"/>
                <a:ext cx="666391" cy="72881"/>
              </a:xfrm>
              <a:custGeom>
                <a:avLst/>
                <a:gdLst/>
                <a:ahLst/>
                <a:cxnLst/>
                <a:rect l="l" t="t" r="r" b="b"/>
                <a:pathLst>
                  <a:path w="666391" h="84127">
                    <a:moveTo>
                      <a:pt x="257990" y="52557"/>
                    </a:moveTo>
                    <a:lnTo>
                      <a:pt x="241755" y="79989"/>
                    </a:lnTo>
                    <a:lnTo>
                      <a:pt x="424635" y="79989"/>
                    </a:lnTo>
                    <a:lnTo>
                      <a:pt x="408400" y="52557"/>
                    </a:lnTo>
                    <a:close/>
                    <a:moveTo>
                      <a:pt x="49787" y="0"/>
                    </a:moveTo>
                    <a:lnTo>
                      <a:pt x="616604" y="0"/>
                    </a:lnTo>
                    <a:lnTo>
                      <a:pt x="666391" y="84127"/>
                    </a:lnTo>
                    <a:lnTo>
                      <a:pt x="0" y="84127"/>
                    </a:ln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DA283-111F-4587-A497-5714908E72C7}"/>
                  </a:ext>
                </a:extLst>
              </p:cNvPr>
              <p:cNvSpPr/>
              <p:nvPr/>
            </p:nvSpPr>
            <p:spPr>
              <a:xfrm>
                <a:off x="1919446" y="3492205"/>
                <a:ext cx="665798" cy="27432"/>
              </a:xfrm>
              <a:prstGeom prst="rect">
                <a:avLst/>
              </a:pr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F5667B-B7F7-4F98-B49B-B36839589752}"/>
                </a:ext>
              </a:extLst>
            </p:cNvPr>
            <p:cNvSpPr/>
            <p:nvPr/>
          </p:nvSpPr>
          <p:spPr bwMode="auto">
            <a:xfrm>
              <a:off x="1183880" y="4340003"/>
              <a:ext cx="1572768" cy="9906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Picture 11" descr="Female icon. ">
            <a:extLst>
              <a:ext uri="{FF2B5EF4-FFF2-40B4-BE49-F238E27FC236}">
                <a16:creationId xmlns:a16="http://schemas.microsoft.com/office/drawing/2014/main" id="{6759F110-7E4B-4D8A-86F9-0F8C2F845C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5662" y="3336149"/>
            <a:ext cx="758815" cy="1500602"/>
          </a:xfrm>
          <a:prstGeom prst="rect">
            <a:avLst/>
          </a:prstGeom>
        </p:spPr>
      </p:pic>
      <p:pic>
        <p:nvPicPr>
          <p:cNvPr id="13" name="Picture 12" descr="Male icon. ">
            <a:extLst>
              <a:ext uri="{FF2B5EF4-FFF2-40B4-BE49-F238E27FC236}">
                <a16:creationId xmlns:a16="http://schemas.microsoft.com/office/drawing/2014/main" id="{D2B8E8B4-D937-4DB4-8616-0A9411847AC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8215" y="3393108"/>
            <a:ext cx="609600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852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E70478-E774-40C4-8729-EFEB83E0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00266-E237-4CBA-8E39-3A0C482C87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6933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course provides foundational level knowledge on cloud concepts; core Azure services; security, privacy, compliance, and trust; and Azure pricing and support.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audience for this course is just beginning to learn about cloud computing and how Microsoft Azure provides that service.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two versions of this course a one-day version and a two-day version.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content for both courses aligns to the AZ-900 exam objective domain.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no prerequisites for the course, but students with an IT background will find the concepts easier to understand.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36016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966966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Module 01 </a:t>
            </a:r>
            <a:r>
              <a:rPr lang="en-US" dirty="0"/>
              <a:t>– Cloud concepts.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Module 02 </a:t>
            </a:r>
            <a:r>
              <a:rPr lang="en-US" dirty="0"/>
              <a:t>– Core Azure services.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Module 03 </a:t>
            </a:r>
            <a:r>
              <a:rPr lang="en-US" dirty="0"/>
              <a:t>- Security, privacy, compliance, and trust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Module 04 </a:t>
            </a:r>
            <a:r>
              <a:rPr lang="en-US" dirty="0"/>
              <a:t>– Pricing and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3E7F-60A8-4B4D-AB34-946E2222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 areas (AZ-900)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08B94-7199-45B4-9E23-E1987CF9E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4190271"/>
            <a:ext cx="11018520" cy="125572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This course maps directly to the exam AZ-900 Microsoft Azure Fundamentals.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Percentages indicate the relative weight of each area on the exam.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The higher the percentage, the more questions you are likely to see in that area.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3CBC4B-6977-4442-95F5-F0528C34F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6779"/>
              </p:ext>
            </p:extLst>
          </p:nvPr>
        </p:nvGraphicFramePr>
        <p:xfrm>
          <a:off x="896257" y="1690134"/>
          <a:ext cx="9332686" cy="1922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2807">
                  <a:extLst>
                    <a:ext uri="{9D8B030D-6E8A-4147-A177-3AD203B41FA5}">
                      <a16:colId xmlns:a16="http://schemas.microsoft.com/office/drawing/2014/main" val="3164179288"/>
                    </a:ext>
                  </a:extLst>
                </a:gridCol>
                <a:gridCol w="1749879">
                  <a:extLst>
                    <a:ext uri="{9D8B030D-6E8A-4147-A177-3AD203B41FA5}">
                      <a16:colId xmlns:a16="http://schemas.microsoft.com/office/drawing/2014/main" val="3081981001"/>
                    </a:ext>
                  </a:extLst>
                </a:gridCol>
              </a:tblGrid>
              <a:tr h="2717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Study areas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Weights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072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Understanding cloud concepts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15-20%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577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Understanding core Azure services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30-35%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17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 defTabSz="932742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400" b="0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Understand security, privacy, compliance, and trust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25-30%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630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 defTabSz="932742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400" b="0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Understand Azure pricing and support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25-30%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6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2787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BC93-6A6E-4DE3-BEA2-9D78CE4D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Learning Azure Pass (Optional)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F7A24-61F2-4785-B8E3-BD77F782E8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318379"/>
          </a:xfrm>
        </p:spPr>
        <p:txBody>
          <a:bodyPr/>
          <a:lstStyle/>
          <a:p>
            <a:pPr>
              <a:tabLst>
                <a:tab pos="1430338" algn="l"/>
              </a:tabLst>
            </a:pPr>
            <a:r>
              <a:rPr lang="en-IE" sz="2400" dirty="0">
                <a:latin typeface="+mn-lt"/>
              </a:rPr>
              <a:t>You will use a Microsoft Learning Azure Pass to provide access to Microsoft Azure.</a:t>
            </a:r>
          </a:p>
          <a:p>
            <a:r>
              <a:rPr lang="en-US" sz="2400" dirty="0">
                <a:latin typeface="+mn-lt"/>
              </a:rPr>
              <a:t>Check the dollar balance of you Azure Pass within Microsoft Azure once you have set up your subscription and be aware of how much you are consuming as you proceed.</a:t>
            </a:r>
            <a:endParaRPr lang="en-IE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Do not allow Microsoft Azure components to run overnight or for extended periods.</a:t>
            </a:r>
            <a:endParaRPr lang="en-IE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Each lab creates a new resource group. To minimize costs, remove the resource group at the end of the lab. 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The labs use the (US) East location. </a:t>
            </a:r>
            <a:endParaRPr lang="en-IE" sz="2400" dirty="0">
              <a:latin typeface="+mn-lt"/>
            </a:endParaRPr>
          </a:p>
          <a:p>
            <a:pPr lvl="1"/>
            <a:endParaRPr lang="en-IE" sz="2400" dirty="0"/>
          </a:p>
          <a:p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19590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710</Words>
  <Application>Microsoft Office PowerPoint</Application>
  <PresentationFormat>Widescreen</PresentationFormat>
  <Paragraphs>86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Segoe</vt:lpstr>
      <vt:lpstr>Segoe UI</vt:lpstr>
      <vt:lpstr>Segoe UI Light</vt:lpstr>
      <vt:lpstr>Segoe UI Semibold</vt:lpstr>
      <vt:lpstr>Segoe UI Semilight</vt:lpstr>
      <vt:lpstr>Wingdings</vt:lpstr>
      <vt:lpstr>WHITE TEMPLATE</vt:lpstr>
      <vt:lpstr>AZ-900T0x: Microsoft Azure Fundamentals</vt:lpstr>
      <vt:lpstr>Welcome</vt:lpstr>
      <vt:lpstr>Hello! Instructor Introduction</vt:lpstr>
      <vt:lpstr>Hello! Student Introductions</vt:lpstr>
      <vt:lpstr>Facilities</vt:lpstr>
      <vt:lpstr>About this course</vt:lpstr>
      <vt:lpstr>Course Agenda</vt:lpstr>
      <vt:lpstr>Certification areas (AZ-900)</vt:lpstr>
      <vt:lpstr>Microsoft Learning Azure Pass (Optional)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2019-11-05T00:37:42Z</dcterms:created>
  <dcterms:modified xsi:type="dcterms:W3CDTF">2019-12-09T19:43:24Z</dcterms:modified>
</cp:coreProperties>
</file>