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23"/>
  </p:notesMasterIdLst>
  <p:handoutMasterIdLst>
    <p:handoutMasterId r:id="rId24"/>
  </p:handoutMasterIdLst>
  <p:sldIdLst>
    <p:sldId id="1719" r:id="rId2"/>
    <p:sldId id="1856" r:id="rId3"/>
    <p:sldId id="1660" r:id="rId4"/>
    <p:sldId id="1857" r:id="rId5"/>
    <p:sldId id="1911" r:id="rId6"/>
    <p:sldId id="1670" r:id="rId7"/>
    <p:sldId id="1860" r:id="rId8"/>
    <p:sldId id="1859" r:id="rId9"/>
    <p:sldId id="1905" r:id="rId10"/>
    <p:sldId id="1890" r:id="rId11"/>
    <p:sldId id="1861" r:id="rId12"/>
    <p:sldId id="1906" r:id="rId13"/>
    <p:sldId id="1907" r:id="rId14"/>
    <p:sldId id="1893" r:id="rId15"/>
    <p:sldId id="1895" r:id="rId16"/>
    <p:sldId id="1903" r:id="rId17"/>
    <p:sldId id="1908" r:id="rId18"/>
    <p:sldId id="1909" r:id="rId19"/>
    <p:sldId id="1910" r:id="rId20"/>
    <p:sldId id="1862" r:id="rId21"/>
    <p:sldId id="2236"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660"/>
            <p14:sldId id="1857"/>
            <p14:sldId id="1911"/>
            <p14:sldId id="1670"/>
            <p14:sldId id="1860"/>
            <p14:sldId id="1859"/>
            <p14:sldId id="1905"/>
            <p14:sldId id="1890"/>
            <p14:sldId id="1861"/>
            <p14:sldId id="1906"/>
            <p14:sldId id="1907"/>
            <p14:sldId id="1893"/>
            <p14:sldId id="1895"/>
            <p14:sldId id="1903"/>
            <p14:sldId id="1908"/>
            <p14:sldId id="1909"/>
            <p14:sldId id="1910"/>
            <p14:sldId id="1862"/>
            <p14:sldId id="223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AF1"/>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4" autoAdjust="0"/>
    <p:restoredTop sz="85056" autoAdjust="0"/>
  </p:normalViewPr>
  <p:slideViewPr>
    <p:cSldViewPr snapToGrid="0">
      <p:cViewPr varScale="1">
        <p:scale>
          <a:sx n="98" d="100"/>
          <a:sy n="98" d="100"/>
        </p:scale>
        <p:origin x="762" y="7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F99D34-51F0-4798-8430-02E30D531F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D24139C-CEEE-42A1-BDEC-C385B7FB77D4}">
      <dgm:prSet custT="1"/>
      <dgm:spPr/>
      <dgm:t>
        <a:bodyPr/>
        <a:lstStyle/>
        <a:p>
          <a:r>
            <a:rPr lang="en-US" sz="2400" b="1" baseline="0" dirty="0"/>
            <a:t>Public cloud:</a:t>
          </a:r>
          <a:endParaRPr lang="en-US" sz="2400" dirty="0"/>
        </a:p>
      </dgm:t>
    </dgm:pt>
    <dgm:pt modelId="{3FFE54A7-CF40-410E-8C0E-4DAB2D51D950}" type="parTrans" cxnId="{5FD5BB0F-D127-4B0C-87E2-F8FF6836ED8D}">
      <dgm:prSet/>
      <dgm:spPr/>
      <dgm:t>
        <a:bodyPr/>
        <a:lstStyle/>
        <a:p>
          <a:endParaRPr lang="en-US"/>
        </a:p>
      </dgm:t>
    </dgm:pt>
    <dgm:pt modelId="{2CAD3CFA-3463-480F-A90F-52FFF18664E7}" type="sibTrans" cxnId="{5FD5BB0F-D127-4B0C-87E2-F8FF6836ED8D}">
      <dgm:prSet/>
      <dgm:spPr/>
      <dgm:t>
        <a:bodyPr/>
        <a:lstStyle/>
        <a:p>
          <a:endParaRPr lang="en-US"/>
        </a:p>
      </dgm:t>
    </dgm:pt>
    <dgm:pt modelId="{B9510B96-77C1-41E2-8475-FB8F07606050}">
      <dgm:prSet/>
      <dgm:spPr>
        <a:solidFill>
          <a:srgbClr val="D0DAF1"/>
        </a:solidFill>
      </dgm:spPr>
      <dgm:t>
        <a:bodyPr/>
        <a:lstStyle/>
        <a:p>
          <a:r>
            <a:rPr lang="en-IE" baseline="0" dirty="0"/>
            <a:t>No capital expenditures to scale up.</a:t>
          </a:r>
          <a:endParaRPr lang="en-US" dirty="0"/>
        </a:p>
      </dgm:t>
    </dgm:pt>
    <dgm:pt modelId="{255DB6B4-7742-4771-9D23-275DEFCA08BC}" type="parTrans" cxnId="{86A39CA4-43DF-444E-9398-8CEEF6CC5DA9}">
      <dgm:prSet/>
      <dgm:spPr/>
      <dgm:t>
        <a:bodyPr/>
        <a:lstStyle/>
        <a:p>
          <a:endParaRPr lang="en-US"/>
        </a:p>
      </dgm:t>
    </dgm:pt>
    <dgm:pt modelId="{D54D47AC-F6BB-4B0E-9516-DA16DAF781F6}" type="sibTrans" cxnId="{86A39CA4-43DF-444E-9398-8CEEF6CC5DA9}">
      <dgm:prSet/>
      <dgm:spPr/>
      <dgm:t>
        <a:bodyPr/>
        <a:lstStyle/>
        <a:p>
          <a:endParaRPr lang="en-US"/>
        </a:p>
      </dgm:t>
    </dgm:pt>
    <dgm:pt modelId="{D8518855-7F36-46C3-91EE-77193D086672}">
      <dgm:prSet/>
      <dgm:spPr>
        <a:solidFill>
          <a:srgbClr val="D0DAF1"/>
        </a:solidFill>
      </dgm:spPr>
      <dgm:t>
        <a:bodyPr/>
        <a:lstStyle/>
        <a:p>
          <a:r>
            <a:rPr lang="en-IE" baseline="0" dirty="0"/>
            <a:t>Applications can be quickly provisioned and deprovisioned.</a:t>
          </a:r>
          <a:endParaRPr lang="en-US" dirty="0"/>
        </a:p>
      </dgm:t>
    </dgm:pt>
    <dgm:pt modelId="{B8253246-4341-43C5-AB1F-3FC9A45E05D7}" type="parTrans" cxnId="{BF18A182-0406-429D-9168-FFF61E92AB95}">
      <dgm:prSet/>
      <dgm:spPr/>
      <dgm:t>
        <a:bodyPr/>
        <a:lstStyle/>
        <a:p>
          <a:endParaRPr lang="en-US"/>
        </a:p>
      </dgm:t>
    </dgm:pt>
    <dgm:pt modelId="{68AFF5A8-0974-4EBA-A30D-B402F27F18E0}" type="sibTrans" cxnId="{BF18A182-0406-429D-9168-FFF61E92AB95}">
      <dgm:prSet/>
      <dgm:spPr/>
      <dgm:t>
        <a:bodyPr/>
        <a:lstStyle/>
        <a:p>
          <a:endParaRPr lang="en-US"/>
        </a:p>
      </dgm:t>
    </dgm:pt>
    <dgm:pt modelId="{749A7044-1884-4BEC-BFEA-6FCD30DB0F7D}">
      <dgm:prSet/>
      <dgm:spPr>
        <a:solidFill>
          <a:srgbClr val="D0DAF1"/>
        </a:solidFill>
      </dgm:spPr>
      <dgm:t>
        <a:bodyPr/>
        <a:lstStyle/>
        <a:p>
          <a:r>
            <a:rPr lang="en-IE" baseline="0" dirty="0"/>
            <a:t>Organizations pay only for what they use.</a:t>
          </a:r>
          <a:endParaRPr lang="en-US" dirty="0"/>
        </a:p>
      </dgm:t>
    </dgm:pt>
    <dgm:pt modelId="{97ECD0DB-58C4-44E9-B766-6BE4A81633B4}" type="parTrans" cxnId="{72BDEB78-F154-4A19-A52D-910090EFBF81}">
      <dgm:prSet/>
      <dgm:spPr/>
      <dgm:t>
        <a:bodyPr/>
        <a:lstStyle/>
        <a:p>
          <a:endParaRPr lang="en-US"/>
        </a:p>
      </dgm:t>
    </dgm:pt>
    <dgm:pt modelId="{404CCE4D-B844-4388-99F2-AB60FD88E284}" type="sibTrans" cxnId="{72BDEB78-F154-4A19-A52D-910090EFBF81}">
      <dgm:prSet/>
      <dgm:spPr/>
      <dgm:t>
        <a:bodyPr/>
        <a:lstStyle/>
        <a:p>
          <a:endParaRPr lang="en-US"/>
        </a:p>
      </dgm:t>
    </dgm:pt>
    <dgm:pt modelId="{AFD8BE25-36B2-4A8F-8024-4BC6DBCEF904}">
      <dgm:prSet custT="1"/>
      <dgm:spPr/>
      <dgm:t>
        <a:bodyPr/>
        <a:lstStyle/>
        <a:p>
          <a:r>
            <a:rPr lang="en-US" sz="2400" b="1" baseline="0" dirty="0"/>
            <a:t>Private cloud:</a:t>
          </a:r>
          <a:endParaRPr lang="en-US" sz="2400" dirty="0"/>
        </a:p>
      </dgm:t>
    </dgm:pt>
    <dgm:pt modelId="{43E0EA4F-F5C5-4469-BE5E-C2B379E90650}" type="parTrans" cxnId="{E3562B04-215E-4916-9171-9ABFC13A91AB}">
      <dgm:prSet/>
      <dgm:spPr/>
      <dgm:t>
        <a:bodyPr/>
        <a:lstStyle/>
        <a:p>
          <a:endParaRPr lang="en-US"/>
        </a:p>
      </dgm:t>
    </dgm:pt>
    <dgm:pt modelId="{FB311F2C-25E2-461E-9177-88240B2BE351}" type="sibTrans" cxnId="{E3562B04-215E-4916-9171-9ABFC13A91AB}">
      <dgm:prSet/>
      <dgm:spPr/>
      <dgm:t>
        <a:bodyPr/>
        <a:lstStyle/>
        <a:p>
          <a:endParaRPr lang="en-US"/>
        </a:p>
      </dgm:t>
    </dgm:pt>
    <dgm:pt modelId="{D0A2391C-D997-4435-98FB-B671819DE333}">
      <dgm:prSet/>
      <dgm:spPr/>
      <dgm:t>
        <a:bodyPr/>
        <a:lstStyle/>
        <a:p>
          <a:r>
            <a:rPr lang="en-IE" baseline="0" dirty="0"/>
            <a:t>Organizations have complete control over resources.</a:t>
          </a:r>
          <a:endParaRPr lang="en-US" dirty="0"/>
        </a:p>
      </dgm:t>
    </dgm:pt>
    <dgm:pt modelId="{E41FCAE7-0A6F-4A5A-B513-74BE8CAFA85F}" type="parTrans" cxnId="{BA0D2465-CF0D-4426-B8AE-38C804544BFA}">
      <dgm:prSet/>
      <dgm:spPr/>
      <dgm:t>
        <a:bodyPr/>
        <a:lstStyle/>
        <a:p>
          <a:endParaRPr lang="en-US"/>
        </a:p>
      </dgm:t>
    </dgm:pt>
    <dgm:pt modelId="{5E5D6CE6-ADCE-4B29-9AAE-8241E5EB3C50}" type="sibTrans" cxnId="{BA0D2465-CF0D-4426-B8AE-38C804544BFA}">
      <dgm:prSet/>
      <dgm:spPr/>
      <dgm:t>
        <a:bodyPr/>
        <a:lstStyle/>
        <a:p>
          <a:endParaRPr lang="en-US"/>
        </a:p>
      </dgm:t>
    </dgm:pt>
    <dgm:pt modelId="{CCCBC79A-FD2C-4B7A-91D2-BA01A523EE77}">
      <dgm:prSet/>
      <dgm:spPr/>
      <dgm:t>
        <a:bodyPr/>
        <a:lstStyle/>
        <a:p>
          <a:r>
            <a:rPr lang="en-IE" baseline="0" dirty="0"/>
            <a:t>Organizations have complete control over security.</a:t>
          </a:r>
          <a:endParaRPr lang="en-US" dirty="0"/>
        </a:p>
      </dgm:t>
    </dgm:pt>
    <dgm:pt modelId="{A0DE7733-1EE6-4C32-86D9-1FA69AE7D128}" type="parTrans" cxnId="{7C4BBC24-4721-4CCF-B57F-4D237118BEAF}">
      <dgm:prSet/>
      <dgm:spPr/>
      <dgm:t>
        <a:bodyPr/>
        <a:lstStyle/>
        <a:p>
          <a:endParaRPr lang="en-US"/>
        </a:p>
      </dgm:t>
    </dgm:pt>
    <dgm:pt modelId="{6170BA71-5F62-4691-BD1F-62858067738F}" type="sibTrans" cxnId="{7C4BBC24-4721-4CCF-B57F-4D237118BEAF}">
      <dgm:prSet/>
      <dgm:spPr/>
      <dgm:t>
        <a:bodyPr/>
        <a:lstStyle/>
        <a:p>
          <a:endParaRPr lang="en-US"/>
        </a:p>
      </dgm:t>
    </dgm:pt>
    <dgm:pt modelId="{F14B8414-E6F8-4C9C-938D-97FE0E934240}">
      <dgm:prSet custT="1"/>
      <dgm:spPr/>
      <dgm:t>
        <a:bodyPr/>
        <a:lstStyle/>
        <a:p>
          <a:r>
            <a:rPr lang="en-US" sz="2400" b="1" baseline="0"/>
            <a:t>Hybrid cloud:</a:t>
          </a:r>
          <a:endParaRPr lang="en-US" sz="2400"/>
        </a:p>
      </dgm:t>
    </dgm:pt>
    <dgm:pt modelId="{5E19C2A7-3537-43F5-B996-901F156598E0}" type="parTrans" cxnId="{0BED869B-795F-4768-B839-545512F1ACAB}">
      <dgm:prSet/>
      <dgm:spPr/>
      <dgm:t>
        <a:bodyPr/>
        <a:lstStyle/>
        <a:p>
          <a:endParaRPr lang="en-US"/>
        </a:p>
      </dgm:t>
    </dgm:pt>
    <dgm:pt modelId="{C2309786-3B5D-4C4B-8C07-4713E64388A8}" type="sibTrans" cxnId="{0BED869B-795F-4768-B839-545512F1ACAB}">
      <dgm:prSet/>
      <dgm:spPr/>
      <dgm:t>
        <a:bodyPr/>
        <a:lstStyle/>
        <a:p>
          <a:endParaRPr lang="en-US"/>
        </a:p>
      </dgm:t>
    </dgm:pt>
    <dgm:pt modelId="{C0A128CB-4779-43BC-9AA8-59A21FE7AE0D}">
      <dgm:prSet/>
      <dgm:spPr/>
      <dgm:t>
        <a:bodyPr/>
        <a:lstStyle/>
        <a:p>
          <a:r>
            <a:rPr lang="en-IE" baseline="0" dirty="0"/>
            <a:t>Most flexibility.</a:t>
          </a:r>
          <a:endParaRPr lang="en-US" dirty="0"/>
        </a:p>
      </dgm:t>
    </dgm:pt>
    <dgm:pt modelId="{BC31AB42-D75B-403E-9280-68A5943F75FC}" type="parTrans" cxnId="{0A2AE3CF-33BB-4B52-B1BC-01327591DE96}">
      <dgm:prSet/>
      <dgm:spPr/>
      <dgm:t>
        <a:bodyPr/>
        <a:lstStyle/>
        <a:p>
          <a:endParaRPr lang="en-US"/>
        </a:p>
      </dgm:t>
    </dgm:pt>
    <dgm:pt modelId="{A96807AF-5506-475B-A77A-FB17C3F8E20D}" type="sibTrans" cxnId="{0A2AE3CF-33BB-4B52-B1BC-01327591DE96}">
      <dgm:prSet/>
      <dgm:spPr/>
      <dgm:t>
        <a:bodyPr/>
        <a:lstStyle/>
        <a:p>
          <a:endParaRPr lang="en-US"/>
        </a:p>
      </dgm:t>
    </dgm:pt>
    <dgm:pt modelId="{1EA2B227-F0E1-455C-8195-845310FD6821}">
      <dgm:prSet/>
      <dgm:spPr/>
      <dgm:t>
        <a:bodyPr/>
        <a:lstStyle/>
        <a:p>
          <a:r>
            <a:rPr lang="en-IE" baseline="0" dirty="0"/>
            <a:t>Organizations determine where to run their applications.</a:t>
          </a:r>
          <a:endParaRPr lang="en-US" dirty="0"/>
        </a:p>
      </dgm:t>
    </dgm:pt>
    <dgm:pt modelId="{F47FCB7F-6402-4439-A5EF-FF2C17ACA17E}" type="parTrans" cxnId="{1792BCCB-F6BD-4D30-988A-D5448C1C82A5}">
      <dgm:prSet/>
      <dgm:spPr/>
      <dgm:t>
        <a:bodyPr/>
        <a:lstStyle/>
        <a:p>
          <a:endParaRPr lang="en-US"/>
        </a:p>
      </dgm:t>
    </dgm:pt>
    <dgm:pt modelId="{646661FA-1C08-4282-AD02-1828CC545E54}" type="sibTrans" cxnId="{1792BCCB-F6BD-4D30-988A-D5448C1C82A5}">
      <dgm:prSet/>
      <dgm:spPr/>
      <dgm:t>
        <a:bodyPr/>
        <a:lstStyle/>
        <a:p>
          <a:endParaRPr lang="en-US"/>
        </a:p>
      </dgm:t>
    </dgm:pt>
    <dgm:pt modelId="{FD149B5B-EAE1-4878-B92C-60E57E6DD9E8}">
      <dgm:prSet/>
      <dgm:spPr/>
      <dgm:t>
        <a:bodyPr/>
        <a:lstStyle/>
        <a:p>
          <a:r>
            <a:rPr lang="en-IE" baseline="0" dirty="0"/>
            <a:t>Organizations control security, compliance, or legal requirements.</a:t>
          </a:r>
          <a:endParaRPr lang="en-US" dirty="0"/>
        </a:p>
      </dgm:t>
    </dgm:pt>
    <dgm:pt modelId="{0A54BA5A-5D2C-413A-9E0B-0D3465A4F004}" type="parTrans" cxnId="{666E8609-1899-44A1-BE95-09AE7DB7D3FC}">
      <dgm:prSet/>
      <dgm:spPr/>
      <dgm:t>
        <a:bodyPr/>
        <a:lstStyle/>
        <a:p>
          <a:endParaRPr lang="en-US"/>
        </a:p>
      </dgm:t>
    </dgm:pt>
    <dgm:pt modelId="{45048287-439A-4805-A0DB-9A7EB6D9782E}" type="sibTrans" cxnId="{666E8609-1899-44A1-BE95-09AE7DB7D3FC}">
      <dgm:prSet/>
      <dgm:spPr/>
      <dgm:t>
        <a:bodyPr/>
        <a:lstStyle/>
        <a:p>
          <a:endParaRPr lang="en-US"/>
        </a:p>
      </dgm:t>
    </dgm:pt>
    <dgm:pt modelId="{A1CFF2E3-143F-4AD7-92DD-EC57C49BAF22}" type="pres">
      <dgm:prSet presAssocID="{E0F99D34-51F0-4798-8430-02E30D531FB3}" presName="Name0" presStyleCnt="0">
        <dgm:presLayoutVars>
          <dgm:dir/>
          <dgm:animLvl val="lvl"/>
          <dgm:resizeHandles val="exact"/>
        </dgm:presLayoutVars>
      </dgm:prSet>
      <dgm:spPr/>
    </dgm:pt>
    <dgm:pt modelId="{7CEBC753-E49B-4667-B77A-B2FF08AE9987}" type="pres">
      <dgm:prSet presAssocID="{1D24139C-CEEE-42A1-BDEC-C385B7FB77D4}" presName="linNode" presStyleCnt="0"/>
      <dgm:spPr/>
    </dgm:pt>
    <dgm:pt modelId="{87D7F6FB-8BB4-4412-B1CB-3F27C99E286F}" type="pres">
      <dgm:prSet presAssocID="{1D24139C-CEEE-42A1-BDEC-C385B7FB77D4}" presName="parentText" presStyleLbl="node1" presStyleIdx="0" presStyleCnt="3" custScaleX="58663" custScaleY="83739">
        <dgm:presLayoutVars>
          <dgm:chMax val="1"/>
          <dgm:bulletEnabled val="1"/>
        </dgm:presLayoutVars>
      </dgm:prSet>
      <dgm:spPr/>
    </dgm:pt>
    <dgm:pt modelId="{72A4BA5A-24BC-443A-8DE3-AB17A696EA4F}" type="pres">
      <dgm:prSet presAssocID="{1D24139C-CEEE-42A1-BDEC-C385B7FB77D4}" presName="descendantText" presStyleLbl="alignAccFollowNode1" presStyleIdx="0" presStyleCnt="3">
        <dgm:presLayoutVars>
          <dgm:bulletEnabled val="1"/>
        </dgm:presLayoutVars>
      </dgm:prSet>
      <dgm:spPr/>
    </dgm:pt>
    <dgm:pt modelId="{5E78DCF6-61F5-4196-8519-4AA11AA43C53}" type="pres">
      <dgm:prSet presAssocID="{2CAD3CFA-3463-480F-A90F-52FFF18664E7}" presName="sp" presStyleCnt="0"/>
      <dgm:spPr/>
    </dgm:pt>
    <dgm:pt modelId="{A7218273-7E75-4B4E-B6F6-C946F70FDC71}" type="pres">
      <dgm:prSet presAssocID="{AFD8BE25-36B2-4A8F-8024-4BC6DBCEF904}" presName="linNode" presStyleCnt="0"/>
      <dgm:spPr/>
    </dgm:pt>
    <dgm:pt modelId="{88A535B2-B90A-407F-9D42-7CB13AD4D25F}" type="pres">
      <dgm:prSet presAssocID="{AFD8BE25-36B2-4A8F-8024-4BC6DBCEF904}" presName="parentText" presStyleLbl="node1" presStyleIdx="1" presStyleCnt="3" custScaleX="58663" custScaleY="83739">
        <dgm:presLayoutVars>
          <dgm:chMax val="1"/>
          <dgm:bulletEnabled val="1"/>
        </dgm:presLayoutVars>
      </dgm:prSet>
      <dgm:spPr/>
    </dgm:pt>
    <dgm:pt modelId="{84CB07D2-0664-4559-B012-69025530A126}" type="pres">
      <dgm:prSet presAssocID="{AFD8BE25-36B2-4A8F-8024-4BC6DBCEF904}" presName="descendantText" presStyleLbl="alignAccFollowNode1" presStyleIdx="1" presStyleCnt="3">
        <dgm:presLayoutVars>
          <dgm:bulletEnabled val="1"/>
        </dgm:presLayoutVars>
      </dgm:prSet>
      <dgm:spPr/>
    </dgm:pt>
    <dgm:pt modelId="{64F77CC0-4BD0-46F4-8465-0CD227BD9AEA}" type="pres">
      <dgm:prSet presAssocID="{FB311F2C-25E2-461E-9177-88240B2BE351}" presName="sp" presStyleCnt="0"/>
      <dgm:spPr/>
    </dgm:pt>
    <dgm:pt modelId="{6B5F2175-893F-4D10-85EF-B7BDD479DEB2}" type="pres">
      <dgm:prSet presAssocID="{F14B8414-E6F8-4C9C-938D-97FE0E934240}" presName="linNode" presStyleCnt="0"/>
      <dgm:spPr/>
    </dgm:pt>
    <dgm:pt modelId="{0770343A-9F42-477D-A5E8-D86A57CFBD7B}" type="pres">
      <dgm:prSet presAssocID="{F14B8414-E6F8-4C9C-938D-97FE0E934240}" presName="parentText" presStyleLbl="node1" presStyleIdx="2" presStyleCnt="3" custScaleX="58663" custScaleY="83739">
        <dgm:presLayoutVars>
          <dgm:chMax val="1"/>
          <dgm:bulletEnabled val="1"/>
        </dgm:presLayoutVars>
      </dgm:prSet>
      <dgm:spPr/>
    </dgm:pt>
    <dgm:pt modelId="{94417450-2E19-46E4-8DA8-E9C6F290F663}" type="pres">
      <dgm:prSet presAssocID="{F14B8414-E6F8-4C9C-938D-97FE0E934240}" presName="descendantText" presStyleLbl="alignAccFollowNode1" presStyleIdx="2" presStyleCnt="3">
        <dgm:presLayoutVars>
          <dgm:bulletEnabled val="1"/>
        </dgm:presLayoutVars>
      </dgm:prSet>
      <dgm:spPr/>
    </dgm:pt>
  </dgm:ptLst>
  <dgm:cxnLst>
    <dgm:cxn modelId="{2190D400-6F68-406E-B6F9-0B1BEBA422B3}" type="presOf" srcId="{1EA2B227-F0E1-455C-8195-845310FD6821}" destId="{94417450-2E19-46E4-8DA8-E9C6F290F663}" srcOrd="0" destOrd="1" presId="urn:microsoft.com/office/officeart/2005/8/layout/vList5"/>
    <dgm:cxn modelId="{E3562B04-215E-4916-9171-9ABFC13A91AB}" srcId="{E0F99D34-51F0-4798-8430-02E30D531FB3}" destId="{AFD8BE25-36B2-4A8F-8024-4BC6DBCEF904}" srcOrd="1" destOrd="0" parTransId="{43E0EA4F-F5C5-4469-BE5E-C2B379E90650}" sibTransId="{FB311F2C-25E2-461E-9177-88240B2BE351}"/>
    <dgm:cxn modelId="{F8DCB906-938F-4250-A59B-FFCF805BA02C}" type="presOf" srcId="{C0A128CB-4779-43BC-9AA8-59A21FE7AE0D}" destId="{94417450-2E19-46E4-8DA8-E9C6F290F663}" srcOrd="0" destOrd="0" presId="urn:microsoft.com/office/officeart/2005/8/layout/vList5"/>
    <dgm:cxn modelId="{EF843208-F5F4-4B51-A659-441A566DA77D}" type="presOf" srcId="{1D24139C-CEEE-42A1-BDEC-C385B7FB77D4}" destId="{87D7F6FB-8BB4-4412-B1CB-3F27C99E286F}" srcOrd="0" destOrd="0" presId="urn:microsoft.com/office/officeart/2005/8/layout/vList5"/>
    <dgm:cxn modelId="{666E8609-1899-44A1-BE95-09AE7DB7D3FC}" srcId="{F14B8414-E6F8-4C9C-938D-97FE0E934240}" destId="{FD149B5B-EAE1-4878-B92C-60E57E6DD9E8}" srcOrd="2" destOrd="0" parTransId="{0A54BA5A-5D2C-413A-9E0B-0D3465A4F004}" sibTransId="{45048287-439A-4805-A0DB-9A7EB6D9782E}"/>
    <dgm:cxn modelId="{91C6350D-939F-411D-A4A6-312C54D83B43}" type="presOf" srcId="{D8518855-7F36-46C3-91EE-77193D086672}" destId="{72A4BA5A-24BC-443A-8DE3-AB17A696EA4F}" srcOrd="0" destOrd="1" presId="urn:microsoft.com/office/officeart/2005/8/layout/vList5"/>
    <dgm:cxn modelId="{B99B080E-1962-46BD-B272-D129D195FA06}" type="presOf" srcId="{FD149B5B-EAE1-4878-B92C-60E57E6DD9E8}" destId="{94417450-2E19-46E4-8DA8-E9C6F290F663}" srcOrd="0" destOrd="2" presId="urn:microsoft.com/office/officeart/2005/8/layout/vList5"/>
    <dgm:cxn modelId="{5FD5BB0F-D127-4B0C-87E2-F8FF6836ED8D}" srcId="{E0F99D34-51F0-4798-8430-02E30D531FB3}" destId="{1D24139C-CEEE-42A1-BDEC-C385B7FB77D4}" srcOrd="0" destOrd="0" parTransId="{3FFE54A7-CF40-410E-8C0E-4DAB2D51D950}" sibTransId="{2CAD3CFA-3463-480F-A90F-52FFF18664E7}"/>
    <dgm:cxn modelId="{757C9C11-A40E-4ED5-841C-1568647366B0}" type="presOf" srcId="{AFD8BE25-36B2-4A8F-8024-4BC6DBCEF904}" destId="{88A535B2-B90A-407F-9D42-7CB13AD4D25F}" srcOrd="0" destOrd="0" presId="urn:microsoft.com/office/officeart/2005/8/layout/vList5"/>
    <dgm:cxn modelId="{645B1622-A063-4593-B00C-C82EA5C1D7C7}" type="presOf" srcId="{CCCBC79A-FD2C-4B7A-91D2-BA01A523EE77}" destId="{84CB07D2-0664-4559-B012-69025530A126}" srcOrd="0" destOrd="1" presId="urn:microsoft.com/office/officeart/2005/8/layout/vList5"/>
    <dgm:cxn modelId="{7C4BBC24-4721-4CCF-B57F-4D237118BEAF}" srcId="{AFD8BE25-36B2-4A8F-8024-4BC6DBCEF904}" destId="{CCCBC79A-FD2C-4B7A-91D2-BA01A523EE77}" srcOrd="1" destOrd="0" parTransId="{A0DE7733-1EE6-4C32-86D9-1FA69AE7D128}" sibTransId="{6170BA71-5F62-4691-BD1F-62858067738F}"/>
    <dgm:cxn modelId="{D87BB32C-26A7-4D42-9621-2CE6FA4DA2D3}" type="presOf" srcId="{E0F99D34-51F0-4798-8430-02E30D531FB3}" destId="{A1CFF2E3-143F-4AD7-92DD-EC57C49BAF22}" srcOrd="0" destOrd="0" presId="urn:microsoft.com/office/officeart/2005/8/layout/vList5"/>
    <dgm:cxn modelId="{7BB1425B-64CE-4077-B272-C8BC97BF7BAC}" type="presOf" srcId="{D0A2391C-D997-4435-98FB-B671819DE333}" destId="{84CB07D2-0664-4559-B012-69025530A126}" srcOrd="0" destOrd="0" presId="urn:microsoft.com/office/officeart/2005/8/layout/vList5"/>
    <dgm:cxn modelId="{BA0D2465-CF0D-4426-B8AE-38C804544BFA}" srcId="{AFD8BE25-36B2-4A8F-8024-4BC6DBCEF904}" destId="{D0A2391C-D997-4435-98FB-B671819DE333}" srcOrd="0" destOrd="0" parTransId="{E41FCAE7-0A6F-4A5A-B513-74BE8CAFA85F}" sibTransId="{5E5D6CE6-ADCE-4B29-9AAE-8241E5EB3C50}"/>
    <dgm:cxn modelId="{C5D70578-31D9-4912-96B6-DB3CBCB5426F}" type="presOf" srcId="{B9510B96-77C1-41E2-8475-FB8F07606050}" destId="{72A4BA5A-24BC-443A-8DE3-AB17A696EA4F}" srcOrd="0" destOrd="0" presId="urn:microsoft.com/office/officeart/2005/8/layout/vList5"/>
    <dgm:cxn modelId="{72BDEB78-F154-4A19-A52D-910090EFBF81}" srcId="{1D24139C-CEEE-42A1-BDEC-C385B7FB77D4}" destId="{749A7044-1884-4BEC-BFEA-6FCD30DB0F7D}" srcOrd="2" destOrd="0" parTransId="{97ECD0DB-58C4-44E9-B766-6BE4A81633B4}" sibTransId="{404CCE4D-B844-4388-99F2-AB60FD88E284}"/>
    <dgm:cxn modelId="{BF18A182-0406-429D-9168-FFF61E92AB95}" srcId="{1D24139C-CEEE-42A1-BDEC-C385B7FB77D4}" destId="{D8518855-7F36-46C3-91EE-77193D086672}" srcOrd="1" destOrd="0" parTransId="{B8253246-4341-43C5-AB1F-3FC9A45E05D7}" sibTransId="{68AFF5A8-0974-4EBA-A30D-B402F27F18E0}"/>
    <dgm:cxn modelId="{0BED869B-795F-4768-B839-545512F1ACAB}" srcId="{E0F99D34-51F0-4798-8430-02E30D531FB3}" destId="{F14B8414-E6F8-4C9C-938D-97FE0E934240}" srcOrd="2" destOrd="0" parTransId="{5E19C2A7-3537-43F5-B996-901F156598E0}" sibTransId="{C2309786-3B5D-4C4B-8C07-4713E64388A8}"/>
    <dgm:cxn modelId="{86A39CA4-43DF-444E-9398-8CEEF6CC5DA9}" srcId="{1D24139C-CEEE-42A1-BDEC-C385B7FB77D4}" destId="{B9510B96-77C1-41E2-8475-FB8F07606050}" srcOrd="0" destOrd="0" parTransId="{255DB6B4-7742-4771-9D23-275DEFCA08BC}" sibTransId="{D54D47AC-F6BB-4B0E-9516-DA16DAF781F6}"/>
    <dgm:cxn modelId="{315C46AC-7EB3-4191-AE37-342C06ACDB83}" type="presOf" srcId="{749A7044-1884-4BEC-BFEA-6FCD30DB0F7D}" destId="{72A4BA5A-24BC-443A-8DE3-AB17A696EA4F}" srcOrd="0" destOrd="2" presId="urn:microsoft.com/office/officeart/2005/8/layout/vList5"/>
    <dgm:cxn modelId="{1792BCCB-F6BD-4D30-988A-D5448C1C82A5}" srcId="{F14B8414-E6F8-4C9C-938D-97FE0E934240}" destId="{1EA2B227-F0E1-455C-8195-845310FD6821}" srcOrd="1" destOrd="0" parTransId="{F47FCB7F-6402-4439-A5EF-FF2C17ACA17E}" sibTransId="{646661FA-1C08-4282-AD02-1828CC545E54}"/>
    <dgm:cxn modelId="{0A2AE3CF-33BB-4B52-B1BC-01327591DE96}" srcId="{F14B8414-E6F8-4C9C-938D-97FE0E934240}" destId="{C0A128CB-4779-43BC-9AA8-59A21FE7AE0D}" srcOrd="0" destOrd="0" parTransId="{BC31AB42-D75B-403E-9280-68A5943F75FC}" sibTransId="{A96807AF-5506-475B-A77A-FB17C3F8E20D}"/>
    <dgm:cxn modelId="{DDA8B2E3-6770-47DA-A181-6FEFE48CB34E}" type="presOf" srcId="{F14B8414-E6F8-4C9C-938D-97FE0E934240}" destId="{0770343A-9F42-477D-A5E8-D86A57CFBD7B}" srcOrd="0" destOrd="0" presId="urn:microsoft.com/office/officeart/2005/8/layout/vList5"/>
    <dgm:cxn modelId="{AA776038-9259-44BF-95EC-40682993DFC2}" type="presParOf" srcId="{A1CFF2E3-143F-4AD7-92DD-EC57C49BAF22}" destId="{7CEBC753-E49B-4667-B77A-B2FF08AE9987}" srcOrd="0" destOrd="0" presId="urn:microsoft.com/office/officeart/2005/8/layout/vList5"/>
    <dgm:cxn modelId="{0BCFA81A-1003-469B-95AC-9CF022B13280}" type="presParOf" srcId="{7CEBC753-E49B-4667-B77A-B2FF08AE9987}" destId="{87D7F6FB-8BB4-4412-B1CB-3F27C99E286F}" srcOrd="0" destOrd="0" presId="urn:microsoft.com/office/officeart/2005/8/layout/vList5"/>
    <dgm:cxn modelId="{603BB641-63A3-47D8-B0D6-158BD54D503D}" type="presParOf" srcId="{7CEBC753-E49B-4667-B77A-B2FF08AE9987}" destId="{72A4BA5A-24BC-443A-8DE3-AB17A696EA4F}" srcOrd="1" destOrd="0" presId="urn:microsoft.com/office/officeart/2005/8/layout/vList5"/>
    <dgm:cxn modelId="{9E9B453A-C10F-4FED-B838-C189A8FCD24F}" type="presParOf" srcId="{A1CFF2E3-143F-4AD7-92DD-EC57C49BAF22}" destId="{5E78DCF6-61F5-4196-8519-4AA11AA43C53}" srcOrd="1" destOrd="0" presId="urn:microsoft.com/office/officeart/2005/8/layout/vList5"/>
    <dgm:cxn modelId="{9B35EA66-0E0F-4168-96F1-8AEFAECDCD5A}" type="presParOf" srcId="{A1CFF2E3-143F-4AD7-92DD-EC57C49BAF22}" destId="{A7218273-7E75-4B4E-B6F6-C946F70FDC71}" srcOrd="2" destOrd="0" presId="urn:microsoft.com/office/officeart/2005/8/layout/vList5"/>
    <dgm:cxn modelId="{98AB7576-ED90-4FCB-AD6C-0A7502E876F8}" type="presParOf" srcId="{A7218273-7E75-4B4E-B6F6-C946F70FDC71}" destId="{88A535B2-B90A-407F-9D42-7CB13AD4D25F}" srcOrd="0" destOrd="0" presId="urn:microsoft.com/office/officeart/2005/8/layout/vList5"/>
    <dgm:cxn modelId="{9B664187-CD3F-40E0-85E4-A7DB633D2B52}" type="presParOf" srcId="{A7218273-7E75-4B4E-B6F6-C946F70FDC71}" destId="{84CB07D2-0664-4559-B012-69025530A126}" srcOrd="1" destOrd="0" presId="urn:microsoft.com/office/officeart/2005/8/layout/vList5"/>
    <dgm:cxn modelId="{06A89D93-98D1-4060-B776-37020E478402}" type="presParOf" srcId="{A1CFF2E3-143F-4AD7-92DD-EC57C49BAF22}" destId="{64F77CC0-4BD0-46F4-8465-0CD227BD9AEA}" srcOrd="3" destOrd="0" presId="urn:microsoft.com/office/officeart/2005/8/layout/vList5"/>
    <dgm:cxn modelId="{2DC4CB9A-B54C-4DFA-A166-23A346F3EC46}" type="presParOf" srcId="{A1CFF2E3-143F-4AD7-92DD-EC57C49BAF22}" destId="{6B5F2175-893F-4D10-85EF-B7BDD479DEB2}" srcOrd="4" destOrd="0" presId="urn:microsoft.com/office/officeart/2005/8/layout/vList5"/>
    <dgm:cxn modelId="{9E68EF27-7032-4140-A52D-25C43889B49B}" type="presParOf" srcId="{6B5F2175-893F-4D10-85EF-B7BDD479DEB2}" destId="{0770343A-9F42-477D-A5E8-D86A57CFBD7B}" srcOrd="0" destOrd="0" presId="urn:microsoft.com/office/officeart/2005/8/layout/vList5"/>
    <dgm:cxn modelId="{BB5E2083-3CC3-420E-BD21-E5172F5A37E2}" type="presParOf" srcId="{6B5F2175-893F-4D10-85EF-B7BDD479DEB2}" destId="{94417450-2E19-46E4-8DA8-E9C6F290F66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4BA5A-24BC-443A-8DE3-AB17A696EA4F}">
      <dsp:nvSpPr>
        <dsp:cNvPr id="0" name=""/>
        <dsp:cNvSpPr/>
      </dsp:nvSpPr>
      <dsp:spPr>
        <a:xfrm rot="5400000">
          <a:off x="5936861" y="-2755582"/>
          <a:ext cx="1471763" cy="7051852"/>
        </a:xfrm>
        <a:prstGeom prst="round2SameRect">
          <a:avLst/>
        </a:prstGeom>
        <a:solidFill>
          <a:srgbClr val="D0DAF1"/>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E" sz="1900" kern="1200" baseline="0" dirty="0"/>
            <a:t>No capital expenditures to scale up.</a:t>
          </a:r>
          <a:endParaRPr lang="en-US" sz="1900" kern="1200" dirty="0"/>
        </a:p>
        <a:p>
          <a:pPr marL="171450" lvl="1" indent="-171450" algn="l" defTabSz="844550">
            <a:lnSpc>
              <a:spcPct val="90000"/>
            </a:lnSpc>
            <a:spcBef>
              <a:spcPct val="0"/>
            </a:spcBef>
            <a:spcAft>
              <a:spcPct val="15000"/>
            </a:spcAft>
            <a:buChar char="•"/>
          </a:pPr>
          <a:r>
            <a:rPr lang="en-IE" sz="1900" kern="1200" baseline="0" dirty="0"/>
            <a:t>Applications can be quickly provisioned and deprovisioned.</a:t>
          </a:r>
          <a:endParaRPr lang="en-US" sz="1900" kern="1200" dirty="0"/>
        </a:p>
        <a:p>
          <a:pPr marL="171450" lvl="1" indent="-171450" algn="l" defTabSz="844550">
            <a:lnSpc>
              <a:spcPct val="90000"/>
            </a:lnSpc>
            <a:spcBef>
              <a:spcPct val="0"/>
            </a:spcBef>
            <a:spcAft>
              <a:spcPct val="15000"/>
            </a:spcAft>
            <a:buChar char="•"/>
          </a:pPr>
          <a:r>
            <a:rPr lang="en-IE" sz="1900" kern="1200" baseline="0" dirty="0"/>
            <a:t>Organizations pay only for what they use.</a:t>
          </a:r>
          <a:endParaRPr lang="en-US" sz="1900" kern="1200" dirty="0"/>
        </a:p>
      </dsp:txBody>
      <dsp:txXfrm rot="-5400000">
        <a:off x="3146817" y="106308"/>
        <a:ext cx="6980006" cy="1328071"/>
      </dsp:txXfrm>
    </dsp:sp>
    <dsp:sp modelId="{87D7F6FB-8BB4-4412-B1CB-3F27C99E286F}">
      <dsp:nvSpPr>
        <dsp:cNvPr id="0" name=""/>
        <dsp:cNvSpPr/>
      </dsp:nvSpPr>
      <dsp:spPr>
        <a:xfrm>
          <a:off x="819850" y="68"/>
          <a:ext cx="2326965" cy="1540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Public cloud:</a:t>
          </a:r>
          <a:endParaRPr lang="en-US" sz="2400" kern="1200" dirty="0"/>
        </a:p>
      </dsp:txBody>
      <dsp:txXfrm>
        <a:off x="895053" y="75271"/>
        <a:ext cx="2176559" cy="1390143"/>
      </dsp:txXfrm>
    </dsp:sp>
    <dsp:sp modelId="{84CB07D2-0664-4559-B012-69025530A126}">
      <dsp:nvSpPr>
        <dsp:cNvPr id="0" name=""/>
        <dsp:cNvSpPr/>
      </dsp:nvSpPr>
      <dsp:spPr>
        <a:xfrm rot="5400000">
          <a:off x="5936861" y="-1123047"/>
          <a:ext cx="1471763" cy="7051852"/>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E" sz="1900" kern="1200" baseline="0" dirty="0"/>
            <a:t>Organizations have complete control over resources.</a:t>
          </a:r>
          <a:endParaRPr lang="en-US" sz="1900" kern="1200" dirty="0"/>
        </a:p>
        <a:p>
          <a:pPr marL="171450" lvl="1" indent="-171450" algn="l" defTabSz="844550">
            <a:lnSpc>
              <a:spcPct val="90000"/>
            </a:lnSpc>
            <a:spcBef>
              <a:spcPct val="0"/>
            </a:spcBef>
            <a:spcAft>
              <a:spcPct val="15000"/>
            </a:spcAft>
            <a:buChar char="•"/>
          </a:pPr>
          <a:r>
            <a:rPr lang="en-IE" sz="1900" kern="1200" baseline="0" dirty="0"/>
            <a:t>Organizations have complete control over security.</a:t>
          </a:r>
          <a:endParaRPr lang="en-US" sz="1900" kern="1200" dirty="0"/>
        </a:p>
      </dsp:txBody>
      <dsp:txXfrm rot="-5400000">
        <a:off x="3146817" y="1738843"/>
        <a:ext cx="6980006" cy="1328071"/>
      </dsp:txXfrm>
    </dsp:sp>
    <dsp:sp modelId="{88A535B2-B90A-407F-9D42-7CB13AD4D25F}">
      <dsp:nvSpPr>
        <dsp:cNvPr id="0" name=""/>
        <dsp:cNvSpPr/>
      </dsp:nvSpPr>
      <dsp:spPr>
        <a:xfrm>
          <a:off x="819850" y="1632604"/>
          <a:ext cx="2326965" cy="1540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Private cloud:</a:t>
          </a:r>
          <a:endParaRPr lang="en-US" sz="2400" kern="1200" dirty="0"/>
        </a:p>
      </dsp:txBody>
      <dsp:txXfrm>
        <a:off x="895053" y="1707807"/>
        <a:ext cx="2176559" cy="1390143"/>
      </dsp:txXfrm>
    </dsp:sp>
    <dsp:sp modelId="{94417450-2E19-46E4-8DA8-E9C6F290F663}">
      <dsp:nvSpPr>
        <dsp:cNvPr id="0" name=""/>
        <dsp:cNvSpPr/>
      </dsp:nvSpPr>
      <dsp:spPr>
        <a:xfrm rot="5400000">
          <a:off x="5936861" y="509487"/>
          <a:ext cx="1471763" cy="7051852"/>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E" sz="1900" kern="1200" baseline="0" dirty="0"/>
            <a:t>Most flexibility.</a:t>
          </a:r>
          <a:endParaRPr lang="en-US" sz="1900" kern="1200" dirty="0"/>
        </a:p>
        <a:p>
          <a:pPr marL="171450" lvl="1" indent="-171450" algn="l" defTabSz="844550">
            <a:lnSpc>
              <a:spcPct val="90000"/>
            </a:lnSpc>
            <a:spcBef>
              <a:spcPct val="0"/>
            </a:spcBef>
            <a:spcAft>
              <a:spcPct val="15000"/>
            </a:spcAft>
            <a:buChar char="•"/>
          </a:pPr>
          <a:r>
            <a:rPr lang="en-IE" sz="1900" kern="1200" baseline="0" dirty="0"/>
            <a:t>Organizations determine where to run their applications.</a:t>
          </a:r>
          <a:endParaRPr lang="en-US" sz="1900" kern="1200" dirty="0"/>
        </a:p>
        <a:p>
          <a:pPr marL="171450" lvl="1" indent="-171450" algn="l" defTabSz="844550">
            <a:lnSpc>
              <a:spcPct val="90000"/>
            </a:lnSpc>
            <a:spcBef>
              <a:spcPct val="0"/>
            </a:spcBef>
            <a:spcAft>
              <a:spcPct val="15000"/>
            </a:spcAft>
            <a:buChar char="•"/>
          </a:pPr>
          <a:r>
            <a:rPr lang="en-IE" sz="1900" kern="1200" baseline="0" dirty="0"/>
            <a:t>Organizations control security, compliance, or legal requirements.</a:t>
          </a:r>
          <a:endParaRPr lang="en-US" sz="1900" kern="1200" dirty="0"/>
        </a:p>
      </dsp:txBody>
      <dsp:txXfrm rot="-5400000">
        <a:off x="3146817" y="3371377"/>
        <a:ext cx="6980006" cy="1328071"/>
      </dsp:txXfrm>
    </dsp:sp>
    <dsp:sp modelId="{0770343A-9F42-477D-A5E8-D86A57CFBD7B}">
      <dsp:nvSpPr>
        <dsp:cNvPr id="0" name=""/>
        <dsp:cNvSpPr/>
      </dsp:nvSpPr>
      <dsp:spPr>
        <a:xfrm>
          <a:off x="819850" y="3265139"/>
          <a:ext cx="2326965" cy="15405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baseline="0"/>
            <a:t>Hybrid cloud:</a:t>
          </a:r>
          <a:endParaRPr lang="en-US" sz="2400" kern="1200"/>
        </a:p>
      </dsp:txBody>
      <dsp:txXfrm>
        <a:off x="895053" y="3340342"/>
        <a:ext cx="2176559" cy="13901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12/9/2019 11:43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12/9/2019 11:43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the title page for AZ-900T00 or AZ-900T01.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87002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What are public, private, and hybrid clouds? - https://azure.microsoft.com/en-us/overview/what-are-private-public-hybrid-clouds/</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2472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38523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18682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82716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80981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IaaS, PaaS, and SaaS have dedicated topics, coming up.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784474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67849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dirty="0"/>
              <a:t>https://azure.microsoft.com/en-us/overview/what-is-paas/</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127486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dirty="0"/>
              <a:t>https://azure.microsoft.com/en-us/overview/what-is-saas/</a:t>
            </a:r>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345437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slide contains only some of the cloud service comparison discussion points. </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141691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278394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6088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Cloud computing - https://azure.microsoft.com/en-us/overview/what-is-cloud-computing/</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12/9/2019 11:43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960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There is a term reference guide available at </a:t>
            </a:r>
            <a:r>
              <a:rPr lang="en-IE" sz="900" u="sng" dirty="0"/>
              <a:t>https://azure.microsoft.com/en-us/overview/cloud-computing-dictionary/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00614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6539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081122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162771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468217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20834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584" r:id="rId10"/>
    <p:sldLayoutId id="2147484583" r:id="rId11"/>
    <p:sldLayoutId id="2147484256" r:id="rId12"/>
    <p:sldLayoutId id="2147484257" r:id="rId13"/>
    <p:sldLayoutId id="2147484585" r:id="rId14"/>
    <p:sldLayoutId id="2147484299" r:id="rId15"/>
    <p:sldLayoutId id="2147484761" r:id="rId16"/>
    <p:sldLayoutId id="2147484755" r:id="rId17"/>
    <p:sldLayoutId id="2147484758" r:id="rId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510" y="2508356"/>
            <a:ext cx="4745737" cy="1661993"/>
          </a:xfrm>
        </p:spPr>
        <p:txBody>
          <a:bodyPr/>
          <a:lstStyle/>
          <a:p>
            <a:r>
              <a:rPr lang="en-US" dirty="0">
                <a:solidFill>
                  <a:schemeClr val="tx1"/>
                </a:solidFill>
                <a:latin typeface="Segoe UI Semibold (Headings)"/>
              </a:rPr>
              <a:t>AZ-900T0x</a:t>
            </a:r>
            <a:br>
              <a:rPr lang="en-US" dirty="0">
                <a:solidFill>
                  <a:schemeClr val="tx1"/>
                </a:solidFill>
                <a:latin typeface="Segoe UI Semibold (Headings)"/>
              </a:rPr>
            </a:br>
            <a:r>
              <a:rPr lang="en-US" dirty="0">
                <a:solidFill>
                  <a:schemeClr val="tx1"/>
                </a:solidFill>
                <a:latin typeface="Segoe UI Semibold (Headings)"/>
              </a:rPr>
              <a:t>Module 01: </a:t>
            </a:r>
            <a:br>
              <a:rPr lang="en-US" dirty="0">
                <a:solidFill>
                  <a:schemeClr val="tx1"/>
                </a:solidFill>
                <a:latin typeface="Segoe UI Semibold (Headings)"/>
              </a:rPr>
            </a:br>
            <a:r>
              <a:rPr lang="en-US" dirty="0">
                <a:solidFill>
                  <a:schemeClr val="tx1"/>
                </a:solidFill>
                <a:latin typeface="Segoe UI Semibold (Headings)"/>
              </a:rPr>
              <a:t>Cloud concepts</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Types of cloud models</a:t>
            </a:r>
            <a:endParaRPr lang="en-US" dirty="0"/>
          </a:p>
        </p:txBody>
      </p:sp>
    </p:spTree>
    <p:extLst>
      <p:ext uri="{BB962C8B-B14F-4D97-AF65-F5344CB8AC3E}">
        <p14:creationId xmlns:p14="http://schemas.microsoft.com/office/powerpoint/2010/main" val="176190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latin typeface="Segoe UI Semibold (Headings)"/>
                <a:cs typeface="Segoe UI Semilight" panose="020B0402040204020203" pitchFamily="34" charset="0"/>
              </a:rPr>
              <a:t>Public cloud</a:t>
            </a:r>
            <a:endParaRPr lang="en-US" dirty="0">
              <a:solidFill>
                <a:schemeClr val="tx1"/>
              </a:solidFill>
            </a:endParaRPr>
          </a:p>
        </p:txBody>
      </p:sp>
      <p:sp>
        <p:nvSpPr>
          <p:cNvPr id="6" name="Text Placeholder 5"/>
          <p:cNvSpPr>
            <a:spLocks noGrp="1"/>
          </p:cNvSpPr>
          <p:nvPr>
            <p:ph type="body" sz="quarter" idx="10"/>
          </p:nvPr>
        </p:nvSpPr>
        <p:spPr>
          <a:xfrm>
            <a:off x="7917688" y="1324144"/>
            <a:ext cx="4060952" cy="4050340"/>
          </a:xfrm>
        </p:spPr>
        <p:txBody>
          <a:bodyPr/>
          <a:lstStyle/>
          <a:p>
            <a:r>
              <a:rPr lang="en-US" dirty="0">
                <a:solidFill>
                  <a:schemeClr val="tx1"/>
                </a:solidFill>
              </a:rPr>
              <a:t>Owned by cloud services or </a:t>
            </a:r>
            <a:r>
              <a:rPr lang="en-US" i="1" dirty="0">
                <a:solidFill>
                  <a:schemeClr val="tx1"/>
                </a:solidFill>
              </a:rPr>
              <a:t>hosting</a:t>
            </a:r>
            <a:r>
              <a:rPr lang="en-US" dirty="0">
                <a:solidFill>
                  <a:schemeClr val="tx1"/>
                </a:solidFill>
              </a:rPr>
              <a:t> provider.</a:t>
            </a:r>
          </a:p>
          <a:p>
            <a:r>
              <a:rPr lang="en-US" dirty="0">
                <a:solidFill>
                  <a:schemeClr val="tx1"/>
                </a:solidFill>
              </a:rPr>
              <a:t>Provides resources and services to multiple organizations and users.</a:t>
            </a:r>
          </a:p>
          <a:p>
            <a:r>
              <a:rPr lang="en-US" dirty="0">
                <a:solidFill>
                  <a:schemeClr val="tx1"/>
                </a:solidFill>
              </a:rPr>
              <a:t>Accessed via secure network connection (typically over the internet).</a:t>
            </a:r>
          </a:p>
        </p:txBody>
      </p:sp>
      <p:pic>
        <p:nvPicPr>
          <p:cNvPr id="5" name="Picture 4" descr="Multiple hands hold data up to servers in the clouds.">
            <a:extLst>
              <a:ext uri="{FF2B5EF4-FFF2-40B4-BE49-F238E27FC236}">
                <a16:creationId xmlns:a16="http://schemas.microsoft.com/office/drawing/2014/main" id="{24C1C11F-6E6D-4250-8043-EA724A676D1B}"/>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b="-2"/>
          <a:stretch/>
        </p:blipFill>
        <p:spPr>
          <a:xfrm>
            <a:off x="588263" y="1426464"/>
            <a:ext cx="7058306" cy="4107392"/>
          </a:xfrm>
          <a:prstGeom prst="rect">
            <a:avLst/>
          </a:prstGeom>
        </p:spPr>
      </p:pic>
    </p:spTree>
    <p:extLst>
      <p:ext uri="{BB962C8B-B14F-4D97-AF65-F5344CB8AC3E}">
        <p14:creationId xmlns:p14="http://schemas.microsoft.com/office/powerpoint/2010/main" val="3096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cloud</a:t>
            </a:r>
          </a:p>
        </p:txBody>
      </p:sp>
      <p:sp>
        <p:nvSpPr>
          <p:cNvPr id="6" name="Text Placeholder 5"/>
          <p:cNvSpPr>
            <a:spLocks noGrp="1"/>
          </p:cNvSpPr>
          <p:nvPr>
            <p:ph type="body" sz="quarter" idx="10"/>
          </p:nvPr>
        </p:nvSpPr>
        <p:spPr>
          <a:xfrm>
            <a:off x="584200" y="1435496"/>
            <a:ext cx="6685280" cy="3705630"/>
          </a:xfrm>
        </p:spPr>
        <p:txBody>
          <a:bodyPr/>
          <a:lstStyle/>
          <a:p>
            <a:r>
              <a:rPr lang="en-US" dirty="0"/>
              <a:t>Owned and operated by the organization that uses cloud resources. </a:t>
            </a:r>
          </a:p>
          <a:p>
            <a:r>
              <a:rPr lang="en-US" dirty="0"/>
              <a:t>Organizations create a cloud environment in their datacenter.</a:t>
            </a:r>
          </a:p>
          <a:p>
            <a:r>
              <a:rPr lang="en-US" dirty="0"/>
              <a:t>Self-service access to compute resources provided to users within the organization. </a:t>
            </a:r>
          </a:p>
          <a:p>
            <a:r>
              <a:rPr lang="en-US" dirty="0"/>
              <a:t>Organizations responsible for operating the services they provide.</a:t>
            </a:r>
          </a:p>
        </p:txBody>
      </p:sp>
      <p:pic>
        <p:nvPicPr>
          <p:cNvPr id="4" name="Picture 3">
            <a:extLst>
              <a:ext uri="{FF2B5EF4-FFF2-40B4-BE49-F238E27FC236}">
                <a16:creationId xmlns:a16="http://schemas.microsoft.com/office/drawing/2014/main" id="{407021BB-6482-4966-80A5-EE898A7BD15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127" y="361077"/>
            <a:ext cx="3595253" cy="6106914"/>
          </a:xfrm>
          <a:prstGeom prst="rect">
            <a:avLst/>
          </a:prstGeom>
        </p:spPr>
      </p:pic>
    </p:spTree>
    <p:extLst>
      <p:ext uri="{BB962C8B-B14F-4D97-AF65-F5344CB8AC3E}">
        <p14:creationId xmlns:p14="http://schemas.microsoft.com/office/powerpoint/2010/main" val="234882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303030"/>
                </a:solidFill>
                <a:latin typeface="Segoe UI Semibold (Headings)"/>
              </a:rPr>
              <a:t>Hybrid cloud</a:t>
            </a:r>
            <a:endParaRPr lang="en-US" dirty="0"/>
          </a:p>
        </p:txBody>
      </p:sp>
      <p:sp>
        <p:nvSpPr>
          <p:cNvPr id="6" name="Text Placeholder 5"/>
          <p:cNvSpPr>
            <a:spLocks noGrp="1"/>
          </p:cNvSpPr>
          <p:nvPr>
            <p:ph type="body" sz="quarter" idx="10"/>
          </p:nvPr>
        </p:nvSpPr>
        <p:spPr>
          <a:xfrm>
            <a:off x="1086611" y="5305819"/>
            <a:ext cx="10018777" cy="861774"/>
          </a:xfrm>
        </p:spPr>
        <p:txBody>
          <a:bodyPr/>
          <a:lstStyle/>
          <a:p>
            <a:pPr marL="0" indent="0">
              <a:buNone/>
            </a:pPr>
            <a:r>
              <a:rPr lang="en-US" dirty="0"/>
              <a:t>Combines </a:t>
            </a:r>
            <a:r>
              <a:rPr lang="en-US" i="1" dirty="0"/>
              <a:t>Public</a:t>
            </a:r>
            <a:r>
              <a:rPr lang="en-US" dirty="0"/>
              <a:t> and </a:t>
            </a:r>
            <a:r>
              <a:rPr lang="en-US" i="1" dirty="0"/>
              <a:t>Private</a:t>
            </a:r>
            <a:r>
              <a:rPr lang="en-US" dirty="0"/>
              <a:t> clouds to allow applications to run in the most appropriate location.</a:t>
            </a:r>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096" y="1166444"/>
            <a:ext cx="7517223" cy="3984128"/>
          </a:xfrm>
          <a:prstGeom prst="rect">
            <a:avLst/>
          </a:prstGeom>
        </p:spPr>
      </p:pic>
    </p:spTree>
    <p:extLst>
      <p:ext uri="{BB962C8B-B14F-4D97-AF65-F5344CB8AC3E}">
        <p14:creationId xmlns:p14="http://schemas.microsoft.com/office/powerpoint/2010/main" val="338216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7" y="319135"/>
            <a:ext cx="11018520" cy="553998"/>
          </a:xfrm>
        </p:spPr>
        <p:txBody>
          <a:bodyPr/>
          <a:lstStyle/>
          <a:p>
            <a:r>
              <a:rPr lang="en-US" dirty="0"/>
              <a:t>Cloud model comparison</a:t>
            </a:r>
          </a:p>
        </p:txBody>
      </p:sp>
      <p:graphicFrame>
        <p:nvGraphicFramePr>
          <p:cNvPr id="2" name="Diagram 1" descr="Summary of the public, private, and hybrid cloud as described in the student materials. ">
            <a:extLst>
              <a:ext uri="{FF2B5EF4-FFF2-40B4-BE49-F238E27FC236}">
                <a16:creationId xmlns:a16="http://schemas.microsoft.com/office/drawing/2014/main" id="{2024A0FD-B1AE-41C3-946B-BCE59193A2AF}"/>
              </a:ext>
            </a:extLst>
          </p:cNvPr>
          <p:cNvGraphicFramePr/>
          <p:nvPr>
            <p:extLst>
              <p:ext uri="{D42A27DB-BD31-4B8C-83A1-F6EECF244321}">
                <p14:modId xmlns:p14="http://schemas.microsoft.com/office/powerpoint/2010/main" val="950091142"/>
              </p:ext>
            </p:extLst>
          </p:nvPr>
        </p:nvGraphicFramePr>
        <p:xfrm>
          <a:off x="468259" y="1314889"/>
          <a:ext cx="11018520" cy="4805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815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04: Types of cloud services</a:t>
            </a:r>
            <a:endParaRPr lang="en-US" dirty="0"/>
          </a:p>
        </p:txBody>
      </p:sp>
    </p:spTree>
    <p:extLst>
      <p:ext uri="{BB962C8B-B14F-4D97-AF65-F5344CB8AC3E}">
        <p14:creationId xmlns:p14="http://schemas.microsoft.com/office/powerpoint/2010/main" val="147633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251072"/>
            <a:ext cx="11018520" cy="553998"/>
          </a:xfrm>
        </p:spPr>
        <p:txBody>
          <a:bodyPr/>
          <a:lstStyle/>
          <a:p>
            <a:r>
              <a:rPr lang="en-US" dirty="0"/>
              <a:t>Shared responsibility model</a:t>
            </a:r>
          </a:p>
        </p:txBody>
      </p:sp>
      <p:grpSp>
        <p:nvGrpSpPr>
          <p:cNvPr id="2" name="Group 1" descr="On-premises, IaaS, PaaS, and SaaS are shown from customer managed to cloud provider managed. ">
            <a:extLst>
              <a:ext uri="{FF2B5EF4-FFF2-40B4-BE49-F238E27FC236}">
                <a16:creationId xmlns:a16="http://schemas.microsoft.com/office/drawing/2014/main" id="{5266B92E-7DB0-4B65-8A91-73858C2878A2}"/>
              </a:ext>
            </a:extLst>
          </p:cNvPr>
          <p:cNvGrpSpPr/>
          <p:nvPr/>
        </p:nvGrpSpPr>
        <p:grpSpPr>
          <a:xfrm>
            <a:off x="1029060" y="1244462"/>
            <a:ext cx="10978618" cy="4902338"/>
            <a:chOff x="1029060" y="1244462"/>
            <a:chExt cx="10978618" cy="4902338"/>
          </a:xfrm>
        </p:grpSpPr>
        <p:sp>
          <p:nvSpPr>
            <p:cNvPr id="48" name="Rectangle 47">
              <a:extLst>
                <a:ext uri="{FF2B5EF4-FFF2-40B4-BE49-F238E27FC236}">
                  <a16:creationId xmlns:a16="http://schemas.microsoft.com/office/drawing/2014/main" id="{27D4A790-00F8-47E0-B64B-E001823FAAD2}"/>
                </a:ext>
              </a:extLst>
            </p:cNvPr>
            <p:cNvSpPr/>
            <p:nvPr/>
          </p:nvSpPr>
          <p:spPr bwMode="auto">
            <a:xfrm>
              <a:off x="3208293" y="1244462"/>
              <a:ext cx="6353276" cy="4902338"/>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9" name="Rectangle 48">
              <a:extLst>
                <a:ext uri="{FF2B5EF4-FFF2-40B4-BE49-F238E27FC236}">
                  <a16:creationId xmlns:a16="http://schemas.microsoft.com/office/drawing/2014/main" id="{CD51338E-8FFB-46D8-B933-90F1F12AE8EC}"/>
                </a:ext>
              </a:extLst>
            </p:cNvPr>
            <p:cNvSpPr/>
            <p:nvPr/>
          </p:nvSpPr>
          <p:spPr>
            <a:xfrm>
              <a:off x="1248036" y="1494810"/>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On-Premises</a:t>
              </a:r>
            </a:p>
            <a:p>
              <a:pPr marL="0" lvl="1" algn="ctr" defTabSz="1218836" fontAlgn="base">
                <a:spcAft>
                  <a:spcPct val="0"/>
                </a:spcAft>
                <a:defRPr/>
              </a:pPr>
              <a:r>
                <a:rPr lang="en-US" sz="1600">
                  <a:solidFill>
                    <a:srgbClr val="595959">
                      <a:alpha val="99000"/>
                    </a:srgbClr>
                  </a:solidFill>
                  <a:ea typeface="Kozuka Gothic Pro R" pitchFamily="34" charset="-128"/>
                </a:rPr>
                <a:t>( Private Cloud )</a:t>
              </a:r>
            </a:p>
          </p:txBody>
        </p:sp>
        <p:sp>
          <p:nvSpPr>
            <p:cNvPr id="50" name="Rectangle 49">
              <a:extLst>
                <a:ext uri="{FF2B5EF4-FFF2-40B4-BE49-F238E27FC236}">
                  <a16:creationId xmlns:a16="http://schemas.microsoft.com/office/drawing/2014/main" id="{40CBD8E4-CCD7-48B3-9526-5B5123F9CD5C}"/>
                </a:ext>
              </a:extLst>
            </p:cNvPr>
            <p:cNvSpPr/>
            <p:nvPr/>
          </p:nvSpPr>
          <p:spPr>
            <a:xfrm>
              <a:off x="1337759" y="504833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Networking</a:t>
              </a:r>
            </a:p>
          </p:txBody>
        </p:sp>
        <p:sp>
          <p:nvSpPr>
            <p:cNvPr id="51" name="Rectangle 50">
              <a:extLst>
                <a:ext uri="{FF2B5EF4-FFF2-40B4-BE49-F238E27FC236}">
                  <a16:creationId xmlns:a16="http://schemas.microsoft.com/office/drawing/2014/main" id="{C1054B8F-E779-4E91-9090-31A25752021A}"/>
                </a:ext>
              </a:extLst>
            </p:cNvPr>
            <p:cNvSpPr/>
            <p:nvPr/>
          </p:nvSpPr>
          <p:spPr>
            <a:xfrm>
              <a:off x="1337759" y="459351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Compute</a:t>
              </a:r>
            </a:p>
          </p:txBody>
        </p:sp>
        <p:sp>
          <p:nvSpPr>
            <p:cNvPr id="52" name="Rectangle 51">
              <a:extLst>
                <a:ext uri="{FF2B5EF4-FFF2-40B4-BE49-F238E27FC236}">
                  <a16:creationId xmlns:a16="http://schemas.microsoft.com/office/drawing/2014/main" id="{BA941446-11D6-43C7-8E95-2C69C7DE7FC1}"/>
                </a:ext>
              </a:extLst>
            </p:cNvPr>
            <p:cNvSpPr/>
            <p:nvPr/>
          </p:nvSpPr>
          <p:spPr>
            <a:xfrm>
              <a:off x="1337759" y="550314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Storage</a:t>
              </a:r>
            </a:p>
          </p:txBody>
        </p:sp>
        <p:sp>
          <p:nvSpPr>
            <p:cNvPr id="53" name="Rectangle 52">
              <a:extLst>
                <a:ext uri="{FF2B5EF4-FFF2-40B4-BE49-F238E27FC236}">
                  <a16:creationId xmlns:a16="http://schemas.microsoft.com/office/drawing/2014/main" id="{F456FE96-5E5D-458D-8A64-A5781B94828C}"/>
                </a:ext>
              </a:extLst>
            </p:cNvPr>
            <p:cNvSpPr/>
            <p:nvPr/>
          </p:nvSpPr>
          <p:spPr>
            <a:xfrm>
              <a:off x="1337759" y="4127625"/>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Virtual Machine</a:t>
              </a:r>
            </a:p>
          </p:txBody>
        </p:sp>
        <p:sp>
          <p:nvSpPr>
            <p:cNvPr id="54" name="Rectangle 53">
              <a:extLst>
                <a:ext uri="{FF2B5EF4-FFF2-40B4-BE49-F238E27FC236}">
                  <a16:creationId xmlns:a16="http://schemas.microsoft.com/office/drawing/2014/main" id="{267FB1E9-761A-4C4F-9E44-8E63014C9FCE}"/>
                </a:ext>
              </a:extLst>
            </p:cNvPr>
            <p:cNvSpPr/>
            <p:nvPr/>
          </p:nvSpPr>
          <p:spPr>
            <a:xfrm>
              <a:off x="1337759" y="3672806"/>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Operating System</a:t>
              </a:r>
            </a:p>
          </p:txBody>
        </p:sp>
        <p:sp>
          <p:nvSpPr>
            <p:cNvPr id="55" name="Rectangle 54">
              <a:extLst>
                <a:ext uri="{FF2B5EF4-FFF2-40B4-BE49-F238E27FC236}">
                  <a16:creationId xmlns:a16="http://schemas.microsoft.com/office/drawing/2014/main" id="{FDD0F0A9-0E86-4364-8CAF-9B3AFE145B22}"/>
                </a:ext>
              </a:extLst>
            </p:cNvPr>
            <p:cNvSpPr/>
            <p:nvPr/>
          </p:nvSpPr>
          <p:spPr>
            <a:xfrm>
              <a:off x="1337759" y="276316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Applications</a:t>
              </a:r>
            </a:p>
          </p:txBody>
        </p:sp>
        <p:sp>
          <p:nvSpPr>
            <p:cNvPr id="56" name="Rectangle 55">
              <a:extLst>
                <a:ext uri="{FF2B5EF4-FFF2-40B4-BE49-F238E27FC236}">
                  <a16:creationId xmlns:a16="http://schemas.microsoft.com/office/drawing/2014/main" id="{28F74A79-B34E-4CE4-B22D-8BC06E867E38}"/>
                </a:ext>
              </a:extLst>
            </p:cNvPr>
            <p:cNvSpPr/>
            <p:nvPr/>
          </p:nvSpPr>
          <p:spPr>
            <a:xfrm>
              <a:off x="1337759" y="230834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Data &amp; Access</a:t>
              </a:r>
            </a:p>
          </p:txBody>
        </p:sp>
        <p:sp>
          <p:nvSpPr>
            <p:cNvPr id="57" name="Rectangle 56">
              <a:extLst>
                <a:ext uri="{FF2B5EF4-FFF2-40B4-BE49-F238E27FC236}">
                  <a16:creationId xmlns:a16="http://schemas.microsoft.com/office/drawing/2014/main" id="{578C1057-EC09-47A0-88C5-3319ED814A1D}"/>
                </a:ext>
              </a:extLst>
            </p:cNvPr>
            <p:cNvSpPr/>
            <p:nvPr/>
          </p:nvSpPr>
          <p:spPr>
            <a:xfrm>
              <a:off x="1337759" y="3217987"/>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Runtime</a:t>
              </a:r>
            </a:p>
          </p:txBody>
        </p:sp>
        <p:sp>
          <p:nvSpPr>
            <p:cNvPr id="58" name="Rectangle 57">
              <a:extLst>
                <a:ext uri="{FF2B5EF4-FFF2-40B4-BE49-F238E27FC236}">
                  <a16:creationId xmlns:a16="http://schemas.microsoft.com/office/drawing/2014/main" id="{D85397EC-BDE3-4969-A966-69B74967EA28}"/>
                </a:ext>
              </a:extLst>
            </p:cNvPr>
            <p:cNvSpPr/>
            <p:nvPr/>
          </p:nvSpPr>
          <p:spPr>
            <a:xfrm>
              <a:off x="3406919" y="1494810"/>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Infrastructure</a:t>
              </a:r>
            </a:p>
            <a:p>
              <a:pPr algn="ctr" defTabSz="1218936">
                <a:defRPr/>
              </a:pPr>
              <a:r>
                <a:rPr lang="en-US" sz="1600">
                  <a:solidFill>
                    <a:srgbClr val="595959">
                      <a:alpha val="99000"/>
                    </a:srgbClr>
                  </a:solidFill>
                  <a:ea typeface="Kozuka Gothic Pro R" pitchFamily="34" charset="-128"/>
                </a:rPr>
                <a:t>( as a Service )</a:t>
              </a:r>
            </a:p>
          </p:txBody>
        </p:sp>
        <p:grpSp>
          <p:nvGrpSpPr>
            <p:cNvPr id="59" name="Group 58">
              <a:extLst>
                <a:ext uri="{FF2B5EF4-FFF2-40B4-BE49-F238E27FC236}">
                  <a16:creationId xmlns:a16="http://schemas.microsoft.com/office/drawing/2014/main" id="{DE67C614-78C0-404B-AFEC-9CD7F8E60E3D}"/>
                </a:ext>
              </a:extLst>
            </p:cNvPr>
            <p:cNvGrpSpPr/>
            <p:nvPr/>
          </p:nvGrpSpPr>
          <p:grpSpPr>
            <a:xfrm>
              <a:off x="3547135" y="2266020"/>
              <a:ext cx="1645145" cy="3575799"/>
              <a:chOff x="4410447" y="2460753"/>
              <a:chExt cx="1645145" cy="3575799"/>
            </a:xfrm>
          </p:grpSpPr>
          <p:sp>
            <p:nvSpPr>
              <p:cNvPr id="60" name="Rectangle 59">
                <a:extLst>
                  <a:ext uri="{FF2B5EF4-FFF2-40B4-BE49-F238E27FC236}">
                    <a16:creationId xmlns:a16="http://schemas.microsoft.com/office/drawing/2014/main" id="{2E953AD7-8762-444B-83A7-94C54AC3642D}"/>
                  </a:ext>
                </a:extLst>
              </p:cNvPr>
              <p:cNvSpPr/>
              <p:nvPr/>
            </p:nvSpPr>
            <p:spPr>
              <a:xfrm>
                <a:off x="4410447" y="5200735"/>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Networking</a:t>
                </a:r>
              </a:p>
            </p:txBody>
          </p:sp>
          <p:sp>
            <p:nvSpPr>
              <p:cNvPr id="61" name="Rectangle 60">
                <a:extLst>
                  <a:ext uri="{FF2B5EF4-FFF2-40B4-BE49-F238E27FC236}">
                    <a16:creationId xmlns:a16="http://schemas.microsoft.com/office/drawing/2014/main" id="{762CF49B-B4B2-4D24-96F8-F4FB78C97AA6}"/>
                  </a:ext>
                </a:extLst>
              </p:cNvPr>
              <p:cNvSpPr/>
              <p:nvPr/>
            </p:nvSpPr>
            <p:spPr>
              <a:xfrm>
                <a:off x="4410447" y="4745916"/>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Compute</a:t>
                </a:r>
              </a:p>
            </p:txBody>
          </p:sp>
          <p:sp>
            <p:nvSpPr>
              <p:cNvPr id="62" name="Rectangle 61">
                <a:extLst>
                  <a:ext uri="{FF2B5EF4-FFF2-40B4-BE49-F238E27FC236}">
                    <a16:creationId xmlns:a16="http://schemas.microsoft.com/office/drawing/2014/main" id="{466E691C-0113-489B-966F-4176B3F3AB29}"/>
                  </a:ext>
                </a:extLst>
              </p:cNvPr>
              <p:cNvSpPr/>
              <p:nvPr/>
            </p:nvSpPr>
            <p:spPr>
              <a:xfrm>
                <a:off x="4410447" y="5655552"/>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latin typeface="Segoe UI"/>
                    <a:ea typeface="Segoe UI" pitchFamily="34" charset="0"/>
                    <a:cs typeface="Segoe UI" pitchFamily="34" charset="0"/>
                  </a:rPr>
                  <a:t>Storage</a:t>
                </a:r>
              </a:p>
            </p:txBody>
          </p:sp>
          <p:sp>
            <p:nvSpPr>
              <p:cNvPr id="63" name="Rectangle 62">
                <a:extLst>
                  <a:ext uri="{FF2B5EF4-FFF2-40B4-BE49-F238E27FC236}">
                    <a16:creationId xmlns:a16="http://schemas.microsoft.com/office/drawing/2014/main" id="{0A7FDD1F-8740-4888-9E49-9E016FBE0AE0}"/>
                  </a:ext>
                </a:extLst>
              </p:cNvPr>
              <p:cNvSpPr/>
              <p:nvPr/>
            </p:nvSpPr>
            <p:spPr>
              <a:xfrm>
                <a:off x="4410447" y="428002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64" name="Rectangle 63">
                <a:extLst>
                  <a:ext uri="{FF2B5EF4-FFF2-40B4-BE49-F238E27FC236}">
                    <a16:creationId xmlns:a16="http://schemas.microsoft.com/office/drawing/2014/main" id="{DE0DD56F-9D77-4E31-9F9D-40EC34BF9FF1}"/>
                  </a:ext>
                </a:extLst>
              </p:cNvPr>
              <p:cNvSpPr/>
              <p:nvPr/>
            </p:nvSpPr>
            <p:spPr>
              <a:xfrm>
                <a:off x="4410447" y="3825210"/>
                <a:ext cx="1645145" cy="381000"/>
              </a:xfrm>
              <a:prstGeom prst="rect">
                <a:avLst/>
              </a:prstGeom>
              <a:solidFill>
                <a:srgbClr val="008575"/>
              </a:solidFill>
              <a:ln w="9525" cap="flat" cmpd="sng" algn="ctr">
                <a:solidFill>
                  <a:srgbClr val="FFC000"/>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65" name="Rectangle 64">
                <a:extLst>
                  <a:ext uri="{FF2B5EF4-FFF2-40B4-BE49-F238E27FC236}">
                    <a16:creationId xmlns:a16="http://schemas.microsoft.com/office/drawing/2014/main" id="{2C1DF327-C761-4607-B762-3CF5F9F236DF}"/>
                  </a:ext>
                </a:extLst>
              </p:cNvPr>
              <p:cNvSpPr/>
              <p:nvPr/>
            </p:nvSpPr>
            <p:spPr>
              <a:xfrm>
                <a:off x="4410447" y="291557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66" name="Rectangle 65">
                <a:extLst>
                  <a:ext uri="{FF2B5EF4-FFF2-40B4-BE49-F238E27FC236}">
                    <a16:creationId xmlns:a16="http://schemas.microsoft.com/office/drawing/2014/main" id="{69E08269-41BB-413B-A32C-5D60C117F6E0}"/>
                  </a:ext>
                </a:extLst>
              </p:cNvPr>
              <p:cNvSpPr/>
              <p:nvPr/>
            </p:nvSpPr>
            <p:spPr>
              <a:xfrm>
                <a:off x="4410447" y="2460753"/>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67" name="Rectangle 66">
                <a:extLst>
                  <a:ext uri="{FF2B5EF4-FFF2-40B4-BE49-F238E27FC236}">
                    <a16:creationId xmlns:a16="http://schemas.microsoft.com/office/drawing/2014/main" id="{13654DEB-AB24-4530-806C-BC5524506208}"/>
                  </a:ext>
                </a:extLst>
              </p:cNvPr>
              <p:cNvSpPr/>
              <p:nvPr/>
            </p:nvSpPr>
            <p:spPr>
              <a:xfrm>
                <a:off x="4410447" y="337039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grpSp>
        <p:sp>
          <p:nvSpPr>
            <p:cNvPr id="68" name="Rectangle 67">
              <a:extLst>
                <a:ext uri="{FF2B5EF4-FFF2-40B4-BE49-F238E27FC236}">
                  <a16:creationId xmlns:a16="http://schemas.microsoft.com/office/drawing/2014/main" id="{20DD6C99-26E1-432C-883F-09C90B36E556}"/>
                </a:ext>
              </a:extLst>
            </p:cNvPr>
            <p:cNvSpPr/>
            <p:nvPr/>
          </p:nvSpPr>
          <p:spPr>
            <a:xfrm>
              <a:off x="5414147" y="1494810"/>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Platform</a:t>
              </a:r>
            </a:p>
            <a:p>
              <a:pPr algn="ctr" defTabSz="1218936">
                <a:defRPr/>
              </a:pPr>
              <a:r>
                <a:rPr lang="en-US" sz="1600">
                  <a:solidFill>
                    <a:srgbClr val="595959">
                      <a:alpha val="99000"/>
                    </a:srgbClr>
                  </a:solidFill>
                  <a:ea typeface="Kozuka Gothic Pro R" pitchFamily="34" charset="-128"/>
                </a:rPr>
                <a:t>( as a Service )</a:t>
              </a:r>
            </a:p>
          </p:txBody>
        </p:sp>
        <p:grpSp>
          <p:nvGrpSpPr>
            <p:cNvPr id="69" name="Group 68">
              <a:extLst>
                <a:ext uri="{FF2B5EF4-FFF2-40B4-BE49-F238E27FC236}">
                  <a16:creationId xmlns:a16="http://schemas.microsoft.com/office/drawing/2014/main" id="{CF6B06AD-6C3B-40B6-A8E4-24BD995A4749}"/>
                </a:ext>
              </a:extLst>
            </p:cNvPr>
            <p:cNvGrpSpPr/>
            <p:nvPr/>
          </p:nvGrpSpPr>
          <p:grpSpPr>
            <a:xfrm>
              <a:off x="5602718" y="2282956"/>
              <a:ext cx="1638240" cy="3575799"/>
              <a:chOff x="6966542" y="2460752"/>
              <a:chExt cx="1638240" cy="3575799"/>
            </a:xfrm>
          </p:grpSpPr>
          <p:sp>
            <p:nvSpPr>
              <p:cNvPr id="70" name="Rectangle 69">
                <a:extLst>
                  <a:ext uri="{FF2B5EF4-FFF2-40B4-BE49-F238E27FC236}">
                    <a16:creationId xmlns:a16="http://schemas.microsoft.com/office/drawing/2014/main" id="{2158F502-BDDB-47BD-9CCB-85FAAE51D9C7}"/>
                  </a:ext>
                </a:extLst>
              </p:cNvPr>
              <p:cNvSpPr/>
              <p:nvPr/>
            </p:nvSpPr>
            <p:spPr>
              <a:xfrm>
                <a:off x="6966542" y="5200734"/>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71" name="Rectangle 70">
                <a:extLst>
                  <a:ext uri="{FF2B5EF4-FFF2-40B4-BE49-F238E27FC236}">
                    <a16:creationId xmlns:a16="http://schemas.microsoft.com/office/drawing/2014/main" id="{2BABBED3-8B91-4E43-91A8-0D1A5DB8ED25}"/>
                  </a:ext>
                </a:extLst>
              </p:cNvPr>
              <p:cNvSpPr/>
              <p:nvPr/>
            </p:nvSpPr>
            <p:spPr>
              <a:xfrm>
                <a:off x="6966542" y="474591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72" name="Rectangle 71">
                <a:extLst>
                  <a:ext uri="{FF2B5EF4-FFF2-40B4-BE49-F238E27FC236}">
                    <a16:creationId xmlns:a16="http://schemas.microsoft.com/office/drawing/2014/main" id="{137CD9AA-7E19-4934-A91C-6A4CF6CA2674}"/>
                  </a:ext>
                </a:extLst>
              </p:cNvPr>
              <p:cNvSpPr/>
              <p:nvPr/>
            </p:nvSpPr>
            <p:spPr>
              <a:xfrm>
                <a:off x="6966542" y="565555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73" name="Rectangle 72">
                <a:extLst>
                  <a:ext uri="{FF2B5EF4-FFF2-40B4-BE49-F238E27FC236}">
                    <a16:creationId xmlns:a16="http://schemas.microsoft.com/office/drawing/2014/main" id="{6558D6D2-DECA-4719-BD29-9F74253440FA}"/>
                  </a:ext>
                </a:extLst>
              </p:cNvPr>
              <p:cNvSpPr/>
              <p:nvPr/>
            </p:nvSpPr>
            <p:spPr>
              <a:xfrm>
                <a:off x="6966542" y="428002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74" name="Rectangle 73">
                <a:extLst>
                  <a:ext uri="{FF2B5EF4-FFF2-40B4-BE49-F238E27FC236}">
                    <a16:creationId xmlns:a16="http://schemas.microsoft.com/office/drawing/2014/main" id="{848F9CE6-82E5-46E2-B87C-3F7A3C0B6E64}"/>
                  </a:ext>
                </a:extLst>
              </p:cNvPr>
              <p:cNvSpPr/>
              <p:nvPr/>
            </p:nvSpPr>
            <p:spPr>
              <a:xfrm>
                <a:off x="6966542" y="3825209"/>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75" name="Rectangle 74">
                <a:extLst>
                  <a:ext uri="{FF2B5EF4-FFF2-40B4-BE49-F238E27FC236}">
                    <a16:creationId xmlns:a16="http://schemas.microsoft.com/office/drawing/2014/main" id="{8AE02F46-CE58-4A34-B2DD-06BD242AF095}"/>
                  </a:ext>
                </a:extLst>
              </p:cNvPr>
              <p:cNvSpPr/>
              <p:nvPr/>
            </p:nvSpPr>
            <p:spPr>
              <a:xfrm>
                <a:off x="6966542" y="2460752"/>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76" name="Rectangle 75">
                <a:extLst>
                  <a:ext uri="{FF2B5EF4-FFF2-40B4-BE49-F238E27FC236}">
                    <a16:creationId xmlns:a16="http://schemas.microsoft.com/office/drawing/2014/main" id="{11B690FA-4E0B-4D86-B7A3-A166BEA77726}"/>
                  </a:ext>
                </a:extLst>
              </p:cNvPr>
              <p:cNvSpPr/>
              <p:nvPr/>
            </p:nvSpPr>
            <p:spPr>
              <a:xfrm>
                <a:off x="6966542" y="3370390"/>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77" name="Rectangle 76">
                <a:extLst>
                  <a:ext uri="{FF2B5EF4-FFF2-40B4-BE49-F238E27FC236}">
                    <a16:creationId xmlns:a16="http://schemas.microsoft.com/office/drawing/2014/main" id="{206BCAD0-993F-4DC5-B4C2-128560356C78}"/>
                  </a:ext>
                </a:extLst>
              </p:cNvPr>
              <p:cNvSpPr/>
              <p:nvPr/>
            </p:nvSpPr>
            <p:spPr>
              <a:xfrm>
                <a:off x="6966542" y="2915571"/>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grpSp>
        <p:sp>
          <p:nvSpPr>
            <p:cNvPr id="78" name="Rectangle 77">
              <a:extLst>
                <a:ext uri="{FF2B5EF4-FFF2-40B4-BE49-F238E27FC236}">
                  <a16:creationId xmlns:a16="http://schemas.microsoft.com/office/drawing/2014/main" id="{47B2DE98-9258-4F61-93F9-69A0F2B73D6E}"/>
                </a:ext>
              </a:extLst>
            </p:cNvPr>
            <p:cNvSpPr/>
            <p:nvPr/>
          </p:nvSpPr>
          <p:spPr>
            <a:xfrm>
              <a:off x="7423241" y="1494810"/>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Software</a:t>
              </a:r>
            </a:p>
            <a:p>
              <a:pPr algn="ctr" defTabSz="1218936">
                <a:defRPr/>
              </a:pPr>
              <a:r>
                <a:rPr lang="en-US" sz="1600">
                  <a:solidFill>
                    <a:srgbClr val="595959">
                      <a:alpha val="99000"/>
                    </a:srgbClr>
                  </a:solidFill>
                  <a:ea typeface="Kozuka Gothic Pro R" pitchFamily="34" charset="-128"/>
                </a:rPr>
                <a:t>( as a Service )</a:t>
              </a:r>
            </a:p>
          </p:txBody>
        </p:sp>
        <p:grpSp>
          <p:nvGrpSpPr>
            <p:cNvPr id="79" name="Group 78">
              <a:extLst>
                <a:ext uri="{FF2B5EF4-FFF2-40B4-BE49-F238E27FC236}">
                  <a16:creationId xmlns:a16="http://schemas.microsoft.com/office/drawing/2014/main" id="{1422EF3D-6160-4A2F-86A4-DCDC02110257}"/>
                </a:ext>
              </a:extLst>
            </p:cNvPr>
            <p:cNvGrpSpPr/>
            <p:nvPr/>
          </p:nvGrpSpPr>
          <p:grpSpPr>
            <a:xfrm>
              <a:off x="7593286" y="2257552"/>
              <a:ext cx="1638240" cy="3575799"/>
              <a:chOff x="9523110" y="2460749"/>
              <a:chExt cx="1638240" cy="3575799"/>
            </a:xfrm>
          </p:grpSpPr>
          <p:sp>
            <p:nvSpPr>
              <p:cNvPr id="80" name="Rectangle 79">
                <a:extLst>
                  <a:ext uri="{FF2B5EF4-FFF2-40B4-BE49-F238E27FC236}">
                    <a16:creationId xmlns:a16="http://schemas.microsoft.com/office/drawing/2014/main" id="{9E1C6C00-2154-46C7-A133-46AF79661431}"/>
                  </a:ext>
                </a:extLst>
              </p:cNvPr>
              <p:cNvSpPr/>
              <p:nvPr/>
            </p:nvSpPr>
            <p:spPr>
              <a:xfrm>
                <a:off x="9523110" y="520073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81" name="Rectangle 80">
                <a:extLst>
                  <a:ext uri="{FF2B5EF4-FFF2-40B4-BE49-F238E27FC236}">
                    <a16:creationId xmlns:a16="http://schemas.microsoft.com/office/drawing/2014/main" id="{8101A16C-9E65-4DAF-85A6-3E6CB98273F3}"/>
                  </a:ext>
                </a:extLst>
              </p:cNvPr>
              <p:cNvSpPr/>
              <p:nvPr/>
            </p:nvSpPr>
            <p:spPr>
              <a:xfrm>
                <a:off x="9523110" y="4745912"/>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82" name="Rectangle 81">
                <a:extLst>
                  <a:ext uri="{FF2B5EF4-FFF2-40B4-BE49-F238E27FC236}">
                    <a16:creationId xmlns:a16="http://schemas.microsoft.com/office/drawing/2014/main" id="{81003D6F-234A-4EA9-BDB3-B02EE753B14E}"/>
                  </a:ext>
                </a:extLst>
              </p:cNvPr>
              <p:cNvSpPr/>
              <p:nvPr/>
            </p:nvSpPr>
            <p:spPr>
              <a:xfrm>
                <a:off x="9523110" y="428002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83" name="Rectangle 82">
                <a:extLst>
                  <a:ext uri="{FF2B5EF4-FFF2-40B4-BE49-F238E27FC236}">
                    <a16:creationId xmlns:a16="http://schemas.microsoft.com/office/drawing/2014/main" id="{B284D65F-6936-41BA-93E4-42CA0FA4CDAE}"/>
                  </a:ext>
                </a:extLst>
              </p:cNvPr>
              <p:cNvSpPr/>
              <p:nvPr/>
            </p:nvSpPr>
            <p:spPr>
              <a:xfrm>
                <a:off x="9523110" y="3825206"/>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84" name="Rectangle 83">
                <a:extLst>
                  <a:ext uri="{FF2B5EF4-FFF2-40B4-BE49-F238E27FC236}">
                    <a16:creationId xmlns:a16="http://schemas.microsoft.com/office/drawing/2014/main" id="{F0A0D202-7E9C-4135-9535-F89E837036B4}"/>
                  </a:ext>
                </a:extLst>
              </p:cNvPr>
              <p:cNvSpPr/>
              <p:nvPr/>
            </p:nvSpPr>
            <p:spPr>
              <a:xfrm>
                <a:off x="9523110" y="2460749"/>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85" name="Rectangle 84">
                <a:extLst>
                  <a:ext uri="{FF2B5EF4-FFF2-40B4-BE49-F238E27FC236}">
                    <a16:creationId xmlns:a16="http://schemas.microsoft.com/office/drawing/2014/main" id="{1A24DF0F-E1B0-494C-A315-9A95C75CEE8C}"/>
                  </a:ext>
                </a:extLst>
              </p:cNvPr>
              <p:cNvSpPr/>
              <p:nvPr/>
            </p:nvSpPr>
            <p:spPr>
              <a:xfrm>
                <a:off x="9523110" y="3370387"/>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86" name="Rectangle 85">
                <a:extLst>
                  <a:ext uri="{FF2B5EF4-FFF2-40B4-BE49-F238E27FC236}">
                    <a16:creationId xmlns:a16="http://schemas.microsoft.com/office/drawing/2014/main" id="{6CA429E7-8123-4F8F-B295-17C7424D68F6}"/>
                  </a:ext>
                </a:extLst>
              </p:cNvPr>
              <p:cNvSpPr/>
              <p:nvPr/>
            </p:nvSpPr>
            <p:spPr>
              <a:xfrm>
                <a:off x="9523110" y="291556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Applications</a:t>
                </a:r>
              </a:p>
            </p:txBody>
          </p:sp>
          <p:sp>
            <p:nvSpPr>
              <p:cNvPr id="87" name="Rectangle 86">
                <a:extLst>
                  <a:ext uri="{FF2B5EF4-FFF2-40B4-BE49-F238E27FC236}">
                    <a16:creationId xmlns:a16="http://schemas.microsoft.com/office/drawing/2014/main" id="{8D9B6949-F625-459A-9BA5-B63E4034D511}"/>
                  </a:ext>
                </a:extLst>
              </p:cNvPr>
              <p:cNvSpPr/>
              <p:nvPr/>
            </p:nvSpPr>
            <p:spPr>
              <a:xfrm>
                <a:off x="9523110" y="565554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grpSp>
        <p:sp>
          <p:nvSpPr>
            <p:cNvPr id="88" name="Rectangle 87">
              <a:extLst>
                <a:ext uri="{FF2B5EF4-FFF2-40B4-BE49-F238E27FC236}">
                  <a16:creationId xmlns:a16="http://schemas.microsoft.com/office/drawing/2014/main" id="{270780A6-C3BC-4B28-B80A-55BDCDAF9BD7}"/>
                </a:ext>
              </a:extLst>
            </p:cNvPr>
            <p:cNvSpPr/>
            <p:nvPr/>
          </p:nvSpPr>
          <p:spPr bwMode="auto">
            <a:xfrm flipH="1">
              <a:off x="1029060" y="1244462"/>
              <a:ext cx="2179231" cy="4902338"/>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89" name="Rectangle 88">
              <a:extLst>
                <a:ext uri="{FF2B5EF4-FFF2-40B4-BE49-F238E27FC236}">
                  <a16:creationId xmlns:a16="http://schemas.microsoft.com/office/drawing/2014/main" id="{FBF623C8-468D-4510-B434-5DCDF1CCC938}"/>
                </a:ext>
              </a:extLst>
            </p:cNvPr>
            <p:cNvSpPr/>
            <p:nvPr/>
          </p:nvSpPr>
          <p:spPr>
            <a:xfrm>
              <a:off x="9708339" y="3444110"/>
              <a:ext cx="2299339"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Cloud Provider Manages</a:t>
              </a:r>
            </a:p>
          </p:txBody>
        </p:sp>
        <p:sp>
          <p:nvSpPr>
            <p:cNvPr id="90" name="Rectangle 89">
              <a:extLst>
                <a:ext uri="{FF2B5EF4-FFF2-40B4-BE49-F238E27FC236}">
                  <a16:creationId xmlns:a16="http://schemas.microsoft.com/office/drawing/2014/main" id="{E390420B-4D9D-44C4-90AD-3B99FA80B03B}"/>
                </a:ext>
              </a:extLst>
            </p:cNvPr>
            <p:cNvSpPr/>
            <p:nvPr/>
          </p:nvSpPr>
          <p:spPr>
            <a:xfrm>
              <a:off x="9700803" y="2911339"/>
              <a:ext cx="2306875"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You Manage</a:t>
              </a:r>
            </a:p>
          </p:txBody>
        </p:sp>
      </p:grpSp>
    </p:spTree>
    <p:extLst>
      <p:ext uri="{BB962C8B-B14F-4D97-AF65-F5344CB8AC3E}">
        <p14:creationId xmlns:p14="http://schemas.microsoft.com/office/powerpoint/2010/main" val="38208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Infrastructure as a Service (IaaS)</a:t>
            </a:r>
            <a:endParaRPr lang="en-US" sz="3600" dirty="0"/>
          </a:p>
        </p:txBody>
      </p:sp>
      <p:sp>
        <p:nvSpPr>
          <p:cNvPr id="6" name="Text Placeholder 5"/>
          <p:cNvSpPr>
            <a:spLocks noGrp="1"/>
          </p:cNvSpPr>
          <p:nvPr>
            <p:ph type="body" sz="quarter" idx="10"/>
          </p:nvPr>
        </p:nvSpPr>
        <p:spPr>
          <a:xfrm>
            <a:off x="684275" y="1298449"/>
            <a:ext cx="4472941" cy="5193791"/>
          </a:xfrm>
        </p:spPr>
        <p:txBody>
          <a:bodyPr>
            <a:normAutofit lnSpcReduction="10000"/>
          </a:bodyPr>
          <a:lstStyle/>
          <a:p>
            <a:r>
              <a:rPr lang="en-US" dirty="0">
                <a:latin typeface="Segoe UI Semilight" panose="020B0402040204020203" pitchFamily="34" charset="0"/>
                <a:cs typeface="Segoe UI Semilight" panose="020B0402040204020203" pitchFamily="34" charset="0"/>
              </a:rPr>
              <a:t>Most basic cloud computing services category.</a:t>
            </a:r>
          </a:p>
          <a:p>
            <a:r>
              <a:rPr lang="en-US" dirty="0">
                <a:latin typeface="Segoe UI Semilight" panose="020B0402040204020203" pitchFamily="34" charset="0"/>
                <a:cs typeface="Segoe UI Semilight" panose="020B0402040204020203" pitchFamily="34" charset="0"/>
              </a:rPr>
              <a:t>Build pay-as-you-go IT infrastructure by renting servers, virtual machines, storage, networks, and operating systems from a cloud provider.</a:t>
            </a:r>
          </a:p>
          <a:p>
            <a:r>
              <a:rPr lang="en-US" dirty="0">
                <a:latin typeface="Segoe UI Semilight" panose="020B0402040204020203" pitchFamily="34" charset="0"/>
                <a:cs typeface="Segoe UI Semilight" panose="020B0402040204020203" pitchFamily="34" charset="0"/>
              </a:rPr>
              <a:t>Instant computing infrastructure, provisioned and managed over the internet.</a:t>
            </a:r>
          </a:p>
        </p:txBody>
      </p:sp>
      <p:pic>
        <p:nvPicPr>
          <p:cNvPr id="5" name="Picture 4" descr="IaaS is encompassing the following three icons: Servers and storage, Networking firewalls and security, and Datacenter physical plant and building.">
            <a:extLst>
              <a:ext uri="{FF2B5EF4-FFF2-40B4-BE49-F238E27FC236}">
                <a16:creationId xmlns:a16="http://schemas.microsoft.com/office/drawing/2014/main" id="{37CCC6CC-3378-418A-A85F-803240191429}"/>
              </a:ext>
            </a:extLst>
          </p:cNvPr>
          <p:cNvPicPr>
            <a:picLocks noChangeAspect="1"/>
          </p:cNvPicPr>
          <p:nvPr/>
        </p:nvPicPr>
        <p:blipFill>
          <a:blip r:embed="rId3"/>
          <a:stretch>
            <a:fillRect/>
          </a:stretch>
        </p:blipFill>
        <p:spPr>
          <a:xfrm>
            <a:off x="5361709" y="1298449"/>
            <a:ext cx="6646580" cy="4326677"/>
          </a:xfrm>
          <a:prstGeom prst="rect">
            <a:avLst/>
          </a:prstGeom>
        </p:spPr>
      </p:pic>
    </p:spTree>
    <p:extLst>
      <p:ext uri="{BB962C8B-B14F-4D97-AF65-F5344CB8AC3E}">
        <p14:creationId xmlns:p14="http://schemas.microsoft.com/office/powerpoint/2010/main" val="12785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Platform as a Service (PaaS)</a:t>
            </a:r>
            <a:endParaRPr lang="en-US" sz="3600" dirty="0"/>
          </a:p>
        </p:txBody>
      </p:sp>
      <p:sp>
        <p:nvSpPr>
          <p:cNvPr id="6" name="Text Placeholder 5"/>
          <p:cNvSpPr>
            <a:spLocks noGrp="1"/>
          </p:cNvSpPr>
          <p:nvPr>
            <p:ph type="body" sz="quarter" idx="10"/>
          </p:nvPr>
        </p:nvSpPr>
        <p:spPr>
          <a:xfrm>
            <a:off x="7981004" y="1691477"/>
            <a:ext cx="3814573" cy="4279391"/>
          </a:xfrm>
        </p:spPr>
        <p:txBody>
          <a:bodyPr>
            <a:normAutofit/>
          </a:bodyPr>
          <a:lstStyle/>
          <a:p>
            <a:r>
              <a:rPr lang="en-US" dirty="0">
                <a:latin typeface="Segoe UI Semilight" panose="020B0402040204020203" pitchFamily="34" charset="0"/>
                <a:cs typeface="Segoe UI Semilight" panose="020B0402040204020203" pitchFamily="34" charset="0"/>
              </a:rPr>
              <a:t>Provides environment for building, testing, and deploying software applications. </a:t>
            </a:r>
          </a:p>
          <a:p>
            <a:r>
              <a:rPr lang="en-US" dirty="0">
                <a:latin typeface="Segoe UI Semilight" panose="020B0402040204020203" pitchFamily="34" charset="0"/>
                <a:cs typeface="Segoe UI Semilight" panose="020B0402040204020203" pitchFamily="34" charset="0"/>
              </a:rPr>
              <a:t>Helps create applications quickly, without focusing on managing underlying infrastructure.</a:t>
            </a:r>
          </a:p>
        </p:txBody>
      </p:sp>
      <p:pic>
        <p:nvPicPr>
          <p:cNvPr id="5" name="Picture 4" descr="PaaS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s.">
            <a:extLst>
              <a:ext uri="{FF2B5EF4-FFF2-40B4-BE49-F238E27FC236}">
                <a16:creationId xmlns:a16="http://schemas.microsoft.com/office/drawing/2014/main" id="{762123AF-6EB1-42A3-B858-5CB39542A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55" y="2005262"/>
            <a:ext cx="7867149" cy="3407985"/>
          </a:xfrm>
          <a:prstGeom prst="rect">
            <a:avLst/>
          </a:prstGeom>
        </p:spPr>
      </p:pic>
    </p:spTree>
    <p:extLst>
      <p:ext uri="{BB962C8B-B14F-4D97-AF65-F5344CB8AC3E}">
        <p14:creationId xmlns:p14="http://schemas.microsoft.com/office/powerpoint/2010/main" val="224907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Software as a Service (SaaS)</a:t>
            </a:r>
            <a:endParaRPr lang="en-US" sz="3600" dirty="0"/>
          </a:p>
        </p:txBody>
      </p:sp>
      <p:sp>
        <p:nvSpPr>
          <p:cNvPr id="6" name="Text Placeholder 5"/>
          <p:cNvSpPr>
            <a:spLocks noGrp="1"/>
          </p:cNvSpPr>
          <p:nvPr>
            <p:ph type="body" sz="quarter" idx="10"/>
          </p:nvPr>
        </p:nvSpPr>
        <p:spPr>
          <a:xfrm>
            <a:off x="626548" y="5161886"/>
            <a:ext cx="11240774" cy="1331623"/>
          </a:xfrm>
        </p:spPr>
        <p:txBody>
          <a:bodyPr>
            <a:noAutofit/>
          </a:bodyPr>
          <a:lstStyle/>
          <a:p>
            <a:pPr marL="0" indent="0">
              <a:buNone/>
            </a:pPr>
            <a:r>
              <a:rPr lang="en-US" dirty="0">
                <a:latin typeface="Segoe UI Semilight" panose="020B0402040204020203" pitchFamily="34" charset="0"/>
                <a:cs typeface="Segoe UI Semilight" panose="020B0402040204020203" pitchFamily="34" charset="0"/>
              </a:rPr>
              <a:t>Centrally hosted and managed software for end users. Users connect to and use cloud-based apps over the internet. For example, Microsoft Office 365, email, and calendars.</a:t>
            </a:r>
            <a:endParaRPr lang="en-US" dirty="0">
              <a:solidFill>
                <a:schemeClr val="bg1"/>
              </a:solidFill>
              <a:latin typeface="Segoe UI Semilight" panose="020B0402040204020203" pitchFamily="34" charset="0"/>
              <a:cs typeface="Segoe UI Semilight" panose="020B0402040204020203" pitchFamily="34" charset="0"/>
            </a:endParaRPr>
          </a:p>
        </p:txBody>
      </p:sp>
      <p:pic>
        <p:nvPicPr>
          <p:cNvPr id="7" name="Picture 6"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59190E1F-A53C-40E4-A200-B8E2EC4D4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48" y="1010313"/>
            <a:ext cx="10577254" cy="4151573"/>
          </a:xfrm>
          <a:prstGeom prst="rect">
            <a:avLst/>
          </a:prstGeom>
        </p:spPr>
      </p:pic>
    </p:spTree>
    <p:extLst>
      <p:ext uri="{BB962C8B-B14F-4D97-AF65-F5344CB8AC3E}">
        <p14:creationId xmlns:p14="http://schemas.microsoft.com/office/powerpoint/2010/main" val="83469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endParaRPr lang="en-US" dirty="0"/>
          </a:p>
        </p:txBody>
      </p:sp>
    </p:spTree>
    <p:extLst>
      <p:ext uri="{BB962C8B-B14F-4D97-AF65-F5344CB8AC3E}">
        <p14:creationId xmlns:p14="http://schemas.microsoft.com/office/powerpoint/2010/main" val="343273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Cloud service comparison</a:t>
            </a:r>
          </a:p>
        </p:txBody>
      </p:sp>
      <p:grpSp>
        <p:nvGrpSpPr>
          <p:cNvPr id="3" name="Group 2" descr="IaaS, PaaS, and SaaS summary slide as described in the student materials.">
            <a:extLst>
              <a:ext uri="{FF2B5EF4-FFF2-40B4-BE49-F238E27FC236}">
                <a16:creationId xmlns:a16="http://schemas.microsoft.com/office/drawing/2014/main" id="{F2FB6FBA-F3C3-4D23-870C-0469CE4C0B6A}"/>
              </a:ext>
            </a:extLst>
          </p:cNvPr>
          <p:cNvGrpSpPr/>
          <p:nvPr/>
        </p:nvGrpSpPr>
        <p:grpSpPr>
          <a:xfrm>
            <a:off x="590183" y="1817491"/>
            <a:ext cx="11015076" cy="4197682"/>
            <a:chOff x="590183" y="1817491"/>
            <a:chExt cx="11015076" cy="4197682"/>
          </a:xfrm>
        </p:grpSpPr>
        <p:sp>
          <p:nvSpPr>
            <p:cNvPr id="4" name="Freeform: Shape 3">
              <a:extLst>
                <a:ext uri="{FF2B5EF4-FFF2-40B4-BE49-F238E27FC236}">
                  <a16:creationId xmlns:a16="http://schemas.microsoft.com/office/drawing/2014/main" id="{38619EF8-DF92-4676-A5AF-F5B37DCBD9A9}"/>
                </a:ext>
              </a:extLst>
            </p:cNvPr>
            <p:cNvSpPr/>
            <p:nvPr/>
          </p:nvSpPr>
          <p:spPr>
            <a:xfrm>
              <a:off x="590183" y="1839588"/>
              <a:ext cx="3357205" cy="889133"/>
            </a:xfrm>
            <a:custGeom>
              <a:avLst/>
              <a:gdLst>
                <a:gd name="connsiteX0" fmla="*/ 0 w 3357205"/>
                <a:gd name="connsiteY0" fmla="*/ 0 h 1342882"/>
                <a:gd name="connsiteX1" fmla="*/ 3357205 w 3357205"/>
                <a:gd name="connsiteY1" fmla="*/ 0 h 1342882"/>
                <a:gd name="connsiteX2" fmla="*/ 3357205 w 3357205"/>
                <a:gd name="connsiteY2" fmla="*/ 1342882 h 1342882"/>
                <a:gd name="connsiteX3" fmla="*/ 0 w 3357205"/>
                <a:gd name="connsiteY3" fmla="*/ 1342882 h 1342882"/>
                <a:gd name="connsiteX4" fmla="*/ 0 w 3357205"/>
                <a:gd name="connsiteY4" fmla="*/ 0 h 1342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1342882">
                  <a:moveTo>
                    <a:pt x="0" y="0"/>
                  </a:moveTo>
                  <a:lnTo>
                    <a:pt x="3357205" y="0"/>
                  </a:lnTo>
                  <a:lnTo>
                    <a:pt x="3357205" y="1342882"/>
                  </a:lnTo>
                  <a:lnTo>
                    <a:pt x="0" y="1342882"/>
                  </a:lnTo>
                  <a:lnTo>
                    <a:pt x="0" y="0"/>
                  </a:lnTo>
                  <a:close/>
                </a:path>
              </a:pathLst>
            </a:custGeom>
            <a:solidFill>
              <a:schemeClr val="accent1">
                <a:hueOff val="0"/>
                <a:satOff val="0"/>
                <a:lumOff val="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IaaS</a:t>
              </a:r>
              <a:endParaRPr lang="en-US" sz="2400" kern="1200" dirty="0"/>
            </a:p>
          </p:txBody>
        </p:sp>
        <p:sp>
          <p:nvSpPr>
            <p:cNvPr id="5" name="Freeform: Shape 4">
              <a:extLst>
                <a:ext uri="{FF2B5EF4-FFF2-40B4-BE49-F238E27FC236}">
                  <a16:creationId xmlns:a16="http://schemas.microsoft.com/office/drawing/2014/main" id="{75AF8D57-5E3E-4DC8-9154-318AE3A78CD2}"/>
                </a:ext>
              </a:extLst>
            </p:cNvPr>
            <p:cNvSpPr/>
            <p:nvPr/>
          </p:nvSpPr>
          <p:spPr>
            <a:xfrm>
              <a:off x="590183" y="2843024"/>
              <a:ext cx="3357205" cy="3150053"/>
            </a:xfrm>
            <a:custGeom>
              <a:avLst/>
              <a:gdLst>
                <a:gd name="connsiteX0" fmla="*/ 0 w 3357205"/>
                <a:gd name="connsiteY0" fmla="*/ 0 h 2854800"/>
                <a:gd name="connsiteX1" fmla="*/ 3357205 w 3357205"/>
                <a:gd name="connsiteY1" fmla="*/ 0 h 2854800"/>
                <a:gd name="connsiteX2" fmla="*/ 3357205 w 3357205"/>
                <a:gd name="connsiteY2" fmla="*/ 2854800 h 2854800"/>
                <a:gd name="connsiteX3" fmla="*/ 0 w 3357205"/>
                <a:gd name="connsiteY3" fmla="*/ 2854800 h 2854800"/>
                <a:gd name="connsiteX4" fmla="*/ 0 w 335720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2854800">
                  <a:moveTo>
                    <a:pt x="0" y="0"/>
                  </a:moveTo>
                  <a:lnTo>
                    <a:pt x="3357205" y="0"/>
                  </a:lnTo>
                  <a:lnTo>
                    <a:pt x="3357205"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E" sz="2000" kern="1200" baseline="0" dirty="0"/>
                <a:t>The most flexible cloud service.</a:t>
              </a:r>
              <a:endParaRPr lang="en-US" sz="2000" kern="1200" dirty="0"/>
            </a:p>
            <a:p>
              <a:pPr marL="228600" lvl="1" indent="-228600" algn="l" defTabSz="889000">
                <a:lnSpc>
                  <a:spcPct val="90000"/>
                </a:lnSpc>
                <a:spcBef>
                  <a:spcPct val="0"/>
                </a:spcBef>
                <a:spcAft>
                  <a:spcPct val="15000"/>
                </a:spcAft>
                <a:buChar char="•"/>
              </a:pPr>
              <a:r>
                <a:rPr lang="en-IE" sz="2000" kern="1200" baseline="0" dirty="0"/>
                <a:t>You configure and manage the hardware for your application.</a:t>
              </a:r>
              <a:endParaRPr lang="en-US" sz="2000" kern="1200" dirty="0"/>
            </a:p>
          </p:txBody>
        </p:sp>
        <p:sp>
          <p:nvSpPr>
            <p:cNvPr id="7" name="Freeform: Shape 6">
              <a:extLst>
                <a:ext uri="{FF2B5EF4-FFF2-40B4-BE49-F238E27FC236}">
                  <a16:creationId xmlns:a16="http://schemas.microsoft.com/office/drawing/2014/main" id="{5F1701A4-0B59-4BF7-B746-7A63451647CF}"/>
                </a:ext>
              </a:extLst>
            </p:cNvPr>
            <p:cNvSpPr/>
            <p:nvPr/>
          </p:nvSpPr>
          <p:spPr>
            <a:xfrm>
              <a:off x="4417397" y="1817491"/>
              <a:ext cx="3357205" cy="889133"/>
            </a:xfrm>
            <a:custGeom>
              <a:avLst/>
              <a:gdLst>
                <a:gd name="connsiteX0" fmla="*/ 0 w 3357205"/>
                <a:gd name="connsiteY0" fmla="*/ 0 h 1342882"/>
                <a:gd name="connsiteX1" fmla="*/ 3357205 w 3357205"/>
                <a:gd name="connsiteY1" fmla="*/ 0 h 1342882"/>
                <a:gd name="connsiteX2" fmla="*/ 3357205 w 3357205"/>
                <a:gd name="connsiteY2" fmla="*/ 1342882 h 1342882"/>
                <a:gd name="connsiteX3" fmla="*/ 0 w 3357205"/>
                <a:gd name="connsiteY3" fmla="*/ 1342882 h 1342882"/>
                <a:gd name="connsiteX4" fmla="*/ 0 w 3357205"/>
                <a:gd name="connsiteY4" fmla="*/ 0 h 1342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1342882">
                  <a:moveTo>
                    <a:pt x="0" y="0"/>
                  </a:moveTo>
                  <a:lnTo>
                    <a:pt x="3357205" y="0"/>
                  </a:lnTo>
                  <a:lnTo>
                    <a:pt x="3357205" y="1342882"/>
                  </a:lnTo>
                  <a:lnTo>
                    <a:pt x="0" y="1342882"/>
                  </a:lnTo>
                  <a:lnTo>
                    <a:pt x="0" y="0"/>
                  </a:lnTo>
                  <a:close/>
                </a:path>
              </a:pathLst>
            </a:custGeom>
            <a:solidFill>
              <a:schemeClr val="accent1">
                <a:hueOff val="0"/>
                <a:satOff val="0"/>
                <a:lumOff val="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PaaS</a:t>
              </a:r>
              <a:endParaRPr lang="en-US" sz="2400" kern="1200" dirty="0"/>
            </a:p>
          </p:txBody>
        </p:sp>
        <p:sp>
          <p:nvSpPr>
            <p:cNvPr id="8" name="Freeform: Shape 7">
              <a:extLst>
                <a:ext uri="{FF2B5EF4-FFF2-40B4-BE49-F238E27FC236}">
                  <a16:creationId xmlns:a16="http://schemas.microsoft.com/office/drawing/2014/main" id="{D64CD360-A1E8-45E5-A5F1-59314F3F648F}"/>
                </a:ext>
              </a:extLst>
            </p:cNvPr>
            <p:cNvSpPr/>
            <p:nvPr/>
          </p:nvSpPr>
          <p:spPr>
            <a:xfrm>
              <a:off x="4417397" y="2843024"/>
              <a:ext cx="3357205" cy="3150053"/>
            </a:xfrm>
            <a:custGeom>
              <a:avLst/>
              <a:gdLst>
                <a:gd name="connsiteX0" fmla="*/ 0 w 3357205"/>
                <a:gd name="connsiteY0" fmla="*/ 0 h 2854800"/>
                <a:gd name="connsiteX1" fmla="*/ 3357205 w 3357205"/>
                <a:gd name="connsiteY1" fmla="*/ 0 h 2854800"/>
                <a:gd name="connsiteX2" fmla="*/ 3357205 w 3357205"/>
                <a:gd name="connsiteY2" fmla="*/ 2854800 h 2854800"/>
                <a:gd name="connsiteX3" fmla="*/ 0 w 3357205"/>
                <a:gd name="connsiteY3" fmla="*/ 2854800 h 2854800"/>
                <a:gd name="connsiteX4" fmla="*/ 0 w 335720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2854800">
                  <a:moveTo>
                    <a:pt x="0" y="0"/>
                  </a:moveTo>
                  <a:lnTo>
                    <a:pt x="3357205" y="0"/>
                  </a:lnTo>
                  <a:lnTo>
                    <a:pt x="3357205"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E" sz="2000" kern="1200" baseline="0" dirty="0"/>
                <a:t>Focus on application development.</a:t>
              </a:r>
              <a:endParaRPr lang="en-US" sz="2000" kern="1200" dirty="0"/>
            </a:p>
            <a:p>
              <a:pPr marL="228600" lvl="1" indent="-228600" algn="l" defTabSz="889000">
                <a:lnSpc>
                  <a:spcPct val="90000"/>
                </a:lnSpc>
                <a:spcBef>
                  <a:spcPct val="0"/>
                </a:spcBef>
                <a:spcAft>
                  <a:spcPct val="15000"/>
                </a:spcAft>
                <a:buChar char="•"/>
              </a:pPr>
              <a:r>
                <a:rPr lang="en-IE" sz="2000" kern="1200" baseline="0" dirty="0"/>
                <a:t>Platform management is handled by the cloud provider.</a:t>
              </a:r>
              <a:endParaRPr lang="en-US" sz="2000" kern="1200" dirty="0"/>
            </a:p>
          </p:txBody>
        </p:sp>
        <p:sp>
          <p:nvSpPr>
            <p:cNvPr id="9" name="Freeform: Shape 8">
              <a:extLst>
                <a:ext uri="{FF2B5EF4-FFF2-40B4-BE49-F238E27FC236}">
                  <a16:creationId xmlns:a16="http://schemas.microsoft.com/office/drawing/2014/main" id="{52219E70-4BD9-4638-9851-29E5465391C6}"/>
                </a:ext>
              </a:extLst>
            </p:cNvPr>
            <p:cNvSpPr/>
            <p:nvPr/>
          </p:nvSpPr>
          <p:spPr>
            <a:xfrm>
              <a:off x="8244611" y="1839588"/>
              <a:ext cx="3357205" cy="889133"/>
            </a:xfrm>
            <a:custGeom>
              <a:avLst/>
              <a:gdLst>
                <a:gd name="connsiteX0" fmla="*/ 0 w 3357205"/>
                <a:gd name="connsiteY0" fmla="*/ 0 h 1342882"/>
                <a:gd name="connsiteX1" fmla="*/ 3357205 w 3357205"/>
                <a:gd name="connsiteY1" fmla="*/ 0 h 1342882"/>
                <a:gd name="connsiteX2" fmla="*/ 3357205 w 3357205"/>
                <a:gd name="connsiteY2" fmla="*/ 1342882 h 1342882"/>
                <a:gd name="connsiteX3" fmla="*/ 0 w 3357205"/>
                <a:gd name="connsiteY3" fmla="*/ 1342882 h 1342882"/>
                <a:gd name="connsiteX4" fmla="*/ 0 w 3357205"/>
                <a:gd name="connsiteY4" fmla="*/ 0 h 1342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1342882">
                  <a:moveTo>
                    <a:pt x="0" y="0"/>
                  </a:moveTo>
                  <a:lnTo>
                    <a:pt x="3357205" y="0"/>
                  </a:lnTo>
                  <a:lnTo>
                    <a:pt x="3357205" y="1342882"/>
                  </a:lnTo>
                  <a:lnTo>
                    <a:pt x="0" y="1342882"/>
                  </a:lnTo>
                  <a:lnTo>
                    <a:pt x="0" y="0"/>
                  </a:lnTo>
                  <a:close/>
                </a:path>
              </a:pathLst>
            </a:custGeom>
            <a:solidFill>
              <a:schemeClr val="accent1">
                <a:hueOff val="0"/>
                <a:satOff val="0"/>
                <a:lumOff val="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SaaS</a:t>
              </a:r>
              <a:endParaRPr lang="en-US" sz="2400" kern="1200" dirty="0"/>
            </a:p>
          </p:txBody>
        </p:sp>
        <p:sp>
          <p:nvSpPr>
            <p:cNvPr id="10" name="Freeform: Shape 9">
              <a:extLst>
                <a:ext uri="{FF2B5EF4-FFF2-40B4-BE49-F238E27FC236}">
                  <a16:creationId xmlns:a16="http://schemas.microsoft.com/office/drawing/2014/main" id="{08B6DD88-F421-4790-9F03-2B9A43811666}"/>
                </a:ext>
              </a:extLst>
            </p:cNvPr>
            <p:cNvSpPr/>
            <p:nvPr/>
          </p:nvSpPr>
          <p:spPr>
            <a:xfrm>
              <a:off x="8248054" y="2865120"/>
              <a:ext cx="3357205" cy="3150053"/>
            </a:xfrm>
            <a:custGeom>
              <a:avLst/>
              <a:gdLst>
                <a:gd name="connsiteX0" fmla="*/ 0 w 3357205"/>
                <a:gd name="connsiteY0" fmla="*/ 0 h 2854800"/>
                <a:gd name="connsiteX1" fmla="*/ 3357205 w 3357205"/>
                <a:gd name="connsiteY1" fmla="*/ 0 h 2854800"/>
                <a:gd name="connsiteX2" fmla="*/ 3357205 w 3357205"/>
                <a:gd name="connsiteY2" fmla="*/ 2854800 h 2854800"/>
                <a:gd name="connsiteX3" fmla="*/ 0 w 3357205"/>
                <a:gd name="connsiteY3" fmla="*/ 2854800 h 2854800"/>
                <a:gd name="connsiteX4" fmla="*/ 0 w 335720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205" h="2854800">
                  <a:moveTo>
                    <a:pt x="0" y="0"/>
                  </a:moveTo>
                  <a:lnTo>
                    <a:pt x="3357205" y="0"/>
                  </a:lnTo>
                  <a:lnTo>
                    <a:pt x="3357205"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IE" sz="2000" kern="1200" baseline="0" dirty="0"/>
                <a:t>Pay-as-you-go pricing model.</a:t>
              </a:r>
              <a:endParaRPr lang="en-US" sz="2000" kern="1200" dirty="0"/>
            </a:p>
            <a:p>
              <a:pPr marL="228600" lvl="1" indent="-228600" algn="l" defTabSz="889000">
                <a:lnSpc>
                  <a:spcPct val="90000"/>
                </a:lnSpc>
                <a:spcBef>
                  <a:spcPct val="0"/>
                </a:spcBef>
                <a:spcAft>
                  <a:spcPct val="15000"/>
                </a:spcAft>
                <a:buChar char="•"/>
              </a:pPr>
              <a:r>
                <a:rPr lang="en-IE" sz="2000" kern="1200" baseline="0" dirty="0"/>
                <a:t>Users pay for the software they use on a subscription model.</a:t>
              </a:r>
              <a:endParaRPr lang="en-US" sz="2000" kern="1200" dirty="0"/>
            </a:p>
          </p:txBody>
        </p:sp>
      </p:gr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a:t>Lesson 05: </a:t>
            </a:r>
            <a:r>
              <a:rPr lang="en-US" dirty="0"/>
              <a:t>Module review questions</a:t>
            </a:r>
          </a:p>
        </p:txBody>
      </p:sp>
    </p:spTree>
    <p:extLst>
      <p:ext uri="{BB962C8B-B14F-4D97-AF65-F5344CB8AC3E}">
        <p14:creationId xmlns:p14="http://schemas.microsoft.com/office/powerpoint/2010/main" val="52649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1 – Learning objectives</a:t>
            </a:r>
          </a:p>
        </p:txBody>
      </p:sp>
      <p:sp>
        <p:nvSpPr>
          <p:cNvPr id="6" name="Text Placeholder 5"/>
          <p:cNvSpPr>
            <a:spLocks noGrp="1"/>
          </p:cNvSpPr>
          <p:nvPr>
            <p:ph type="body" sz="quarter" idx="10"/>
          </p:nvPr>
        </p:nvSpPr>
        <p:spPr>
          <a:xfrm>
            <a:off x="586390" y="1434370"/>
            <a:ext cx="11018520" cy="3447098"/>
          </a:xfrm>
        </p:spPr>
        <p:txBody>
          <a:bodyPr/>
          <a:lstStyle/>
          <a:p>
            <a:pPr marL="457200" indent="-457200">
              <a:buFont typeface="Arial" panose="020B0604020202020204" pitchFamily="34" charset="0"/>
              <a:buChar char="•"/>
            </a:pPr>
            <a:r>
              <a:rPr lang="en-IE" dirty="0"/>
              <a:t>Describe and understand cloud services and their benefits.</a:t>
            </a:r>
          </a:p>
          <a:p>
            <a:pPr marL="457200" indent="-457200">
              <a:buFont typeface="Arial" panose="020B0604020202020204" pitchFamily="34" charset="0"/>
              <a:buChar char="•"/>
            </a:pPr>
            <a:r>
              <a:rPr lang="en-IE" dirty="0"/>
              <a:t>Understand key terms you will encounter when working with cloud services.</a:t>
            </a:r>
          </a:p>
          <a:p>
            <a:pPr marL="457200" indent="-457200">
              <a:buFont typeface="Arial" panose="020B0604020202020204" pitchFamily="34" charset="0"/>
              <a:buChar char="•"/>
            </a:pPr>
            <a:r>
              <a:rPr lang="en-IE" dirty="0"/>
              <a:t>Understand public, private, and hybrid cloud models.</a:t>
            </a:r>
          </a:p>
          <a:p>
            <a:pPr marL="457200" indent="-457200">
              <a:buFont typeface="Arial" panose="020B0604020202020204" pitchFamily="34" charset="0"/>
              <a:buChar char="•"/>
            </a:pPr>
            <a:r>
              <a:rPr lang="en-IE" dirty="0"/>
              <a:t>Understand infrastructure as a service (IaaS).</a:t>
            </a:r>
          </a:p>
          <a:p>
            <a:pPr marL="457200" indent="-457200">
              <a:buFont typeface="Arial" panose="020B0604020202020204" pitchFamily="34" charset="0"/>
              <a:buChar char="•"/>
            </a:pPr>
            <a:r>
              <a:rPr lang="en-IE" dirty="0"/>
              <a:t>Understand platform as a service (PaaS).</a:t>
            </a:r>
          </a:p>
          <a:p>
            <a:pPr marL="457200" indent="-457200">
              <a:buFont typeface="Arial" panose="020B0604020202020204" pitchFamily="34" charset="0"/>
              <a:buChar char="•"/>
            </a:pPr>
            <a:r>
              <a:rPr lang="en-IE" dirty="0"/>
              <a:t>Understand software as a service (SaaS).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02: Why cloud services?</a:t>
            </a:r>
            <a:endParaRPr lang="en-US" dirty="0"/>
          </a:p>
        </p:txBody>
      </p:sp>
    </p:spTree>
    <p:extLst>
      <p:ext uri="{BB962C8B-B14F-4D97-AF65-F5344CB8AC3E}">
        <p14:creationId xmlns:p14="http://schemas.microsoft.com/office/powerpoint/2010/main" val="333920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A0DD-AACB-4E81-89A9-F9712B277B26}"/>
              </a:ext>
            </a:extLst>
          </p:cNvPr>
          <p:cNvSpPr>
            <a:spLocks noGrp="1"/>
          </p:cNvSpPr>
          <p:nvPr>
            <p:ph type="title"/>
          </p:nvPr>
        </p:nvSpPr>
        <p:spPr/>
        <p:txBody>
          <a:bodyPr/>
          <a:lstStyle/>
          <a:p>
            <a:r>
              <a:rPr lang="en-US" dirty="0"/>
              <a:t>Cloud computing</a:t>
            </a:r>
          </a:p>
        </p:txBody>
      </p:sp>
      <p:sp>
        <p:nvSpPr>
          <p:cNvPr id="3" name="Text Placeholder 2">
            <a:extLst>
              <a:ext uri="{FF2B5EF4-FFF2-40B4-BE49-F238E27FC236}">
                <a16:creationId xmlns:a16="http://schemas.microsoft.com/office/drawing/2014/main" id="{69D34099-2FB8-4893-9015-4FF01C1398BA}"/>
              </a:ext>
            </a:extLst>
          </p:cNvPr>
          <p:cNvSpPr>
            <a:spLocks noGrp="1"/>
          </p:cNvSpPr>
          <p:nvPr>
            <p:ph type="body" sz="quarter" idx="10"/>
          </p:nvPr>
        </p:nvSpPr>
        <p:spPr>
          <a:xfrm>
            <a:off x="584200" y="1435497"/>
            <a:ext cx="6103679" cy="4222694"/>
          </a:xfrm>
        </p:spPr>
        <p:txBody>
          <a:bodyPr/>
          <a:lstStyle/>
          <a:p>
            <a:r>
              <a:rPr lang="en-US" b="1" dirty="0"/>
              <a:t>Compute power </a:t>
            </a:r>
            <a:r>
              <a:rPr lang="en-US" dirty="0"/>
              <a:t>- such as Linux servers or web applications.</a:t>
            </a:r>
          </a:p>
          <a:p>
            <a:r>
              <a:rPr lang="en-US" b="1" dirty="0"/>
              <a:t>Storage</a:t>
            </a:r>
            <a:r>
              <a:rPr lang="en-US" dirty="0"/>
              <a:t> - such as files and databases.</a:t>
            </a:r>
          </a:p>
          <a:p>
            <a:r>
              <a:rPr lang="en-US" b="1" dirty="0"/>
              <a:t>Networking </a:t>
            </a:r>
            <a:r>
              <a:rPr lang="en-US" dirty="0"/>
              <a:t>- such as secure connections between the cloud provider and your company.</a:t>
            </a:r>
          </a:p>
          <a:p>
            <a:r>
              <a:rPr lang="en-US" b="1" dirty="0"/>
              <a:t>Analytics </a:t>
            </a:r>
            <a:r>
              <a:rPr lang="en-US" dirty="0"/>
              <a:t>- such as visualizing telemetry and performance data.</a:t>
            </a:r>
          </a:p>
          <a:p>
            <a:endParaRPr lang="en-US" dirty="0"/>
          </a:p>
        </p:txBody>
      </p:sp>
      <p:sp>
        <p:nvSpPr>
          <p:cNvPr id="4" name="Rectangle 3">
            <a:extLst>
              <a:ext uri="{FF2B5EF4-FFF2-40B4-BE49-F238E27FC236}">
                <a16:creationId xmlns:a16="http://schemas.microsoft.com/office/drawing/2014/main" id="{648A27BE-45BA-4D54-8F33-1F16755FEDD8}"/>
              </a:ext>
            </a:extLst>
          </p:cNvPr>
          <p:cNvSpPr/>
          <p:nvPr/>
        </p:nvSpPr>
        <p:spPr>
          <a:xfrm>
            <a:off x="7151741" y="3524325"/>
            <a:ext cx="4455042" cy="830997"/>
          </a:xfrm>
          <a:prstGeom prst="rect">
            <a:avLst/>
          </a:prstGeom>
        </p:spPr>
        <p:txBody>
          <a:bodyPr wrap="square">
            <a:spAutoFit/>
          </a:bodyPr>
          <a:lstStyle/>
          <a:p>
            <a:pPr algn="ctr"/>
            <a:r>
              <a:rPr lang="en-US" sz="2400" dirty="0">
                <a:latin typeface="Segoe UI Semilight" panose="020B0402040204020203" pitchFamily="34" charset="0"/>
                <a:ea typeface="Times New Roman" panose="02020603050405020304" pitchFamily="18" charset="0"/>
                <a:cs typeface="Segoe UI Semilight" panose="020B0402040204020203" pitchFamily="34" charset="0"/>
              </a:rPr>
              <a:t>Cloud providers include Microsoft, Amazon, and Google</a:t>
            </a:r>
            <a:endParaRPr lang="en-US" sz="2000" dirty="0">
              <a:latin typeface="Segoe UI Semilight" panose="020B0402040204020203" pitchFamily="34" charset="0"/>
              <a:cs typeface="Segoe UI Semilight" panose="020B0402040204020203" pitchFamily="34" charset="0"/>
            </a:endParaRPr>
          </a:p>
        </p:txBody>
      </p:sp>
      <p:pic>
        <p:nvPicPr>
          <p:cNvPr id="5" name="Picture 4">
            <a:extLst>
              <a:ext uri="{FF2B5EF4-FFF2-40B4-BE49-F238E27FC236}">
                <a16:creationId xmlns:a16="http://schemas.microsoft.com/office/drawing/2014/main" id="{CD1AB628-9256-44D4-90F8-1AF10C8C16E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866099" y="1945609"/>
            <a:ext cx="2800350" cy="1415534"/>
          </a:xfrm>
          <a:prstGeom prst="rect">
            <a:avLst/>
          </a:prstGeom>
        </p:spPr>
      </p:pic>
    </p:spTree>
    <p:extLst>
      <p:ext uri="{BB962C8B-B14F-4D97-AF65-F5344CB8AC3E}">
        <p14:creationId xmlns:p14="http://schemas.microsoft.com/office/powerpoint/2010/main" val="26790835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concepts</a:t>
            </a:r>
          </a:p>
        </p:txBody>
      </p:sp>
      <p:sp>
        <p:nvSpPr>
          <p:cNvPr id="4" name="Rectangle 3">
            <a:extLst>
              <a:ext uri="{FF2B5EF4-FFF2-40B4-BE49-F238E27FC236}">
                <a16:creationId xmlns:a16="http://schemas.microsoft.com/office/drawing/2014/main" id="{FB9D842D-BAB1-4D37-9C42-745B132107E5}"/>
              </a:ext>
            </a:extLst>
          </p:cNvPr>
          <p:cNvSpPr/>
          <p:nvPr/>
        </p:nvSpPr>
        <p:spPr bwMode="auto">
          <a:xfrm>
            <a:off x="1641899" y="1723125"/>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High availability</a:t>
            </a:r>
          </a:p>
        </p:txBody>
      </p:sp>
      <p:sp>
        <p:nvSpPr>
          <p:cNvPr id="7" name="Rectangle 6">
            <a:extLst>
              <a:ext uri="{FF2B5EF4-FFF2-40B4-BE49-F238E27FC236}">
                <a16:creationId xmlns:a16="http://schemas.microsoft.com/office/drawing/2014/main" id="{0F0B540E-EF8B-447D-AF41-2A0AFBC5AED2}"/>
              </a:ext>
            </a:extLst>
          </p:cNvPr>
          <p:cNvSpPr/>
          <p:nvPr/>
        </p:nvSpPr>
        <p:spPr bwMode="auto">
          <a:xfrm>
            <a:off x="5810980" y="1723125"/>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Fault tolerance</a:t>
            </a:r>
          </a:p>
        </p:txBody>
      </p:sp>
      <p:sp>
        <p:nvSpPr>
          <p:cNvPr id="8" name="Rectangle 7">
            <a:extLst>
              <a:ext uri="{FF2B5EF4-FFF2-40B4-BE49-F238E27FC236}">
                <a16:creationId xmlns:a16="http://schemas.microsoft.com/office/drawing/2014/main" id="{79FB1D05-CC1C-42F7-9FCE-DE21A857F06E}"/>
              </a:ext>
            </a:extLst>
          </p:cNvPr>
          <p:cNvSpPr/>
          <p:nvPr/>
        </p:nvSpPr>
        <p:spPr bwMode="auto">
          <a:xfrm>
            <a:off x="1641899" y="2507950"/>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Scalability</a:t>
            </a:r>
          </a:p>
        </p:txBody>
      </p:sp>
      <p:sp>
        <p:nvSpPr>
          <p:cNvPr id="9" name="Rectangle 8">
            <a:extLst>
              <a:ext uri="{FF2B5EF4-FFF2-40B4-BE49-F238E27FC236}">
                <a16:creationId xmlns:a16="http://schemas.microsoft.com/office/drawing/2014/main" id="{D6392A4A-B6E8-4F75-A840-0AD5203AB701}"/>
              </a:ext>
            </a:extLst>
          </p:cNvPr>
          <p:cNvSpPr/>
          <p:nvPr/>
        </p:nvSpPr>
        <p:spPr bwMode="auto">
          <a:xfrm>
            <a:off x="5810980" y="2507950"/>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Elasticity</a:t>
            </a:r>
          </a:p>
        </p:txBody>
      </p:sp>
      <p:sp>
        <p:nvSpPr>
          <p:cNvPr id="10" name="Rectangle 9">
            <a:extLst>
              <a:ext uri="{FF2B5EF4-FFF2-40B4-BE49-F238E27FC236}">
                <a16:creationId xmlns:a16="http://schemas.microsoft.com/office/drawing/2014/main" id="{F1850E4A-62E4-426B-A1EB-C29FC527F72E}"/>
              </a:ext>
            </a:extLst>
          </p:cNvPr>
          <p:cNvSpPr/>
          <p:nvPr/>
        </p:nvSpPr>
        <p:spPr bwMode="auto">
          <a:xfrm>
            <a:off x="1641899" y="3338947"/>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Global reach</a:t>
            </a:r>
          </a:p>
        </p:txBody>
      </p:sp>
      <p:sp>
        <p:nvSpPr>
          <p:cNvPr id="11" name="Rectangle 10">
            <a:extLst>
              <a:ext uri="{FF2B5EF4-FFF2-40B4-BE49-F238E27FC236}">
                <a16:creationId xmlns:a16="http://schemas.microsoft.com/office/drawing/2014/main" id="{4423A886-2DFF-4D4C-8E7D-CDDB1C6094D4}"/>
              </a:ext>
            </a:extLst>
          </p:cNvPr>
          <p:cNvSpPr/>
          <p:nvPr/>
        </p:nvSpPr>
        <p:spPr bwMode="auto">
          <a:xfrm>
            <a:off x="5810980" y="3338947"/>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Customer latency capabilities</a:t>
            </a:r>
          </a:p>
        </p:txBody>
      </p:sp>
      <p:sp>
        <p:nvSpPr>
          <p:cNvPr id="12" name="Rectangle 11">
            <a:extLst>
              <a:ext uri="{FF2B5EF4-FFF2-40B4-BE49-F238E27FC236}">
                <a16:creationId xmlns:a16="http://schemas.microsoft.com/office/drawing/2014/main" id="{3923C26D-9B18-4D76-921C-DF28ED77C9F7}"/>
              </a:ext>
            </a:extLst>
          </p:cNvPr>
          <p:cNvSpPr/>
          <p:nvPr/>
        </p:nvSpPr>
        <p:spPr bwMode="auto">
          <a:xfrm>
            <a:off x="1641899" y="4123772"/>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Agility</a:t>
            </a:r>
          </a:p>
        </p:txBody>
      </p:sp>
      <p:sp>
        <p:nvSpPr>
          <p:cNvPr id="13" name="Rectangle 12">
            <a:extLst>
              <a:ext uri="{FF2B5EF4-FFF2-40B4-BE49-F238E27FC236}">
                <a16:creationId xmlns:a16="http://schemas.microsoft.com/office/drawing/2014/main" id="{DEFD54E6-27CA-4289-A7AE-98D153936604}"/>
              </a:ext>
            </a:extLst>
          </p:cNvPr>
          <p:cNvSpPr/>
          <p:nvPr/>
        </p:nvSpPr>
        <p:spPr bwMode="auto">
          <a:xfrm>
            <a:off x="5810980" y="4123772"/>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Predictive cost considerations</a:t>
            </a:r>
          </a:p>
        </p:txBody>
      </p:sp>
      <p:sp>
        <p:nvSpPr>
          <p:cNvPr id="14" name="Rectangle 13">
            <a:extLst>
              <a:ext uri="{FF2B5EF4-FFF2-40B4-BE49-F238E27FC236}">
                <a16:creationId xmlns:a16="http://schemas.microsoft.com/office/drawing/2014/main" id="{6C80AE8A-C79A-4AA1-ACB7-18760C171E71}"/>
              </a:ext>
            </a:extLst>
          </p:cNvPr>
          <p:cNvSpPr/>
          <p:nvPr/>
        </p:nvSpPr>
        <p:spPr bwMode="auto">
          <a:xfrm>
            <a:off x="1641899" y="4908597"/>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Disaster recovery</a:t>
            </a:r>
          </a:p>
        </p:txBody>
      </p:sp>
      <p:sp>
        <p:nvSpPr>
          <p:cNvPr id="15" name="Rectangle 14">
            <a:extLst>
              <a:ext uri="{FF2B5EF4-FFF2-40B4-BE49-F238E27FC236}">
                <a16:creationId xmlns:a16="http://schemas.microsoft.com/office/drawing/2014/main" id="{9211555F-A002-465A-BAFF-7A1A1DC365F7}"/>
              </a:ext>
            </a:extLst>
          </p:cNvPr>
          <p:cNvSpPr/>
          <p:nvPr/>
        </p:nvSpPr>
        <p:spPr bwMode="auto">
          <a:xfrm>
            <a:off x="5810980" y="4908597"/>
            <a:ext cx="403498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Security</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Economies of scale</a:t>
            </a:r>
          </a:p>
        </p:txBody>
      </p:sp>
      <p:sp>
        <p:nvSpPr>
          <p:cNvPr id="6" name="Text Placeholder 5"/>
          <p:cNvSpPr>
            <a:spLocks noGrp="1"/>
          </p:cNvSpPr>
          <p:nvPr>
            <p:ph type="body" sz="quarter" idx="10"/>
          </p:nvPr>
        </p:nvSpPr>
        <p:spPr>
          <a:xfrm>
            <a:off x="584200" y="1216530"/>
            <a:ext cx="11018520" cy="1292662"/>
          </a:xfrm>
        </p:spPr>
        <p:txBody>
          <a:bodyPr/>
          <a:lstStyle/>
          <a:p>
            <a:r>
              <a:rPr lang="en-IE" dirty="0"/>
              <a:t>The concept of </a:t>
            </a:r>
            <a:r>
              <a:rPr lang="en-IE" i="1" dirty="0"/>
              <a:t>economies of scale</a:t>
            </a:r>
            <a:r>
              <a:rPr lang="en-IE" dirty="0"/>
              <a:t> is the ability to reduce costs and gain efficiency when operating at a larger scale in comparison to operating at a smaller scale.</a:t>
            </a:r>
          </a:p>
        </p:txBody>
      </p:sp>
      <p:sp>
        <p:nvSpPr>
          <p:cNvPr id="4" name="Text Placeholder 5">
            <a:extLst>
              <a:ext uri="{FF2B5EF4-FFF2-40B4-BE49-F238E27FC236}">
                <a16:creationId xmlns:a16="http://schemas.microsoft.com/office/drawing/2014/main" id="{55071915-DDB1-4FD3-9587-BF0B5ADD1F98}"/>
              </a:ext>
            </a:extLst>
          </p:cNvPr>
          <p:cNvSpPr txBox="1">
            <a:spLocks/>
          </p:cNvSpPr>
          <p:nvPr/>
        </p:nvSpPr>
        <p:spPr>
          <a:xfrm>
            <a:off x="584200" y="4677251"/>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Cloud providers are very large businesses, and thus can leverage the benefits of economies of scale and then pass those benefits on to their customers.</a:t>
            </a:r>
            <a:endParaRPr lang="en-US" dirty="0"/>
          </a:p>
        </p:txBody>
      </p:sp>
      <p:pic>
        <p:nvPicPr>
          <p:cNvPr id="5" name="Picture 4" descr="An arrow points from a single server to multiple servers in the cloud.">
            <a:extLst>
              <a:ext uri="{FF2B5EF4-FFF2-40B4-BE49-F238E27FC236}">
                <a16:creationId xmlns:a16="http://schemas.microsoft.com/office/drawing/2014/main" id="{6BBC433C-8412-478B-8BF0-F1342688E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9168" y="2577167"/>
            <a:ext cx="5078475" cy="2065953"/>
          </a:xfrm>
          <a:prstGeom prst="rect">
            <a:avLst/>
          </a:prstGeom>
        </p:spPr>
      </p:pic>
    </p:spTree>
    <p:extLst>
      <p:ext uri="{BB962C8B-B14F-4D97-AF65-F5344CB8AC3E}">
        <p14:creationId xmlns:p14="http://schemas.microsoft.com/office/powerpoint/2010/main" val="28193425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CapEx</a:t>
            </a:r>
            <a:r>
              <a:rPr lang="en-US" dirty="0"/>
              <a:t> vs. </a:t>
            </a:r>
            <a:r>
              <a:rPr lang="en-US" dirty="0" err="1"/>
              <a:t>OpEx</a:t>
            </a:r>
            <a:endParaRPr lang="en-US" dirty="0"/>
          </a:p>
        </p:txBody>
      </p:sp>
      <p:sp>
        <p:nvSpPr>
          <p:cNvPr id="6" name="Text Placeholder 5"/>
          <p:cNvSpPr>
            <a:spLocks noGrp="1"/>
          </p:cNvSpPr>
          <p:nvPr>
            <p:ph type="body" sz="quarter" idx="10"/>
          </p:nvPr>
        </p:nvSpPr>
        <p:spPr>
          <a:xfrm>
            <a:off x="584200" y="1435497"/>
            <a:ext cx="11018520" cy="4419671"/>
          </a:xfrm>
        </p:spPr>
        <p:txBody>
          <a:bodyPr/>
          <a:lstStyle/>
          <a:p>
            <a:r>
              <a:rPr lang="en-US" b="1" dirty="0"/>
              <a:t>Capital Expenditure (</a:t>
            </a:r>
            <a:r>
              <a:rPr lang="en-US" b="1" dirty="0" err="1"/>
              <a:t>CapEx</a:t>
            </a:r>
            <a:r>
              <a:rPr lang="en-US" b="1" dirty="0"/>
              <a:t>)</a:t>
            </a:r>
          </a:p>
          <a:p>
            <a:pPr lvl="1"/>
            <a:r>
              <a:rPr lang="en-US" sz="2400" dirty="0"/>
              <a:t>Spend on physical infrastructure upfront.</a:t>
            </a:r>
          </a:p>
          <a:p>
            <a:pPr lvl="1"/>
            <a:r>
              <a:rPr lang="en-US" sz="2400" dirty="0"/>
              <a:t>Deduct the expense from your tax bill.</a:t>
            </a:r>
          </a:p>
          <a:p>
            <a:pPr lvl="1"/>
            <a:r>
              <a:rPr lang="en-US" sz="2400" dirty="0"/>
              <a:t>High upfront cost, value of investment reduces over time.</a:t>
            </a:r>
          </a:p>
          <a:p>
            <a:pPr lvl="1"/>
            <a:endParaRPr lang="en-US" b="1" dirty="0"/>
          </a:p>
          <a:p>
            <a:r>
              <a:rPr lang="en-US" b="1" dirty="0"/>
              <a:t>Operational Expenditure (</a:t>
            </a:r>
            <a:r>
              <a:rPr lang="en-US" b="1" dirty="0" err="1"/>
              <a:t>OpEx</a:t>
            </a:r>
            <a:r>
              <a:rPr lang="en-US" b="1" dirty="0"/>
              <a:t>)</a:t>
            </a:r>
            <a:r>
              <a:rPr lang="en-US" dirty="0"/>
              <a:t> </a:t>
            </a:r>
          </a:p>
          <a:p>
            <a:pPr lvl="1"/>
            <a:r>
              <a:rPr lang="en-US" sz="2400" dirty="0"/>
              <a:t>Spend on services or products as needed.</a:t>
            </a:r>
          </a:p>
          <a:p>
            <a:pPr lvl="1"/>
            <a:r>
              <a:rPr lang="en-US" sz="2400" dirty="0"/>
              <a:t>Get billed immediately.</a:t>
            </a:r>
          </a:p>
          <a:p>
            <a:pPr lvl="1"/>
            <a:r>
              <a:rPr lang="en-US" sz="2400" dirty="0"/>
              <a:t>Deduct the expense from your tax bill in the same year.</a:t>
            </a:r>
          </a:p>
          <a:p>
            <a:pPr lvl="1"/>
            <a:r>
              <a:rPr lang="en-US" sz="2400" dirty="0"/>
              <a:t>No upfront cost, pay-as-you use.</a:t>
            </a:r>
          </a:p>
        </p:txBody>
      </p:sp>
    </p:spTree>
    <p:extLst>
      <p:ext uri="{BB962C8B-B14F-4D97-AF65-F5344CB8AC3E}">
        <p14:creationId xmlns:p14="http://schemas.microsoft.com/office/powerpoint/2010/main" val="153300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Consumption-based model</a:t>
            </a:r>
          </a:p>
        </p:txBody>
      </p:sp>
      <p:sp>
        <p:nvSpPr>
          <p:cNvPr id="6" name="Text Placeholder 5"/>
          <p:cNvSpPr>
            <a:spLocks noGrp="1"/>
          </p:cNvSpPr>
          <p:nvPr>
            <p:ph type="body" sz="quarter" idx="10"/>
          </p:nvPr>
        </p:nvSpPr>
        <p:spPr>
          <a:xfrm>
            <a:off x="584200" y="1435497"/>
            <a:ext cx="6220637" cy="3274743"/>
          </a:xfrm>
        </p:spPr>
        <p:txBody>
          <a:bodyPr/>
          <a:lstStyle/>
          <a:p>
            <a:r>
              <a:rPr lang="en-US" dirty="0"/>
              <a:t>No upfront costs.</a:t>
            </a:r>
          </a:p>
          <a:p>
            <a:r>
              <a:rPr lang="en-US" dirty="0"/>
              <a:t>No need to purchase and manage costly infrastructure.</a:t>
            </a:r>
          </a:p>
          <a:p>
            <a:r>
              <a:rPr lang="en-US" dirty="0"/>
              <a:t>Ability to pay for additional resources as they are needed.</a:t>
            </a:r>
          </a:p>
          <a:p>
            <a:r>
              <a:rPr lang="en-US" dirty="0"/>
              <a:t>Ability to stop paying for resources that are no longer needed.</a:t>
            </a:r>
          </a:p>
        </p:txBody>
      </p:sp>
      <p:pic>
        <p:nvPicPr>
          <p:cNvPr id="21" name="Picture 20" descr="Line charts show resources increasing and decreasing. ">
            <a:extLst>
              <a:ext uri="{FF2B5EF4-FFF2-40B4-BE49-F238E27FC236}">
                <a16:creationId xmlns:a16="http://schemas.microsoft.com/office/drawing/2014/main" id="{EF0277AF-C208-40EC-849E-13CC6524958C}"/>
              </a:ext>
            </a:extLst>
          </p:cNvPr>
          <p:cNvPicPr>
            <a:picLocks noChangeAspect="1"/>
          </p:cNvPicPr>
          <p:nvPr/>
        </p:nvPicPr>
        <p:blipFill>
          <a:blip r:embed="rId3"/>
          <a:stretch>
            <a:fillRect/>
          </a:stretch>
        </p:blipFill>
        <p:spPr>
          <a:xfrm>
            <a:off x="6804837" y="1518339"/>
            <a:ext cx="4590000" cy="3616200"/>
          </a:xfrm>
          <a:prstGeom prst="rect">
            <a:avLst/>
          </a:prstGeom>
        </p:spPr>
      </p:pic>
    </p:spTree>
    <p:extLst>
      <p:ext uri="{BB962C8B-B14F-4D97-AF65-F5344CB8AC3E}">
        <p14:creationId xmlns:p14="http://schemas.microsoft.com/office/powerpoint/2010/main" val="250653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1533</Words>
  <Application>Microsoft Office PowerPoint</Application>
  <PresentationFormat>Widescreen</PresentationFormat>
  <Paragraphs>208</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Consolas</vt:lpstr>
      <vt:lpstr>Segoe UI</vt:lpstr>
      <vt:lpstr>Segoe UI Light</vt:lpstr>
      <vt:lpstr>Segoe UI Semibold</vt:lpstr>
      <vt:lpstr>Segoe UI Semibold (Headings)</vt:lpstr>
      <vt:lpstr>Segoe UI Semilight</vt:lpstr>
      <vt:lpstr>Wingdings</vt:lpstr>
      <vt:lpstr>WHITE TEMPLATE</vt:lpstr>
      <vt:lpstr>AZ-900T0x Module 01:  Cloud concepts</vt:lpstr>
      <vt:lpstr>Lesson 01: Learning objectives</vt:lpstr>
      <vt:lpstr>Module 1 – Learning objectives</vt:lpstr>
      <vt:lpstr>Lesson 02: Why cloud services?</vt:lpstr>
      <vt:lpstr>Cloud computing</vt:lpstr>
      <vt:lpstr>Key concepts</vt:lpstr>
      <vt:lpstr>Economies of scale</vt:lpstr>
      <vt:lpstr>CapEx vs. OpEx</vt:lpstr>
      <vt:lpstr>Consumption-based model</vt:lpstr>
      <vt:lpstr>Lesson 03: Types of cloud models</vt:lpstr>
      <vt:lpstr>Public cloud</vt:lpstr>
      <vt:lpstr>Private cloud</vt:lpstr>
      <vt:lpstr>Hybrid cloud</vt:lpstr>
      <vt:lpstr>Cloud model comparison</vt:lpstr>
      <vt:lpstr>Lesson 04: Types of cloud services</vt:lpstr>
      <vt:lpstr>Shared responsibility model</vt:lpstr>
      <vt:lpstr>Infrastructure as a Service (IaaS)</vt:lpstr>
      <vt:lpstr>Platform as a Service (PaaS)</vt:lpstr>
      <vt:lpstr>Software as a Service (SaaS)</vt:lpstr>
      <vt:lpstr>Cloud service comparison</vt:lpstr>
      <vt:lpstr>Lesson 05: Module review 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2019-10-20T17:17:18Z</dcterms:created>
  <dcterms:modified xsi:type="dcterms:W3CDTF">2019-12-09T19:44:54Z</dcterms:modified>
</cp:coreProperties>
</file>