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39"/>
  </p:notesMasterIdLst>
  <p:handoutMasterIdLst>
    <p:handoutMasterId r:id="rId40"/>
  </p:handoutMasterIdLst>
  <p:sldIdLst>
    <p:sldId id="1719" r:id="rId2"/>
    <p:sldId id="1856" r:id="rId3"/>
    <p:sldId id="1660" r:id="rId4"/>
    <p:sldId id="1857" r:id="rId5"/>
    <p:sldId id="1670" r:id="rId6"/>
    <p:sldId id="1919" r:id="rId7"/>
    <p:sldId id="1861" r:id="rId8"/>
    <p:sldId id="1899" r:id="rId9"/>
    <p:sldId id="1863" r:id="rId10"/>
    <p:sldId id="1860" r:id="rId11"/>
    <p:sldId id="1862" r:id="rId12"/>
    <p:sldId id="1864" r:id="rId13"/>
    <p:sldId id="1865" r:id="rId14"/>
    <p:sldId id="1897" r:id="rId15"/>
    <p:sldId id="1866" r:id="rId16"/>
    <p:sldId id="1898" r:id="rId17"/>
    <p:sldId id="1867" r:id="rId18"/>
    <p:sldId id="1868" r:id="rId19"/>
    <p:sldId id="1870" r:id="rId20"/>
    <p:sldId id="1916" r:id="rId21"/>
    <p:sldId id="1872" r:id="rId22"/>
    <p:sldId id="1873" r:id="rId23"/>
    <p:sldId id="1912" r:id="rId24"/>
    <p:sldId id="1875" r:id="rId25"/>
    <p:sldId id="1874" r:id="rId26"/>
    <p:sldId id="1876" r:id="rId27"/>
    <p:sldId id="1877" r:id="rId28"/>
    <p:sldId id="1878" r:id="rId29"/>
    <p:sldId id="1917" r:id="rId30"/>
    <p:sldId id="1881" r:id="rId31"/>
    <p:sldId id="1880" r:id="rId32"/>
    <p:sldId id="1882" r:id="rId33"/>
    <p:sldId id="1915" r:id="rId34"/>
    <p:sldId id="1883" r:id="rId35"/>
    <p:sldId id="1884" r:id="rId36"/>
    <p:sldId id="1918" r:id="rId37"/>
    <p:sldId id="1887" r:id="rId3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56"/>
            <p14:sldId id="1660"/>
            <p14:sldId id="1857"/>
            <p14:sldId id="1670"/>
            <p14:sldId id="1919"/>
            <p14:sldId id="1861"/>
            <p14:sldId id="1899"/>
            <p14:sldId id="1863"/>
            <p14:sldId id="1860"/>
            <p14:sldId id="1862"/>
            <p14:sldId id="1864"/>
            <p14:sldId id="1865"/>
            <p14:sldId id="1897"/>
            <p14:sldId id="1866"/>
            <p14:sldId id="1898"/>
            <p14:sldId id="1867"/>
            <p14:sldId id="1868"/>
            <p14:sldId id="1870"/>
            <p14:sldId id="1916"/>
            <p14:sldId id="1872"/>
            <p14:sldId id="1873"/>
            <p14:sldId id="1912"/>
            <p14:sldId id="1875"/>
            <p14:sldId id="1874"/>
            <p14:sldId id="1876"/>
            <p14:sldId id="1877"/>
            <p14:sldId id="1878"/>
            <p14:sldId id="1917"/>
            <p14:sldId id="1881"/>
            <p14:sldId id="1880"/>
            <p14:sldId id="1882"/>
            <p14:sldId id="1915"/>
            <p14:sldId id="1883"/>
            <p14:sldId id="1884"/>
            <p14:sldId id="1918"/>
            <p14:sldId id="188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3D6"/>
    <a:srgbClr val="0C7628"/>
    <a:srgbClr val="096F3F"/>
    <a:srgbClr val="066854"/>
    <a:srgbClr val="045A60"/>
    <a:srgbClr val="023B58"/>
    <a:srgbClr val="0078D4"/>
    <a:srgbClr val="1A1A1A"/>
    <a:srgbClr val="FFFFFF"/>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87978" autoAdjust="0"/>
  </p:normalViewPr>
  <p:slideViewPr>
    <p:cSldViewPr snapToGrid="0">
      <p:cViewPr varScale="1">
        <p:scale>
          <a:sx n="101" d="100"/>
          <a:sy n="101" d="100"/>
        </p:scale>
        <p:origin x="672" y="10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633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12/9/2019 11:48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12/9/2019 11:48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zure.microsoft.com/en-us/support/community/"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governance/management-group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Adjust the cover for either AZ-900T00 or AZ-900T01.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Azure products and services purchasing options </a:t>
            </a:r>
            <a:r>
              <a:rPr lang="en-IE" sz="900" kern="1200" dirty="0">
                <a:solidFill>
                  <a:schemeClr val="tx1"/>
                </a:solidFill>
                <a:effectLst/>
                <a:latin typeface="Segoe UI Light" pitchFamily="34" charset="0"/>
                <a:ea typeface="+mn-ea"/>
                <a:cs typeface="+mn-cs"/>
              </a:rPr>
              <a:t>- </a:t>
            </a:r>
            <a:r>
              <a:rPr lang="en-IE" u="sng" dirty="0"/>
              <a:t>https://azure.microsoft.com/en-us/pricing/purchase-options/ </a:t>
            </a:r>
            <a:endParaRPr lang="en-IE"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353925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Azure usage charges </a:t>
            </a:r>
            <a:r>
              <a:rPr lang="en-IE" sz="900" b="0" i="0" u="none" strike="noStrike" kern="1200" dirty="0">
                <a:solidFill>
                  <a:schemeClr val="tx1"/>
                </a:solidFill>
                <a:effectLst/>
                <a:latin typeface="Segoe UI Light" pitchFamily="34" charset="0"/>
                <a:ea typeface="+mn-ea"/>
                <a:cs typeface="+mn-cs"/>
              </a:rPr>
              <a:t>- </a:t>
            </a:r>
            <a:r>
              <a:rPr lang="en-IE" u="sng" dirty="0"/>
              <a:t>https://docs.microsoft.com/en-us/azure/billing/billing-understand-your-invoice</a:t>
            </a:r>
            <a:endParaRPr lang="en-IE"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258704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Point out that the Zone referred to here, is different from </a:t>
            </a:r>
            <a:r>
              <a:rPr lang="en-IE" dirty="0"/>
              <a:t>Availability Zone</a:t>
            </a:r>
            <a:r>
              <a:rPr lang="en-IE" sz="900" b="0" i="0" u="none" strike="noStrike" kern="1200" dirty="0">
                <a:solidFill>
                  <a:schemeClr val="tx1"/>
                </a:solidFill>
                <a:effectLst/>
                <a:latin typeface="Segoe UI Light" pitchFamily="34" charset="0"/>
                <a:ea typeface="+mn-ea"/>
                <a:cs typeface="+mn-cs"/>
              </a:rPr>
              <a:t>. Availability Zones being an Azure service providing High availability, whereas Zones in the context of billing are geographical entities, used for data transfer pricing between defined geographical areas called Zones.</a:t>
            </a:r>
          </a:p>
          <a:p>
            <a:endParaRPr lang="en-IE" sz="900" b="0" i="0" u="none" strike="noStrike" kern="1200" dirty="0">
              <a:solidFill>
                <a:schemeClr val="tx1"/>
              </a:solidFill>
              <a:effectLst/>
              <a:latin typeface="Segoe UI Light" pitchFamily="34" charset="0"/>
              <a:ea typeface="+mn-ea"/>
              <a:cs typeface="+mn-cs"/>
            </a:endParaRPr>
          </a:p>
          <a:p>
            <a:r>
              <a:rPr lang="en-IE" sz="900" b="0" i="1" u="none" strike="noStrike" kern="1200" dirty="0">
                <a:solidFill>
                  <a:schemeClr val="tx1"/>
                </a:solidFill>
                <a:effectLst/>
                <a:latin typeface="Segoe UI Light" pitchFamily="34" charset="0"/>
                <a:ea typeface="+mn-ea"/>
                <a:cs typeface="+mn-cs"/>
              </a:rPr>
              <a:t>Zone </a:t>
            </a:r>
            <a:r>
              <a:rPr lang="en-IE" sz="900" b="0" i="0" u="none" strike="noStrike" kern="1200" dirty="0">
                <a:solidFill>
                  <a:schemeClr val="tx1"/>
                </a:solidFill>
                <a:effectLst/>
                <a:latin typeface="Segoe UI Light" pitchFamily="34" charset="0"/>
                <a:ea typeface="+mn-ea"/>
                <a:cs typeface="+mn-cs"/>
              </a:rPr>
              <a:t>is a geographical grouping of Azure Regions for billing purpose. Data transfer pricing is based on the Zones.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13548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kern="1200" dirty="0">
                <a:solidFill>
                  <a:schemeClr val="tx1"/>
                </a:solidFill>
                <a:effectLst/>
                <a:latin typeface="Segoe UI Light" pitchFamily="34" charset="0"/>
                <a:ea typeface="+mn-ea"/>
                <a:cs typeface="+mn-cs"/>
              </a:rPr>
              <a:t>Note: The </a:t>
            </a:r>
            <a:r>
              <a:rPr lang="en-IE" sz="900" i="1" kern="1200" dirty="0">
                <a:solidFill>
                  <a:schemeClr val="tx1"/>
                </a:solidFill>
                <a:effectLst/>
                <a:latin typeface="Segoe UI Light" pitchFamily="34" charset="0"/>
                <a:ea typeface="+mn-ea"/>
                <a:cs typeface="+mn-cs"/>
              </a:rPr>
              <a:t>pricing calculator</a:t>
            </a:r>
            <a:r>
              <a:rPr lang="en-IE" sz="900" kern="1200" dirty="0">
                <a:solidFill>
                  <a:schemeClr val="tx1"/>
                </a:solidFill>
                <a:effectLst/>
                <a:latin typeface="Segoe UI Light" pitchFamily="34" charset="0"/>
                <a:ea typeface="+mn-ea"/>
                <a:cs typeface="+mn-cs"/>
              </a:rPr>
              <a:t> provides estimates, and not actual price quotes. Actual prices can vary depending upon the date of purchase, the payment currency, and the type of Azure customer.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13504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You can use this as a demonstration, have the students step through the tasks together, or have the students try it themselves.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8760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IE" sz="1200" b="1" kern="1200" dirty="0">
                <a:solidFill>
                  <a:schemeClr val="tx1"/>
                </a:solidFill>
                <a:effectLst/>
                <a:latin typeface="Segoe UI Light" pitchFamily="34" charset="0"/>
                <a:ea typeface="+mn-ea"/>
                <a:cs typeface="+mn-cs"/>
              </a:rPr>
              <a:t>TCO calculator </a:t>
            </a:r>
            <a:r>
              <a:rPr lang="en-IE" sz="1200" b="0" kern="1200" dirty="0">
                <a:solidFill>
                  <a:schemeClr val="tx1"/>
                </a:solidFill>
                <a:effectLst/>
                <a:latin typeface="Segoe UI Light" pitchFamily="34" charset="0"/>
                <a:ea typeface="+mn-ea"/>
                <a:cs typeface="+mn-cs"/>
              </a:rPr>
              <a:t>- </a:t>
            </a:r>
            <a:r>
              <a:rPr lang="en-IE" u="sng" dirty="0"/>
              <a:t>https://azure.microsoft.com/en-us/pricing/tco/calculator/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764892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You can use this as a demonstration, have the students step through the tasks together, or have the students try it themselves.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5679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49894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Note</a:t>
            </a:r>
            <a:r>
              <a:rPr lang="en-IE" sz="900" b="0" i="0" u="none" strike="noStrike" kern="1200" dirty="0">
                <a:solidFill>
                  <a:schemeClr val="tx1"/>
                </a:solidFill>
                <a:effectLst/>
                <a:latin typeface="Segoe UI Light" pitchFamily="34" charset="0"/>
                <a:ea typeface="+mn-ea"/>
                <a:cs typeface="+mn-cs"/>
              </a:rPr>
              <a:t>: For more information about Cost Management, refer to </a:t>
            </a:r>
            <a:r>
              <a:rPr lang="en-IE" u="sng" dirty="0"/>
              <a:t>https://azure.microsoft.com/en-us/services/cost-management/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043203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95712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Segoe UI Light" pitchFamily="34" charset="0"/>
                <a:ea typeface="+mn-ea"/>
                <a:cs typeface="+mn-cs"/>
              </a:rPr>
              <a:t>For more information about Azure support options, refer to </a:t>
            </a:r>
            <a:r>
              <a:rPr lang="en-IE" u="sng" dirty="0"/>
              <a:t>https://azure.microsoft.com/en-us/support/plans/</a:t>
            </a:r>
            <a:endParaRPr lang="en-IE" sz="12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957203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For more information about alternative Azure support channels, refer to </a:t>
            </a:r>
            <a:r>
              <a:rPr lang="en-IE" dirty="0">
                <a:hlinkClick r:id="rId3"/>
              </a:rPr>
              <a:t>https://azure.microsoft.com/en-us/support/community/</a:t>
            </a:r>
            <a:r>
              <a:rPr lang="en-IE" dirty="0"/>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362093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dirty="0"/>
              <a:t>For more information about alternative Knowledge Center, refer to https://azure.microsoft.com/en-us/resources/knowledge-center/ </a:t>
            </a:r>
            <a:endParaRPr lang="en-IE"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830392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46293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099195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7771768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kern="1200" dirty="0">
                <a:solidFill>
                  <a:schemeClr val="tx1"/>
                </a:solidFill>
                <a:effectLst/>
                <a:latin typeface="Segoe UI Light" pitchFamily="34" charset="0"/>
                <a:ea typeface="+mn-ea"/>
                <a:cs typeface="+mn-cs"/>
              </a:rPr>
              <a:t>You might want to browse to some SLA’s directly https://azure.microsoft.com/en-us/support/legal/sla/summary/ and explore one or two as examples.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4843378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059340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For more information about improving application SLAs, refer to </a:t>
            </a:r>
            <a:r>
              <a:rPr lang="en-IE" u="sng" dirty="0"/>
              <a:t>https://docs.microsoft.com/en-us/azure/architecture/resiliency/ </a:t>
            </a:r>
            <a:endParaRPr lang="en-US"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0526620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070358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659668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Some preview features are </a:t>
            </a:r>
            <a:r>
              <a:rPr lang="en-IE" sz="900" b="0" u="none" strike="noStrike" kern="1200" dirty="0">
                <a:solidFill>
                  <a:schemeClr val="tx1"/>
                </a:solidFill>
                <a:effectLst/>
                <a:latin typeface="Segoe UI Light" pitchFamily="34" charset="0"/>
                <a:ea typeface="+mn-ea"/>
                <a:cs typeface="+mn-cs"/>
              </a:rPr>
              <a:t>not covered by customer support.</a:t>
            </a:r>
          </a:p>
          <a:p>
            <a:endParaRPr lang="en-IE" sz="900" b="0" i="1"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more information about Azure Previews, visit </a:t>
            </a:r>
            <a:r>
              <a:rPr lang="en-IE" u="sng" dirty="0"/>
              <a:t>https://azure.microsoft.com/en-us/services/preview/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7843649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 Although you may be using the Azure service in production, the preview feature or functionality may not yet be ready for production deployments. Make sure you are aware of any limitations around its use before deploying to production.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a:solidFill>
                  <a:schemeClr val="tx1"/>
                </a:solidFill>
                <a:effectLst/>
                <a:latin typeface="Segoe UI Light" pitchFamily="34" charset="0"/>
                <a:ea typeface="+mn-ea"/>
                <a:cs typeface="+mn-cs"/>
              </a:rPr>
              <a:t>✔️ </a:t>
            </a:r>
            <a:r>
              <a:rPr lang="en-US" sz="882" b="0" kern="1200" dirty="0">
                <a:solidFill>
                  <a:schemeClr val="tx1"/>
                </a:solidFill>
                <a:effectLst/>
                <a:latin typeface="Segoe UI Light" pitchFamily="34" charset="0"/>
                <a:ea typeface="+mn-ea"/>
                <a:cs typeface="+mn-cs"/>
              </a:rPr>
              <a:t>Azure Portal feedback forum - https://feedback.azure.com/forums/223579-azure-portal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354739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Learn about updates and new product features on the Azure announcements blog - https://azure.microsoft.com/en-us/blog/topics/announcements/.</a:t>
            </a:r>
          </a:p>
          <a:p>
            <a:br>
              <a:rPr lang="en-US" sz="882" b="0" kern="1200" dirty="0">
                <a:solidFill>
                  <a:schemeClr val="tx1"/>
                </a:solidFill>
                <a:effectLst/>
                <a:latin typeface="Segoe UI Light" pitchFamily="34" charset="0"/>
                <a:ea typeface="+mn-ea"/>
                <a:cs typeface="+mn-cs"/>
              </a:rPr>
            </a:b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8504498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For more information about Azure updates, refer to </a:t>
            </a:r>
            <a:r>
              <a:rPr lang="en-IE" dirty="0"/>
              <a:t>https://azure.microsoft.com/en-us/updates/ </a:t>
            </a:r>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8651668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8950039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have time, cover the module review questions in the student materials.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486506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48380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kern="1200" dirty="0">
                <a:solidFill>
                  <a:schemeClr val="tx1"/>
                </a:solidFill>
                <a:effectLst/>
                <a:latin typeface="Segoe UI Light" pitchFamily="34" charset="0"/>
                <a:ea typeface="+mn-ea"/>
                <a:cs typeface="+mn-cs"/>
              </a:rPr>
              <a:t>Azure subscription offers - </a:t>
            </a:r>
            <a:r>
              <a:rPr lang="en-IE" u="sng" dirty="0"/>
              <a:t>https://azure.microsoft.com/en-us/support/legal/offer-details/ </a:t>
            </a:r>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kern="1200" dirty="0">
                <a:solidFill>
                  <a:schemeClr val="tx1"/>
                </a:solidFill>
                <a:effectLst/>
                <a:latin typeface="Segoe UI Light" pitchFamily="34" charset="0"/>
                <a:ea typeface="+mn-ea"/>
                <a:cs typeface="+mn-cs"/>
              </a:rPr>
              <a:t>Azure subscription offers - </a:t>
            </a:r>
            <a:r>
              <a:rPr lang="en-IE" u="sng" dirty="0"/>
              <a:t>https://azure.microsoft.com/en-us/support/legal/offer-details/ </a:t>
            </a:r>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0081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Azure free accounts </a:t>
            </a:r>
            <a:r>
              <a:rPr lang="en-IE" sz="900" kern="1200" dirty="0">
                <a:solidFill>
                  <a:schemeClr val="tx1"/>
                </a:solidFill>
                <a:effectLst/>
                <a:latin typeface="Segoe UI Light" pitchFamily="34" charset="0"/>
                <a:ea typeface="+mn-ea"/>
                <a:cs typeface="+mn-cs"/>
              </a:rPr>
              <a:t>- </a:t>
            </a:r>
            <a:r>
              <a:rPr lang="en-IE" u="sng" dirty="0"/>
              <a:t>https://azure.microsoft.com/en-us/free/</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85153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800" b="1" kern="1200" dirty="0">
                <a:solidFill>
                  <a:schemeClr val="tx1"/>
                </a:solidFill>
                <a:effectLst/>
                <a:latin typeface="Segoe UI Light" pitchFamily="34" charset="0"/>
                <a:ea typeface="+mn-ea"/>
                <a:cs typeface="+mn-cs"/>
              </a:rPr>
              <a:t>Management groups </a:t>
            </a:r>
            <a:r>
              <a:rPr lang="en-IE" sz="800" kern="1200" dirty="0">
                <a:solidFill>
                  <a:schemeClr val="tx1"/>
                </a:solidFill>
                <a:effectLst/>
                <a:latin typeface="Segoe UI Light" pitchFamily="34" charset="0"/>
                <a:ea typeface="+mn-ea"/>
                <a:cs typeface="+mn-cs"/>
              </a:rPr>
              <a:t>- </a:t>
            </a:r>
            <a:r>
              <a:rPr lang="en-IE" sz="800" b="0" i="0" u="none" strike="noStrike" kern="1200" dirty="0">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rPr>
              <a:t>https://docs.microsoft.com/en-us/azure/governance/management-groups/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071856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12/9/2019 11:48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5810060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41" r:id="rId2"/>
    <p:sldLayoutId id="2147484240" r:id="rId3"/>
    <p:sldLayoutId id="2147484241" r:id="rId4"/>
    <p:sldLayoutId id="2147484474" r:id="rId5"/>
    <p:sldLayoutId id="2147484639" r:id="rId6"/>
    <p:sldLayoutId id="2147484584" r:id="rId7"/>
    <p:sldLayoutId id="2147484583"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192" y="2482929"/>
            <a:ext cx="4167887" cy="2215991"/>
          </a:xfrm>
        </p:spPr>
        <p:txBody>
          <a:bodyPr/>
          <a:lstStyle/>
          <a:p>
            <a:r>
              <a:rPr lang="en-US" dirty="0">
                <a:solidFill>
                  <a:schemeClr val="tx1"/>
                </a:solidFill>
                <a:latin typeface="Segoe UI Semibold (Headings)"/>
              </a:rPr>
              <a:t>AZ-900T0x</a:t>
            </a:r>
            <a:br>
              <a:rPr lang="en-US" dirty="0">
                <a:solidFill>
                  <a:schemeClr val="tx1"/>
                </a:solidFill>
                <a:latin typeface="Segoe UI Semibold (Headings)"/>
              </a:rPr>
            </a:br>
            <a:r>
              <a:rPr lang="en-US" dirty="0">
                <a:solidFill>
                  <a:schemeClr val="tx1"/>
                </a:solidFill>
                <a:latin typeface="Segoe UI Semibold (Headings)"/>
              </a:rPr>
              <a:t>Module 04: </a:t>
            </a:r>
            <a:br>
              <a:rPr lang="en-US" dirty="0">
                <a:solidFill>
                  <a:schemeClr val="tx1"/>
                </a:solidFill>
                <a:latin typeface="Segoe UI Semibold (Headings)"/>
              </a:rPr>
            </a:br>
            <a:r>
              <a:rPr lang="en-US" dirty="0">
                <a:solidFill>
                  <a:schemeClr val="tx1"/>
                </a:solidFill>
                <a:latin typeface="Segoe UI Semibold (Headings)"/>
              </a:rPr>
              <a:t>Azure pricing and support</a:t>
            </a: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t>Purchasing Azure products and services</a:t>
            </a:r>
            <a:endParaRPr lang="en-US" dirty="0"/>
          </a:p>
        </p:txBody>
      </p:sp>
      <p:sp>
        <p:nvSpPr>
          <p:cNvPr id="6" name="Text Placeholder 5"/>
          <p:cNvSpPr>
            <a:spLocks noGrp="1"/>
          </p:cNvSpPr>
          <p:nvPr>
            <p:ph type="body" sz="quarter" idx="10"/>
          </p:nvPr>
        </p:nvSpPr>
        <p:spPr>
          <a:xfrm>
            <a:off x="584200" y="1435497"/>
            <a:ext cx="10712450" cy="5152180"/>
          </a:xfrm>
        </p:spPr>
        <p:txBody>
          <a:bodyPr/>
          <a:lstStyle/>
          <a:p>
            <a:r>
              <a:rPr lang="en-IE" dirty="0"/>
              <a:t>Three main customer types on which the available purchasing options for Azure products and services are contingent are:</a:t>
            </a:r>
          </a:p>
          <a:p>
            <a:pPr lvl="1">
              <a:spcAft>
                <a:spcPts val="600"/>
              </a:spcAft>
            </a:pPr>
            <a:r>
              <a:rPr lang="en-IE" sz="2800" b="1" dirty="0">
                <a:latin typeface="Segoe UI Semilight" panose="020B0402040204020203" pitchFamily="34" charset="0"/>
                <a:cs typeface="Segoe UI Semilight" panose="020B0402040204020203" pitchFamily="34" charset="0"/>
              </a:rPr>
              <a:t>Enterprise</a:t>
            </a:r>
            <a:r>
              <a:rPr lang="en-IE" sz="2800" dirty="0">
                <a:latin typeface="Segoe UI Semilight" panose="020B0402040204020203" pitchFamily="34" charset="0"/>
                <a:cs typeface="Segoe UI Semilight" panose="020B0402040204020203" pitchFamily="34" charset="0"/>
              </a:rPr>
              <a:t>: Enterprise customers sign an Enterprise Agreement with Azure that commits them to spending a negotiated amount on Azure services, which they typically pay annually. </a:t>
            </a:r>
          </a:p>
          <a:p>
            <a:pPr lvl="1">
              <a:spcAft>
                <a:spcPts val="600"/>
              </a:spcAft>
            </a:pPr>
            <a:r>
              <a:rPr lang="en-IE" sz="2800" b="1" dirty="0">
                <a:latin typeface="Segoe UI Semilight" panose="020B0402040204020203" pitchFamily="34" charset="0"/>
                <a:cs typeface="Segoe UI Semilight" panose="020B0402040204020203" pitchFamily="34" charset="0"/>
              </a:rPr>
              <a:t>Web direct</a:t>
            </a:r>
            <a:r>
              <a:rPr lang="en-IE" sz="2800" dirty="0">
                <a:latin typeface="Segoe UI Semilight" panose="020B0402040204020203" pitchFamily="34" charset="0"/>
                <a:cs typeface="Segoe UI Semilight" panose="020B0402040204020203" pitchFamily="34" charset="0"/>
              </a:rPr>
              <a:t>: Web direct customers sign up for Azure through the Azure website. </a:t>
            </a:r>
          </a:p>
          <a:p>
            <a:pPr lvl="1">
              <a:spcAft>
                <a:spcPts val="600"/>
              </a:spcAft>
            </a:pPr>
            <a:r>
              <a:rPr lang="en-IE" sz="2800" b="1" dirty="0">
                <a:latin typeface="Segoe UI Semilight" panose="020B0402040204020203" pitchFamily="34" charset="0"/>
                <a:cs typeface="Segoe UI Semilight" panose="020B0402040204020203" pitchFamily="34" charset="0"/>
              </a:rPr>
              <a:t>Cloud solution providers (CSPs): </a:t>
            </a:r>
            <a:r>
              <a:rPr lang="en-IE" sz="2800" dirty="0">
                <a:latin typeface="Segoe UI Semilight" panose="020B0402040204020203" pitchFamily="34" charset="0"/>
                <a:cs typeface="Segoe UI Semilight" panose="020B0402040204020203" pitchFamily="34" charset="0"/>
              </a:rPr>
              <a:t>Typically are Microsoft partner companies that a customer hires to build solutions on top of Azure. Payment and billing for Azure usage occurs through the customer's CSP.</a:t>
            </a:r>
            <a:endParaRPr lang="en-IE" dirty="0"/>
          </a:p>
        </p:txBody>
      </p:sp>
    </p:spTree>
    <p:extLst>
      <p:ext uri="{BB962C8B-B14F-4D97-AF65-F5344CB8AC3E}">
        <p14:creationId xmlns:p14="http://schemas.microsoft.com/office/powerpoint/2010/main" val="156957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Factors affecting costs</a:t>
            </a:r>
          </a:p>
        </p:txBody>
      </p:sp>
      <p:sp>
        <p:nvSpPr>
          <p:cNvPr id="6" name="Text Placeholder 5"/>
          <p:cNvSpPr>
            <a:spLocks noGrp="1"/>
          </p:cNvSpPr>
          <p:nvPr>
            <p:ph type="body" sz="quarter" idx="10"/>
          </p:nvPr>
        </p:nvSpPr>
        <p:spPr>
          <a:xfrm>
            <a:off x="588263" y="1157912"/>
            <a:ext cx="8120308" cy="5422503"/>
          </a:xfrm>
        </p:spPr>
        <p:txBody>
          <a:bodyPr/>
          <a:lstStyle/>
          <a:p>
            <a:pPr marL="0" indent="0">
              <a:buNone/>
            </a:pPr>
            <a:r>
              <a:rPr lang="en-IE" dirty="0"/>
              <a:t>There are three primary factors affecting costs:</a:t>
            </a:r>
          </a:p>
          <a:p>
            <a:r>
              <a:rPr lang="en-IE" b="1" dirty="0"/>
              <a:t>Resource Type</a:t>
            </a:r>
            <a:r>
              <a:rPr lang="en-IE" dirty="0"/>
              <a:t>: Costs are resource-specific, so the usage that a meter tracks and the number of meters associated with a resource depend on the resource type.</a:t>
            </a:r>
          </a:p>
          <a:p>
            <a:r>
              <a:rPr lang="en-IE" b="1" dirty="0"/>
              <a:t>Services</a:t>
            </a:r>
            <a:r>
              <a:rPr lang="en-IE" dirty="0"/>
              <a:t>: Azure usage rates and billing periods can differ between Enterprise, Web Direct, and CSP customers.</a:t>
            </a:r>
          </a:p>
          <a:p>
            <a:r>
              <a:rPr lang="en-IE" b="1" dirty="0"/>
              <a:t>Location</a:t>
            </a:r>
            <a:r>
              <a:rPr lang="en-IE" dirty="0"/>
              <a:t>: The Azure infrastructure is globally distributed, and usage costs might vary between locations that offer Azure products, services, and resources.</a:t>
            </a:r>
          </a:p>
        </p:txBody>
      </p:sp>
      <p:pic>
        <p:nvPicPr>
          <p:cNvPr id="4" name="Picture 3" descr="Depicts a billing period, with a calendar, computer, and meter linked to illustrate correlation between the three">
            <a:extLst>
              <a:ext uri="{FF2B5EF4-FFF2-40B4-BE49-F238E27FC236}">
                <a16:creationId xmlns:a16="http://schemas.microsoft.com/office/drawing/2014/main" id="{4E69CBDF-E02C-40E8-951C-48341D382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3689" y="3007869"/>
            <a:ext cx="2670048" cy="1722587"/>
          </a:xfrm>
          <a:prstGeom prst="rect">
            <a:avLst/>
          </a:prstGeom>
        </p:spPr>
      </p:pic>
    </p:spTree>
    <p:extLst>
      <p:ext uri="{BB962C8B-B14F-4D97-AF65-F5344CB8AC3E}">
        <p14:creationId xmlns:p14="http://schemas.microsoft.com/office/powerpoint/2010/main" val="266516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Zones for Billing Purposes</a:t>
            </a:r>
          </a:p>
        </p:txBody>
      </p:sp>
      <p:sp>
        <p:nvSpPr>
          <p:cNvPr id="6" name="Text Placeholder 5"/>
          <p:cNvSpPr>
            <a:spLocks noGrp="1"/>
          </p:cNvSpPr>
          <p:nvPr>
            <p:ph type="body" sz="quarter" idx="10"/>
          </p:nvPr>
        </p:nvSpPr>
        <p:spPr>
          <a:xfrm>
            <a:off x="584200" y="1174240"/>
            <a:ext cx="11018520" cy="1723549"/>
          </a:xfrm>
        </p:spPr>
        <p:txBody>
          <a:bodyPr/>
          <a:lstStyle/>
          <a:p>
            <a:r>
              <a:rPr lang="en-IE" i="1" dirty="0"/>
              <a:t>Bandwidth</a:t>
            </a:r>
            <a:r>
              <a:rPr lang="en-IE" dirty="0"/>
              <a:t> refers to data moving in and out of Azure datacenters. Some inbound data transfers are free, such as data going into Azure datacenters. For outbound data transfers—such as data going out of Azure datacenters—pricing is based on Zones.</a:t>
            </a:r>
            <a:r>
              <a:rPr lang="en-IE" b="1" dirty="0"/>
              <a:t> </a:t>
            </a:r>
          </a:p>
        </p:txBody>
      </p:sp>
      <p:sp>
        <p:nvSpPr>
          <p:cNvPr id="4" name="Text Placeholder 5">
            <a:extLst>
              <a:ext uri="{FF2B5EF4-FFF2-40B4-BE49-F238E27FC236}">
                <a16:creationId xmlns:a16="http://schemas.microsoft.com/office/drawing/2014/main" id="{AC3C29AD-5E24-49E9-BE71-116C02F03761}"/>
              </a:ext>
            </a:extLst>
          </p:cNvPr>
          <p:cNvSpPr txBox="1">
            <a:spLocks/>
          </p:cNvSpPr>
          <p:nvPr/>
        </p:nvSpPr>
        <p:spPr>
          <a:xfrm>
            <a:off x="508000" y="3053342"/>
            <a:ext cx="6774544" cy="304083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IE" sz="2600" dirty="0"/>
              <a:t>Zone 1 - West US, East US, West Europe, and others.</a:t>
            </a:r>
          </a:p>
          <a:p>
            <a:pPr lvl="1"/>
            <a:r>
              <a:rPr lang="en-IE" sz="2600" dirty="0"/>
              <a:t>Zone 2 - Australia Central, Japan West, Central India, and others.</a:t>
            </a:r>
          </a:p>
          <a:p>
            <a:pPr lvl="1"/>
            <a:r>
              <a:rPr lang="en-IE" sz="2600" dirty="0"/>
              <a:t>Zone 3. - Brazil South only.</a:t>
            </a:r>
          </a:p>
          <a:p>
            <a:pPr lvl="1"/>
            <a:r>
              <a:rPr lang="en-IE" sz="2600" dirty="0"/>
              <a:t>DE Zone 1- Includes </a:t>
            </a:r>
            <a:r>
              <a:rPr lang="en-US" sz="2600" dirty="0"/>
              <a:t>Germany Central and Germany Northeast.</a:t>
            </a:r>
            <a:endParaRPr lang="en-IE" sz="2600" dirty="0"/>
          </a:p>
        </p:txBody>
      </p:sp>
      <p:pic>
        <p:nvPicPr>
          <p:cNvPr id="5" name="Picture 4" descr="Image of internet traffic travelling between two datacenters around a globe">
            <a:extLst>
              <a:ext uri="{FF2B5EF4-FFF2-40B4-BE49-F238E27FC236}">
                <a16:creationId xmlns:a16="http://schemas.microsoft.com/office/drawing/2014/main" id="{529C4601-0733-47F9-94B1-E4941441B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8744" y="3340120"/>
            <a:ext cx="4782552" cy="2233366"/>
          </a:xfrm>
          <a:prstGeom prst="rect">
            <a:avLst/>
          </a:prstGeom>
        </p:spPr>
      </p:pic>
    </p:spTree>
    <p:extLst>
      <p:ext uri="{BB962C8B-B14F-4D97-AF65-F5344CB8AC3E}">
        <p14:creationId xmlns:p14="http://schemas.microsoft.com/office/powerpoint/2010/main" val="426526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Pricing calculator</a:t>
            </a:r>
          </a:p>
        </p:txBody>
      </p:sp>
      <p:sp>
        <p:nvSpPr>
          <p:cNvPr id="6" name="Text Placeholder 5"/>
          <p:cNvSpPr>
            <a:spLocks noGrp="1"/>
          </p:cNvSpPr>
          <p:nvPr>
            <p:ph type="body" sz="quarter" idx="10"/>
          </p:nvPr>
        </p:nvSpPr>
        <p:spPr>
          <a:xfrm>
            <a:off x="586740" y="1366850"/>
            <a:ext cx="11018520" cy="861774"/>
          </a:xfrm>
        </p:spPr>
        <p:txBody>
          <a:bodyPr/>
          <a:lstStyle/>
          <a:p>
            <a:r>
              <a:rPr lang="en-IE" dirty="0"/>
              <a:t>Provides a detailed </a:t>
            </a:r>
            <a:r>
              <a:rPr lang="en-IE" i="1" dirty="0"/>
              <a:t>estimate</a:t>
            </a:r>
            <a:r>
              <a:rPr lang="en-IE" dirty="0"/>
              <a:t> of the costs associated with your infrastructure configuration.</a:t>
            </a:r>
            <a:endParaRPr lang="en-IE" b="1" dirty="0"/>
          </a:p>
        </p:txBody>
      </p:sp>
      <p:pic>
        <p:nvPicPr>
          <p:cNvPr id="3" name="Picture 2" descr="Pricing Calculator estimate image">
            <a:extLst>
              <a:ext uri="{FF2B5EF4-FFF2-40B4-BE49-F238E27FC236}">
                <a16:creationId xmlns:a16="http://schemas.microsoft.com/office/drawing/2014/main" id="{3C0AEF3E-8EAD-44EC-A185-FAAED07A2C2A}"/>
              </a:ext>
            </a:extLst>
          </p:cNvPr>
          <p:cNvPicPr>
            <a:picLocks noChangeAspect="1"/>
          </p:cNvPicPr>
          <p:nvPr/>
        </p:nvPicPr>
        <p:blipFill>
          <a:blip r:embed="rId3"/>
          <a:stretch>
            <a:fillRect/>
          </a:stretch>
        </p:blipFill>
        <p:spPr>
          <a:xfrm>
            <a:off x="1971099" y="2323531"/>
            <a:ext cx="8249801" cy="4077269"/>
          </a:xfrm>
          <a:prstGeom prst="rect">
            <a:avLst/>
          </a:prstGeom>
        </p:spPr>
      </p:pic>
    </p:spTree>
    <p:extLst>
      <p:ext uri="{BB962C8B-B14F-4D97-AF65-F5344CB8AC3E}">
        <p14:creationId xmlns:p14="http://schemas.microsoft.com/office/powerpoint/2010/main" val="231713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Walkthrough - Use the Azure Pricing Calculator</a:t>
            </a:r>
            <a:endParaRPr lang="en-US" dirty="0"/>
          </a:p>
        </p:txBody>
      </p:sp>
      <p:sp>
        <p:nvSpPr>
          <p:cNvPr id="5" name="Text Placeholder 4">
            <a:extLst>
              <a:ext uri="{FF2B5EF4-FFF2-40B4-BE49-F238E27FC236}">
                <a16:creationId xmlns:a16="http://schemas.microsoft.com/office/drawing/2014/main" id="{FE939D56-5422-4BBD-ABE1-B24EBAFF2B12}"/>
              </a:ext>
            </a:extLst>
          </p:cNvPr>
          <p:cNvSpPr>
            <a:spLocks noGrp="1"/>
          </p:cNvSpPr>
          <p:nvPr>
            <p:ph type="body" sz="quarter" idx="10"/>
          </p:nvPr>
        </p:nvSpPr>
        <p:spPr>
          <a:xfrm>
            <a:off x="584200" y="1435497"/>
            <a:ext cx="11018520" cy="3964162"/>
          </a:xfrm>
        </p:spPr>
        <p:txBody>
          <a:bodyPr/>
          <a:lstStyle/>
          <a:p>
            <a:pPr marL="0" indent="0">
              <a:buNone/>
            </a:pPr>
            <a:r>
              <a:rPr lang="en-US" dirty="0"/>
              <a:t>Use the Azure Pricing Calculator to generate a cost estimate for an Azure virtual machine and related network resources.</a:t>
            </a:r>
          </a:p>
          <a:p>
            <a:pPr marL="514350" indent="-514350">
              <a:buFont typeface="+mj-lt"/>
              <a:buAutoNum type="arabicPeriod"/>
            </a:pPr>
            <a:r>
              <a:rPr lang="en-US" dirty="0"/>
              <a:t>Configure the pricing calculator.</a:t>
            </a:r>
          </a:p>
          <a:p>
            <a:pPr marL="514350" indent="-514350">
              <a:buFont typeface="+mj-lt"/>
              <a:buAutoNum type="arabicPeriod"/>
            </a:pPr>
            <a:r>
              <a:rPr lang="en-US" dirty="0"/>
              <a:t>Review the pricing estimate.</a:t>
            </a:r>
          </a:p>
          <a:p>
            <a:pPr marL="514350" indent="-514350">
              <a:buFont typeface="+mj-lt"/>
              <a:buAutoNum type="arabicPeriod"/>
            </a:pPr>
            <a:endParaRPr lang="en-US" dirty="0"/>
          </a:p>
          <a:p>
            <a:pPr marL="514350" indent="-514350">
              <a:buFont typeface="+mj-lt"/>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102202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t>Total cost of ownership calculator</a:t>
            </a:r>
            <a:endParaRPr lang="en-US" dirty="0"/>
          </a:p>
        </p:txBody>
      </p:sp>
      <p:sp>
        <p:nvSpPr>
          <p:cNvPr id="6" name="Text Placeholder 5"/>
          <p:cNvSpPr>
            <a:spLocks noGrp="1"/>
          </p:cNvSpPr>
          <p:nvPr>
            <p:ph type="body" sz="quarter" idx="10"/>
          </p:nvPr>
        </p:nvSpPr>
        <p:spPr>
          <a:xfrm>
            <a:off x="584200" y="1435497"/>
            <a:ext cx="11018520" cy="1378839"/>
          </a:xfrm>
        </p:spPr>
        <p:txBody>
          <a:bodyPr/>
          <a:lstStyle/>
          <a:p>
            <a:r>
              <a:rPr lang="en-IE" dirty="0"/>
              <a:t>A tool to estimate cost savings you can realize by migrating to Azure.</a:t>
            </a:r>
          </a:p>
          <a:p>
            <a:r>
              <a:rPr lang="en-IE" dirty="0"/>
              <a:t>A report compares the costs of on-premises infrastructures with the costs of using Azure products and services in the cloud.</a:t>
            </a:r>
          </a:p>
        </p:txBody>
      </p:sp>
      <p:pic>
        <p:nvPicPr>
          <p:cNvPr id="3" name="Picture 2" descr="Two TCO pie charts. One for total on-premises cost of $30,702,495 and one for Azure cost of $595,618">
            <a:extLst>
              <a:ext uri="{FF2B5EF4-FFF2-40B4-BE49-F238E27FC236}">
                <a16:creationId xmlns:a16="http://schemas.microsoft.com/office/drawing/2014/main" id="{9C80AC5B-58D5-4A66-96A5-0BAD680E02F5}"/>
              </a:ext>
            </a:extLst>
          </p:cNvPr>
          <p:cNvPicPr>
            <a:picLocks noChangeAspect="1"/>
          </p:cNvPicPr>
          <p:nvPr/>
        </p:nvPicPr>
        <p:blipFill>
          <a:blip r:embed="rId3"/>
          <a:stretch>
            <a:fillRect/>
          </a:stretch>
        </p:blipFill>
        <p:spPr>
          <a:xfrm>
            <a:off x="2020954" y="3136223"/>
            <a:ext cx="8145012" cy="3264577"/>
          </a:xfrm>
          <a:prstGeom prst="rect">
            <a:avLst/>
          </a:prstGeom>
        </p:spPr>
      </p:pic>
    </p:spTree>
    <p:extLst>
      <p:ext uri="{BB962C8B-B14F-4D97-AF65-F5344CB8AC3E}">
        <p14:creationId xmlns:p14="http://schemas.microsoft.com/office/powerpoint/2010/main" val="18270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Walkthrough - Use the Azure TCO Calculator</a:t>
            </a:r>
            <a:endParaRPr lang="en-US" dirty="0"/>
          </a:p>
        </p:txBody>
      </p:sp>
      <p:sp>
        <p:nvSpPr>
          <p:cNvPr id="5" name="Text Placeholder 4">
            <a:extLst>
              <a:ext uri="{FF2B5EF4-FFF2-40B4-BE49-F238E27FC236}">
                <a16:creationId xmlns:a16="http://schemas.microsoft.com/office/drawing/2014/main" id="{F5826BA7-B655-4A74-B67E-04BF02441BFD}"/>
              </a:ext>
            </a:extLst>
          </p:cNvPr>
          <p:cNvSpPr>
            <a:spLocks noGrp="1"/>
          </p:cNvSpPr>
          <p:nvPr>
            <p:ph type="body" sz="quarter" idx="10"/>
          </p:nvPr>
        </p:nvSpPr>
        <p:spPr>
          <a:xfrm>
            <a:off x="584200" y="1435497"/>
            <a:ext cx="11018520" cy="3964162"/>
          </a:xfrm>
        </p:spPr>
        <p:txBody>
          <a:bodyPr/>
          <a:lstStyle/>
          <a:p>
            <a:pPr marL="0" indent="0">
              <a:buNone/>
            </a:pPr>
            <a:r>
              <a:rPr lang="en-US" dirty="0"/>
              <a:t>Use the Total Cost of Ownership (TCO) Calculator to generate cost comparison report for an on-premises environment.</a:t>
            </a:r>
          </a:p>
          <a:p>
            <a:pPr marL="514350" indent="-514350">
              <a:buFont typeface="+mj-lt"/>
              <a:buAutoNum type="arabicPeriod"/>
            </a:pPr>
            <a:r>
              <a:rPr lang="en-US" dirty="0"/>
              <a:t>Configure the TCO calculator.</a:t>
            </a:r>
          </a:p>
          <a:p>
            <a:pPr marL="514350" indent="-514350">
              <a:buFont typeface="+mj-lt"/>
              <a:buAutoNum type="arabicPeriod"/>
            </a:pPr>
            <a:r>
              <a:rPr lang="en-US" dirty="0"/>
              <a:t>Review the results and save a copy.</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35813707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Minimizing costs</a:t>
            </a:r>
          </a:p>
        </p:txBody>
      </p:sp>
      <p:sp>
        <p:nvSpPr>
          <p:cNvPr id="5" name="Freeform: Shape 4">
            <a:extLst>
              <a:ext uri="{FF2B5EF4-FFF2-40B4-BE49-F238E27FC236}">
                <a16:creationId xmlns:a16="http://schemas.microsoft.com/office/drawing/2014/main" id="{2A4293FE-6F6E-457C-9948-8CA0DEEB2D3D}"/>
              </a:ext>
            </a:extLst>
          </p:cNvPr>
          <p:cNvSpPr/>
          <p:nvPr/>
        </p:nvSpPr>
        <p:spPr>
          <a:xfrm>
            <a:off x="778506" y="5908852"/>
            <a:ext cx="2563912" cy="487135"/>
          </a:xfrm>
          <a:custGeom>
            <a:avLst/>
            <a:gdLst>
              <a:gd name="connsiteX0" fmla="*/ 0 w 2563912"/>
              <a:gd name="connsiteY0" fmla="*/ 0 h 487135"/>
              <a:gd name="connsiteX1" fmla="*/ 2563912 w 2563912"/>
              <a:gd name="connsiteY1" fmla="*/ 0 h 487135"/>
              <a:gd name="connsiteX2" fmla="*/ 2563912 w 2563912"/>
              <a:gd name="connsiteY2" fmla="*/ 487135 h 487135"/>
              <a:gd name="connsiteX3" fmla="*/ 0 w 2563912"/>
              <a:gd name="connsiteY3" fmla="*/ 487135 h 487135"/>
              <a:gd name="connsiteX4" fmla="*/ 0 w 2563912"/>
              <a:gd name="connsiteY4" fmla="*/ 0 h 487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912" h="487135">
                <a:moveTo>
                  <a:pt x="0" y="0"/>
                </a:moveTo>
                <a:lnTo>
                  <a:pt x="2563912" y="0"/>
                </a:lnTo>
                <a:lnTo>
                  <a:pt x="2563912" y="487135"/>
                </a:lnTo>
                <a:lnTo>
                  <a:pt x="0" y="487135"/>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2345" tIns="199136" rIns="182345" bIns="199136" numCol="1" spcCol="1270" anchor="ctr" anchorCtr="0">
            <a:noAutofit/>
          </a:bodyPr>
          <a:lstStyle/>
          <a:p>
            <a:pPr marL="0" lvl="0" indent="0" algn="ctr" defTabSz="1244600">
              <a:lnSpc>
                <a:spcPct val="90000"/>
              </a:lnSpc>
              <a:spcBef>
                <a:spcPct val="0"/>
              </a:spcBef>
              <a:spcAft>
                <a:spcPct val="35000"/>
              </a:spcAft>
              <a:buNone/>
            </a:pPr>
            <a:r>
              <a:rPr lang="en-US" sz="2800" kern="1200"/>
              <a:t>Apply</a:t>
            </a:r>
          </a:p>
        </p:txBody>
      </p:sp>
      <p:sp>
        <p:nvSpPr>
          <p:cNvPr id="8" name="Freeform: Shape 7">
            <a:extLst>
              <a:ext uri="{FF2B5EF4-FFF2-40B4-BE49-F238E27FC236}">
                <a16:creationId xmlns:a16="http://schemas.microsoft.com/office/drawing/2014/main" id="{64D85DEC-E184-40A9-B88E-C768112E4DE6}"/>
              </a:ext>
            </a:extLst>
          </p:cNvPr>
          <p:cNvSpPr/>
          <p:nvPr/>
        </p:nvSpPr>
        <p:spPr>
          <a:xfrm>
            <a:off x="3342418" y="5908852"/>
            <a:ext cx="7691736" cy="487135"/>
          </a:xfrm>
          <a:custGeom>
            <a:avLst/>
            <a:gdLst>
              <a:gd name="connsiteX0" fmla="*/ 0 w 7691736"/>
              <a:gd name="connsiteY0" fmla="*/ 0 h 487135"/>
              <a:gd name="connsiteX1" fmla="*/ 7691736 w 7691736"/>
              <a:gd name="connsiteY1" fmla="*/ 0 h 487135"/>
              <a:gd name="connsiteX2" fmla="*/ 7691736 w 7691736"/>
              <a:gd name="connsiteY2" fmla="*/ 487135 h 487135"/>
              <a:gd name="connsiteX3" fmla="*/ 0 w 7691736"/>
              <a:gd name="connsiteY3" fmla="*/ 487135 h 487135"/>
              <a:gd name="connsiteX4" fmla="*/ 0 w 7691736"/>
              <a:gd name="connsiteY4" fmla="*/ 0 h 487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7135">
                <a:moveTo>
                  <a:pt x="0" y="0"/>
                </a:moveTo>
                <a:lnTo>
                  <a:pt x="7691736" y="0"/>
                </a:lnTo>
                <a:lnTo>
                  <a:pt x="7691736" y="487135"/>
                </a:lnTo>
                <a:lnTo>
                  <a:pt x="0" y="487135"/>
                </a:lnTo>
                <a:lnTo>
                  <a:pt x="0" y="0"/>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Apply tags to identify </a:t>
            </a:r>
            <a:r>
              <a:rPr lang="en-US" sz="1800" b="1" kern="1200" dirty="0"/>
              <a:t>cost owners</a:t>
            </a:r>
            <a:r>
              <a:rPr lang="en-US" sz="1800" kern="1200" dirty="0"/>
              <a:t>. Identify usage owners with tags.</a:t>
            </a:r>
          </a:p>
        </p:txBody>
      </p:sp>
      <p:sp>
        <p:nvSpPr>
          <p:cNvPr id="9" name="Freeform: Shape 8">
            <a:extLst>
              <a:ext uri="{FF2B5EF4-FFF2-40B4-BE49-F238E27FC236}">
                <a16:creationId xmlns:a16="http://schemas.microsoft.com/office/drawing/2014/main" id="{EC68AF29-C1EC-4F74-96BC-BF14D442CDD8}"/>
              </a:ext>
            </a:extLst>
          </p:cNvPr>
          <p:cNvSpPr/>
          <p:nvPr/>
        </p:nvSpPr>
        <p:spPr>
          <a:xfrm>
            <a:off x="778506" y="4427602"/>
            <a:ext cx="2563912" cy="749215"/>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045A60"/>
          </a:solidFill>
        </p:spPr>
        <p:style>
          <a:lnRef idx="2">
            <a:schemeClr val="accent2">
              <a:hueOff val="-960038"/>
              <a:satOff val="-3809"/>
              <a:lumOff val="1961"/>
              <a:alphaOff val="0"/>
            </a:schemeClr>
          </a:lnRef>
          <a:fillRef idx="1">
            <a:schemeClr val="accent2">
              <a:hueOff val="-960038"/>
              <a:satOff val="-3809"/>
              <a:lumOff val="1961"/>
              <a:alphaOff val="0"/>
            </a:schemeClr>
          </a:fillRef>
          <a:effectRef idx="0">
            <a:schemeClr val="accent2">
              <a:hueOff val="-960038"/>
              <a:satOff val="-3809"/>
              <a:lumOff val="1961"/>
              <a:alphaOff val="0"/>
            </a:schemeClr>
          </a:effectRef>
          <a:fontRef idx="minor">
            <a:schemeClr val="lt1"/>
          </a:fontRef>
        </p:style>
        <p:txBody>
          <a:bodyPr spcFirstLastPara="0" vert="horz" wrap="square" lIns="182345" tIns="199136" rIns="182345" bIns="461362" numCol="1" spcCol="1270" anchor="ctr" anchorCtr="0">
            <a:noAutofit/>
          </a:bodyPr>
          <a:lstStyle/>
          <a:p>
            <a:pPr marL="0" lvl="0" indent="0" algn="ctr" defTabSz="1244600">
              <a:lnSpc>
                <a:spcPct val="90000"/>
              </a:lnSpc>
              <a:spcBef>
                <a:spcPct val="0"/>
              </a:spcBef>
              <a:spcAft>
                <a:spcPct val="35000"/>
              </a:spcAft>
              <a:buNone/>
            </a:pPr>
            <a:r>
              <a:rPr lang="en-US" sz="2800" kern="1200"/>
              <a:t>Choose</a:t>
            </a:r>
          </a:p>
        </p:txBody>
      </p:sp>
      <p:sp>
        <p:nvSpPr>
          <p:cNvPr id="10" name="Freeform: Shape 9">
            <a:extLst>
              <a:ext uri="{FF2B5EF4-FFF2-40B4-BE49-F238E27FC236}">
                <a16:creationId xmlns:a16="http://schemas.microsoft.com/office/drawing/2014/main" id="{5483CD5A-4D40-4747-80C4-323CB4A92E80}"/>
              </a:ext>
            </a:extLst>
          </p:cNvPr>
          <p:cNvSpPr/>
          <p:nvPr/>
        </p:nvSpPr>
        <p:spPr>
          <a:xfrm>
            <a:off x="3342418" y="4427602"/>
            <a:ext cx="7691736" cy="486989"/>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p:spPr>
        <p:style>
          <a:lnRef idx="2">
            <a:schemeClr val="accent2">
              <a:tint val="40000"/>
              <a:alpha val="90000"/>
              <a:hueOff val="-1090571"/>
              <a:satOff val="1280"/>
              <a:lumOff val="237"/>
              <a:alphaOff val="0"/>
            </a:schemeClr>
          </a:lnRef>
          <a:fillRef idx="1">
            <a:schemeClr val="accent2">
              <a:tint val="40000"/>
              <a:alpha val="90000"/>
              <a:hueOff val="-1090571"/>
              <a:satOff val="1280"/>
              <a:lumOff val="237"/>
              <a:alphaOff val="0"/>
            </a:schemeClr>
          </a:fillRef>
          <a:effectRef idx="0">
            <a:schemeClr val="accent2">
              <a:tint val="40000"/>
              <a:alpha val="90000"/>
              <a:hueOff val="-1090571"/>
              <a:satOff val="1280"/>
              <a:lumOff val="237"/>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Choose </a:t>
            </a:r>
            <a:r>
              <a:rPr lang="en-US" sz="1800" b="1" kern="1200" dirty="0"/>
              <a:t>low-cost locations </a:t>
            </a:r>
            <a:r>
              <a:rPr lang="en-US" sz="1800" kern="1200" dirty="0"/>
              <a:t>and regions. If possible, use low-cost locations.</a:t>
            </a:r>
          </a:p>
        </p:txBody>
      </p:sp>
      <p:sp>
        <p:nvSpPr>
          <p:cNvPr id="11" name="Freeform: Shape 10">
            <a:extLst>
              <a:ext uri="{FF2B5EF4-FFF2-40B4-BE49-F238E27FC236}">
                <a16:creationId xmlns:a16="http://schemas.microsoft.com/office/drawing/2014/main" id="{9C2183E9-FD75-4662-988D-33BA31332C27}"/>
              </a:ext>
            </a:extLst>
          </p:cNvPr>
          <p:cNvSpPr/>
          <p:nvPr/>
        </p:nvSpPr>
        <p:spPr>
          <a:xfrm>
            <a:off x="778506" y="3685694"/>
            <a:ext cx="2563912" cy="749216"/>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066854"/>
          </a:solidFill>
        </p:spPr>
        <p:style>
          <a:lnRef idx="2">
            <a:schemeClr val="accent2">
              <a:hueOff val="-1920077"/>
              <a:satOff val="-7617"/>
              <a:lumOff val="3921"/>
              <a:alphaOff val="0"/>
            </a:schemeClr>
          </a:lnRef>
          <a:fillRef idx="1">
            <a:schemeClr val="accent2">
              <a:hueOff val="-1920077"/>
              <a:satOff val="-7617"/>
              <a:lumOff val="3921"/>
              <a:alphaOff val="0"/>
            </a:schemeClr>
          </a:fillRef>
          <a:effectRef idx="0">
            <a:schemeClr val="accent2">
              <a:hueOff val="-1920077"/>
              <a:satOff val="-7617"/>
              <a:lumOff val="3921"/>
              <a:alphaOff val="0"/>
            </a:schemeClr>
          </a:effectRef>
          <a:fontRef idx="minor">
            <a:schemeClr val="lt1"/>
          </a:fontRef>
        </p:style>
        <p:txBody>
          <a:bodyPr spcFirstLastPara="0" vert="horz" wrap="square" lIns="182345" tIns="199136" rIns="182345" bIns="461363" numCol="1" spcCol="1270" anchor="ctr" anchorCtr="0">
            <a:noAutofit/>
          </a:bodyPr>
          <a:lstStyle/>
          <a:p>
            <a:pPr marL="0" lvl="0" indent="0" algn="ctr" defTabSz="1244600">
              <a:lnSpc>
                <a:spcPct val="90000"/>
              </a:lnSpc>
              <a:spcBef>
                <a:spcPct val="0"/>
              </a:spcBef>
              <a:spcAft>
                <a:spcPct val="35000"/>
              </a:spcAft>
              <a:buNone/>
            </a:pPr>
            <a:r>
              <a:rPr lang="en-US" sz="2800" kern="1200"/>
              <a:t>Use</a:t>
            </a:r>
          </a:p>
        </p:txBody>
      </p:sp>
      <p:sp>
        <p:nvSpPr>
          <p:cNvPr id="12" name="Freeform: Shape 11">
            <a:extLst>
              <a:ext uri="{FF2B5EF4-FFF2-40B4-BE49-F238E27FC236}">
                <a16:creationId xmlns:a16="http://schemas.microsoft.com/office/drawing/2014/main" id="{50E6FE97-CC35-469B-9E68-58A7A7EC39BB}"/>
              </a:ext>
            </a:extLst>
          </p:cNvPr>
          <p:cNvSpPr/>
          <p:nvPr/>
        </p:nvSpPr>
        <p:spPr>
          <a:xfrm>
            <a:off x="3342418" y="3685694"/>
            <a:ext cx="7691736" cy="486989"/>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p:spPr>
        <p:style>
          <a:lnRef idx="2">
            <a:schemeClr val="accent2">
              <a:tint val="40000"/>
              <a:alpha val="90000"/>
              <a:hueOff val="-2181143"/>
              <a:satOff val="2559"/>
              <a:lumOff val="475"/>
              <a:alphaOff val="0"/>
            </a:schemeClr>
          </a:lnRef>
          <a:fillRef idx="1">
            <a:schemeClr val="accent2">
              <a:tint val="40000"/>
              <a:alpha val="90000"/>
              <a:hueOff val="-2181143"/>
              <a:satOff val="2559"/>
              <a:lumOff val="475"/>
              <a:alphaOff val="0"/>
            </a:schemeClr>
          </a:fillRef>
          <a:effectRef idx="0">
            <a:schemeClr val="accent2">
              <a:tint val="40000"/>
              <a:alpha val="90000"/>
              <a:hueOff val="-2181143"/>
              <a:satOff val="2559"/>
              <a:lumOff val="475"/>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Use </a:t>
            </a:r>
            <a:r>
              <a:rPr lang="en-US" sz="1800" b="1" kern="1200" dirty="0"/>
              <a:t>Azure Reservations and Azure Hybrid Benefit (HUB)</a:t>
            </a:r>
            <a:r>
              <a:rPr lang="en-US" sz="1800" kern="1200" dirty="0"/>
              <a:t>.</a:t>
            </a:r>
          </a:p>
        </p:txBody>
      </p:sp>
      <p:sp>
        <p:nvSpPr>
          <p:cNvPr id="13" name="Freeform: Shape 12">
            <a:extLst>
              <a:ext uri="{FF2B5EF4-FFF2-40B4-BE49-F238E27FC236}">
                <a16:creationId xmlns:a16="http://schemas.microsoft.com/office/drawing/2014/main" id="{8DFE2647-01A4-449B-8C8E-A8383EA14A44}"/>
              </a:ext>
            </a:extLst>
          </p:cNvPr>
          <p:cNvSpPr/>
          <p:nvPr/>
        </p:nvSpPr>
        <p:spPr>
          <a:xfrm>
            <a:off x="778505" y="2943786"/>
            <a:ext cx="2563913" cy="749216"/>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096F3F"/>
          </a:solidFill>
        </p:spPr>
        <p:style>
          <a:lnRef idx="2">
            <a:schemeClr val="accent2">
              <a:hueOff val="-2880115"/>
              <a:satOff val="-11426"/>
              <a:lumOff val="5882"/>
              <a:alphaOff val="0"/>
            </a:schemeClr>
          </a:lnRef>
          <a:fillRef idx="1">
            <a:schemeClr val="accent2">
              <a:hueOff val="-2880115"/>
              <a:satOff val="-11426"/>
              <a:lumOff val="5882"/>
              <a:alphaOff val="0"/>
            </a:schemeClr>
          </a:fillRef>
          <a:effectRef idx="0">
            <a:schemeClr val="accent2">
              <a:hueOff val="-2880115"/>
              <a:satOff val="-11426"/>
              <a:lumOff val="5882"/>
              <a:alphaOff val="0"/>
            </a:schemeClr>
          </a:effectRef>
          <a:fontRef idx="minor">
            <a:schemeClr val="lt1"/>
          </a:fontRef>
        </p:style>
        <p:txBody>
          <a:bodyPr spcFirstLastPara="0" vert="horz" wrap="square" lIns="182346" tIns="199136" rIns="182345" bIns="461363" numCol="1" spcCol="1270" anchor="ctr" anchorCtr="0">
            <a:noAutofit/>
          </a:bodyPr>
          <a:lstStyle/>
          <a:p>
            <a:pPr marL="0" lvl="0" indent="0" algn="ctr" defTabSz="1244600">
              <a:lnSpc>
                <a:spcPct val="90000"/>
              </a:lnSpc>
              <a:spcBef>
                <a:spcPct val="0"/>
              </a:spcBef>
              <a:spcAft>
                <a:spcPct val="35000"/>
              </a:spcAft>
              <a:buNone/>
            </a:pPr>
            <a:r>
              <a:rPr lang="en-US" sz="2800" kern="1200"/>
              <a:t>Use</a:t>
            </a:r>
          </a:p>
        </p:txBody>
      </p:sp>
      <p:sp>
        <p:nvSpPr>
          <p:cNvPr id="14" name="Freeform: Shape 13">
            <a:extLst>
              <a:ext uri="{FF2B5EF4-FFF2-40B4-BE49-F238E27FC236}">
                <a16:creationId xmlns:a16="http://schemas.microsoft.com/office/drawing/2014/main" id="{7DB8E60C-9FE2-4CB0-B7FA-C2EB1A502787}"/>
              </a:ext>
            </a:extLst>
          </p:cNvPr>
          <p:cNvSpPr/>
          <p:nvPr/>
        </p:nvSpPr>
        <p:spPr>
          <a:xfrm>
            <a:off x="3342418" y="2943786"/>
            <a:ext cx="7691736" cy="486989"/>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p:spPr>
        <p:style>
          <a:lnRef idx="2">
            <a:schemeClr val="accent2">
              <a:tint val="40000"/>
              <a:alpha val="90000"/>
              <a:hueOff val="-3271714"/>
              <a:satOff val="3839"/>
              <a:lumOff val="712"/>
              <a:alphaOff val="0"/>
            </a:schemeClr>
          </a:lnRef>
          <a:fillRef idx="1">
            <a:schemeClr val="accent2">
              <a:tint val="40000"/>
              <a:alpha val="90000"/>
              <a:hueOff val="-3271714"/>
              <a:satOff val="3839"/>
              <a:lumOff val="712"/>
              <a:alphaOff val="0"/>
            </a:schemeClr>
          </a:fillRef>
          <a:effectRef idx="0">
            <a:schemeClr val="accent2">
              <a:tint val="40000"/>
              <a:alpha val="90000"/>
              <a:hueOff val="-3271714"/>
              <a:satOff val="3839"/>
              <a:lumOff val="712"/>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Use </a:t>
            </a:r>
            <a:r>
              <a:rPr lang="en-US" sz="1800" b="1" kern="1200" dirty="0"/>
              <a:t>spending limits</a:t>
            </a:r>
            <a:r>
              <a:rPr lang="en-US" sz="1800" kern="1200" dirty="0"/>
              <a:t>. Use via free trial customers and some credit-based Azure subscriptions.</a:t>
            </a:r>
          </a:p>
        </p:txBody>
      </p:sp>
      <p:sp>
        <p:nvSpPr>
          <p:cNvPr id="15" name="Freeform: Shape 14">
            <a:extLst>
              <a:ext uri="{FF2B5EF4-FFF2-40B4-BE49-F238E27FC236}">
                <a16:creationId xmlns:a16="http://schemas.microsoft.com/office/drawing/2014/main" id="{9F83F608-3749-40E6-A689-3D1545588F73}"/>
              </a:ext>
            </a:extLst>
          </p:cNvPr>
          <p:cNvSpPr/>
          <p:nvPr/>
        </p:nvSpPr>
        <p:spPr>
          <a:xfrm>
            <a:off x="778505" y="2201878"/>
            <a:ext cx="2563913" cy="749215"/>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0C7628"/>
          </a:solidFill>
        </p:spPr>
        <p:style>
          <a:lnRef idx="2">
            <a:schemeClr val="accent2">
              <a:hueOff val="-3840154"/>
              <a:satOff val="-15235"/>
              <a:lumOff val="7843"/>
              <a:alphaOff val="0"/>
            </a:schemeClr>
          </a:lnRef>
          <a:fillRef idx="1">
            <a:schemeClr val="accent2">
              <a:hueOff val="-3840154"/>
              <a:satOff val="-15235"/>
              <a:lumOff val="7843"/>
              <a:alphaOff val="0"/>
            </a:schemeClr>
          </a:fillRef>
          <a:effectRef idx="0">
            <a:schemeClr val="accent2">
              <a:hueOff val="-3840154"/>
              <a:satOff val="-15235"/>
              <a:lumOff val="7843"/>
              <a:alphaOff val="0"/>
            </a:schemeClr>
          </a:effectRef>
          <a:fontRef idx="minor">
            <a:schemeClr val="lt1"/>
          </a:fontRef>
        </p:style>
        <p:txBody>
          <a:bodyPr spcFirstLastPara="0" vert="horz" wrap="square" lIns="182346" tIns="199136" rIns="182345" bIns="461362" numCol="1" spcCol="1270" anchor="ctr" anchorCtr="0">
            <a:noAutofit/>
          </a:bodyPr>
          <a:lstStyle/>
          <a:p>
            <a:pPr marL="0" lvl="0" indent="0" algn="ctr" defTabSz="1244600">
              <a:lnSpc>
                <a:spcPct val="90000"/>
              </a:lnSpc>
              <a:spcBef>
                <a:spcPct val="0"/>
              </a:spcBef>
              <a:spcAft>
                <a:spcPct val="35000"/>
              </a:spcAft>
              <a:buNone/>
            </a:pPr>
            <a:r>
              <a:rPr lang="en-US" sz="2800" kern="1200"/>
              <a:t>Monitor</a:t>
            </a:r>
          </a:p>
        </p:txBody>
      </p:sp>
      <p:sp>
        <p:nvSpPr>
          <p:cNvPr id="16" name="Freeform: Shape 15">
            <a:extLst>
              <a:ext uri="{FF2B5EF4-FFF2-40B4-BE49-F238E27FC236}">
                <a16:creationId xmlns:a16="http://schemas.microsoft.com/office/drawing/2014/main" id="{2CBC6638-2EAE-43CA-AADC-7636E33D2FE9}"/>
              </a:ext>
            </a:extLst>
          </p:cNvPr>
          <p:cNvSpPr/>
          <p:nvPr/>
        </p:nvSpPr>
        <p:spPr>
          <a:xfrm>
            <a:off x="3342418" y="2201878"/>
            <a:ext cx="7691736" cy="486989"/>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p:spPr>
        <p:style>
          <a:lnRef idx="2">
            <a:schemeClr val="accent2">
              <a:tint val="40000"/>
              <a:alpha val="90000"/>
              <a:hueOff val="-4362285"/>
              <a:satOff val="5119"/>
              <a:lumOff val="950"/>
              <a:alphaOff val="0"/>
            </a:schemeClr>
          </a:lnRef>
          <a:fillRef idx="1">
            <a:schemeClr val="accent2">
              <a:tint val="40000"/>
              <a:alpha val="90000"/>
              <a:hueOff val="-4362285"/>
              <a:satOff val="5119"/>
              <a:lumOff val="950"/>
              <a:alphaOff val="0"/>
            </a:schemeClr>
          </a:fillRef>
          <a:effectRef idx="0">
            <a:schemeClr val="accent2">
              <a:tint val="40000"/>
              <a:alpha val="90000"/>
              <a:hueOff val="-4362285"/>
              <a:satOff val="5119"/>
              <a:lumOff val="950"/>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Monitor usage </a:t>
            </a:r>
            <a:r>
              <a:rPr lang="en-US" sz="1800" kern="1200" dirty="0"/>
              <a:t>with </a:t>
            </a:r>
            <a:r>
              <a:rPr lang="en-US" sz="1800" b="1" kern="1200" dirty="0"/>
              <a:t>Azure Advisor</a:t>
            </a:r>
            <a:r>
              <a:rPr lang="en-US" sz="1800" kern="1200" dirty="0"/>
              <a:t>. Implement recommendations. </a:t>
            </a:r>
          </a:p>
        </p:txBody>
      </p:sp>
      <p:sp>
        <p:nvSpPr>
          <p:cNvPr id="18" name="Freeform: Shape 17">
            <a:extLst>
              <a:ext uri="{FF2B5EF4-FFF2-40B4-BE49-F238E27FC236}">
                <a16:creationId xmlns:a16="http://schemas.microsoft.com/office/drawing/2014/main" id="{F04A6096-F671-4B7D-B3C3-A279262BD3A6}"/>
              </a:ext>
            </a:extLst>
          </p:cNvPr>
          <p:cNvSpPr/>
          <p:nvPr/>
        </p:nvSpPr>
        <p:spPr>
          <a:xfrm>
            <a:off x="778506" y="1459970"/>
            <a:ext cx="2563912" cy="749216"/>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p:spPr>
        <p:style>
          <a:lnRef idx="2">
            <a:schemeClr val="accent2">
              <a:hueOff val="-4800192"/>
              <a:satOff val="-19043"/>
              <a:lumOff val="9803"/>
              <a:alphaOff val="0"/>
            </a:schemeClr>
          </a:lnRef>
          <a:fillRef idx="1">
            <a:schemeClr val="accent2">
              <a:hueOff val="-4800192"/>
              <a:satOff val="-19043"/>
              <a:lumOff val="9803"/>
              <a:alphaOff val="0"/>
            </a:schemeClr>
          </a:fillRef>
          <a:effectRef idx="0">
            <a:schemeClr val="accent2">
              <a:hueOff val="-4800192"/>
              <a:satOff val="-19043"/>
              <a:lumOff val="9803"/>
              <a:alphaOff val="0"/>
            </a:schemeClr>
          </a:effectRef>
          <a:fontRef idx="minor">
            <a:schemeClr val="lt1"/>
          </a:fontRef>
        </p:style>
        <p:txBody>
          <a:bodyPr spcFirstLastPara="0" vert="horz" wrap="square" lIns="182345" tIns="199136" rIns="182345" bIns="461363" numCol="1" spcCol="1270" anchor="ctr" anchorCtr="0">
            <a:noAutofit/>
          </a:bodyPr>
          <a:lstStyle/>
          <a:p>
            <a:pPr marL="0" lvl="0" indent="0" algn="ctr" defTabSz="1244600">
              <a:lnSpc>
                <a:spcPct val="90000"/>
              </a:lnSpc>
              <a:spcBef>
                <a:spcPct val="0"/>
              </a:spcBef>
              <a:spcAft>
                <a:spcPct val="35000"/>
              </a:spcAft>
              <a:buNone/>
            </a:pPr>
            <a:r>
              <a:rPr lang="en-US" sz="2800" kern="1200"/>
              <a:t>Perform</a:t>
            </a:r>
          </a:p>
        </p:txBody>
      </p:sp>
      <p:sp>
        <p:nvSpPr>
          <p:cNvPr id="19" name="Freeform: Shape 18">
            <a:extLst>
              <a:ext uri="{FF2B5EF4-FFF2-40B4-BE49-F238E27FC236}">
                <a16:creationId xmlns:a16="http://schemas.microsoft.com/office/drawing/2014/main" id="{F7F6A162-CB46-4B9B-A898-125A76C50CEB}"/>
              </a:ext>
            </a:extLst>
          </p:cNvPr>
          <p:cNvSpPr/>
          <p:nvPr/>
        </p:nvSpPr>
        <p:spPr>
          <a:xfrm>
            <a:off x="3342418" y="1459970"/>
            <a:ext cx="7691736" cy="486989"/>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p:spPr>
        <p:style>
          <a:lnRef idx="2">
            <a:schemeClr val="accent2">
              <a:tint val="40000"/>
              <a:alpha val="90000"/>
              <a:hueOff val="-5452856"/>
              <a:satOff val="6398"/>
              <a:lumOff val="1187"/>
              <a:alphaOff val="0"/>
            </a:schemeClr>
          </a:lnRef>
          <a:fillRef idx="1">
            <a:schemeClr val="accent2">
              <a:tint val="40000"/>
              <a:alpha val="90000"/>
              <a:hueOff val="-5452856"/>
              <a:satOff val="6398"/>
              <a:lumOff val="1187"/>
              <a:alphaOff val="0"/>
            </a:schemeClr>
          </a:fillRef>
          <a:effectRef idx="0">
            <a:schemeClr val="accent2">
              <a:tint val="40000"/>
              <a:alpha val="90000"/>
              <a:hueOff val="-5452856"/>
              <a:satOff val="6398"/>
              <a:lumOff val="1187"/>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Perform cost analyses. Use the </a:t>
            </a:r>
            <a:r>
              <a:rPr lang="en-US" sz="1800" b="1" kern="1200" dirty="0"/>
              <a:t>Azure Pricing </a:t>
            </a:r>
            <a:r>
              <a:rPr lang="en-US" sz="1800" kern="1200" dirty="0"/>
              <a:t>and </a:t>
            </a:r>
            <a:r>
              <a:rPr lang="en-US" sz="1800" b="1" kern="1200" dirty="0"/>
              <a:t>TCO calculators.</a:t>
            </a:r>
          </a:p>
        </p:txBody>
      </p:sp>
      <p:sp>
        <p:nvSpPr>
          <p:cNvPr id="22" name="Freeform: Shape 21">
            <a:extLst>
              <a:ext uri="{FF2B5EF4-FFF2-40B4-BE49-F238E27FC236}">
                <a16:creationId xmlns:a16="http://schemas.microsoft.com/office/drawing/2014/main" id="{DEADCB86-D2C7-4A95-B688-849CB6D568E6}"/>
              </a:ext>
            </a:extLst>
          </p:cNvPr>
          <p:cNvSpPr/>
          <p:nvPr/>
        </p:nvSpPr>
        <p:spPr>
          <a:xfrm>
            <a:off x="778505" y="5176817"/>
            <a:ext cx="2563912" cy="749217"/>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023B58"/>
          </a:solidFill>
        </p:spPr>
        <p:style>
          <a:lnRef idx="2">
            <a:schemeClr val="accent2">
              <a:hueOff val="-5760231"/>
              <a:satOff val="-22852"/>
              <a:lumOff val="11764"/>
              <a:alphaOff val="0"/>
            </a:schemeClr>
          </a:lnRef>
          <a:fillRef idx="1">
            <a:schemeClr val="accent2">
              <a:hueOff val="-5760231"/>
              <a:satOff val="-22852"/>
              <a:lumOff val="11764"/>
              <a:alphaOff val="0"/>
            </a:schemeClr>
          </a:fillRef>
          <a:effectRef idx="0">
            <a:schemeClr val="accent2">
              <a:hueOff val="-5760231"/>
              <a:satOff val="-22852"/>
              <a:lumOff val="11764"/>
              <a:alphaOff val="0"/>
            </a:schemeClr>
          </a:effectRef>
          <a:fontRef idx="minor">
            <a:schemeClr val="lt1"/>
          </a:fontRef>
        </p:style>
        <p:txBody>
          <a:bodyPr spcFirstLastPara="0" vert="horz" wrap="square" lIns="182345" tIns="199137" rIns="182345" bIns="461363" numCol="1" spcCol="1270" anchor="ctr" anchorCtr="0">
            <a:noAutofit/>
          </a:bodyPr>
          <a:lstStyle/>
          <a:p>
            <a:pPr marL="0" lvl="0" indent="0" algn="ctr" defTabSz="1244600">
              <a:lnSpc>
                <a:spcPct val="90000"/>
              </a:lnSpc>
              <a:spcBef>
                <a:spcPct val="0"/>
              </a:spcBef>
              <a:spcAft>
                <a:spcPct val="35000"/>
              </a:spcAft>
              <a:buNone/>
            </a:pPr>
            <a:r>
              <a:rPr lang="en-US" sz="2800" kern="1200" dirty="0"/>
              <a:t>Keep</a:t>
            </a:r>
          </a:p>
        </p:txBody>
      </p:sp>
      <p:sp>
        <p:nvSpPr>
          <p:cNvPr id="23" name="Freeform: Shape 22">
            <a:extLst>
              <a:ext uri="{FF2B5EF4-FFF2-40B4-BE49-F238E27FC236}">
                <a16:creationId xmlns:a16="http://schemas.microsoft.com/office/drawing/2014/main" id="{E953D4C3-AC34-494F-A97A-22DCB646F979}"/>
              </a:ext>
            </a:extLst>
          </p:cNvPr>
          <p:cNvSpPr/>
          <p:nvPr/>
        </p:nvSpPr>
        <p:spPr>
          <a:xfrm>
            <a:off x="3342418" y="5166944"/>
            <a:ext cx="7691736" cy="486989"/>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rgbClr val="D0D3D6"/>
          </a:solidFill>
        </p:spPr>
        <p:style>
          <a:lnRef idx="2">
            <a:schemeClr val="accent2">
              <a:tint val="40000"/>
              <a:alpha val="90000"/>
              <a:hueOff val="-6543428"/>
              <a:satOff val="7678"/>
              <a:lumOff val="1425"/>
              <a:alphaOff val="0"/>
            </a:schemeClr>
          </a:lnRef>
          <a:fillRef idx="1">
            <a:schemeClr val="accent2">
              <a:tint val="40000"/>
              <a:alpha val="90000"/>
              <a:hueOff val="-6543428"/>
              <a:satOff val="7678"/>
              <a:lumOff val="1425"/>
              <a:alphaOff val="0"/>
            </a:schemeClr>
          </a:fillRef>
          <a:effectRef idx="0">
            <a:schemeClr val="accent2">
              <a:tint val="40000"/>
              <a:alpha val="90000"/>
              <a:hueOff val="-6543428"/>
              <a:satOff val="7678"/>
              <a:lumOff val="1425"/>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lvl="0" defTabSz="800100">
              <a:lnSpc>
                <a:spcPct val="90000"/>
              </a:lnSpc>
              <a:spcBef>
                <a:spcPct val="0"/>
              </a:spcBef>
              <a:spcAft>
                <a:spcPct val="35000"/>
              </a:spcAft>
            </a:pPr>
            <a:r>
              <a:rPr lang="en-US" b="1" dirty="0"/>
              <a:t>Keep up-to-date </a:t>
            </a:r>
            <a:r>
              <a:rPr lang="en-US" dirty="0"/>
              <a:t>with the latest Azure customer and subscription offers.</a:t>
            </a:r>
            <a:endParaRPr lang="en-US" sz="1800" kern="1200" dirty="0"/>
          </a:p>
        </p:txBody>
      </p:sp>
    </p:spTree>
    <p:extLst>
      <p:ext uri="{BB962C8B-B14F-4D97-AF65-F5344CB8AC3E}">
        <p14:creationId xmlns:p14="http://schemas.microsoft.com/office/powerpoint/2010/main" val="376976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Cost Management</a:t>
            </a:r>
          </a:p>
        </p:txBody>
      </p:sp>
      <p:sp>
        <p:nvSpPr>
          <p:cNvPr id="5" name="Text Placeholder 4">
            <a:extLst>
              <a:ext uri="{FF2B5EF4-FFF2-40B4-BE49-F238E27FC236}">
                <a16:creationId xmlns:a16="http://schemas.microsoft.com/office/drawing/2014/main" id="{00E63E6C-1AEF-4290-AD1E-2885F11AA7CB}"/>
              </a:ext>
            </a:extLst>
          </p:cNvPr>
          <p:cNvSpPr>
            <a:spLocks noGrp="1"/>
          </p:cNvSpPr>
          <p:nvPr>
            <p:ph type="body" sz="quarter" idx="10"/>
          </p:nvPr>
        </p:nvSpPr>
        <p:spPr/>
        <p:txBody>
          <a:bodyPr/>
          <a:lstStyle/>
          <a:p>
            <a:r>
              <a:rPr lang="en-IE" dirty="0"/>
              <a:t>Reporting</a:t>
            </a:r>
          </a:p>
          <a:p>
            <a:r>
              <a:rPr lang="en-IE" dirty="0"/>
              <a:t>Data enrichment</a:t>
            </a:r>
          </a:p>
          <a:p>
            <a:r>
              <a:rPr lang="en-IE" dirty="0"/>
              <a:t>Budgets</a:t>
            </a:r>
          </a:p>
          <a:p>
            <a:r>
              <a:rPr lang="en-IE" dirty="0"/>
              <a:t>Alerting</a:t>
            </a:r>
          </a:p>
          <a:p>
            <a:r>
              <a:rPr lang="en-IE" dirty="0"/>
              <a:t>Recommendations</a:t>
            </a:r>
            <a:endParaRPr lang="en-US" dirty="0"/>
          </a:p>
        </p:txBody>
      </p:sp>
      <p:pic>
        <p:nvPicPr>
          <p:cNvPr id="3" name="Picture 2" descr="Azure Cost Management portal displays a company's cost analysis by meter category, resource location, and resource group name.">
            <a:extLst>
              <a:ext uri="{FF2B5EF4-FFF2-40B4-BE49-F238E27FC236}">
                <a16:creationId xmlns:a16="http://schemas.microsoft.com/office/drawing/2014/main" id="{5164261F-6DA0-4440-98F2-BE6CC97742F4}"/>
              </a:ext>
            </a:extLst>
          </p:cNvPr>
          <p:cNvPicPr>
            <a:picLocks noChangeAspect="1"/>
          </p:cNvPicPr>
          <p:nvPr/>
        </p:nvPicPr>
        <p:blipFill>
          <a:blip r:embed="rId3"/>
          <a:stretch>
            <a:fillRect/>
          </a:stretch>
        </p:blipFill>
        <p:spPr>
          <a:xfrm>
            <a:off x="5780964" y="1247218"/>
            <a:ext cx="5096586" cy="3982006"/>
          </a:xfrm>
          <a:prstGeom prst="rect">
            <a:avLst/>
          </a:prstGeom>
        </p:spPr>
      </p:pic>
    </p:spTree>
    <p:extLst>
      <p:ext uri="{BB962C8B-B14F-4D97-AF65-F5344CB8AC3E}">
        <p14:creationId xmlns:p14="http://schemas.microsoft.com/office/powerpoint/2010/main" val="44846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798050" cy="498598"/>
          </a:xfrm>
        </p:spPr>
        <p:txBody>
          <a:bodyPr/>
          <a:lstStyle/>
          <a:p>
            <a:r>
              <a:rPr lang="en-US" dirty="0">
                <a:latin typeface="Segoe UI Semibold (Headings)"/>
              </a:rPr>
              <a:t>Lesson 04: Azure support options</a:t>
            </a:r>
            <a:endParaRPr lang="en-US" dirty="0"/>
          </a:p>
        </p:txBody>
      </p:sp>
    </p:spTree>
    <p:extLst>
      <p:ext uri="{BB962C8B-B14F-4D97-AF65-F5344CB8AC3E}">
        <p14:creationId xmlns:p14="http://schemas.microsoft.com/office/powerpoint/2010/main" val="413711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01: Learning objectives</a:t>
            </a:r>
            <a:endParaRPr lang="en-US" dirty="0"/>
          </a:p>
        </p:txBody>
      </p:sp>
    </p:spTree>
    <p:extLst>
      <p:ext uri="{BB962C8B-B14F-4D97-AF65-F5344CB8AC3E}">
        <p14:creationId xmlns:p14="http://schemas.microsoft.com/office/powerpoint/2010/main" val="128608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Support plan options</a:t>
            </a:r>
          </a:p>
        </p:txBody>
      </p:sp>
      <p:sp>
        <p:nvSpPr>
          <p:cNvPr id="12" name="Text Placeholder 11">
            <a:extLst>
              <a:ext uri="{FF2B5EF4-FFF2-40B4-BE49-F238E27FC236}">
                <a16:creationId xmlns:a16="http://schemas.microsoft.com/office/drawing/2014/main" id="{1BF8210D-C121-4F9B-B431-FCDBED697DA1}"/>
              </a:ext>
            </a:extLst>
          </p:cNvPr>
          <p:cNvSpPr>
            <a:spLocks noGrp="1"/>
          </p:cNvSpPr>
          <p:nvPr>
            <p:ph type="body" sz="quarter" idx="10"/>
          </p:nvPr>
        </p:nvSpPr>
        <p:spPr>
          <a:xfrm>
            <a:off x="586740" y="1284544"/>
            <a:ext cx="10762578" cy="1551194"/>
          </a:xfrm>
        </p:spPr>
        <p:txBody>
          <a:bodyPr/>
          <a:lstStyle/>
          <a:p>
            <a:pPr marL="0" indent="0">
              <a:buNone/>
            </a:pPr>
            <a:r>
              <a:rPr lang="en-IE" sz="2400" dirty="0"/>
              <a:t>Every Azure subscription includes free access to billing and subscription support, Azure products and services documentation, online self-help documentation, white papers, and community support forums.</a:t>
            </a:r>
          </a:p>
          <a:p>
            <a:endParaRPr lang="en-US" sz="2400" dirty="0"/>
          </a:p>
        </p:txBody>
      </p:sp>
      <p:graphicFrame>
        <p:nvGraphicFramePr>
          <p:cNvPr id="9" name="Table 9">
            <a:extLst>
              <a:ext uri="{FF2B5EF4-FFF2-40B4-BE49-F238E27FC236}">
                <a16:creationId xmlns:a16="http://schemas.microsoft.com/office/drawing/2014/main" id="{94A301A7-D444-4CA8-9E0C-DF6ABB0BA67A}"/>
              </a:ext>
            </a:extLst>
          </p:cNvPr>
          <p:cNvGraphicFramePr>
            <a:graphicFrameLocks noGrp="1"/>
          </p:cNvGraphicFramePr>
          <p:nvPr>
            <p:extLst>
              <p:ext uri="{D42A27DB-BD31-4B8C-83A1-F6EECF244321}">
                <p14:modId xmlns:p14="http://schemas.microsoft.com/office/powerpoint/2010/main" val="256866064"/>
              </p:ext>
            </p:extLst>
          </p:nvPr>
        </p:nvGraphicFramePr>
        <p:xfrm>
          <a:off x="714710" y="2919879"/>
          <a:ext cx="10506637" cy="2453640"/>
        </p:xfrm>
        <a:graphic>
          <a:graphicData uri="http://schemas.openxmlformats.org/drawingml/2006/table">
            <a:tbl>
              <a:tblPr firstRow="1" bandRow="1">
                <a:tableStyleId>{5C22544A-7EE6-4342-B048-85BDC9FD1C3A}</a:tableStyleId>
              </a:tblPr>
              <a:tblGrid>
                <a:gridCol w="1370889">
                  <a:extLst>
                    <a:ext uri="{9D8B030D-6E8A-4147-A177-3AD203B41FA5}">
                      <a16:colId xmlns:a16="http://schemas.microsoft.com/office/drawing/2014/main" val="3464555103"/>
                    </a:ext>
                  </a:extLst>
                </a:gridCol>
                <a:gridCol w="2283937">
                  <a:extLst>
                    <a:ext uri="{9D8B030D-6E8A-4147-A177-3AD203B41FA5}">
                      <a16:colId xmlns:a16="http://schemas.microsoft.com/office/drawing/2014/main" val="1325150615"/>
                    </a:ext>
                  </a:extLst>
                </a:gridCol>
                <a:gridCol w="2283937">
                  <a:extLst>
                    <a:ext uri="{9D8B030D-6E8A-4147-A177-3AD203B41FA5}">
                      <a16:colId xmlns:a16="http://schemas.microsoft.com/office/drawing/2014/main" val="2466719586"/>
                    </a:ext>
                  </a:extLst>
                </a:gridCol>
                <a:gridCol w="2283937">
                  <a:extLst>
                    <a:ext uri="{9D8B030D-6E8A-4147-A177-3AD203B41FA5}">
                      <a16:colId xmlns:a16="http://schemas.microsoft.com/office/drawing/2014/main" val="807682625"/>
                    </a:ext>
                  </a:extLst>
                </a:gridCol>
                <a:gridCol w="2283937">
                  <a:extLst>
                    <a:ext uri="{9D8B030D-6E8A-4147-A177-3AD203B41FA5}">
                      <a16:colId xmlns:a16="http://schemas.microsoft.com/office/drawing/2014/main" val="3395266015"/>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effectLst/>
                        </a:rPr>
                        <a:t>Basic</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effectLst/>
                        </a:rPr>
                        <a:t>Developer</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effectLst/>
                        </a:rPr>
                        <a:t>Standard</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effectLst/>
                        </a:rPr>
                        <a:t>Professional Direct</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7968696"/>
                  </a:ext>
                </a:extLst>
              </a:tr>
              <a:tr h="370840">
                <a:tc>
                  <a:txBody>
                    <a:bodyPr/>
                    <a:lstStyle/>
                    <a:p>
                      <a:r>
                        <a:rPr lang="en-US" dirty="0">
                          <a:effectLst/>
                        </a:rPr>
                        <a:t>Scope</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dirty="0">
                          <a:solidFill>
                            <a:schemeClr val="dk1"/>
                          </a:solidFill>
                          <a:effectLst/>
                          <a:latin typeface="+mn-lt"/>
                          <a:ea typeface="+mn-ea"/>
                          <a:cs typeface="+mn-cs"/>
                        </a:rPr>
                        <a:t>Available to all Microsoft Azure accounts</a:t>
                      </a:r>
                      <a:endParaRPr lang="en-US" dirty="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dirty="0">
                          <a:solidFill>
                            <a:schemeClr val="dk1"/>
                          </a:solidFill>
                          <a:effectLst/>
                          <a:latin typeface="+mn-lt"/>
                          <a:ea typeface="+mn-ea"/>
                          <a:cs typeface="+mn-cs"/>
                        </a:rPr>
                        <a:t>Trial and non-production environments</a:t>
                      </a:r>
                      <a:endParaRPr lang="en-US" dirty="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dirty="0">
                          <a:solidFill>
                            <a:schemeClr val="dk1"/>
                          </a:solidFill>
                          <a:effectLst/>
                          <a:latin typeface="+mn-lt"/>
                          <a:ea typeface="+mn-ea"/>
                          <a:cs typeface="+mn-cs"/>
                        </a:rPr>
                        <a:t>Production workload environments</a:t>
                      </a:r>
                      <a:endParaRPr lang="en-US" dirty="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dirty="0">
                          <a:solidFill>
                            <a:schemeClr val="dk1"/>
                          </a:solidFill>
                          <a:effectLst/>
                          <a:latin typeface="+mn-lt"/>
                          <a:ea typeface="+mn-ea"/>
                          <a:cs typeface="+mn-cs"/>
                        </a:rPr>
                        <a:t>Business-critical dependence</a:t>
                      </a:r>
                      <a:endParaRPr lang="en-US" dirty="0">
                        <a:effectLst/>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5752829"/>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effectLst/>
                        </a:rPr>
                        <a:t>Technical Support</a:t>
                      </a:r>
                    </a:p>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dirty="0">
                          <a:effectLst/>
                        </a:rPr>
                        <a:t>Business hours access to Support Engineers via email</a:t>
                      </a:r>
                    </a:p>
                  </a:txBody>
                  <a:tcPr marL="114300" marR="114300"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dirty="0">
                          <a:effectLst/>
                        </a:rPr>
                        <a:t>24x7 access to Support Engineers via email and phone</a:t>
                      </a:r>
                    </a:p>
                  </a:txBody>
                  <a:tcPr marL="114300" marR="114300"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dirty="0">
                          <a:effectLst/>
                        </a:rPr>
                        <a:t>24x7 access to Support Engineers via email and phone</a:t>
                      </a:r>
                    </a:p>
                  </a:txBody>
                  <a:tcPr marL="114300" marR="114300"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4474797"/>
                  </a:ext>
                </a:extLst>
              </a:tr>
            </a:tbl>
          </a:graphicData>
        </a:graphic>
      </p:graphicFrame>
    </p:spTree>
    <p:extLst>
      <p:ext uri="{BB962C8B-B14F-4D97-AF65-F5344CB8AC3E}">
        <p14:creationId xmlns:p14="http://schemas.microsoft.com/office/powerpoint/2010/main" val="331499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Alternative support channels</a:t>
            </a:r>
          </a:p>
        </p:txBody>
      </p:sp>
      <p:sp>
        <p:nvSpPr>
          <p:cNvPr id="6" name="Text Placeholder 5"/>
          <p:cNvSpPr>
            <a:spLocks noGrp="1"/>
          </p:cNvSpPr>
          <p:nvPr>
            <p:ph type="body" sz="quarter" idx="10"/>
          </p:nvPr>
        </p:nvSpPr>
        <p:spPr>
          <a:xfrm>
            <a:off x="1375031" y="1524000"/>
            <a:ext cx="8688892" cy="3354765"/>
          </a:xfrm>
        </p:spPr>
        <p:txBody>
          <a:bodyPr/>
          <a:lstStyle/>
          <a:p>
            <a:pPr>
              <a:spcBef>
                <a:spcPts val="0"/>
              </a:spcBef>
              <a:spcAft>
                <a:spcPts val="2400"/>
              </a:spcAft>
            </a:pPr>
            <a:r>
              <a:rPr lang="en-IE" dirty="0"/>
              <a:t>Microsoft Developer Network (MSDN) Azure Forums</a:t>
            </a:r>
          </a:p>
          <a:p>
            <a:pPr>
              <a:spcBef>
                <a:spcPts val="0"/>
              </a:spcBef>
              <a:spcAft>
                <a:spcPts val="2400"/>
              </a:spcAft>
            </a:pPr>
            <a:r>
              <a:rPr lang="en-IE" dirty="0"/>
              <a:t>Stack Overflow</a:t>
            </a:r>
          </a:p>
          <a:p>
            <a:pPr>
              <a:spcBef>
                <a:spcPts val="0"/>
              </a:spcBef>
              <a:spcAft>
                <a:spcPts val="2400"/>
              </a:spcAft>
            </a:pPr>
            <a:r>
              <a:rPr lang="en-IE" dirty="0"/>
              <a:t>Server Fault</a:t>
            </a:r>
          </a:p>
          <a:p>
            <a:pPr>
              <a:spcBef>
                <a:spcPts val="0"/>
              </a:spcBef>
              <a:spcAft>
                <a:spcPts val="2400"/>
              </a:spcAft>
            </a:pPr>
            <a:r>
              <a:rPr lang="en-IE" dirty="0"/>
              <a:t>Microsoft Azure general feedback</a:t>
            </a:r>
          </a:p>
          <a:p>
            <a:pPr>
              <a:spcBef>
                <a:spcPts val="0"/>
              </a:spcBef>
              <a:spcAft>
                <a:spcPts val="2400"/>
              </a:spcAft>
            </a:pPr>
            <a:r>
              <a:rPr lang="en-IE" sz="2600" dirty="0"/>
              <a:t>@AzureSupport</a:t>
            </a:r>
          </a:p>
        </p:txBody>
      </p:sp>
      <p:pic>
        <p:nvPicPr>
          <p:cNvPr id="3" name="Picture 2" descr="MSDN icon. ">
            <a:extLst>
              <a:ext uri="{FF2B5EF4-FFF2-40B4-BE49-F238E27FC236}">
                <a16:creationId xmlns:a16="http://schemas.microsoft.com/office/drawing/2014/main" id="{B6DE0753-F830-4D38-A805-FB427DA8CFCA}"/>
              </a:ext>
            </a:extLst>
          </p:cNvPr>
          <p:cNvPicPr>
            <a:picLocks noChangeAspect="1"/>
          </p:cNvPicPr>
          <p:nvPr/>
        </p:nvPicPr>
        <p:blipFill>
          <a:blip r:embed="rId3"/>
          <a:srcRect/>
          <a:stretch/>
        </p:blipFill>
        <p:spPr>
          <a:xfrm>
            <a:off x="724011" y="1437939"/>
            <a:ext cx="486688" cy="572575"/>
          </a:xfrm>
          <a:prstGeom prst="rect">
            <a:avLst/>
          </a:prstGeom>
        </p:spPr>
      </p:pic>
      <p:pic>
        <p:nvPicPr>
          <p:cNvPr id="5" name="Picture 4" descr="Stack overflow icon. ">
            <a:extLst>
              <a:ext uri="{FF2B5EF4-FFF2-40B4-BE49-F238E27FC236}">
                <a16:creationId xmlns:a16="http://schemas.microsoft.com/office/drawing/2014/main" id="{EA5B8735-541E-48A1-A51C-2BB87AE15F5E}"/>
              </a:ext>
            </a:extLst>
          </p:cNvPr>
          <p:cNvPicPr>
            <a:picLocks noChangeAspect="1"/>
          </p:cNvPicPr>
          <p:nvPr/>
        </p:nvPicPr>
        <p:blipFill>
          <a:blip r:embed="rId4"/>
          <a:srcRect/>
          <a:stretch/>
        </p:blipFill>
        <p:spPr>
          <a:xfrm>
            <a:off x="722406" y="2195902"/>
            <a:ext cx="489897" cy="509109"/>
          </a:xfrm>
          <a:prstGeom prst="rect">
            <a:avLst/>
          </a:prstGeom>
        </p:spPr>
      </p:pic>
      <p:pic>
        <p:nvPicPr>
          <p:cNvPr id="8" name="Picture 7" descr="Azure icon.">
            <a:extLst>
              <a:ext uri="{FF2B5EF4-FFF2-40B4-BE49-F238E27FC236}">
                <a16:creationId xmlns:a16="http://schemas.microsoft.com/office/drawing/2014/main" id="{CC8F31FB-ECF5-472E-B9E4-EFE6A1EB9AA6}"/>
              </a:ext>
            </a:extLst>
          </p:cNvPr>
          <p:cNvPicPr>
            <a:picLocks noChangeAspect="1"/>
          </p:cNvPicPr>
          <p:nvPr/>
        </p:nvPicPr>
        <p:blipFill>
          <a:blip r:embed="rId5"/>
          <a:srcRect/>
          <a:stretch/>
        </p:blipFill>
        <p:spPr>
          <a:xfrm>
            <a:off x="699692" y="3634540"/>
            <a:ext cx="535327" cy="610459"/>
          </a:xfrm>
          <a:prstGeom prst="rect">
            <a:avLst/>
          </a:prstGeom>
        </p:spPr>
      </p:pic>
      <p:pic>
        <p:nvPicPr>
          <p:cNvPr id="10" name="Picture 9" descr="Twitter icon. ">
            <a:extLst>
              <a:ext uri="{FF2B5EF4-FFF2-40B4-BE49-F238E27FC236}">
                <a16:creationId xmlns:a16="http://schemas.microsoft.com/office/drawing/2014/main" id="{70610855-9EAF-400D-A4C4-EF468580C816}"/>
              </a:ext>
            </a:extLst>
          </p:cNvPr>
          <p:cNvPicPr>
            <a:picLocks noChangeAspect="1"/>
          </p:cNvPicPr>
          <p:nvPr/>
        </p:nvPicPr>
        <p:blipFill>
          <a:blip r:embed="rId6"/>
          <a:srcRect/>
          <a:stretch/>
        </p:blipFill>
        <p:spPr>
          <a:xfrm>
            <a:off x="699692" y="4377420"/>
            <a:ext cx="535327" cy="563502"/>
          </a:xfrm>
          <a:prstGeom prst="rect">
            <a:avLst/>
          </a:prstGeom>
        </p:spPr>
      </p:pic>
      <p:pic>
        <p:nvPicPr>
          <p:cNvPr id="12" name="Picture 11" descr="Server fault icon. ">
            <a:extLst>
              <a:ext uri="{FF2B5EF4-FFF2-40B4-BE49-F238E27FC236}">
                <a16:creationId xmlns:a16="http://schemas.microsoft.com/office/drawing/2014/main" id="{8343271B-674B-4D8A-8022-9CC37F8EC19B}"/>
              </a:ext>
            </a:extLst>
          </p:cNvPr>
          <p:cNvPicPr>
            <a:picLocks noChangeAspect="1"/>
          </p:cNvPicPr>
          <p:nvPr/>
        </p:nvPicPr>
        <p:blipFill>
          <a:blip r:embed="rId7"/>
          <a:srcRect/>
          <a:stretch/>
        </p:blipFill>
        <p:spPr>
          <a:xfrm>
            <a:off x="724793" y="2890399"/>
            <a:ext cx="485123" cy="551709"/>
          </a:xfrm>
          <a:prstGeom prst="rect">
            <a:avLst/>
          </a:prstGeom>
        </p:spPr>
      </p:pic>
    </p:spTree>
    <p:extLst>
      <p:ext uri="{BB962C8B-B14F-4D97-AF65-F5344CB8AC3E}">
        <p14:creationId xmlns:p14="http://schemas.microsoft.com/office/powerpoint/2010/main" val="120745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Center</a:t>
            </a:r>
          </a:p>
        </p:txBody>
      </p:sp>
      <p:sp>
        <p:nvSpPr>
          <p:cNvPr id="6" name="Text Placeholder 5"/>
          <p:cNvSpPr>
            <a:spLocks noGrp="1"/>
          </p:cNvSpPr>
          <p:nvPr>
            <p:ph type="body" sz="quarter" idx="10"/>
          </p:nvPr>
        </p:nvSpPr>
        <p:spPr>
          <a:xfrm>
            <a:off x="588263" y="2091928"/>
            <a:ext cx="3667167" cy="3016210"/>
          </a:xfrm>
        </p:spPr>
        <p:txBody>
          <a:bodyPr/>
          <a:lstStyle/>
          <a:p>
            <a:pPr marL="0" indent="0">
              <a:buNone/>
            </a:pPr>
            <a:r>
              <a:rPr lang="en-IE" dirty="0"/>
              <a:t>A searchable database that contains support questions and answers from a community of Azure experts, developers, customers, and users.</a:t>
            </a:r>
          </a:p>
        </p:txBody>
      </p:sp>
      <p:pic>
        <p:nvPicPr>
          <p:cNvPr id="4" name="Picture 3" descr="Screenshot of the Knowledge Center.">
            <a:extLst>
              <a:ext uri="{FF2B5EF4-FFF2-40B4-BE49-F238E27FC236}">
                <a16:creationId xmlns:a16="http://schemas.microsoft.com/office/drawing/2014/main" id="{84EC2644-6EC0-44A2-AE30-D2091FEA072B}"/>
              </a:ext>
            </a:extLst>
          </p:cNvPr>
          <p:cNvPicPr>
            <a:picLocks noChangeAspect="1"/>
          </p:cNvPicPr>
          <p:nvPr/>
        </p:nvPicPr>
        <p:blipFill>
          <a:blip r:embed="rId3"/>
          <a:stretch>
            <a:fillRect/>
          </a:stretch>
        </p:blipFill>
        <p:spPr>
          <a:xfrm>
            <a:off x="4366684" y="1180371"/>
            <a:ext cx="7573432" cy="5220429"/>
          </a:xfrm>
          <a:prstGeom prst="rect">
            <a:avLst/>
          </a:prstGeom>
        </p:spPr>
      </p:pic>
    </p:spTree>
    <p:extLst>
      <p:ext uri="{BB962C8B-B14F-4D97-AF65-F5344CB8AC3E}">
        <p14:creationId xmlns:p14="http://schemas.microsoft.com/office/powerpoint/2010/main" val="225609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Walkthrough - Open a Support Request</a:t>
            </a:r>
            <a:endParaRPr lang="en-US" dirty="0"/>
          </a:p>
        </p:txBody>
      </p:sp>
      <p:sp>
        <p:nvSpPr>
          <p:cNvPr id="5" name="Text Placeholder 4">
            <a:extLst>
              <a:ext uri="{FF2B5EF4-FFF2-40B4-BE49-F238E27FC236}">
                <a16:creationId xmlns:a16="http://schemas.microsoft.com/office/drawing/2014/main" id="{3219B017-FDBD-44FF-874E-697DEAEE9AE8}"/>
              </a:ext>
            </a:extLst>
          </p:cNvPr>
          <p:cNvSpPr>
            <a:spLocks noGrp="1"/>
          </p:cNvSpPr>
          <p:nvPr>
            <p:ph type="body" sz="quarter" idx="10"/>
          </p:nvPr>
        </p:nvSpPr>
        <p:spPr>
          <a:xfrm>
            <a:off x="584200" y="1435497"/>
            <a:ext cx="11018520" cy="3877985"/>
          </a:xfrm>
        </p:spPr>
        <p:txBody>
          <a:bodyPr/>
          <a:lstStyle/>
          <a:p>
            <a:pPr marL="0" indent="0">
              <a:buNone/>
            </a:pPr>
            <a:r>
              <a:rPr lang="en-US" dirty="0"/>
              <a:t>View available support plan options and then practice creating and monitoring a new support request.</a:t>
            </a:r>
            <a:endParaRPr lang="en-US" b="1" dirty="0"/>
          </a:p>
          <a:p>
            <a:pPr marL="514350" indent="-514350">
              <a:buFont typeface="+mj-lt"/>
              <a:buAutoNum type="arabicPeriod"/>
            </a:pPr>
            <a:r>
              <a:rPr lang="en-US" dirty="0"/>
              <a:t>View available support plan options and create a new </a:t>
            </a:r>
            <a:r>
              <a:rPr lang="en-US" i="1" dirty="0"/>
              <a:t>technical</a:t>
            </a:r>
            <a:r>
              <a:rPr lang="en-US" dirty="0"/>
              <a:t> support request.</a:t>
            </a:r>
          </a:p>
          <a:p>
            <a:pPr marL="514350" indent="-514350">
              <a:buFont typeface="+mj-lt"/>
              <a:buAutoNum type="arabicPeriod"/>
            </a:pPr>
            <a:r>
              <a:rPr lang="en-US" dirty="0"/>
              <a:t>Create a </a:t>
            </a:r>
            <a:r>
              <a:rPr lang="en-US" i="1" dirty="0"/>
              <a:t>billing</a:t>
            </a:r>
            <a:r>
              <a:rPr lang="en-US" dirty="0"/>
              <a:t> support request.</a:t>
            </a:r>
          </a:p>
          <a:p>
            <a:pPr marL="514350" indent="-514350">
              <a:buFont typeface="+mj-lt"/>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906015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10185400" cy="997196"/>
          </a:xfrm>
        </p:spPr>
        <p:txBody>
          <a:bodyPr/>
          <a:lstStyle/>
          <a:p>
            <a:r>
              <a:rPr lang="en-US" dirty="0">
                <a:latin typeface="Segoe UI Semibold (Headings)"/>
              </a:rPr>
              <a:t>Lesson 05: Azure Service Level Agreements (SLAs)</a:t>
            </a:r>
            <a:endParaRPr lang="en-US" dirty="0"/>
          </a:p>
        </p:txBody>
      </p:sp>
    </p:spTree>
    <p:extLst>
      <p:ext uri="{BB962C8B-B14F-4D97-AF65-F5344CB8AC3E}">
        <p14:creationId xmlns:p14="http://schemas.microsoft.com/office/powerpoint/2010/main" val="113309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Service Level Agreements  (SLAs)</a:t>
            </a:r>
          </a:p>
        </p:txBody>
      </p:sp>
      <p:sp>
        <p:nvSpPr>
          <p:cNvPr id="6" name="Text Placeholder 5"/>
          <p:cNvSpPr>
            <a:spLocks noGrp="1"/>
          </p:cNvSpPr>
          <p:nvPr>
            <p:ph type="body" sz="quarter" idx="10"/>
          </p:nvPr>
        </p:nvSpPr>
        <p:spPr>
          <a:xfrm>
            <a:off x="584200" y="1435497"/>
            <a:ext cx="11018520" cy="861774"/>
          </a:xfrm>
        </p:spPr>
        <p:txBody>
          <a:bodyPr/>
          <a:lstStyle/>
          <a:p>
            <a:r>
              <a:rPr lang="en-IE" dirty="0"/>
              <a:t>SLAs document the specific terms that define Azure performance standards.</a:t>
            </a:r>
          </a:p>
        </p:txBody>
      </p:sp>
      <p:sp>
        <p:nvSpPr>
          <p:cNvPr id="4" name="Text Placeholder 5">
            <a:extLst>
              <a:ext uri="{FF2B5EF4-FFF2-40B4-BE49-F238E27FC236}">
                <a16:creationId xmlns:a16="http://schemas.microsoft.com/office/drawing/2014/main" id="{13A94574-5E9C-4F51-AF5F-0091CF12CF7E}"/>
              </a:ext>
            </a:extLst>
          </p:cNvPr>
          <p:cNvSpPr txBox="1">
            <a:spLocks/>
          </p:cNvSpPr>
          <p:nvPr/>
        </p:nvSpPr>
        <p:spPr>
          <a:xfrm>
            <a:off x="584200" y="2350460"/>
            <a:ext cx="5149850" cy="405034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SLAs define Microsoft’s commitment to an Azure service or product.</a:t>
            </a:r>
          </a:p>
          <a:p>
            <a:r>
              <a:rPr lang="en-IE" dirty="0"/>
              <a:t>Individual SLAs are available for each Azure product and service.</a:t>
            </a:r>
          </a:p>
          <a:p>
            <a:r>
              <a:rPr lang="en-IE" dirty="0"/>
              <a:t>SLAs also define what happens if a service or product fails to meet the designated availability commitments.</a:t>
            </a:r>
          </a:p>
        </p:txBody>
      </p:sp>
      <p:pic>
        <p:nvPicPr>
          <p:cNvPr id="5" name="Picture 4" descr="SLA icon. ">
            <a:extLst>
              <a:ext uri="{FF2B5EF4-FFF2-40B4-BE49-F238E27FC236}">
                <a16:creationId xmlns:a16="http://schemas.microsoft.com/office/drawing/2014/main" id="{58AA13B8-61D7-4F9B-BCAB-ED987C1D6E07}"/>
              </a:ext>
            </a:extLst>
          </p:cNvPr>
          <p:cNvPicPr>
            <a:picLocks noChangeAspect="1"/>
          </p:cNvPicPr>
          <p:nvPr/>
        </p:nvPicPr>
        <p:blipFill>
          <a:blip r:embed="rId3"/>
          <a:srcRect/>
          <a:stretch/>
        </p:blipFill>
        <p:spPr>
          <a:xfrm>
            <a:off x="5810501" y="2297271"/>
            <a:ext cx="6378647" cy="3589179"/>
          </a:xfrm>
          <a:prstGeom prst="rect">
            <a:avLst/>
          </a:prstGeom>
        </p:spPr>
      </p:pic>
    </p:spTree>
    <p:extLst>
      <p:ext uri="{BB962C8B-B14F-4D97-AF65-F5344CB8AC3E}">
        <p14:creationId xmlns:p14="http://schemas.microsoft.com/office/powerpoint/2010/main" val="183261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t>SLAs for Azure products and services</a:t>
            </a:r>
            <a:endParaRPr lang="en-US" dirty="0"/>
          </a:p>
        </p:txBody>
      </p:sp>
      <p:sp>
        <p:nvSpPr>
          <p:cNvPr id="6" name="Text Placeholder 5"/>
          <p:cNvSpPr>
            <a:spLocks noGrp="1"/>
          </p:cNvSpPr>
          <p:nvPr>
            <p:ph type="body" sz="quarter" idx="10"/>
          </p:nvPr>
        </p:nvSpPr>
        <p:spPr>
          <a:xfrm>
            <a:off x="422835" y="1349436"/>
            <a:ext cx="6031754" cy="4481227"/>
          </a:xfrm>
        </p:spPr>
        <p:txBody>
          <a:bodyPr/>
          <a:lstStyle/>
          <a:p>
            <a:pPr lvl="1"/>
            <a:r>
              <a:rPr lang="en-IE" sz="2800" dirty="0">
                <a:latin typeface="Segoe UI Semilight" panose="020B0402040204020203" pitchFamily="34" charset="0"/>
                <a:cs typeface="Segoe UI Semilight" panose="020B0402040204020203" pitchFamily="34" charset="0"/>
              </a:rPr>
              <a:t>Performance targets are expressed as uptime and connectivity guarantees.</a:t>
            </a:r>
          </a:p>
          <a:p>
            <a:pPr lvl="1"/>
            <a:r>
              <a:rPr lang="en-IE" sz="2800" dirty="0">
                <a:latin typeface="Segoe UI Semilight" panose="020B0402040204020203" pitchFamily="34" charset="0"/>
                <a:cs typeface="Segoe UI Semilight" panose="020B0402040204020203" pitchFamily="34" charset="0"/>
              </a:rPr>
              <a:t>Performance-targets range from 99.9% (three nines) to 99.99% (four nines).</a:t>
            </a:r>
          </a:p>
          <a:p>
            <a:pPr lvl="1"/>
            <a:r>
              <a:rPr lang="en-IE" sz="2800" dirty="0">
                <a:latin typeface="Segoe UI Semilight" panose="020B0402040204020203" pitchFamily="34" charset="0"/>
                <a:cs typeface="Segoe UI Semilight" panose="020B0402040204020203" pitchFamily="34" charset="0"/>
              </a:rPr>
              <a:t>If a service fails to meet the guarantees, a percentage of the monthly service fees can be credited to you.</a:t>
            </a:r>
          </a:p>
        </p:txBody>
      </p:sp>
      <p:graphicFrame>
        <p:nvGraphicFramePr>
          <p:cNvPr id="13" name="Table 13">
            <a:extLst>
              <a:ext uri="{FF2B5EF4-FFF2-40B4-BE49-F238E27FC236}">
                <a16:creationId xmlns:a16="http://schemas.microsoft.com/office/drawing/2014/main" id="{4430190E-5848-4910-B15F-26BB6074DA5B}"/>
              </a:ext>
            </a:extLst>
          </p:cNvPr>
          <p:cNvGraphicFramePr>
            <a:graphicFrameLocks noGrp="1"/>
          </p:cNvGraphicFramePr>
          <p:nvPr>
            <p:extLst>
              <p:ext uri="{D42A27DB-BD31-4B8C-83A1-F6EECF244321}">
                <p14:modId xmlns:p14="http://schemas.microsoft.com/office/powerpoint/2010/main" val="3299529904"/>
              </p:ext>
            </p:extLst>
          </p:nvPr>
        </p:nvGraphicFramePr>
        <p:xfrm>
          <a:off x="7260217" y="2037378"/>
          <a:ext cx="4089100" cy="2597526"/>
        </p:xfrm>
        <a:graphic>
          <a:graphicData uri="http://schemas.openxmlformats.org/drawingml/2006/table">
            <a:tbl>
              <a:tblPr firstRow="1" bandRow="1">
                <a:tableStyleId>{5C22544A-7EE6-4342-B048-85BDC9FD1C3A}</a:tableStyleId>
              </a:tblPr>
              <a:tblGrid>
                <a:gridCol w="840291">
                  <a:extLst>
                    <a:ext uri="{9D8B030D-6E8A-4147-A177-3AD203B41FA5}">
                      <a16:colId xmlns:a16="http://schemas.microsoft.com/office/drawing/2014/main" val="3404631245"/>
                    </a:ext>
                  </a:extLst>
                </a:gridCol>
                <a:gridCol w="1721224">
                  <a:extLst>
                    <a:ext uri="{9D8B030D-6E8A-4147-A177-3AD203B41FA5}">
                      <a16:colId xmlns:a16="http://schemas.microsoft.com/office/drawing/2014/main" val="1382836629"/>
                    </a:ext>
                  </a:extLst>
                </a:gridCol>
                <a:gridCol w="1527585">
                  <a:extLst>
                    <a:ext uri="{9D8B030D-6E8A-4147-A177-3AD203B41FA5}">
                      <a16:colId xmlns:a16="http://schemas.microsoft.com/office/drawing/2014/main" val="3152765865"/>
                    </a:ext>
                  </a:extLst>
                </a:gridCol>
              </a:tblGrid>
              <a:tr h="415366">
                <a:tc>
                  <a:txBody>
                    <a:bodyPr/>
                    <a:lstStyle/>
                    <a:p>
                      <a:pPr algn="ctr"/>
                      <a:r>
                        <a:rPr lang="en-US" b="0" dirty="0"/>
                        <a:t>SLA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Downtime</a:t>
                      </a:r>
                    </a:p>
                    <a:p>
                      <a:pPr algn="ctr"/>
                      <a:r>
                        <a:rPr lang="en-US" b="0" dirty="0"/>
                        <a:t>per month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Downtime</a:t>
                      </a:r>
                    </a:p>
                    <a:p>
                      <a:pPr algn="ctr"/>
                      <a:r>
                        <a:rPr lang="en-US" b="0" dirty="0"/>
                        <a:t>per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7402870"/>
                  </a:ext>
                </a:extLst>
              </a:tr>
              <a:tr h="652482">
                <a:tc>
                  <a:txBody>
                    <a:bodyPr/>
                    <a:lstStyle/>
                    <a:p>
                      <a:pPr algn="ctr"/>
                      <a:r>
                        <a:rPr lang="en-US" dirty="0"/>
                        <a:t>99.9%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43.2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8.76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6645318"/>
                  </a:ext>
                </a:extLst>
              </a:tr>
              <a:tr h="652482">
                <a:tc>
                  <a:txBody>
                    <a:bodyPr/>
                    <a:lstStyle/>
                    <a:p>
                      <a:pPr algn="ctr"/>
                      <a:r>
                        <a:rPr lang="en-US" dirty="0"/>
                        <a:t>99.95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21.6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4.38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4206414"/>
                  </a:ext>
                </a:extLst>
              </a:tr>
              <a:tr h="652482">
                <a:tc>
                  <a:txBody>
                    <a:bodyPr/>
                    <a:lstStyle/>
                    <a:p>
                      <a:pPr algn="ctr"/>
                      <a:r>
                        <a:rPr lang="en-US" dirty="0"/>
                        <a:t>99.99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4.32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52.56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629237"/>
                  </a:ext>
                </a:extLst>
              </a:tr>
            </a:tbl>
          </a:graphicData>
        </a:graphic>
      </p:graphicFrame>
    </p:spTree>
    <p:extLst>
      <p:ext uri="{BB962C8B-B14F-4D97-AF65-F5344CB8AC3E}">
        <p14:creationId xmlns:p14="http://schemas.microsoft.com/office/powerpoint/2010/main" val="20676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Composite SLAs</a:t>
            </a:r>
          </a:p>
        </p:txBody>
      </p:sp>
      <p:sp>
        <p:nvSpPr>
          <p:cNvPr id="6" name="Text Placeholder 5"/>
          <p:cNvSpPr>
            <a:spLocks noGrp="1"/>
          </p:cNvSpPr>
          <p:nvPr>
            <p:ph type="body" sz="quarter" idx="10"/>
          </p:nvPr>
        </p:nvSpPr>
        <p:spPr>
          <a:xfrm>
            <a:off x="584200" y="1223347"/>
            <a:ext cx="11018520" cy="4998291"/>
          </a:xfrm>
        </p:spPr>
        <p:txBody>
          <a:bodyPr/>
          <a:lstStyle/>
          <a:p>
            <a:r>
              <a:rPr lang="en-IE" dirty="0"/>
              <a:t>If the App Service has a 99.95% SLA, and the Azure SQL Database has a 99.99% SLA, what is the composite SLA for your application?</a:t>
            </a:r>
          </a:p>
          <a:p>
            <a:endParaRPr lang="en-IE" dirty="0"/>
          </a:p>
          <a:p>
            <a:endParaRPr lang="en-IE" dirty="0"/>
          </a:p>
          <a:p>
            <a:endParaRPr lang="en-IE" dirty="0"/>
          </a:p>
          <a:p>
            <a:endParaRPr lang="en-IE" dirty="0"/>
          </a:p>
          <a:p>
            <a:endParaRPr lang="en-IE" dirty="0"/>
          </a:p>
          <a:p>
            <a:endParaRPr lang="en-IE" dirty="0"/>
          </a:p>
          <a:p>
            <a:r>
              <a:rPr lang="en-IE" dirty="0"/>
              <a:t>Notice the composite SLA is lower than the individual SLAs.</a:t>
            </a:r>
          </a:p>
          <a:p>
            <a:r>
              <a:rPr lang="en-IE" dirty="0"/>
              <a:t>Improve the SLA </a:t>
            </a:r>
            <a:r>
              <a:rPr lang="en-US" dirty="0"/>
              <a:t>by creating independent fallback paths.</a:t>
            </a:r>
            <a:endParaRPr lang="en-IE" dirty="0"/>
          </a:p>
        </p:txBody>
      </p:sp>
      <p:sp>
        <p:nvSpPr>
          <p:cNvPr id="2" name="Rectangle 1">
            <a:extLst>
              <a:ext uri="{FF2B5EF4-FFF2-40B4-BE49-F238E27FC236}">
                <a16:creationId xmlns:a16="http://schemas.microsoft.com/office/drawing/2014/main" id="{B2B6E90B-1F80-47DA-BBF0-32A0FE7F0DE1}"/>
              </a:ext>
            </a:extLst>
          </p:cNvPr>
          <p:cNvSpPr/>
          <p:nvPr/>
        </p:nvSpPr>
        <p:spPr>
          <a:xfrm>
            <a:off x="7186449" y="3360859"/>
            <a:ext cx="2642070" cy="1077218"/>
          </a:xfrm>
          <a:prstGeom prst="rect">
            <a:avLst/>
          </a:prstGeom>
        </p:spPr>
        <p:txBody>
          <a:bodyPr wrap="none">
            <a:spAutoFit/>
          </a:bodyPr>
          <a:lstStyle/>
          <a:p>
            <a:pPr algn="ctr"/>
            <a:r>
              <a:rPr lang="en-IE" sz="3200" dirty="0"/>
              <a:t>.9995 * .9999 </a:t>
            </a:r>
          </a:p>
          <a:p>
            <a:pPr algn="ctr"/>
            <a:r>
              <a:rPr lang="en-IE" sz="3200" dirty="0"/>
              <a:t>= 99.94%</a:t>
            </a:r>
            <a:endParaRPr lang="en-US" sz="3200" dirty="0"/>
          </a:p>
        </p:txBody>
      </p:sp>
      <p:sp>
        <p:nvSpPr>
          <p:cNvPr id="3" name="Rectangle 2">
            <a:extLst>
              <a:ext uri="{FF2B5EF4-FFF2-40B4-BE49-F238E27FC236}">
                <a16:creationId xmlns:a16="http://schemas.microsoft.com/office/drawing/2014/main" id="{52072503-51F8-4D0F-8CE1-9FE5D6349315}"/>
              </a:ext>
            </a:extLst>
          </p:cNvPr>
          <p:cNvSpPr/>
          <p:nvPr/>
        </p:nvSpPr>
        <p:spPr>
          <a:xfrm>
            <a:off x="7382015" y="2793119"/>
            <a:ext cx="2250937" cy="461665"/>
          </a:xfrm>
          <a:prstGeom prst="rect">
            <a:avLst/>
          </a:prstGeom>
        </p:spPr>
        <p:txBody>
          <a:bodyPr wrap="none">
            <a:spAutoFit/>
          </a:bodyPr>
          <a:lstStyle/>
          <a:p>
            <a:r>
              <a:rPr lang="en-IE" sz="2400" u="sng" dirty="0"/>
              <a:t>Composite SLA</a:t>
            </a:r>
            <a:endParaRPr lang="en-US" sz="2400" u="sng" dirty="0"/>
          </a:p>
        </p:txBody>
      </p:sp>
      <p:pic>
        <p:nvPicPr>
          <p:cNvPr id="5" name="Picture 4" descr="Image representing Web app and its SLA uptime value of 99.95 percent and a SQL database and its SLA value of 99.99 percent.">
            <a:extLst>
              <a:ext uri="{FF2B5EF4-FFF2-40B4-BE49-F238E27FC236}">
                <a16:creationId xmlns:a16="http://schemas.microsoft.com/office/drawing/2014/main" id="{FB9D8D27-C614-48B4-BB42-029D92994797}"/>
              </a:ext>
            </a:extLst>
          </p:cNvPr>
          <p:cNvPicPr>
            <a:picLocks noChangeAspect="1"/>
          </p:cNvPicPr>
          <p:nvPr/>
        </p:nvPicPr>
        <p:blipFill>
          <a:blip r:embed="rId3"/>
          <a:stretch>
            <a:fillRect/>
          </a:stretch>
        </p:blipFill>
        <p:spPr>
          <a:xfrm>
            <a:off x="1719393" y="2617438"/>
            <a:ext cx="4686954" cy="2210108"/>
          </a:xfrm>
          <a:prstGeom prst="rect">
            <a:avLst/>
          </a:prstGeom>
        </p:spPr>
      </p:pic>
    </p:spTree>
    <p:extLst>
      <p:ext uri="{BB962C8B-B14F-4D97-AF65-F5344CB8AC3E}">
        <p14:creationId xmlns:p14="http://schemas.microsoft.com/office/powerpoint/2010/main" val="159658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Application SLAs</a:t>
            </a:r>
          </a:p>
        </p:txBody>
      </p:sp>
      <p:sp>
        <p:nvSpPr>
          <p:cNvPr id="6" name="Text Placeholder 5"/>
          <p:cNvSpPr>
            <a:spLocks noGrp="1"/>
          </p:cNvSpPr>
          <p:nvPr>
            <p:ph type="body" sz="quarter" idx="10"/>
          </p:nvPr>
        </p:nvSpPr>
        <p:spPr>
          <a:xfrm>
            <a:off x="584200" y="1435497"/>
            <a:ext cx="11018520" cy="4395049"/>
          </a:xfrm>
        </p:spPr>
        <p:txBody>
          <a:bodyPr/>
          <a:lstStyle/>
          <a:p>
            <a:r>
              <a:rPr lang="en-IE" dirty="0"/>
              <a:t>Customers should determine what SLA is needed for their application.</a:t>
            </a:r>
          </a:p>
          <a:p>
            <a:r>
              <a:rPr lang="en-IE" dirty="0"/>
              <a:t>Know your workload requirements and usage patterns.</a:t>
            </a:r>
          </a:p>
          <a:p>
            <a:r>
              <a:rPr lang="en-IE" dirty="0"/>
              <a:t>Design for resiliency and availability.</a:t>
            </a:r>
          </a:p>
          <a:p>
            <a:r>
              <a:rPr lang="en-US" dirty="0"/>
              <a:t>Establish availability metrics — mean time to recovery (MTTR) and mean time between failures (MTBF).</a:t>
            </a:r>
            <a:endParaRPr lang="en-IE" dirty="0"/>
          </a:p>
          <a:p>
            <a:r>
              <a:rPr lang="en-US" dirty="0"/>
              <a:t>Establish recovery metrics — recovery time objective and recovery point objective (RPO).</a:t>
            </a:r>
          </a:p>
          <a:p>
            <a:r>
              <a:rPr lang="en-US" dirty="0"/>
              <a:t>Implement resiliency strategies.</a:t>
            </a:r>
          </a:p>
          <a:p>
            <a:r>
              <a:rPr lang="en-US" dirty="0"/>
              <a:t>Build in availability requirements.</a:t>
            </a:r>
            <a:endParaRPr lang="en-IE" dirty="0"/>
          </a:p>
        </p:txBody>
      </p:sp>
    </p:spTree>
    <p:extLst>
      <p:ext uri="{BB962C8B-B14F-4D97-AF65-F5344CB8AC3E}">
        <p14:creationId xmlns:p14="http://schemas.microsoft.com/office/powerpoint/2010/main" val="12107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Walkthrough - Calculate a Composite SLA</a:t>
            </a:r>
            <a:endParaRPr lang="en-US" dirty="0"/>
          </a:p>
        </p:txBody>
      </p:sp>
      <p:sp>
        <p:nvSpPr>
          <p:cNvPr id="5" name="Text Placeholder 4">
            <a:extLst>
              <a:ext uri="{FF2B5EF4-FFF2-40B4-BE49-F238E27FC236}">
                <a16:creationId xmlns:a16="http://schemas.microsoft.com/office/drawing/2014/main" id="{3219B017-FDBD-44FF-874E-697DEAEE9AE8}"/>
              </a:ext>
            </a:extLst>
          </p:cNvPr>
          <p:cNvSpPr>
            <a:spLocks noGrp="1"/>
          </p:cNvSpPr>
          <p:nvPr>
            <p:ph type="body" sz="quarter" idx="10"/>
          </p:nvPr>
        </p:nvSpPr>
        <p:spPr>
          <a:xfrm>
            <a:off x="584200" y="1435497"/>
            <a:ext cx="11018520" cy="3964162"/>
          </a:xfrm>
        </p:spPr>
        <p:txBody>
          <a:bodyPr/>
          <a:lstStyle/>
          <a:p>
            <a:pPr marL="0" indent="0">
              <a:buNone/>
            </a:pPr>
            <a:r>
              <a:rPr lang="en-US" dirty="0"/>
              <a:t>Determine services SLA uptime percentages and then calculate the application composite SLA uptime percentage.</a:t>
            </a:r>
          </a:p>
          <a:p>
            <a:pPr marL="514350" indent="-514350">
              <a:buFont typeface="+mj-lt"/>
              <a:buAutoNum type="arabicPeriod"/>
            </a:pPr>
            <a:r>
              <a:rPr lang="en-US" dirty="0"/>
              <a:t>Determine the SLA uptime percentage values for an application.</a:t>
            </a:r>
          </a:p>
          <a:p>
            <a:pPr marL="514350" indent="-514350">
              <a:buFont typeface="+mj-lt"/>
              <a:buAutoNum type="arabicPeriod"/>
            </a:pPr>
            <a:r>
              <a:rPr lang="en-US" dirty="0"/>
              <a:t>Calculate the Application Composite SLA percentage uptime.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65712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4 – Learning objectives</a:t>
            </a:r>
          </a:p>
        </p:txBody>
      </p:sp>
      <p:sp>
        <p:nvSpPr>
          <p:cNvPr id="6" name="Text Placeholder 5"/>
          <p:cNvSpPr>
            <a:spLocks noGrp="1"/>
          </p:cNvSpPr>
          <p:nvPr>
            <p:ph type="body" sz="quarter" idx="10"/>
          </p:nvPr>
        </p:nvSpPr>
        <p:spPr>
          <a:xfrm>
            <a:off x="586390" y="1434370"/>
            <a:ext cx="11018520" cy="3360920"/>
          </a:xfrm>
        </p:spPr>
        <p:txBody>
          <a:bodyPr/>
          <a:lstStyle/>
          <a:p>
            <a:pPr marL="457200" indent="-457200">
              <a:buFont typeface="Arial" panose="020B0604020202020204" pitchFamily="34" charset="0"/>
              <a:buChar char="•"/>
            </a:pPr>
            <a:r>
              <a:rPr lang="en-IE" dirty="0"/>
              <a:t>Understand and describe Microsoft Azure subscriptions and management groups.</a:t>
            </a:r>
          </a:p>
          <a:p>
            <a:pPr marL="457200" indent="-457200">
              <a:buFont typeface="Arial" panose="020B0604020202020204" pitchFamily="34" charset="0"/>
              <a:buChar char="•"/>
            </a:pPr>
            <a:r>
              <a:rPr lang="en-IE" dirty="0"/>
              <a:t>Recognize ways to plan and manage Azure costs.</a:t>
            </a:r>
          </a:p>
          <a:p>
            <a:pPr marL="457200" indent="-457200">
              <a:buFont typeface="Arial" panose="020B0604020202020204" pitchFamily="34" charset="0"/>
              <a:buChar char="•"/>
            </a:pPr>
            <a:r>
              <a:rPr lang="en-IE" dirty="0"/>
              <a:t>Understand Azure support options.</a:t>
            </a:r>
          </a:p>
          <a:p>
            <a:pPr marL="457200" indent="-457200">
              <a:buFont typeface="Arial" panose="020B0604020202020204" pitchFamily="34" charset="0"/>
              <a:buChar char="•"/>
            </a:pPr>
            <a:r>
              <a:rPr lang="en-IE" dirty="0"/>
              <a:t>Understand and describe features of Azure Service Level Agreements (SLAs).</a:t>
            </a:r>
          </a:p>
          <a:p>
            <a:pPr marL="457200" indent="-457200">
              <a:buFont typeface="Arial" panose="020B0604020202020204" pitchFamily="34" charset="0"/>
              <a:buChar char="•"/>
            </a:pPr>
            <a:r>
              <a:rPr lang="en-IE" dirty="0"/>
              <a:t>Understand and describe the service lifecycle in Azure.</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270067" cy="498598"/>
          </a:xfrm>
        </p:spPr>
        <p:txBody>
          <a:bodyPr/>
          <a:lstStyle/>
          <a:p>
            <a:r>
              <a:rPr lang="en-US" dirty="0">
                <a:latin typeface="Segoe UI Semibold (Headings)"/>
              </a:rPr>
              <a:t>Lesson 06: Service lifecycle in Azure</a:t>
            </a:r>
            <a:endParaRPr lang="en-US" dirty="0"/>
          </a:p>
        </p:txBody>
      </p:sp>
    </p:spTree>
    <p:extLst>
      <p:ext uri="{BB962C8B-B14F-4D97-AF65-F5344CB8AC3E}">
        <p14:creationId xmlns:p14="http://schemas.microsoft.com/office/powerpoint/2010/main" val="144771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t>Public and private preview features</a:t>
            </a:r>
            <a:endParaRPr lang="en-US" dirty="0"/>
          </a:p>
        </p:txBody>
      </p:sp>
      <p:sp>
        <p:nvSpPr>
          <p:cNvPr id="6" name="Text Placeholder 5"/>
          <p:cNvSpPr>
            <a:spLocks noGrp="1"/>
          </p:cNvSpPr>
          <p:nvPr>
            <p:ph type="body" sz="quarter" idx="10"/>
          </p:nvPr>
        </p:nvSpPr>
        <p:spPr>
          <a:xfrm>
            <a:off x="584200" y="1435497"/>
            <a:ext cx="11018520" cy="3791807"/>
          </a:xfrm>
        </p:spPr>
        <p:txBody>
          <a:bodyPr/>
          <a:lstStyle/>
          <a:p>
            <a:r>
              <a:rPr lang="en-IE" dirty="0"/>
              <a:t>Microsoft offer previews of Azure features for evaluation purposes. </a:t>
            </a:r>
          </a:p>
          <a:p>
            <a:r>
              <a:rPr lang="en-IE" dirty="0"/>
              <a:t>With Azure previews, you can test beta and other pre-release features, products, services, software, and regions.</a:t>
            </a:r>
          </a:p>
          <a:p>
            <a:endParaRPr lang="en-IE" dirty="0"/>
          </a:p>
          <a:p>
            <a:r>
              <a:rPr lang="en-IE" b="1" dirty="0"/>
              <a:t>Private Preview</a:t>
            </a:r>
            <a:r>
              <a:rPr lang="en-IE" dirty="0"/>
              <a:t> is an Azure feature available to certain Azure customers for evaluation purposes.</a:t>
            </a:r>
          </a:p>
          <a:p>
            <a:r>
              <a:rPr lang="en-IE" b="1" dirty="0"/>
              <a:t>Public Preview</a:t>
            </a:r>
            <a:r>
              <a:rPr lang="en-IE" dirty="0"/>
              <a:t> is an Azure feature available to all Azure customers for evaluation purposes.</a:t>
            </a:r>
          </a:p>
        </p:txBody>
      </p:sp>
    </p:spTree>
    <p:extLst>
      <p:ext uri="{BB962C8B-B14F-4D97-AF65-F5344CB8AC3E}">
        <p14:creationId xmlns:p14="http://schemas.microsoft.com/office/powerpoint/2010/main" val="279237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t>Accessing preview features</a:t>
            </a:r>
            <a:endParaRPr lang="en-US" dirty="0"/>
          </a:p>
        </p:txBody>
      </p:sp>
      <p:sp>
        <p:nvSpPr>
          <p:cNvPr id="6" name="Text Placeholder 5"/>
          <p:cNvSpPr>
            <a:spLocks noGrp="1"/>
          </p:cNvSpPr>
          <p:nvPr>
            <p:ph type="body" sz="quarter" idx="10"/>
          </p:nvPr>
        </p:nvSpPr>
        <p:spPr>
          <a:xfrm>
            <a:off x="584200" y="1605194"/>
            <a:ext cx="4522787" cy="3360920"/>
          </a:xfrm>
        </p:spPr>
        <p:txBody>
          <a:bodyPr/>
          <a:lstStyle/>
          <a:p>
            <a:pPr marL="457200" indent="-457200">
              <a:buFont typeface="Arial" panose="020B0604020202020204" pitchFamily="34" charset="0"/>
              <a:buChar char="•"/>
            </a:pPr>
            <a:r>
              <a:rPr lang="en-IE" dirty="0"/>
              <a:t>Preview new functionality and features for an existing service.</a:t>
            </a:r>
          </a:p>
          <a:p>
            <a:pPr marL="457200" indent="-457200">
              <a:buFont typeface="Arial" panose="020B0604020202020204" pitchFamily="34" charset="0"/>
              <a:buChar char="•"/>
            </a:pPr>
            <a:endParaRPr lang="en-IE" dirty="0"/>
          </a:p>
          <a:p>
            <a:pPr marL="457200" indent="-457200">
              <a:buFont typeface="Arial" panose="020B0604020202020204" pitchFamily="34" charset="0"/>
              <a:buChar char="•"/>
            </a:pPr>
            <a:endParaRPr lang="en-IE" dirty="0"/>
          </a:p>
          <a:p>
            <a:pPr marL="457200" indent="-457200">
              <a:buFont typeface="Arial" panose="020B0604020202020204" pitchFamily="34" charset="0"/>
              <a:buChar char="•"/>
            </a:pPr>
            <a:endParaRPr lang="en-IE" dirty="0"/>
          </a:p>
          <a:p>
            <a:pPr marL="457200" indent="-457200">
              <a:buFont typeface="Arial" panose="020B0604020202020204" pitchFamily="34" charset="0"/>
              <a:buChar char="•"/>
            </a:pPr>
            <a:r>
              <a:rPr lang="en-US" dirty="0"/>
              <a:t>Preview new services.</a:t>
            </a:r>
            <a:endParaRPr lang="en-IE" dirty="0"/>
          </a:p>
        </p:txBody>
      </p:sp>
      <p:pic>
        <p:nvPicPr>
          <p:cNvPr id="12" name="Picture 11" descr="Screenshot of the Marketplace with preview services including Azure SQL Analytics. ">
            <a:extLst>
              <a:ext uri="{FF2B5EF4-FFF2-40B4-BE49-F238E27FC236}">
                <a16:creationId xmlns:a16="http://schemas.microsoft.com/office/drawing/2014/main" id="{29036C7A-F5E6-4E68-A883-E3751ADA09EF}"/>
              </a:ext>
            </a:extLst>
          </p:cNvPr>
          <p:cNvPicPr>
            <a:picLocks noChangeAspect="1"/>
          </p:cNvPicPr>
          <p:nvPr/>
        </p:nvPicPr>
        <p:blipFill>
          <a:blip r:embed="rId3"/>
          <a:stretch>
            <a:fillRect/>
          </a:stretch>
        </p:blipFill>
        <p:spPr>
          <a:xfrm>
            <a:off x="5464176" y="3858507"/>
            <a:ext cx="5686425" cy="2295525"/>
          </a:xfrm>
          <a:prstGeom prst="rect">
            <a:avLst/>
          </a:prstGeom>
          <a:ln>
            <a:solidFill>
              <a:schemeClr val="tx1"/>
            </a:solidFill>
          </a:ln>
        </p:spPr>
      </p:pic>
      <p:pic>
        <p:nvPicPr>
          <p:cNvPr id="11" name="Picture 10" descr="Screenshot Kubernetes version with 1.15.3 in preview in the drop-down. ">
            <a:extLst>
              <a:ext uri="{FF2B5EF4-FFF2-40B4-BE49-F238E27FC236}">
                <a16:creationId xmlns:a16="http://schemas.microsoft.com/office/drawing/2014/main" id="{8B93477A-06D7-456E-9D3B-E224A8616ACA}"/>
              </a:ext>
            </a:extLst>
          </p:cNvPr>
          <p:cNvPicPr>
            <a:picLocks noChangeAspect="1"/>
          </p:cNvPicPr>
          <p:nvPr/>
        </p:nvPicPr>
        <p:blipFill>
          <a:blip r:embed="rId4"/>
          <a:stretch>
            <a:fillRect/>
          </a:stretch>
        </p:blipFill>
        <p:spPr>
          <a:xfrm>
            <a:off x="5464176" y="1605194"/>
            <a:ext cx="3895725" cy="1981200"/>
          </a:xfrm>
          <a:prstGeom prst="rect">
            <a:avLst/>
          </a:prstGeom>
          <a:ln>
            <a:solidFill>
              <a:schemeClr val="tx1"/>
            </a:solidFill>
          </a:ln>
        </p:spPr>
      </p:pic>
    </p:spTree>
    <p:extLst>
      <p:ext uri="{BB962C8B-B14F-4D97-AF65-F5344CB8AC3E}">
        <p14:creationId xmlns:p14="http://schemas.microsoft.com/office/powerpoint/2010/main" val="222673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t>Accessing Azure Portal preview</a:t>
            </a:r>
            <a:endParaRPr lang="en-US" dirty="0"/>
          </a:p>
        </p:txBody>
      </p:sp>
      <p:sp>
        <p:nvSpPr>
          <p:cNvPr id="6" name="Text Placeholder 5"/>
          <p:cNvSpPr>
            <a:spLocks noGrp="1"/>
          </p:cNvSpPr>
          <p:nvPr>
            <p:ph type="body" sz="quarter" idx="10"/>
          </p:nvPr>
        </p:nvSpPr>
        <p:spPr>
          <a:xfrm>
            <a:off x="586390" y="1434370"/>
            <a:ext cx="6208110" cy="4050340"/>
          </a:xfrm>
        </p:spPr>
        <p:txBody>
          <a:bodyPr/>
          <a:lstStyle/>
          <a:p>
            <a:pPr marL="457200" indent="-457200">
              <a:buFont typeface="Arial" panose="020B0604020202020204" pitchFamily="34" charset="0"/>
              <a:buChar char="•"/>
            </a:pPr>
            <a:r>
              <a:rPr lang="en-IE" dirty="0"/>
              <a:t>Access the Azure Portal (Preview) -  https://preview.portal.azure.com.</a:t>
            </a:r>
          </a:p>
          <a:p>
            <a:pPr marL="457200" indent="-457200">
              <a:buFont typeface="Arial" panose="020B0604020202020204" pitchFamily="34" charset="0"/>
              <a:buChar char="•"/>
            </a:pPr>
            <a:r>
              <a:rPr lang="en-IE" dirty="0"/>
              <a:t>Provide feedback on new features such as full-screen blades, performance, navigation, notifications, and accessibility improvements.</a:t>
            </a:r>
          </a:p>
          <a:p>
            <a:pPr marL="457200" indent="-457200">
              <a:buFont typeface="Arial" panose="020B0604020202020204" pitchFamily="34" charset="0"/>
              <a:buChar char="•"/>
            </a:pPr>
            <a:r>
              <a:rPr lang="en-IE" dirty="0"/>
              <a:t>Check out the Azure Portal feedback forum.</a:t>
            </a:r>
          </a:p>
        </p:txBody>
      </p:sp>
      <p:pic>
        <p:nvPicPr>
          <p:cNvPr id="2" name="Picture 1" descr="Screenshot of the portal preview page with feedback icon highlighted. ">
            <a:extLst>
              <a:ext uri="{FF2B5EF4-FFF2-40B4-BE49-F238E27FC236}">
                <a16:creationId xmlns:a16="http://schemas.microsoft.com/office/drawing/2014/main" id="{F886E39A-57CF-425E-B536-B5D939AE3157}"/>
              </a:ext>
            </a:extLst>
          </p:cNvPr>
          <p:cNvPicPr>
            <a:picLocks noChangeAspect="1"/>
          </p:cNvPicPr>
          <p:nvPr/>
        </p:nvPicPr>
        <p:blipFill>
          <a:blip r:embed="rId3"/>
          <a:stretch>
            <a:fillRect/>
          </a:stretch>
        </p:blipFill>
        <p:spPr>
          <a:xfrm>
            <a:off x="6683375" y="1989177"/>
            <a:ext cx="5210175" cy="2457450"/>
          </a:xfrm>
          <a:prstGeom prst="rect">
            <a:avLst/>
          </a:prstGeom>
          <a:ln>
            <a:solidFill>
              <a:schemeClr val="tx1"/>
            </a:solidFill>
          </a:ln>
        </p:spPr>
      </p:pic>
      <p:sp>
        <p:nvSpPr>
          <p:cNvPr id="3" name="Rectangle 2">
            <a:extLst>
              <a:ext uri="{FF2B5EF4-FFF2-40B4-BE49-F238E27FC236}">
                <a16:creationId xmlns:a16="http://schemas.microsoft.com/office/drawing/2014/main" id="{3042E040-CDE3-48E3-B2F5-56CA5E1C6624}"/>
              </a:ext>
              <a:ext uri="{C183D7F6-B498-43B3-948B-1728B52AA6E4}">
                <adec:decorative xmlns:adec="http://schemas.microsoft.com/office/drawing/2017/decorative" val="1"/>
              </a:ext>
            </a:extLst>
          </p:cNvPr>
          <p:cNvSpPr/>
          <p:nvPr/>
        </p:nvSpPr>
        <p:spPr bwMode="auto">
          <a:xfrm>
            <a:off x="11328400" y="1816100"/>
            <a:ext cx="774700" cy="685800"/>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3026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General Availability</a:t>
            </a:r>
          </a:p>
        </p:txBody>
      </p:sp>
      <p:sp>
        <p:nvSpPr>
          <p:cNvPr id="6" name="Text Placeholder 5"/>
          <p:cNvSpPr>
            <a:spLocks noGrp="1"/>
          </p:cNvSpPr>
          <p:nvPr>
            <p:ph type="body" sz="quarter" idx="10"/>
          </p:nvPr>
        </p:nvSpPr>
        <p:spPr>
          <a:xfrm>
            <a:off x="588262" y="1298903"/>
            <a:ext cx="6371337" cy="4136517"/>
          </a:xfrm>
        </p:spPr>
        <p:txBody>
          <a:bodyPr/>
          <a:lstStyle/>
          <a:p>
            <a:pPr marL="457200" indent="-457200">
              <a:buFont typeface="Arial" panose="020B0604020202020204" pitchFamily="34" charset="0"/>
              <a:buChar char="•"/>
            </a:pPr>
            <a:r>
              <a:rPr lang="en-IE" dirty="0"/>
              <a:t>New features are evaluated and tested.</a:t>
            </a:r>
          </a:p>
          <a:p>
            <a:pPr marL="457200" indent="-457200">
              <a:buFont typeface="Arial" panose="020B0604020202020204" pitchFamily="34" charset="0"/>
              <a:buChar char="•"/>
            </a:pPr>
            <a:r>
              <a:rPr lang="en-IE" dirty="0"/>
              <a:t>Feature bugs go through a lifecycle of new, active, resolved, and fixed.</a:t>
            </a:r>
          </a:p>
          <a:p>
            <a:pPr marL="457200" indent="-457200">
              <a:buFont typeface="Arial" panose="020B0604020202020204" pitchFamily="34" charset="0"/>
              <a:buChar char="•"/>
            </a:pPr>
            <a:r>
              <a:rPr lang="en-IE" dirty="0"/>
              <a:t>General availability provides successfully tested features to all Azure customers.</a:t>
            </a:r>
          </a:p>
          <a:p>
            <a:pPr marL="457200" indent="-457200">
              <a:buFont typeface="Arial" panose="020B0604020202020204" pitchFamily="34" charset="0"/>
              <a:buChar char="•"/>
            </a:pPr>
            <a:r>
              <a:rPr lang="en-IE" dirty="0"/>
              <a:t>Azure blog announcements is a good source of information.</a:t>
            </a:r>
          </a:p>
        </p:txBody>
      </p:sp>
      <p:pic>
        <p:nvPicPr>
          <p:cNvPr id="4" name="Picture 3" descr="Lifecycle of general availability from new to active to resolved to closed. ">
            <a:extLst>
              <a:ext uri="{FF2B5EF4-FFF2-40B4-BE49-F238E27FC236}">
                <a16:creationId xmlns:a16="http://schemas.microsoft.com/office/drawing/2014/main" id="{9FB0A6DA-5D3B-49F3-9DB8-A79AF7623893}"/>
              </a:ext>
            </a:extLst>
          </p:cNvPr>
          <p:cNvPicPr>
            <a:picLocks noChangeAspect="1"/>
          </p:cNvPicPr>
          <p:nvPr/>
        </p:nvPicPr>
        <p:blipFill>
          <a:blip r:embed="rId3"/>
          <a:srcRect/>
          <a:stretch/>
        </p:blipFill>
        <p:spPr>
          <a:xfrm>
            <a:off x="7467601" y="734199"/>
            <a:ext cx="3952160" cy="5481676"/>
          </a:xfrm>
          <a:prstGeom prst="rect">
            <a:avLst/>
          </a:prstGeom>
        </p:spPr>
      </p:pic>
    </p:spTree>
    <p:extLst>
      <p:ext uri="{BB962C8B-B14F-4D97-AF65-F5344CB8AC3E}">
        <p14:creationId xmlns:p14="http://schemas.microsoft.com/office/powerpoint/2010/main" val="31606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390" y="423333"/>
            <a:ext cx="11018520" cy="553998"/>
          </a:xfrm>
        </p:spPr>
        <p:txBody>
          <a:bodyPr/>
          <a:lstStyle/>
          <a:p>
            <a:r>
              <a:rPr lang="en-US" dirty="0"/>
              <a:t>Monitoring service and feature updates</a:t>
            </a:r>
          </a:p>
        </p:txBody>
      </p:sp>
      <p:sp>
        <p:nvSpPr>
          <p:cNvPr id="6" name="Text Placeholder 5"/>
          <p:cNvSpPr>
            <a:spLocks noGrp="1"/>
          </p:cNvSpPr>
          <p:nvPr>
            <p:ph type="body" sz="quarter" idx="10"/>
          </p:nvPr>
        </p:nvSpPr>
        <p:spPr>
          <a:xfrm>
            <a:off x="675290" y="3250470"/>
            <a:ext cx="11018520" cy="2412968"/>
          </a:xfrm>
        </p:spPr>
        <p:txBody>
          <a:bodyPr/>
          <a:lstStyle/>
          <a:p>
            <a:pPr marL="457200" indent="-457200">
              <a:buFont typeface="Arial" panose="020B0604020202020204" pitchFamily="34" charset="0"/>
              <a:buChar char="•"/>
            </a:pPr>
            <a:r>
              <a:rPr lang="en-IE" dirty="0"/>
              <a:t>Azure updates provides information about the Azure products, services, and features, and product roadmaps, and availability.</a:t>
            </a:r>
          </a:p>
          <a:p>
            <a:pPr marL="457200" indent="-457200">
              <a:buFont typeface="Arial" panose="020B0604020202020204" pitchFamily="34" charset="0"/>
              <a:buChar char="•"/>
            </a:pPr>
            <a:r>
              <a:rPr lang="en-IE" dirty="0"/>
              <a:t>View details about all Azure updates and their status.</a:t>
            </a:r>
          </a:p>
          <a:p>
            <a:pPr marL="457200" indent="-457200">
              <a:buFont typeface="Arial" panose="020B0604020202020204" pitchFamily="34" charset="0"/>
              <a:buChar char="•"/>
            </a:pPr>
            <a:r>
              <a:rPr lang="en-IE" dirty="0"/>
              <a:t>Browse and search for updates.</a:t>
            </a:r>
          </a:p>
          <a:p>
            <a:pPr marL="457200" indent="-457200">
              <a:buFont typeface="Arial" panose="020B0604020202020204" pitchFamily="34" charset="0"/>
              <a:buChar char="•"/>
            </a:pPr>
            <a:r>
              <a:rPr lang="en-IE" dirty="0"/>
              <a:t>Subscribe to Azure update notifications by RSS.</a:t>
            </a:r>
          </a:p>
        </p:txBody>
      </p:sp>
      <p:pic>
        <p:nvPicPr>
          <p:cNvPr id="2" name="Picture 1" descr="Screenshot of the Azure updates page. Tabs include all, now available, in preview, and in development. ">
            <a:extLst>
              <a:ext uri="{FF2B5EF4-FFF2-40B4-BE49-F238E27FC236}">
                <a16:creationId xmlns:a16="http://schemas.microsoft.com/office/drawing/2014/main" id="{63669372-DC58-4EC8-A4F6-E385BCE3C7B0}"/>
              </a:ext>
            </a:extLst>
          </p:cNvPr>
          <p:cNvPicPr>
            <a:picLocks noChangeAspect="1"/>
          </p:cNvPicPr>
          <p:nvPr/>
        </p:nvPicPr>
        <p:blipFill>
          <a:blip r:embed="rId3"/>
          <a:stretch>
            <a:fillRect/>
          </a:stretch>
        </p:blipFill>
        <p:spPr>
          <a:xfrm>
            <a:off x="1919795" y="1455186"/>
            <a:ext cx="8123809" cy="1571429"/>
          </a:xfrm>
          <a:prstGeom prst="rect">
            <a:avLst/>
          </a:prstGeom>
          <a:ln>
            <a:solidFill>
              <a:schemeClr val="tx1"/>
            </a:solidFill>
          </a:ln>
        </p:spPr>
      </p:pic>
    </p:spTree>
    <p:extLst>
      <p:ext uri="{BB962C8B-B14F-4D97-AF65-F5344CB8AC3E}">
        <p14:creationId xmlns:p14="http://schemas.microsoft.com/office/powerpoint/2010/main" val="99013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Walkthrough - Access Azure Preview features</a:t>
            </a:r>
            <a:endParaRPr lang="en-US" dirty="0"/>
          </a:p>
        </p:txBody>
      </p:sp>
      <p:sp>
        <p:nvSpPr>
          <p:cNvPr id="5" name="Text Placeholder 4">
            <a:extLst>
              <a:ext uri="{FF2B5EF4-FFF2-40B4-BE49-F238E27FC236}">
                <a16:creationId xmlns:a16="http://schemas.microsoft.com/office/drawing/2014/main" id="{3219B017-FDBD-44FF-874E-697DEAEE9AE8}"/>
              </a:ext>
            </a:extLst>
          </p:cNvPr>
          <p:cNvSpPr>
            <a:spLocks noGrp="1"/>
          </p:cNvSpPr>
          <p:nvPr>
            <p:ph type="body" sz="quarter" idx="10"/>
          </p:nvPr>
        </p:nvSpPr>
        <p:spPr>
          <a:xfrm>
            <a:off x="584200" y="1435497"/>
            <a:ext cx="11018520" cy="3964162"/>
          </a:xfrm>
        </p:spPr>
        <p:txBody>
          <a:bodyPr/>
          <a:lstStyle/>
          <a:p>
            <a:pPr marL="0" indent="0">
              <a:buNone/>
            </a:pPr>
            <a:r>
              <a:rPr lang="en-US" dirty="0"/>
              <a:t>Access and identify Azure preview services and features and view the latest Azure updates information.</a:t>
            </a:r>
          </a:p>
          <a:p>
            <a:pPr marL="514350" indent="-514350">
              <a:buFont typeface="+mj-lt"/>
              <a:buAutoNum type="arabicPeriod"/>
            </a:pPr>
            <a:r>
              <a:rPr lang="en-US" dirty="0"/>
              <a:t>Access preview services and features.</a:t>
            </a:r>
          </a:p>
          <a:p>
            <a:pPr marL="514350" indent="-514350">
              <a:buFont typeface="+mj-lt"/>
              <a:buAutoNum type="arabicPeriod"/>
            </a:pPr>
            <a:r>
              <a:rPr lang="en-US" dirty="0"/>
              <a:t>Review the Azure updates page.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2757471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10270067" cy="498598"/>
          </a:xfrm>
        </p:spPr>
        <p:txBody>
          <a:bodyPr/>
          <a:lstStyle/>
          <a:p>
            <a:r>
              <a:rPr lang="en-US" dirty="0">
                <a:latin typeface="Segoe UI Semibold (Headings)"/>
              </a:rPr>
              <a:t>Lesson 07: </a:t>
            </a:r>
            <a:r>
              <a:rPr lang="en-US">
                <a:latin typeface="Segoe UI Semibold (Headings)"/>
              </a:rPr>
              <a:t>Module review </a:t>
            </a:r>
            <a:r>
              <a:rPr lang="en-US" dirty="0">
                <a:latin typeface="Segoe UI Semibold (Headings)"/>
              </a:rPr>
              <a:t>questions</a:t>
            </a:r>
            <a:endParaRPr lang="en-US" dirty="0"/>
          </a:p>
        </p:txBody>
      </p:sp>
    </p:spTree>
    <p:extLst>
      <p:ext uri="{BB962C8B-B14F-4D97-AF65-F5344CB8AC3E}">
        <p14:creationId xmlns:p14="http://schemas.microsoft.com/office/powerpoint/2010/main" val="169325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02: Azure subscriptions</a:t>
            </a:r>
            <a:endParaRPr lang="en-US" dirty="0"/>
          </a:p>
        </p:txBody>
      </p:sp>
    </p:spTree>
    <p:extLst>
      <p:ext uri="{BB962C8B-B14F-4D97-AF65-F5344CB8AC3E}">
        <p14:creationId xmlns:p14="http://schemas.microsoft.com/office/powerpoint/2010/main" val="246374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subscriptions</a:t>
            </a:r>
          </a:p>
        </p:txBody>
      </p:sp>
      <p:sp>
        <p:nvSpPr>
          <p:cNvPr id="6" name="Text Placeholder 5"/>
          <p:cNvSpPr>
            <a:spLocks noGrp="1"/>
          </p:cNvSpPr>
          <p:nvPr>
            <p:ph type="body" sz="quarter" idx="10"/>
          </p:nvPr>
        </p:nvSpPr>
        <p:spPr>
          <a:xfrm>
            <a:off x="588263" y="4339035"/>
            <a:ext cx="10575037" cy="1760482"/>
          </a:xfrm>
        </p:spPr>
        <p:txBody>
          <a:bodyPr/>
          <a:lstStyle/>
          <a:p>
            <a:r>
              <a:rPr lang="en-IE" sz="2600" dirty="0"/>
              <a:t>An Azure subscription provides you with authenticated and authorized access to Azure accounts.</a:t>
            </a:r>
          </a:p>
          <a:p>
            <a:r>
              <a:rPr lang="en-IE" sz="2600" dirty="0"/>
              <a:t>Subscriptions can provide billing and access control boundaries.</a:t>
            </a:r>
          </a:p>
          <a:p>
            <a:r>
              <a:rPr lang="en-IE" sz="2600" dirty="0"/>
              <a:t>An account can have one subscription or multiple subscriptions.</a:t>
            </a:r>
          </a:p>
        </p:txBody>
      </p:sp>
      <p:pic>
        <p:nvPicPr>
          <p:cNvPr id="2" name="Picture 1" descr="An Azure account has three subscriptions. One for dev, one for test, and one for production. ">
            <a:extLst>
              <a:ext uri="{FF2B5EF4-FFF2-40B4-BE49-F238E27FC236}">
                <a16:creationId xmlns:a16="http://schemas.microsoft.com/office/drawing/2014/main" id="{10E8FBF8-4811-4E9C-8616-D4246EE85EE0}"/>
              </a:ext>
            </a:extLst>
          </p:cNvPr>
          <p:cNvPicPr>
            <a:picLocks noChangeAspect="1"/>
          </p:cNvPicPr>
          <p:nvPr/>
        </p:nvPicPr>
        <p:blipFill>
          <a:blip r:embed="rId3"/>
          <a:stretch>
            <a:fillRect/>
          </a:stretch>
        </p:blipFill>
        <p:spPr>
          <a:xfrm>
            <a:off x="2321595" y="1101263"/>
            <a:ext cx="6186938" cy="2554300"/>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Subscription offers</a:t>
            </a:r>
          </a:p>
        </p:txBody>
      </p:sp>
      <p:sp>
        <p:nvSpPr>
          <p:cNvPr id="6" name="Text Placeholder 5"/>
          <p:cNvSpPr>
            <a:spLocks noGrp="1"/>
          </p:cNvSpPr>
          <p:nvPr>
            <p:ph type="body" sz="quarter" idx="10"/>
          </p:nvPr>
        </p:nvSpPr>
        <p:spPr>
          <a:xfrm>
            <a:off x="457201" y="1447800"/>
            <a:ext cx="4514850" cy="3120854"/>
          </a:xfrm>
        </p:spPr>
        <p:txBody>
          <a:bodyPr/>
          <a:lstStyle/>
          <a:p>
            <a:r>
              <a:rPr lang="en-US" sz="2600" dirty="0"/>
              <a:t>Free (next slide)</a:t>
            </a:r>
          </a:p>
          <a:p>
            <a:r>
              <a:rPr lang="en-US" sz="2600" dirty="0"/>
              <a:t>Pay-as-you-go</a:t>
            </a:r>
          </a:p>
          <a:p>
            <a:r>
              <a:rPr lang="en-US" sz="2600" dirty="0"/>
              <a:t>Enterprise Agreement</a:t>
            </a:r>
          </a:p>
          <a:p>
            <a:r>
              <a:rPr lang="en-US" sz="2600" dirty="0"/>
              <a:t>Student</a:t>
            </a:r>
          </a:p>
          <a:p>
            <a:r>
              <a:rPr lang="en-IE" sz="2600" dirty="0"/>
              <a:t>An account can have one subscription or multiple subscriptions.</a:t>
            </a:r>
          </a:p>
        </p:txBody>
      </p:sp>
      <p:pic>
        <p:nvPicPr>
          <p:cNvPr id="3" name="Picture 2" descr="Screenshot of Azure customers offers.">
            <a:extLst>
              <a:ext uri="{FF2B5EF4-FFF2-40B4-BE49-F238E27FC236}">
                <a16:creationId xmlns:a16="http://schemas.microsoft.com/office/drawing/2014/main" id="{5A98981E-BAA1-434B-93C9-8239AE6781B3}"/>
              </a:ext>
            </a:extLst>
          </p:cNvPr>
          <p:cNvPicPr>
            <a:picLocks noChangeAspect="1"/>
          </p:cNvPicPr>
          <p:nvPr/>
        </p:nvPicPr>
        <p:blipFill>
          <a:blip r:embed="rId3"/>
          <a:stretch>
            <a:fillRect/>
          </a:stretch>
        </p:blipFill>
        <p:spPr>
          <a:xfrm>
            <a:off x="5095875" y="1333500"/>
            <a:ext cx="6743700" cy="3962400"/>
          </a:xfrm>
          <a:prstGeom prst="rect">
            <a:avLst/>
          </a:prstGeom>
        </p:spPr>
      </p:pic>
    </p:spTree>
    <p:extLst>
      <p:ext uri="{BB962C8B-B14F-4D97-AF65-F5344CB8AC3E}">
        <p14:creationId xmlns:p14="http://schemas.microsoft.com/office/powerpoint/2010/main" val="4450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free account</a:t>
            </a:r>
          </a:p>
        </p:txBody>
      </p:sp>
      <p:sp>
        <p:nvSpPr>
          <p:cNvPr id="6" name="Text Placeholder 5"/>
          <p:cNvSpPr>
            <a:spLocks noGrp="1"/>
          </p:cNvSpPr>
          <p:nvPr>
            <p:ph type="body" sz="quarter" idx="10"/>
          </p:nvPr>
        </p:nvSpPr>
        <p:spPr>
          <a:xfrm>
            <a:off x="586740" y="4004526"/>
            <a:ext cx="11018520" cy="1378839"/>
          </a:xfrm>
        </p:spPr>
        <p:txBody>
          <a:bodyPr/>
          <a:lstStyle/>
          <a:p>
            <a:r>
              <a:rPr lang="en-US" dirty="0"/>
              <a:t>Provides 12 months of our most popular services, a $200 credit to explore any Azure service for 30 days, and over 25 services are free.</a:t>
            </a:r>
          </a:p>
          <a:p>
            <a:r>
              <a:rPr lang="en-IE" dirty="0"/>
              <a:t>At the end of the trial you can upgrade to pay-as-you-go pricing. </a:t>
            </a:r>
          </a:p>
        </p:txBody>
      </p:sp>
      <p:pic>
        <p:nvPicPr>
          <p:cNvPr id="2" name="Picture 1" descr="Screenshot of the terms and conditions for an Azure free account. ">
            <a:extLst>
              <a:ext uri="{FF2B5EF4-FFF2-40B4-BE49-F238E27FC236}">
                <a16:creationId xmlns:a16="http://schemas.microsoft.com/office/drawing/2014/main" id="{BF9D77F0-7A23-4E71-95F5-832A115A5B00}"/>
              </a:ext>
            </a:extLst>
          </p:cNvPr>
          <p:cNvPicPr>
            <a:picLocks noChangeAspect="1"/>
          </p:cNvPicPr>
          <p:nvPr/>
        </p:nvPicPr>
        <p:blipFill>
          <a:blip r:embed="rId3"/>
          <a:stretch>
            <a:fillRect/>
          </a:stretch>
        </p:blipFill>
        <p:spPr>
          <a:xfrm>
            <a:off x="1398814" y="1244584"/>
            <a:ext cx="9067800" cy="2362200"/>
          </a:xfrm>
          <a:prstGeom prst="rect">
            <a:avLst/>
          </a:prstGeom>
        </p:spPr>
      </p:pic>
    </p:spTree>
    <p:extLst>
      <p:ext uri="{BB962C8B-B14F-4D97-AF65-F5344CB8AC3E}">
        <p14:creationId xmlns:p14="http://schemas.microsoft.com/office/powerpoint/2010/main" val="146722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Management Groups</a:t>
            </a:r>
          </a:p>
        </p:txBody>
      </p:sp>
      <p:sp>
        <p:nvSpPr>
          <p:cNvPr id="6" name="Text Placeholder 5"/>
          <p:cNvSpPr>
            <a:spLocks noGrp="1"/>
          </p:cNvSpPr>
          <p:nvPr>
            <p:ph type="body" sz="quarter" idx="10"/>
          </p:nvPr>
        </p:nvSpPr>
        <p:spPr>
          <a:xfrm>
            <a:off x="584200" y="1435497"/>
            <a:ext cx="5721350" cy="3705630"/>
          </a:xfrm>
        </p:spPr>
        <p:txBody>
          <a:bodyPr/>
          <a:lstStyle/>
          <a:p>
            <a:r>
              <a:rPr lang="en-US" dirty="0"/>
              <a:t>Management groups can include multiple Azure subscriptions.</a:t>
            </a:r>
          </a:p>
          <a:p>
            <a:r>
              <a:rPr lang="en-US" dirty="0"/>
              <a:t>Subscriptions inherit conditions applied to the management group.</a:t>
            </a:r>
          </a:p>
          <a:p>
            <a:r>
              <a:rPr lang="en-US" dirty="0"/>
              <a:t>10,000 management groups can be supported in a single directory.</a:t>
            </a:r>
          </a:p>
          <a:p>
            <a:r>
              <a:rPr lang="en-US" dirty="0"/>
              <a:t>A management group tree can support up to six levels of depth.</a:t>
            </a:r>
          </a:p>
        </p:txBody>
      </p:sp>
      <p:pic>
        <p:nvPicPr>
          <p:cNvPr id="2" name="Picture 1" descr="Image of four levels of hierarchy of objects in Azure in a tree structure, with Management groups at the top, below that lies subscriptions. Then below that are resource groups, and belowhat are individual resource objects such as VMs, VNET and other items.">
            <a:extLst>
              <a:ext uri="{FF2B5EF4-FFF2-40B4-BE49-F238E27FC236}">
                <a16:creationId xmlns:a16="http://schemas.microsoft.com/office/drawing/2014/main" id="{94027812-AC42-43DB-8E76-B3C92C6413AD}"/>
              </a:ext>
            </a:extLst>
          </p:cNvPr>
          <p:cNvPicPr>
            <a:picLocks noChangeAspect="1"/>
          </p:cNvPicPr>
          <p:nvPr/>
        </p:nvPicPr>
        <p:blipFill>
          <a:blip r:embed="rId3"/>
          <a:stretch>
            <a:fillRect/>
          </a:stretch>
        </p:blipFill>
        <p:spPr>
          <a:xfrm>
            <a:off x="6238875" y="1157287"/>
            <a:ext cx="5649528" cy="4543425"/>
          </a:xfrm>
          <a:prstGeom prst="rect">
            <a:avLst/>
          </a:prstGeom>
        </p:spPr>
      </p:pic>
    </p:spTree>
    <p:extLst>
      <p:ext uri="{BB962C8B-B14F-4D97-AF65-F5344CB8AC3E}">
        <p14:creationId xmlns:p14="http://schemas.microsoft.com/office/powerpoint/2010/main" val="27361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03: Planning and managing costs</a:t>
            </a:r>
            <a:endParaRPr lang="en-US" dirty="0"/>
          </a:p>
        </p:txBody>
      </p:sp>
    </p:spTree>
    <p:extLst>
      <p:ext uri="{BB962C8B-B14F-4D97-AF65-F5344CB8AC3E}">
        <p14:creationId xmlns:p14="http://schemas.microsoft.com/office/powerpoint/2010/main" val="336065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3196</Words>
  <Application>Microsoft Office PowerPoint</Application>
  <PresentationFormat>Widescreen</PresentationFormat>
  <Paragraphs>336</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Segoe UI</vt:lpstr>
      <vt:lpstr>Segoe UI Light</vt:lpstr>
      <vt:lpstr>Segoe UI Semibold</vt:lpstr>
      <vt:lpstr>Segoe UI Semibold (Headings)</vt:lpstr>
      <vt:lpstr>Segoe UI Semilight</vt:lpstr>
      <vt:lpstr>Wingdings</vt:lpstr>
      <vt:lpstr>WHITE TEMPLATE</vt:lpstr>
      <vt:lpstr>AZ-900T0x Module 04:  Azure pricing and support</vt:lpstr>
      <vt:lpstr>Lesson 01: Learning objectives</vt:lpstr>
      <vt:lpstr>Module 4 – Learning objectives</vt:lpstr>
      <vt:lpstr>Lesson 02: Azure subscriptions</vt:lpstr>
      <vt:lpstr>Azure subscriptions</vt:lpstr>
      <vt:lpstr>Subscription offers</vt:lpstr>
      <vt:lpstr>Azure free account</vt:lpstr>
      <vt:lpstr>Management Groups</vt:lpstr>
      <vt:lpstr>Lesson 03: Planning and managing costs</vt:lpstr>
      <vt:lpstr>Purchasing Azure products and services</vt:lpstr>
      <vt:lpstr>Factors affecting costs</vt:lpstr>
      <vt:lpstr>Zones for Billing Purposes</vt:lpstr>
      <vt:lpstr>Pricing calculator</vt:lpstr>
      <vt:lpstr>Walkthrough - Use the Azure Pricing Calculator</vt:lpstr>
      <vt:lpstr>Total cost of ownership calculator</vt:lpstr>
      <vt:lpstr>Walkthrough - Use the Azure TCO Calculator</vt:lpstr>
      <vt:lpstr>Minimizing costs</vt:lpstr>
      <vt:lpstr>Azure Cost Management</vt:lpstr>
      <vt:lpstr>Lesson 04: Azure support options</vt:lpstr>
      <vt:lpstr>Support plan options</vt:lpstr>
      <vt:lpstr>Alternative support channels</vt:lpstr>
      <vt:lpstr>Knowledge Center</vt:lpstr>
      <vt:lpstr>Walkthrough - Open a Support Request</vt:lpstr>
      <vt:lpstr>Lesson 05: Azure Service Level Agreements (SLAs)</vt:lpstr>
      <vt:lpstr>Service Level Agreements  (SLAs)</vt:lpstr>
      <vt:lpstr>SLAs for Azure products and services</vt:lpstr>
      <vt:lpstr>Composite SLAs</vt:lpstr>
      <vt:lpstr>Application SLAs</vt:lpstr>
      <vt:lpstr>Walkthrough - Calculate a Composite SLA</vt:lpstr>
      <vt:lpstr>Lesson 06: Service lifecycle in Azure</vt:lpstr>
      <vt:lpstr>Public and private preview features</vt:lpstr>
      <vt:lpstr>Accessing preview features</vt:lpstr>
      <vt:lpstr>Accessing Azure Portal preview</vt:lpstr>
      <vt:lpstr>General Availability</vt:lpstr>
      <vt:lpstr>Monitoring service and feature updates</vt:lpstr>
      <vt:lpstr>Walkthrough - Access Azure Preview features</vt:lpstr>
      <vt:lpstr>Lesson 07: Module review 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2019-10-20T19:00:47Z</dcterms:created>
  <dcterms:modified xsi:type="dcterms:W3CDTF">2019-12-09T19:48:24Z</dcterms:modified>
</cp:coreProperties>
</file>