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7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31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17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9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nockoutjs.com/download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New_in_JavaScript/1.8.5" TargetMode="External"/><Relationship Id="rId2" Type="http://schemas.openxmlformats.org/officeDocument/2006/relationships/hyperlink" Target="http://www.ecma-international.org/publications/files/ECMA-ST/Ecma-26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hnresig.com/blog/versions-of-javascrip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Vamos</a:t>
            </a:r>
            <a:r>
              <a:rPr lang="de-DE" dirty="0"/>
              <a:t> </a:t>
            </a:r>
            <a:r>
              <a:rPr lang="de-DE" dirty="0" err="1"/>
              <a:t>iniciar</a:t>
            </a:r>
            <a:r>
              <a:rPr lang="de-DE" dirty="0"/>
              <a:t> do </a:t>
            </a:r>
            <a:r>
              <a:rPr lang="de-DE" dirty="0" err="1"/>
              <a:t>começo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KNOCKOUT.JS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B13BF0-480F-4671-A38E-CE30029D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latin typeface="Calibri" panose="020F0502020204030204" pitchFamily="34" charset="0"/>
              </a:rPr>
              <a:t>Arquitetura do Knockout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FBA5D5-85E0-4204-87AF-B0DDB0A5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86" y="1820751"/>
            <a:ext cx="6249875" cy="43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1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KNOCKOUT.JS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b="1" dirty="0">
                <a:latin typeface="Calibri" panose="020F0502020204030204" pitchFamily="34" charset="0"/>
              </a:rPr>
              <a:t>Instalação</a:t>
            </a:r>
          </a:p>
          <a:p>
            <a:pPr>
              <a:buNone/>
            </a:pPr>
            <a:r>
              <a:rPr lang="pt-BR" dirty="0">
                <a:latin typeface="Calibri" panose="020F0502020204030204" pitchFamily="34" charset="0"/>
              </a:rPr>
              <a:t>Acessando o site </a:t>
            </a:r>
            <a:r>
              <a:rPr lang="pt-BR" dirty="0">
                <a:latin typeface="Calibri" panose="020F0502020204030204" pitchFamily="34" charset="0"/>
                <a:hlinkClick r:id="rId2"/>
              </a:rPr>
              <a:t>http://knockoutjs.com/downloads/index.html</a:t>
            </a:r>
            <a:r>
              <a:rPr lang="pt-BR" dirty="0">
                <a:latin typeface="Calibri" panose="020F0502020204030204" pitchFamily="34" charset="0"/>
              </a:rPr>
              <a:t> você terá acesso as varias maneiras de efetuar o download da biblioteca</a:t>
            </a:r>
          </a:p>
          <a:p>
            <a:pPr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C8309F-F74A-4533-9D2E-81150240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34" y="3276869"/>
            <a:ext cx="735222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KNOCKOUT.JS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b="1" dirty="0">
                <a:latin typeface="Calibri" panose="020F0502020204030204" pitchFamily="34" charset="0"/>
              </a:rPr>
              <a:t>Iniciando os trabalhos com KNOCKOUT</a:t>
            </a:r>
          </a:p>
          <a:p>
            <a:pPr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REFERÊNCIAS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hlinkClick r:id="rId2"/>
              </a:rPr>
              <a:t>http://www.ecma-international.org/publications/files/ECMA-ST/Ecma-262.pdf</a:t>
            </a:r>
            <a:endParaRPr lang="pt-BR"/>
          </a:p>
          <a:p>
            <a:pPr>
              <a:buNone/>
            </a:pPr>
            <a:r>
              <a:rPr lang="pt-BR" dirty="0">
                <a:hlinkClick r:id="rId3"/>
              </a:rPr>
              <a:t>https://developer.mozilla.org/en-US/docs/Web/JavaScript/New_in_JavaScript/1.8.5</a:t>
            </a:r>
            <a:endParaRPr lang="pt-BR"/>
          </a:p>
          <a:p>
            <a:pPr>
              <a:buNone/>
            </a:pPr>
            <a:r>
              <a:rPr lang="pt-BR" dirty="0">
                <a:hlinkClick r:id="rId4"/>
              </a:rPr>
              <a:t>https://johnresig.com/blog/versions-of-javascript/</a:t>
            </a:r>
            <a:endParaRPr lang="pt-BR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5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0000"/>
                </a:solidFill>
              </a:rPr>
              <a:t>JavaScript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latin typeface="Calibri" panose="020F0502020204030204" pitchFamily="34" charset="0"/>
              </a:rPr>
              <a:t>JavaScript</a:t>
            </a:r>
            <a:r>
              <a:rPr lang="pt-BR" dirty="0">
                <a:latin typeface="Calibri" panose="020F0502020204030204" pitchFamily="34" charset="0"/>
              </a:rPr>
              <a:t> foi originalmente desenvolvido por Brendan </a:t>
            </a:r>
            <a:r>
              <a:rPr lang="pt-BR" dirty="0" err="1">
                <a:latin typeface="Calibri" panose="020F0502020204030204" pitchFamily="34" charset="0"/>
              </a:rPr>
              <a:t>Eich</a:t>
            </a:r>
          </a:p>
          <a:p>
            <a:pPr lvl="1">
              <a:spcAft>
                <a:spcPts val="0"/>
              </a:spcAft>
              <a:buClr>
                <a:srgbClr val="9E3611"/>
              </a:buClr>
            </a:pPr>
            <a:endParaRPr lang="pt-BR" dirty="0">
              <a:latin typeface="Calibri" panose="020F0502020204030204" pitchFamily="34" charset="0"/>
            </a:endParaRPr>
          </a:p>
          <a:p>
            <a:pPr lvl="1">
              <a:buClr>
                <a:srgbClr val="9E3611"/>
              </a:buClr>
            </a:pPr>
            <a:endParaRPr lang="pt-BR" dirty="0">
              <a:latin typeface="Calibri" panose="020F0502020204030204" pitchFamily="34" charset="0"/>
            </a:endParaRPr>
          </a:p>
          <a:p>
            <a:pPr lvl="1">
              <a:buClr>
                <a:srgbClr val="9E3611"/>
              </a:buClr>
            </a:pPr>
            <a:endParaRPr lang="pt-BR" dirty="0">
              <a:latin typeface="Calibri" panose="020F0502020204030204" pitchFamily="34" charset="0"/>
            </a:endParaRPr>
          </a:p>
          <a:p>
            <a:pPr lvl="1">
              <a:buClr>
                <a:srgbClr val="9E3611"/>
              </a:buClr>
            </a:pPr>
            <a:endParaRPr lang="pt-BR" dirty="0">
              <a:latin typeface="Calibri" panose="020F0502020204030204" pitchFamily="34" charset="0"/>
            </a:endParaRPr>
          </a:p>
          <a:p>
            <a:pPr lvl="1">
              <a:buClr>
                <a:srgbClr val="9E3611"/>
              </a:buClr>
            </a:pPr>
            <a:endParaRPr lang="pt-BR" dirty="0">
              <a:latin typeface="Calibri" panose="020F0502020204030204" pitchFamily="34" charset="0"/>
            </a:endParaRPr>
          </a:p>
          <a:p>
            <a:pPr marL="274320" lvl="1" indent="0">
              <a:buClr>
                <a:srgbClr val="9E3611"/>
              </a:buClr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>
              <a:buClr>
                <a:srgbClr val="9E3611"/>
              </a:buClr>
              <a:buFont typeface="Wingdings"/>
            </a:pPr>
            <a:r>
              <a:rPr lang="pt-BR" dirty="0">
                <a:latin typeface="Calibri" panose="020F0502020204030204" pitchFamily="34" charset="0"/>
              </a:rPr>
              <a:t>Criado com o nome de Mocha, posteriormente teve seu nome mudado para </a:t>
            </a:r>
            <a:r>
              <a:rPr lang="pt-BR" dirty="0" err="1">
                <a:latin typeface="Calibri" panose="020F0502020204030204" pitchFamily="34" charset="0"/>
              </a:rPr>
              <a:t>LiveScript</a:t>
            </a:r>
            <a:r>
              <a:rPr lang="pt-BR" dirty="0">
                <a:latin typeface="Calibri" panose="020F0502020204030204" pitchFamily="34" charset="0"/>
              </a:rPr>
              <a:t> e por fim </a:t>
            </a:r>
            <a:r>
              <a:rPr lang="pt-BR" dirty="0" err="1">
                <a:latin typeface="Calibri" panose="020F0502020204030204" pitchFamily="34" charset="0"/>
              </a:rPr>
              <a:t>JavaScript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6A0A38E-73C9-4828-BA89-76747CC1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457450"/>
            <a:ext cx="4976485" cy="2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0000"/>
                </a:solidFill>
              </a:rPr>
              <a:t>JavaScript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pt-BR" b="1" dirty="0">
                <a:latin typeface="Calibri" panose="020F0502020204030204" pitchFamily="34" charset="0"/>
              </a:rPr>
              <a:t>Imperativa e Estruturada</a:t>
            </a:r>
            <a:br>
              <a:rPr lang="en-US" dirty="0">
                <a:latin typeface="Calibri" panose="020F0502020204030204" pitchFamily="34" charset="0"/>
                <a:cs typeface="+mn-ea"/>
              </a:rPr>
            </a:br>
            <a:r>
              <a:rPr lang="pt-BR" dirty="0" err="1">
                <a:latin typeface="Calibri" panose="020F0502020204030204" pitchFamily="34" charset="0"/>
              </a:rPr>
              <a:t>JavaScript</a:t>
            </a:r>
            <a:r>
              <a:rPr lang="pt-BR" dirty="0">
                <a:latin typeface="Calibri" panose="020F0502020204030204" pitchFamily="34" charset="0"/>
              </a:rPr>
              <a:t> suporta os elementos de sintaxe de programação estruturada da linguagem C (por exemplo, </a:t>
            </a:r>
            <a:r>
              <a:rPr lang="pt-BR" dirty="0" err="1">
                <a:latin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</a:rPr>
              <a:t>, </a:t>
            </a:r>
            <a:r>
              <a:rPr lang="pt-BR" dirty="0" err="1">
                <a:latin typeface="Calibri" panose="020F0502020204030204" pitchFamily="34" charset="0"/>
              </a:rPr>
              <a:t>while</a:t>
            </a:r>
            <a:r>
              <a:rPr lang="pt-BR" dirty="0">
                <a:latin typeface="Calibri" panose="020F0502020204030204" pitchFamily="34" charset="0"/>
              </a:rPr>
              <a:t>, switch)</a:t>
            </a:r>
          </a:p>
          <a:p>
            <a:pPr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pt-BR" b="1" dirty="0" err="1">
                <a:latin typeface="Calibri" panose="020F0502020204030204" pitchFamily="34" charset="0"/>
              </a:rPr>
              <a:t>Tipagem</a:t>
            </a:r>
            <a:r>
              <a:rPr lang="pt-BR" b="1" dirty="0">
                <a:latin typeface="Calibri" panose="020F0502020204030204" pitchFamily="34" charset="0"/>
              </a:rPr>
              <a:t> dinâmica</a:t>
            </a:r>
            <a:br>
              <a:rPr lang="en-US" dirty="0">
                <a:latin typeface="Calibri" panose="020F0502020204030204" pitchFamily="34" charset="0"/>
                <a:cs typeface="+mn-ea"/>
              </a:rPr>
            </a:br>
            <a:r>
              <a:rPr lang="pt-BR" dirty="0">
                <a:latin typeface="Calibri" panose="020F0502020204030204" pitchFamily="34" charset="0"/>
              </a:rPr>
              <a:t>Como na maioria das linguagens de script, tipos são associados com valores, não com variáveis. Por exemplo, a variável x poderia ser associada a um número e mais tarde associada a uma </a:t>
            </a:r>
            <a:r>
              <a:rPr lang="pt-BR" dirty="0" err="1">
                <a:latin typeface="Calibri" panose="020F0502020204030204" pitchFamily="34" charset="0"/>
              </a:rPr>
              <a:t>string</a:t>
            </a:r>
            <a:r>
              <a:rPr lang="pt-BR" dirty="0">
                <a:latin typeface="Calibri" panose="020F0502020204030204" pitchFamily="34" charset="0"/>
              </a:rPr>
              <a:t>. </a:t>
            </a:r>
          </a:p>
          <a:p>
            <a:pPr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pt-BR" b="1" dirty="0">
                <a:latin typeface="Calibri" panose="020F0502020204030204" pitchFamily="34" charset="0"/>
              </a:rPr>
              <a:t>Funções de primeira classe</a:t>
            </a:r>
            <a:br>
              <a:rPr lang="en-US" dirty="0">
                <a:latin typeface="Calibri" panose="020F0502020204030204" pitchFamily="34" charset="0"/>
                <a:cs typeface="+mn-ea"/>
              </a:rPr>
            </a:br>
            <a:r>
              <a:rPr lang="pt-BR" dirty="0">
                <a:latin typeface="Calibri" panose="020F0502020204030204" pitchFamily="34" charset="0"/>
              </a:rPr>
              <a:t>No </a:t>
            </a:r>
            <a:r>
              <a:rPr lang="pt-BR" dirty="0" err="1">
                <a:latin typeface="Calibri" panose="020F0502020204030204" pitchFamily="34" charset="0"/>
              </a:rPr>
              <a:t>JavaScript</a:t>
            </a:r>
            <a:r>
              <a:rPr lang="pt-BR" dirty="0">
                <a:latin typeface="Calibri" panose="020F0502020204030204" pitchFamily="34" charset="0"/>
              </a:rPr>
              <a:t> as funções são de primeira classe, isto é, são objetos que possuem propriedades e métodos, e podem ser passados como argumentos, serem atribuídos a variáveis ou retornados como qualquer outro objeto.</a:t>
            </a:r>
          </a:p>
          <a:p>
            <a:pPr>
              <a:buNone/>
            </a:pPr>
            <a:endParaRPr lang="pt-BR" b="1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pt-BR" b="1" dirty="0">
                <a:latin typeface="Calibri" panose="020F0502020204030204" pitchFamily="34" charset="0"/>
              </a:rPr>
              <a:t>Funções e métodos</a:t>
            </a:r>
            <a:br>
              <a:rPr lang="en-US" dirty="0">
                <a:latin typeface="Calibri" panose="020F0502020204030204" pitchFamily="34" charset="0"/>
                <a:cs typeface="+mn-ea"/>
              </a:rPr>
            </a:br>
            <a:r>
              <a:rPr lang="pt-BR" dirty="0">
                <a:latin typeface="Calibri" panose="020F0502020204030204" pitchFamily="34" charset="0"/>
              </a:rPr>
              <a:t>Diferente de muitas linguagens orientadas a objetos, não há distinção entre a definição de uma função e a definição de um método no </a:t>
            </a:r>
            <a:r>
              <a:rPr lang="pt-BR" dirty="0" err="1">
                <a:latin typeface="Calibri" panose="020F050202020403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650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KNOCKOUT.JS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PT" dirty="0">
                <a:latin typeface="Calibri" panose="020F0502020204030204" pitchFamily="34" charset="0"/>
              </a:rPr>
              <a:t>KnockoutJS é basicamente uma biblioteca escrita em JavaScript, com base no padrão MVVM</a:t>
            </a:r>
          </a:p>
          <a:p>
            <a:pPr>
              <a:buNone/>
            </a:pPr>
            <a:endParaRPr lang="pt-PT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pt-BR" dirty="0">
                <a:latin typeface="Calibri" panose="020F0502020204030204" pitchFamily="34" charset="0"/>
              </a:rPr>
              <a:t>Na definição oficial - </a:t>
            </a:r>
            <a:r>
              <a:rPr lang="pt-BR" dirty="0">
                <a:latin typeface="Calibri" panose="020F0502020204030204" pitchFamily="34" charset="0"/>
                <a:hlinkClick r:id="rId2"/>
              </a:rPr>
              <a:t>http://knockoutjs.com/</a:t>
            </a:r>
            <a:endParaRPr lang="pt-BR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pt-BR" dirty="0">
                <a:latin typeface="Calibri" panose="020F0502020204030204" pitchFamily="34" charset="0"/>
              </a:rPr>
              <a:t>	“o </a:t>
            </a:r>
            <a:r>
              <a:rPr lang="pt-BR" dirty="0" err="1">
                <a:latin typeface="Calibri" panose="020F0502020204030204" pitchFamily="34" charset="0"/>
              </a:rPr>
              <a:t>KnockoutJS</a:t>
            </a:r>
            <a:r>
              <a:rPr lang="pt-BR" dirty="0">
                <a:latin typeface="Calibri" panose="020F0502020204030204" pitchFamily="34" charset="0"/>
              </a:rPr>
              <a:t> é uma biblioteca </a:t>
            </a:r>
            <a:r>
              <a:rPr lang="pt-BR" dirty="0" err="1">
                <a:latin typeface="Calibri" panose="020F0502020204030204" pitchFamily="34" charset="0"/>
              </a:rPr>
              <a:t>JavaScript</a:t>
            </a:r>
            <a:r>
              <a:rPr lang="pt-BR" dirty="0">
                <a:latin typeface="Calibri" panose="020F0502020204030204" pitchFamily="34" charset="0"/>
              </a:rPr>
              <a:t> (Open </a:t>
            </a:r>
            <a:r>
              <a:rPr lang="pt-BR" dirty="0" err="1">
                <a:latin typeface="Calibri" panose="020F0502020204030204" pitchFamily="34" charset="0"/>
              </a:rPr>
              <a:t>Source</a:t>
            </a:r>
            <a:r>
              <a:rPr lang="pt-BR" dirty="0">
                <a:latin typeface="Calibri" panose="020F0502020204030204" pitchFamily="34" charset="0"/>
              </a:rPr>
              <a:t>) que simplifica a construção de interfaces gráficas dinâmicas, usando o padrão MVVM. (</a:t>
            </a:r>
            <a:r>
              <a:rPr lang="pt-BR" dirty="0" err="1">
                <a:latin typeface="Calibri" panose="020F0502020204030204" pitchFamily="34" charset="0"/>
              </a:rPr>
              <a:t>Model-View-ViewModel</a:t>
            </a:r>
            <a:r>
              <a:rPr lang="pt-BR" dirty="0">
                <a:latin typeface="Calibri" panose="020F0502020204030204" pitchFamily="34" charset="0"/>
              </a:rPr>
              <a:t>)”</a:t>
            </a:r>
          </a:p>
          <a:p>
            <a:pPr>
              <a:buNone/>
            </a:pPr>
            <a:endParaRPr lang="pt-PT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pt-PT" dirty="0">
                <a:latin typeface="Calibri" panose="020F0502020204030204" pitchFamily="34" charset="0"/>
              </a:rPr>
              <a:t>A biblioteca KnockoutJS fornece uma maneira fácil e limpa de lidar com interfaces complexas baseadas em dados.</a:t>
            </a:r>
            <a:endParaRPr lang="pt-BR" dirty="0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4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KNOCKOUT.JS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latin typeface="Calibri" panose="020F0502020204030204" pitchFamily="34" charset="0"/>
              </a:rPr>
              <a:t>Algumas características sobre Knockout</a:t>
            </a:r>
          </a:p>
          <a:p>
            <a:pPr>
              <a:buNone/>
            </a:pPr>
            <a:endParaRPr lang="pt-BR" dirty="0">
              <a:latin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</a:rPr>
              <a:t>Binding declarativos</a:t>
            </a:r>
          </a:p>
          <a:p>
            <a:r>
              <a:rPr lang="pt-PT" dirty="0">
                <a:latin typeface="Calibri" panose="020F0502020204030204" pitchFamily="34" charset="0"/>
              </a:rPr>
              <a:t>Atualização automática de UI (quando o estado do modelo de dados muda, a UI atualiza automaticamente)</a:t>
            </a:r>
          </a:p>
          <a:p>
            <a:r>
              <a:rPr lang="pt-PT" dirty="0">
                <a:latin typeface="Calibri" panose="020F0502020204030204" pitchFamily="34" charset="0"/>
              </a:rPr>
              <a:t>Acompanhamento de dependência</a:t>
            </a:r>
          </a:p>
          <a:p>
            <a:pPr lvl="1"/>
            <a:r>
              <a:rPr lang="pt-PT" i="1" dirty="0">
                <a:latin typeface="Calibri" panose="020F0502020204030204" pitchFamily="34" charset="0"/>
              </a:rPr>
              <a:t>Dependency tracking</a:t>
            </a:r>
          </a:p>
          <a:p>
            <a:r>
              <a:rPr lang="pt-PT" dirty="0">
                <a:latin typeface="Calibri" panose="020F0502020204030204" pitchFamily="34" charset="0"/>
              </a:rPr>
              <a:t>Templates (usando um motor de modelo nativo, embora outros mecanismos de modelos possam ser usados, como jquery.tmpl)</a:t>
            </a:r>
            <a:endParaRPr lang="pt-BR" dirty="0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32C317-89E6-45B6-B071-88E41152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7" r="2948"/>
          <a:stretch/>
        </p:blipFill>
        <p:spPr>
          <a:xfrm>
            <a:off x="6097503" y="2121408"/>
            <a:ext cx="5264768" cy="1575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/>
              <a:t>KNOCKOUT.JS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B13BF0-480F-4671-A38E-CE30029D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</a:rPr>
              <a:t>Modelo MVVM</a:t>
            </a:r>
          </a:p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O MVVM facilita a separação do desenvolvimento da interface gráfica do usuário</a:t>
            </a:r>
          </a:p>
          <a:p>
            <a:pPr marL="0" indent="0">
              <a:buNone/>
            </a:pPr>
            <a:endParaRPr lang="pt-PT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O modelo de visão do MVVM é um conversor de valores, o que significa que o modelo de visão é responsável por expor (converter) os objetos de dados do modelo de forma que os objetos sejam facilmente gerenciados e apresentados.</a:t>
            </a:r>
          </a:p>
          <a:p>
            <a:pPr marL="0" indent="0">
              <a:buNone/>
            </a:pPr>
            <a:endParaRPr lang="pt-PT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O modelo de visão pode implementar um padrão de mediador, organizando o acesso à lógica back-end em torno do conjunto de casos de uso suportados pela visão.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2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32C317-89E6-45B6-B071-88E41152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7" r="2948"/>
          <a:stretch/>
        </p:blipFill>
        <p:spPr>
          <a:xfrm>
            <a:off x="6097503" y="2121408"/>
            <a:ext cx="5264768" cy="1575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/>
              <a:t>KNOCKOUT.JS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B13BF0-480F-4671-A38E-CE30029D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O MVVM é uma variação do padrão de design do modelo de apresentação de Martin Fowler.</a:t>
            </a:r>
          </a:p>
          <a:p>
            <a:pPr marL="0" indent="0">
              <a:buNone/>
            </a:pPr>
            <a:endParaRPr lang="pt-PT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O MVVM e o Modelo de Apresentação derivam do modelo-view-controller pattern (MVC).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32C317-89E6-45B6-B071-88E41152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7" r="2948"/>
          <a:stretch/>
        </p:blipFill>
        <p:spPr>
          <a:xfrm>
            <a:off x="6097503" y="2121408"/>
            <a:ext cx="5264768" cy="1575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/>
              <a:t>KNOCKOUT.JS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B13BF0-480F-4671-A38E-CE30029D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O MVVM foi desenvolvido pelos arquitetos da Microsoft Ken Cooper e Ted Peters especificamente para simplificar a programação de interfaces de usuário com base em eventos, explorando recursos do Windows Presentation Foundation (WPF) (sistema de gráficos .NET da Microsoft) e Silverlight (derivado de aplicativos da Internet do WPF).</a:t>
            </a:r>
          </a:p>
          <a:p>
            <a:pPr marL="0" indent="0">
              <a:buNone/>
            </a:pPr>
            <a:endParaRPr lang="pt-PT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John Gossman, um dos arquitetos WPF e Silverlight da Microsoft, anunciou o MVVM em seu blog em 2005.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32C317-89E6-45B6-B071-88E41152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7" r="2948"/>
          <a:stretch/>
        </p:blipFill>
        <p:spPr>
          <a:xfrm>
            <a:off x="6097503" y="2121408"/>
            <a:ext cx="5264768" cy="1575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/>
              <a:t>KNOCKOUT.JS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B13BF0-480F-4671-A38E-CE30029D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latin typeface="Calibri" panose="020F0502020204030204" pitchFamily="34" charset="0"/>
              </a:rPr>
              <a:t>Model-view-viewmodel também é conhecido como model-view-binder, especialmente em implementações que não envolvem a plataforma .NET. ZK (uma estrutura de aplicação web escrita em Java) e KnockoutJS (uma biblioteca de JavaScript) usam model-view-binder.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378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460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Tipo de Madeira</vt:lpstr>
      <vt:lpstr>JAVASCRIPT</vt:lpstr>
      <vt:lpstr>JavaScript</vt:lpstr>
      <vt:lpstr>JavaScript</vt:lpstr>
      <vt:lpstr>KNOCKOUT.JS</vt:lpstr>
      <vt:lpstr>KNOCKOUT.JS</vt:lpstr>
      <vt:lpstr>KNOCKOUT.JS</vt:lpstr>
      <vt:lpstr>KNOCKOUT.JS</vt:lpstr>
      <vt:lpstr>KNOCKOUT.JS</vt:lpstr>
      <vt:lpstr>KNOCKOUT.JS</vt:lpstr>
      <vt:lpstr>KNOCKOUT.JS</vt:lpstr>
      <vt:lpstr>KNOCKOUT.JS</vt:lpstr>
      <vt:lpstr>KNOCKOUT.JS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/>
  <cp:revision>5</cp:revision>
  <dcterms:created xsi:type="dcterms:W3CDTF">2012-07-30T23:50:35Z</dcterms:created>
  <dcterms:modified xsi:type="dcterms:W3CDTF">2017-11-03T10:42:52Z</dcterms:modified>
</cp:coreProperties>
</file>