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72" r:id="rId6"/>
    <p:sldId id="259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BBB26-4484-4653-8F5F-CE1CF3F0AB65}" type="datetimeFigureOut">
              <a:rPr lang="pt-BR"/>
              <a:t>07/12/2015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AD3A-11EF-493A-88B5-CD9B71410C00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36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57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098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4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526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291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789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84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3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54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7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33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51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8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37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AD3A-11EF-493A-88B5-CD9B71410C00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87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81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48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55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5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6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1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50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29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1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32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3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12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3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63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9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9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E51C7C-CEA3-4CAA-BE4B-344879E7C377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43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gallery.msdn.microsoft.com/fa041d2d-5d77-494b-b0ba-8b4550792b4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4508" y="1608714"/>
            <a:ext cx="10609263" cy="141851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9600" dirty="0">
                <a:latin typeface="Calibri"/>
              </a:rPr>
              <a:t>TYPESCRIPT</a:t>
            </a:r>
            <a:endParaRPr lang="pt-BR" sz="9600" dirty="0">
              <a:latin typeface="Calibr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88088" y="3372812"/>
            <a:ext cx="6987645" cy="1388534"/>
          </a:xfrm>
        </p:spPr>
        <p:txBody>
          <a:bodyPr/>
          <a:lstStyle/>
          <a:p>
            <a:pPr algn="ctr"/>
            <a:r>
              <a:rPr lang="de-DE" sz="3200" b="1" dirty="0">
                <a:latin typeface="Calibri"/>
              </a:rPr>
              <a:t>O SUPERSET JAVASCRIPT</a:t>
            </a:r>
            <a:r>
              <a:rPr lang="de-DE" dirty="0"/>
              <a:t> </a:t>
            </a:r>
            <a:endParaRPr lang="pt-BR" dirty="0"/>
          </a:p>
          <a:p>
            <a:pPr algn="ctr"/>
            <a:r>
              <a:rPr lang="de-DE" sz="2400" dirty="0" err="1"/>
              <a:t>usando</a:t>
            </a:r>
            <a:r>
              <a:rPr lang="de-DE" sz="2400" dirty="0"/>
              <a:t> </a:t>
            </a:r>
            <a:r>
              <a:rPr lang="de-DE" sz="2400" dirty="0" err="1"/>
              <a:t>ECMAScript</a:t>
            </a:r>
            <a:r>
              <a:rPr lang="de-DE" sz="2400" dirty="0"/>
              <a:t> 6 (ES6)</a:t>
            </a:r>
            <a:endParaRPr lang="pt-BR" sz="2400" dirty="0"/>
          </a:p>
        </p:txBody>
      </p:sp>
      <p:pic>
        <p:nvPicPr>
          <p:cNvPr id="4" name="Imagem 3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263" y="6116243"/>
            <a:ext cx="2448935" cy="690202"/>
          </a:xfrm>
          <a:prstGeom prst="rect">
            <a:avLst/>
          </a:prstGeom>
        </p:spPr>
      </p:pic>
      <p:pic>
        <p:nvPicPr>
          <p:cNvPr id="5" name="Imagem 4" descr="microsoft_logo_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5" y="6094677"/>
            <a:ext cx="2004436" cy="73825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182" y="6245639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charset="0"/>
              </a:rPr>
              <a:t>FAZER UM SIMPLES RETORNO NA TELA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Calibri"/>
              </a:rPr>
              <a:t>class</a:t>
            </a:r>
            <a:r>
              <a:rPr lang="pt-BR" dirty="0">
                <a:latin typeface="Calibri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Calibri"/>
              </a:rPr>
              <a:t>Start</a:t>
            </a:r>
            <a:r>
              <a:rPr lang="pt-BR" dirty="0">
                <a:latin typeface="Calibri"/>
              </a:rPr>
              <a:t>{</a:t>
            </a:r>
            <a:endParaRPr lang="pt-BR" dirty="0">
              <a:latin typeface="Calibri"/>
            </a:endParaRPr>
          </a:p>
          <a:p>
            <a:pPr marL="0" indent="0">
              <a:buNone/>
            </a:pPr>
            <a:r>
              <a:rPr lang="pt-BR" dirty="0">
                <a:latin typeface="Calibri"/>
              </a:rPr>
              <a:t>               </a:t>
            </a:r>
            <a:r>
              <a:rPr lang="pt-BR" dirty="0" err="1">
                <a:latin typeface="Calibri"/>
              </a:rPr>
              <a:t>public</a:t>
            </a:r>
            <a:r>
              <a:rPr lang="pt-BR" dirty="0">
                <a:latin typeface="Calibri"/>
              </a:rPr>
              <a:t> </a:t>
            </a:r>
            <a:r>
              <a:rPr lang="pt-BR" dirty="0" err="1">
                <a:latin typeface="Calibri"/>
              </a:rPr>
              <a:t>static</a:t>
            </a:r>
            <a:r>
              <a:rPr lang="pt-BR" dirty="0">
                <a:latin typeface="Calibri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alibri"/>
              </a:rPr>
              <a:t>main</a:t>
            </a:r>
            <a:r>
              <a:rPr lang="pt-BR" dirty="0">
                <a:latin typeface="Calibri"/>
              </a:rPr>
              <a:t>(</a:t>
            </a:r>
            <a:r>
              <a:rPr lang="pt-BR" dirty="0" err="1">
                <a:latin typeface="Calibri"/>
              </a:rPr>
              <a:t>mensagem</a:t>
            </a:r>
            <a:r>
              <a:rPr lang="pt-BR" dirty="0" err="1">
                <a:solidFill>
                  <a:srgbClr val="C00000"/>
                </a:solidFill>
                <a:latin typeface="Calibri"/>
              </a:rPr>
              <a:t>:</a:t>
            </a:r>
            <a:r>
              <a:rPr lang="pt-BR" b="1" dirty="0" err="1">
                <a:solidFill>
                  <a:srgbClr val="C00000"/>
                </a:solidFill>
                <a:latin typeface="Calibri"/>
              </a:rPr>
              <a:t>string</a:t>
            </a:r>
            <a:r>
              <a:rPr lang="pt-BR" dirty="0">
                <a:latin typeface="Calibri"/>
              </a:rPr>
              <a:t>) </a:t>
            </a:r>
            <a:r>
              <a:rPr lang="pt-BR" dirty="0">
                <a:solidFill>
                  <a:srgbClr val="C00000"/>
                </a:solidFill>
                <a:latin typeface="Calibri"/>
              </a:rPr>
              <a:t>:</a:t>
            </a:r>
            <a:r>
              <a:rPr lang="pt-BR" b="1" dirty="0" err="1">
                <a:solidFill>
                  <a:srgbClr val="C00000"/>
                </a:solidFill>
                <a:latin typeface="Calibri"/>
              </a:rPr>
              <a:t>string</a:t>
            </a:r>
            <a:r>
              <a:rPr lang="pt-BR" b="1" dirty="0">
                <a:latin typeface="Calibri"/>
              </a:rPr>
              <a:t> </a:t>
            </a:r>
            <a:r>
              <a:rPr lang="pt-BR" dirty="0">
                <a:latin typeface="Calibri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alibri"/>
              </a:rPr>
              <a:t>                    </a:t>
            </a:r>
            <a:r>
              <a:rPr lang="pt-BR" dirty="0" err="1">
                <a:latin typeface="Calibri"/>
              </a:rPr>
              <a:t>return</a:t>
            </a:r>
            <a:r>
              <a:rPr lang="pt-BR" dirty="0">
                <a:latin typeface="Calibri"/>
              </a:rPr>
              <a:t> "Retorno de </a:t>
            </a:r>
            <a:r>
              <a:rPr lang="pt-BR" dirty="0" err="1">
                <a:latin typeface="Calibri"/>
              </a:rPr>
              <a:t>TypeScript</a:t>
            </a:r>
            <a:r>
              <a:rPr lang="pt-BR" dirty="0">
                <a:latin typeface="Calibri"/>
              </a:rPr>
              <a:t>: " + mensagem</a:t>
            </a:r>
          </a:p>
          <a:p>
            <a:pPr marL="0" indent="0">
              <a:buNone/>
            </a:pPr>
            <a:r>
              <a:rPr lang="pt-BR" dirty="0">
                <a:latin typeface="Calibri"/>
              </a:rPr>
              <a:t>               }</a:t>
            </a:r>
          </a:p>
          <a:p>
            <a:pPr marL="0" indent="0">
              <a:buNone/>
            </a:pPr>
            <a:r>
              <a:rPr lang="pt-BR" dirty="0">
                <a:latin typeface="Calibri"/>
              </a:rPr>
              <a:t>}</a:t>
            </a:r>
          </a:p>
          <a:p>
            <a:pPr marL="0" indent="0">
              <a:buNone/>
            </a:pPr>
            <a:endParaRPr lang="pt-BR" dirty="0">
              <a:latin typeface="Calibri"/>
            </a:endParaRPr>
          </a:p>
          <a:p>
            <a:pPr marL="0" indent="0">
              <a:buNone/>
            </a:pPr>
            <a:r>
              <a:rPr lang="pt-BR" dirty="0">
                <a:latin typeface="Calibri" charset="0"/>
              </a:rPr>
              <a:t>document.querySelector("#resultado").</a:t>
            </a:r>
            <a:r>
              <a:rPr lang="pt-BR" dirty="0" err="1">
                <a:latin typeface="Calibri" charset="0"/>
              </a:rPr>
              <a:t>innerHTML</a:t>
            </a:r>
            <a:r>
              <a:rPr lang="pt-BR" dirty="0">
                <a:latin typeface="Calibri" charset="0"/>
              </a:rPr>
              <a:t> = Start.main('Teste')</a:t>
            </a:r>
          </a:p>
          <a:p>
            <a:pPr marL="0" indent="0" algn="ctr">
              <a:buNone/>
            </a:pPr>
            <a:r>
              <a:rPr lang="pt-BR" sz="1800" b="1" dirty="0">
                <a:latin typeface="Calibri"/>
              </a:rPr>
              <a:t/>
            </a:r>
            <a:br>
              <a:rPr lang="pt-BR" sz="1800" b="1" dirty="0">
                <a:latin typeface="Calibri"/>
              </a:rPr>
            </a:br>
            <a:endParaRPr lang="pt-BR" sz="1800" b="1" dirty="0">
              <a:latin typeface="Calibri"/>
            </a:endParaRPr>
          </a:p>
          <a:p>
            <a:pPr marL="0" indent="0" algn="ctr">
              <a:buNone/>
            </a:pPr>
            <a:endParaRPr lang="pt-BR" sz="1800" b="1" dirty="0">
              <a:solidFill>
                <a:srgbClr val="000000"/>
              </a:solidFill>
              <a:latin typeface="Consolas" charset="0"/>
            </a:endParaRP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7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charset="0"/>
              </a:rPr>
              <a:t>FAZER UM SIMPLES RETORNO NA TELA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Calibri"/>
              </a:rPr>
              <a:t>Para compilar o código </a:t>
            </a:r>
            <a:r>
              <a:rPr lang="pt-BR" dirty="0" err="1">
                <a:latin typeface="Calibri"/>
              </a:rPr>
              <a:t>TypeScript</a:t>
            </a:r>
            <a:r>
              <a:rPr lang="pt-BR" dirty="0">
                <a:latin typeface="Calibri"/>
              </a:rPr>
              <a:t> para </a:t>
            </a:r>
            <a:r>
              <a:rPr lang="pt-BR" dirty="0" err="1">
                <a:latin typeface="Calibri"/>
              </a:rPr>
              <a:t>JavaScript</a:t>
            </a:r>
            <a:endParaRPr lang="pt-BR" dirty="0">
              <a:latin typeface="Calibri"/>
            </a:endParaRPr>
          </a:p>
          <a:p>
            <a:pPr lvl="1"/>
            <a:r>
              <a:rPr lang="pt-BR" dirty="0">
                <a:latin typeface="Calibri"/>
              </a:rPr>
              <a:t>No Visual Studio é somente salvar o arquivo .</a:t>
            </a:r>
            <a:r>
              <a:rPr lang="pt-BR" dirty="0" err="1">
                <a:latin typeface="Calibri"/>
              </a:rPr>
              <a:t>ts</a:t>
            </a:r>
            <a:endParaRPr lang="pt-BR" dirty="0">
              <a:latin typeface="Calibri"/>
            </a:endParaRPr>
          </a:p>
          <a:p>
            <a:pPr lvl="1"/>
            <a:r>
              <a:rPr lang="pt-BR" dirty="0">
                <a:latin typeface="Calibri"/>
              </a:rPr>
              <a:t>No node.js devemos executar o seguinte comando no CMD ( </a:t>
            </a:r>
            <a:r>
              <a:rPr lang="pt-BR" dirty="0" err="1">
                <a:latin typeface="Calibri"/>
              </a:rPr>
              <a:t>tsc</a:t>
            </a:r>
            <a:r>
              <a:rPr lang="pt-BR" dirty="0">
                <a:latin typeface="Calibri"/>
              </a:rPr>
              <a:t> nomeDoArquivo.ts )</a:t>
            </a:r>
            <a:br>
              <a:rPr lang="pt-BR" dirty="0">
                <a:latin typeface="Calibri"/>
              </a:rPr>
            </a:br>
            <a:endParaRPr lang="pt-BR" dirty="0">
              <a:latin typeface="Calibri"/>
            </a:endParaRPr>
          </a:p>
          <a:p>
            <a:r>
              <a:rPr lang="pt-BR" dirty="0">
                <a:solidFill>
                  <a:srgbClr val="000000"/>
                </a:solidFill>
                <a:latin typeface="Calibri" charset="0"/>
              </a:rPr>
              <a:t>Faça uma página HTML ( usando 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Bootstrap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 )</a:t>
            </a:r>
          </a:p>
          <a:p>
            <a:pPr marL="0" indent="0">
              <a:buNone/>
            </a:pPr>
            <a:endParaRPr lang="pt-BR" dirty="0">
              <a:latin typeface="Calibri"/>
            </a:endParaRPr>
          </a:p>
          <a:p>
            <a:r>
              <a:rPr lang="pt-BR" dirty="0">
                <a:latin typeface="Calibri"/>
              </a:rPr>
              <a:t>Para trazer seu código para a página importamos um novo arquivo .</a:t>
            </a:r>
            <a:r>
              <a:rPr lang="pt-BR" dirty="0" err="1">
                <a:latin typeface="Calibri"/>
              </a:rPr>
              <a:t>js</a:t>
            </a:r>
            <a:r>
              <a:rPr lang="pt-BR" dirty="0">
                <a:latin typeface="Calibri"/>
              </a:rPr>
              <a:t/>
            </a:r>
            <a:br>
              <a:rPr lang="pt-BR" dirty="0">
                <a:latin typeface="Calibri"/>
              </a:rPr>
            </a:br>
            <a:endParaRPr lang="pt-BR" dirty="0">
              <a:latin typeface="Calibri"/>
            </a:endParaRPr>
          </a:p>
          <a:p>
            <a:r>
              <a:rPr lang="pt-BR" dirty="0">
                <a:latin typeface="Calibri"/>
              </a:rPr>
              <a:t>Chamamos o método criado: </a:t>
            </a:r>
            <a:r>
              <a:rPr lang="pt-BR" dirty="0" err="1">
                <a:latin typeface="Calibri" charset="0"/>
              </a:rPr>
              <a:t>Start.main(" ") </a:t>
            </a:r>
            <a:endParaRPr lang="pt-BR" dirty="0">
              <a:latin typeface="Calibri"/>
            </a:endParaRPr>
          </a:p>
          <a:p>
            <a:pPr marL="0" indent="0">
              <a:buNone/>
            </a:pPr>
            <a:endParaRPr lang="pt-BR" dirty="0">
              <a:latin typeface="Calibri"/>
            </a:endParaRPr>
          </a:p>
          <a:p>
            <a:r>
              <a:rPr lang="pt-BR" dirty="0">
                <a:latin typeface="Calibri"/>
              </a:rPr>
              <a:t>Tratamos o retorno na tela com </a:t>
            </a:r>
            <a:r>
              <a:rPr lang="pt-BR">
                <a:latin typeface="Calibri"/>
              </a:rPr>
              <a:t>JavaScript</a:t>
            </a:r>
            <a:endParaRPr lang="pt-BR" sz="1800" b="1" dirty="0">
              <a:latin typeface="Calibri"/>
            </a:endParaRP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4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charset="0"/>
              </a:rPr>
              <a:t>FAZER ALGO MAIS DIFÍCIL....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3600" dirty="0">
                <a:latin typeface="Calibri"/>
              </a:rPr>
              <a:t>Com um novo arquivo .</a:t>
            </a:r>
            <a:r>
              <a:rPr lang="pt-BR" sz="3600" dirty="0" err="1">
                <a:latin typeface="Calibri"/>
              </a:rPr>
              <a:t>ts</a:t>
            </a:r>
            <a:r>
              <a:rPr lang="pt-BR" sz="3600" dirty="0">
                <a:latin typeface="Calibri"/>
              </a:rPr>
              <a:t>, vamos criar um construtor uma Classe:</a:t>
            </a:r>
          </a:p>
          <a:p>
            <a:pPr marL="0" indent="0">
              <a:buNone/>
            </a:pPr>
            <a:r>
              <a:rPr lang="pt-BR" sz="3600" dirty="0">
                <a:latin typeface="Calibri"/>
              </a:rPr>
              <a:t>Sim.. uma Classe</a:t>
            </a:r>
          </a:p>
          <a:p>
            <a:pPr marL="0" indent="0">
              <a:buNone/>
            </a:pPr>
            <a:endParaRPr lang="pt-BR" dirty="0">
              <a:latin typeface="Calibri"/>
            </a:endParaRPr>
          </a:p>
          <a:p>
            <a:pPr marL="0" indent="0">
              <a:buNone/>
            </a:pPr>
            <a:r>
              <a:rPr lang="pt-BR" sz="3600" dirty="0" err="1">
                <a:solidFill>
                  <a:srgbClr val="0000FF"/>
                </a:solidFill>
                <a:latin typeface="Calibri"/>
              </a:rPr>
              <a:t>class</a:t>
            </a:r>
            <a:r>
              <a:rPr lang="pt-BR" sz="3600" dirty="0">
                <a:latin typeface="Calibri"/>
              </a:rPr>
              <a:t> Pessoa{     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  <a:latin typeface="Calibri"/>
              </a:rPr>
              <a:t>       </a:t>
            </a:r>
            <a:r>
              <a:rPr lang="pt-BR" sz="3600" dirty="0" err="1">
                <a:solidFill>
                  <a:srgbClr val="0000FF"/>
                </a:solidFill>
                <a:latin typeface="Calibri"/>
              </a:rPr>
              <a:t>constructor</a:t>
            </a:r>
            <a:r>
              <a:rPr lang="pt-BR" sz="3600" dirty="0">
                <a:solidFill>
                  <a:srgbClr val="0000FF"/>
                </a:solidFill>
                <a:latin typeface="Calibri"/>
              </a:rPr>
              <a:t>(         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  <a:latin typeface="Calibri"/>
              </a:rPr>
              <a:t>                  </a:t>
            </a:r>
            <a:r>
              <a:rPr lang="pt-BR" sz="3600" dirty="0" err="1">
                <a:solidFill>
                  <a:srgbClr val="0000FF"/>
                </a:solidFill>
                <a:latin typeface="Calibri"/>
              </a:rPr>
              <a:t>public</a:t>
            </a:r>
            <a:r>
              <a:rPr lang="pt-BR" sz="3600" dirty="0">
                <a:solidFill>
                  <a:srgbClr val="0000FF"/>
                </a:solidFill>
                <a:latin typeface="Calibri"/>
              </a:rPr>
              <a:t> nome,         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  <a:latin typeface="Calibri"/>
              </a:rPr>
              <a:t>                  </a:t>
            </a:r>
            <a:r>
              <a:rPr lang="pt-BR" sz="3600" dirty="0" err="1">
                <a:solidFill>
                  <a:srgbClr val="0000FF"/>
                </a:solidFill>
                <a:latin typeface="Calibri"/>
              </a:rPr>
              <a:t>public</a:t>
            </a:r>
            <a:r>
              <a:rPr lang="pt-BR" sz="36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pt-BR" sz="3600" dirty="0" err="1">
                <a:solidFill>
                  <a:srgbClr val="0000FF"/>
                </a:solidFill>
                <a:latin typeface="Calibri"/>
              </a:rPr>
              <a:t>endereco</a:t>
            </a:r>
            <a:r>
              <a:rPr lang="pt-BR" sz="3600" dirty="0">
                <a:solidFill>
                  <a:srgbClr val="0000FF"/>
                </a:solidFill>
                <a:latin typeface="Calibri"/>
              </a:rPr>
              <a:t>,         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  <a:latin typeface="Calibri"/>
              </a:rPr>
              <a:t>                  </a:t>
            </a:r>
            <a:r>
              <a:rPr lang="pt-BR" sz="3600" dirty="0" err="1">
                <a:solidFill>
                  <a:srgbClr val="0000FF"/>
                </a:solidFill>
                <a:latin typeface="Calibri"/>
              </a:rPr>
              <a:t>public</a:t>
            </a:r>
            <a:r>
              <a:rPr lang="pt-BR" sz="3600" dirty="0">
                <a:latin typeface="Calibri"/>
              </a:rPr>
              <a:t> idade) </a:t>
            </a:r>
          </a:p>
          <a:p>
            <a:pPr marL="0" indent="0">
              <a:buNone/>
            </a:pPr>
            <a:r>
              <a:rPr lang="pt-BR" sz="3600" dirty="0">
                <a:latin typeface="Calibri"/>
              </a:rPr>
              <a:t>                  {   } </a:t>
            </a:r>
          </a:p>
          <a:p>
            <a:pPr marL="0" indent="0">
              <a:buNone/>
            </a:pPr>
            <a:r>
              <a:rPr lang="pt-BR" sz="3600" dirty="0">
                <a:latin typeface="Calibri"/>
              </a:rPr>
              <a:t>}</a:t>
            </a:r>
            <a:endParaRPr lang="pt-BR" sz="1800" b="1" dirty="0">
              <a:latin typeface="Calibri"/>
            </a:endParaRP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4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charset="0"/>
              </a:rPr>
              <a:t>FAZER ALGO MAIS DIFÍCIL....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dirty="0">
                <a:latin typeface="Calibri"/>
              </a:rPr>
              <a:t>Agora podemos para mostrar a capacidade criamos uma interface:</a:t>
            </a:r>
          </a:p>
          <a:p>
            <a:pPr marL="0" indent="0">
              <a:buNone/>
            </a:pPr>
            <a:endParaRPr lang="pt-BR" dirty="0">
              <a:latin typeface="Calibri"/>
            </a:endParaRP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  <a:latin typeface="Consolas" charset="0"/>
              </a:rPr>
              <a:t>interface </a:t>
            </a:r>
            <a:r>
              <a:rPr lang="pt-BR" sz="3600" dirty="0" err="1">
                <a:solidFill>
                  <a:srgbClr val="0000FF"/>
                </a:solidFill>
                <a:latin typeface="Consolas" charset="0"/>
              </a:rPr>
              <a:t>IPessoa</a:t>
            </a:r>
            <a:r>
              <a:rPr lang="pt-BR" sz="36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pt-BR" sz="3600" dirty="0">
                <a:latin typeface="Consolas" charset="0"/>
              </a:rPr>
              <a:t>{     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  <a:latin typeface="Consolas" charset="0"/>
              </a:rPr>
              <a:t>        nome: </a:t>
            </a:r>
            <a:r>
              <a:rPr lang="pt-BR" sz="3600" dirty="0" err="1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pt-BR" sz="3600" dirty="0">
                <a:solidFill>
                  <a:srgbClr val="0000FF"/>
                </a:solidFill>
                <a:latin typeface="Consolas" charset="0"/>
              </a:rPr>
              <a:t>;     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FF"/>
                </a:solidFill>
                <a:latin typeface="Consolas" charset="0"/>
              </a:rPr>
              <a:t>        </a:t>
            </a:r>
            <a:r>
              <a:rPr lang="pt-BR" sz="3600" dirty="0" err="1">
                <a:solidFill>
                  <a:srgbClr val="0000FF"/>
                </a:solidFill>
                <a:latin typeface="Consolas" charset="0"/>
              </a:rPr>
              <a:t>endereco</a:t>
            </a:r>
            <a:r>
              <a:rPr lang="pt-BR" sz="3600" dirty="0">
                <a:solidFill>
                  <a:srgbClr val="0000FF"/>
                </a:solidFill>
                <a:latin typeface="Consolas" charset="0"/>
              </a:rPr>
              <a:t>: </a:t>
            </a:r>
            <a:r>
              <a:rPr lang="pt-BR" sz="3600" dirty="0" err="1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pt-BR" sz="3600" dirty="0">
                <a:solidFill>
                  <a:srgbClr val="0000FF"/>
                </a:solidFill>
                <a:latin typeface="Consolas" charset="0"/>
              </a:rPr>
              <a:t>;     </a:t>
            </a:r>
          </a:p>
          <a:p>
            <a:pPr marL="0" indent="0">
              <a:buNone/>
            </a:pPr>
            <a:r>
              <a:rPr lang="pt-BR" sz="3600" dirty="0">
                <a:latin typeface="Consolas" charset="0"/>
              </a:rPr>
              <a:t>        idade: </a:t>
            </a:r>
            <a:r>
              <a:rPr lang="pt-BR" sz="3600" dirty="0" err="1">
                <a:solidFill>
                  <a:srgbClr val="0000FF"/>
                </a:solidFill>
                <a:latin typeface="Consolas" charset="0"/>
              </a:rPr>
              <a:t>number</a:t>
            </a:r>
            <a:r>
              <a:rPr lang="pt-BR" sz="3600" dirty="0">
                <a:latin typeface="Consolas" charset="0"/>
              </a:rPr>
              <a:t> </a:t>
            </a:r>
          </a:p>
          <a:p>
            <a:pPr marL="0" indent="0">
              <a:buNone/>
            </a:pPr>
            <a:r>
              <a:rPr lang="pt-BR" sz="3600" dirty="0">
                <a:latin typeface="Consolas" charset="0"/>
              </a:rPr>
              <a:t>} </a:t>
            </a:r>
            <a:r>
              <a:rPr lang="pt-BR" sz="1800" b="1" dirty="0">
                <a:latin typeface="Calibri"/>
              </a:rPr>
              <a:t/>
            </a:r>
            <a:br>
              <a:rPr lang="pt-BR" sz="1800" b="1" dirty="0">
                <a:latin typeface="Calibri"/>
              </a:rPr>
            </a:br>
            <a:endParaRPr lang="pt-BR" sz="1800" b="1" dirty="0">
              <a:latin typeface="Calibri"/>
            </a:endParaRP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5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charset="0"/>
              </a:rPr>
              <a:t>FAZER ALGO MAIS DIFÍCIL....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dirty="0">
                <a:latin typeface="Calibri"/>
              </a:rPr>
              <a:t>Agora criamos uma função de acesso a nossas Classes e Interfaces:</a:t>
            </a:r>
          </a:p>
          <a:p>
            <a:pPr marL="0" indent="0">
              <a:buNone/>
            </a:pPr>
            <a:endParaRPr lang="pt-BR" dirty="0">
              <a:latin typeface="Calibri"/>
            </a:endParaRPr>
          </a:p>
          <a:p>
            <a:pPr marL="0" indent="0">
              <a:buNone/>
            </a:pPr>
            <a:r>
              <a:rPr lang="pt-BR" sz="2800" dirty="0" err="1">
                <a:solidFill>
                  <a:srgbClr val="000000"/>
                </a:solidFill>
                <a:latin typeface="Calibri" charset="0"/>
              </a:rPr>
              <a:t>function</a:t>
            </a:r>
            <a:r>
              <a:rPr lang="pt-BR" sz="2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pt-BR" sz="2800" dirty="0" err="1">
                <a:solidFill>
                  <a:srgbClr val="C00000"/>
                </a:solidFill>
                <a:latin typeface="Consolas" charset="0"/>
              </a:rPr>
              <a:t>c</a:t>
            </a:r>
            <a:r>
              <a:rPr lang="pt-BR" sz="2800" dirty="0" err="1">
                <a:solidFill>
                  <a:srgbClr val="C00000"/>
                </a:solidFill>
                <a:latin typeface="Calibri"/>
              </a:rPr>
              <a:t>adastroPessoa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dirty="0" err="1">
                <a:solidFill>
                  <a:srgbClr val="000000"/>
                </a:solidFill>
                <a:latin typeface="Calibri"/>
              </a:rPr>
              <a:t>person</a:t>
            </a:r>
            <a:r>
              <a:rPr lang="pt-BR" sz="2800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pt-BR" sz="2800" dirty="0" err="1">
                <a:solidFill>
                  <a:srgbClr val="000000"/>
                </a:solidFill>
                <a:latin typeface="Calibri" charset="0"/>
              </a:rPr>
              <a:t>IPessoa</a:t>
            </a:r>
            <a:r>
              <a:rPr lang="pt-BR" sz="2800" dirty="0">
                <a:solidFill>
                  <a:srgbClr val="000000"/>
                </a:solidFill>
                <a:latin typeface="Calibri" charset="0"/>
              </a:rPr>
              <a:t>){    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0000"/>
                </a:solidFill>
                <a:latin typeface="Calibri" charset="0"/>
              </a:rPr>
              <a:t>                </a:t>
            </a:r>
            <a:r>
              <a:rPr lang="pt-BR" sz="2800" dirty="0" err="1">
                <a:solidFill>
                  <a:srgbClr val="000000"/>
                </a:solidFill>
                <a:latin typeface="Calibri" charset="0"/>
              </a:rPr>
              <a:t>return</a:t>
            </a:r>
            <a:r>
              <a:rPr lang="pt-BR" sz="28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pt-BR" sz="2800" dirty="0">
                <a:solidFill>
                  <a:srgbClr val="C00000"/>
                </a:solidFill>
                <a:latin typeface="Calibri" charset="0"/>
              </a:rPr>
              <a:t>person.nome</a:t>
            </a:r>
            <a:r>
              <a:rPr lang="pt-BR" sz="2800" dirty="0">
                <a:solidFill>
                  <a:srgbClr val="000000"/>
                </a:solidFill>
                <a:latin typeface="Calibri" charset="0"/>
              </a:rPr>
              <a:t> + </a:t>
            </a:r>
            <a:r>
              <a:rPr lang="pt-BR" sz="2800" dirty="0">
                <a:solidFill>
                  <a:srgbClr val="C00000"/>
                </a:solidFill>
                <a:latin typeface="Calibri" charset="0"/>
              </a:rPr>
              <a:t>person.endereco</a:t>
            </a:r>
            <a:r>
              <a:rPr lang="pt-BR" sz="2800" dirty="0">
                <a:solidFill>
                  <a:srgbClr val="000000"/>
                </a:solidFill>
                <a:latin typeface="Calibri" charset="0"/>
              </a:rPr>
              <a:t>; </a:t>
            </a:r>
          </a:p>
          <a:p>
            <a:pPr marL="0" indent="0">
              <a:buNone/>
            </a:pPr>
            <a:r>
              <a:rPr lang="pt-BR" sz="2800" dirty="0">
                <a:latin typeface="Calibri" charset="0"/>
              </a:rPr>
              <a:t>}</a:t>
            </a:r>
            <a:endParaRPr lang="pt-BR" sz="2800" b="1" dirty="0">
              <a:latin typeface="Calibri" charset="0"/>
            </a:endParaRPr>
          </a:p>
          <a:p>
            <a:pPr marL="0" indent="0" algn="ctr">
              <a:buNone/>
            </a:pPr>
            <a:r>
              <a:rPr lang="pt-BR" sz="1800" b="1" dirty="0">
                <a:latin typeface="Calibri"/>
              </a:rPr>
              <a:t/>
            </a:r>
            <a:br>
              <a:rPr lang="pt-BR" sz="1800" b="1" dirty="0">
                <a:latin typeface="Calibri"/>
              </a:rPr>
            </a:br>
            <a:endParaRPr lang="pt-BR" sz="1800" b="1" dirty="0">
              <a:latin typeface="Calibri"/>
            </a:endParaRP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9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charset="0"/>
              </a:rPr>
              <a:t>FAZER UM SIMPLES RETORNO NA TELA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/>
          </a:bodyPr>
          <a:lstStyle/>
          <a:p>
            <a:r>
              <a:rPr lang="pt-BR" dirty="0">
                <a:latin typeface="Calibri"/>
              </a:rPr>
              <a:t>Faça uma página HTML ( usando </a:t>
            </a:r>
            <a:r>
              <a:rPr lang="pt-BR" dirty="0" err="1">
                <a:latin typeface="Calibri"/>
              </a:rPr>
              <a:t>Bootstrap</a:t>
            </a:r>
            <a:r>
              <a:rPr lang="pt-BR" dirty="0">
                <a:latin typeface="Calibri"/>
              </a:rPr>
              <a:t> )</a:t>
            </a:r>
            <a:endParaRPr lang="pt-BR" dirty="0">
              <a:latin typeface="Calibri"/>
            </a:endParaRPr>
          </a:p>
          <a:p>
            <a:pPr marL="0" indent="0">
              <a:buNone/>
            </a:pPr>
            <a:endParaRPr lang="pt-BR" dirty="0">
              <a:latin typeface="Calibri"/>
            </a:endParaRPr>
          </a:p>
          <a:p>
            <a:r>
              <a:rPr lang="pt-BR" dirty="0">
                <a:latin typeface="Calibri"/>
              </a:rPr>
              <a:t>Para trazer seu código para a página importamos um novo arquivo .</a:t>
            </a:r>
            <a:r>
              <a:rPr lang="pt-BR" dirty="0" err="1">
                <a:latin typeface="Calibri"/>
              </a:rPr>
              <a:t>js</a:t>
            </a:r>
            <a:r>
              <a:rPr lang="pt-BR" dirty="0">
                <a:latin typeface="Calibri"/>
              </a:rPr>
              <a:t/>
            </a:r>
            <a:br>
              <a:rPr lang="pt-BR" dirty="0">
                <a:latin typeface="Calibri"/>
              </a:rPr>
            </a:br>
            <a:endParaRPr lang="pt-BR" dirty="0">
              <a:latin typeface="Calibri"/>
            </a:endParaRPr>
          </a:p>
          <a:p>
            <a:r>
              <a:rPr lang="pt-BR" dirty="0">
                <a:latin typeface="Calibri"/>
              </a:rPr>
              <a:t>Chamamos o método criado e passamos seus </a:t>
            </a:r>
            <a:r>
              <a:rPr lang="pt-BR" dirty="0" err="1">
                <a:latin typeface="Calibri"/>
              </a:rPr>
              <a:t>parametros</a:t>
            </a:r>
            <a:r>
              <a:rPr lang="pt-BR" dirty="0">
                <a:latin typeface="Calibri"/>
              </a:rPr>
              <a:t>:</a:t>
            </a:r>
          </a:p>
          <a:p>
            <a:pPr lvl="1"/>
            <a:r>
              <a:rPr lang="pt-BR" dirty="0" err="1">
                <a:latin typeface="Calibri" charset="0"/>
              </a:rPr>
              <a:t>CadastroPessoa</a:t>
            </a:r>
            <a:r>
              <a:rPr lang="pt-BR" dirty="0">
                <a:latin typeface="Calibri" charset="0"/>
              </a:rPr>
              <a:t>(new </a:t>
            </a:r>
            <a:r>
              <a:rPr lang="pt-BR" dirty="0">
                <a:latin typeface="Calibri" charset="0"/>
              </a:rPr>
              <a:t>Pessoa(" nome ", " </a:t>
            </a:r>
            <a:r>
              <a:rPr lang="pt-BR" dirty="0" err="1">
                <a:latin typeface="Calibri" charset="0"/>
              </a:rPr>
              <a:t>endereco</a:t>
            </a:r>
            <a:r>
              <a:rPr lang="pt-BR" dirty="0">
                <a:latin typeface="Calibri" charset="0"/>
              </a:rPr>
              <a:t> ", idade)) </a:t>
            </a:r>
            <a:endParaRPr lang="pt-BR" dirty="0">
              <a:latin typeface="Calibri"/>
            </a:endParaRPr>
          </a:p>
          <a:p>
            <a:pPr marL="0" indent="0">
              <a:buNone/>
            </a:pPr>
            <a:endParaRPr lang="pt-BR" dirty="0">
              <a:latin typeface="Calibri"/>
            </a:endParaRPr>
          </a:p>
          <a:p>
            <a:r>
              <a:rPr lang="pt-BR" dirty="0">
                <a:latin typeface="Calibri"/>
              </a:rPr>
              <a:t>Tratamos o retorno na tela com </a:t>
            </a:r>
            <a:r>
              <a:rPr lang="pt-BR" dirty="0" err="1">
                <a:latin typeface="Calibri"/>
              </a:rPr>
              <a:t>JavaScript</a:t>
            </a:r>
            <a:endParaRPr lang="pt-BR" sz="1800" b="1" dirty="0">
              <a:latin typeface="Calibri"/>
            </a:endParaRPr>
          </a:p>
          <a:p>
            <a:pPr marL="0" indent="0" algn="ctr">
              <a:buNone/>
            </a:pPr>
            <a:endParaRPr lang="pt-BR" sz="1800" b="1" dirty="0">
              <a:solidFill>
                <a:srgbClr val="000000"/>
              </a:solidFill>
              <a:latin typeface="Consolas" charset="0"/>
            </a:endParaRP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5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4508" y="1608714"/>
            <a:ext cx="10609263" cy="141851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9600" dirty="0">
                <a:latin typeface="Calibri"/>
              </a:rPr>
              <a:t>OBRIGADO...</a:t>
            </a:r>
            <a:endParaRPr lang="pt-BR" sz="9600" dirty="0">
              <a:latin typeface="Calibr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88088" y="3372812"/>
            <a:ext cx="6987645" cy="1388534"/>
          </a:xfrm>
        </p:spPr>
        <p:txBody>
          <a:bodyPr/>
          <a:lstStyle/>
          <a:p>
            <a:pPr algn="ctr"/>
            <a:r>
              <a:rPr lang="de-DE" dirty="0"/>
              <a:t> </a:t>
            </a:r>
            <a:endParaRPr lang="pt-BR" dirty="0"/>
          </a:p>
          <a:p>
            <a:pPr algn="ctr"/>
            <a:endParaRPr lang="pt-BR" sz="2400" dirty="0"/>
          </a:p>
        </p:txBody>
      </p:sp>
      <p:pic>
        <p:nvPicPr>
          <p:cNvPr id="4" name="Imagem 3" descr="3741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263" y="6116243"/>
            <a:ext cx="2448935" cy="690202"/>
          </a:xfrm>
          <a:prstGeom prst="rect">
            <a:avLst/>
          </a:prstGeom>
        </p:spPr>
      </p:pic>
      <p:pic>
        <p:nvPicPr>
          <p:cNvPr id="5" name="Imagem 4" descr="microsoft_logo_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5" y="6094677"/>
            <a:ext cx="2004436" cy="73825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182" y="6245639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/>
          <a:lstStyle/>
          <a:p>
            <a:r>
              <a:rPr lang="pt-BR" dirty="0">
                <a:latin typeface="Calibri" charset="0"/>
              </a:rPr>
              <a:t>VAMOS COMEÇAR NOS APRESENTADO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Calibri" charset="0"/>
              </a:rPr>
              <a:t>Jean de Lima Lopes </a:t>
            </a:r>
            <a:br>
              <a:rPr lang="pt-BR" b="1" dirty="0">
                <a:latin typeface="Calibri" charset="0"/>
              </a:rPr>
            </a:br>
            <a:r>
              <a:rPr lang="pt-BR" b="1" dirty="0">
                <a:latin typeface="Calibri" charset="0"/>
              </a:rPr>
              <a:t/>
            </a:r>
            <a:br>
              <a:rPr lang="pt-BR" b="1" dirty="0">
                <a:latin typeface="Calibri" charset="0"/>
              </a:rPr>
            </a:br>
            <a:r>
              <a:rPr lang="pt-BR" dirty="0">
                <a:latin typeface="Calibri" charset="0"/>
              </a:rPr>
              <a:t>Desenvolvedor Web Front-</a:t>
            </a:r>
            <a:r>
              <a:rPr lang="pt-BR" dirty="0" err="1">
                <a:latin typeface="Calibri" charset="0"/>
              </a:rPr>
              <a:t>End</a:t>
            </a:r>
            <a:r>
              <a:rPr lang="pt-BR" dirty="0">
                <a:latin typeface="Calibri" charset="0"/>
              </a:rPr>
              <a:t>, Back-</a:t>
            </a:r>
            <a:r>
              <a:rPr lang="pt-BR" dirty="0" err="1">
                <a:latin typeface="Calibri" charset="0"/>
              </a:rPr>
              <a:t>End</a:t>
            </a:r>
            <a:r>
              <a:rPr lang="pt-BR" dirty="0">
                <a:latin typeface="Calibri" charset="0"/>
              </a:rPr>
              <a:t> </a:t>
            </a:r>
            <a:br>
              <a:rPr lang="pt-BR" dirty="0">
                <a:latin typeface="Calibri" charset="0"/>
              </a:rPr>
            </a:br>
            <a:r>
              <a:rPr lang="pt-BR" dirty="0">
                <a:latin typeface="Calibri" charset="0"/>
              </a:rPr>
              <a:t>e Mobile </a:t>
            </a:r>
          </a:p>
          <a:p>
            <a:pPr marL="0" indent="0">
              <a:buNone/>
            </a:pPr>
            <a:r>
              <a:rPr lang="pt-BR" dirty="0">
                <a:latin typeface="Calibri" charset="0"/>
              </a:rPr>
              <a:t/>
            </a:r>
            <a:br>
              <a:rPr lang="pt-BR" dirty="0">
                <a:latin typeface="Calibri" charset="0"/>
              </a:rPr>
            </a:br>
            <a:r>
              <a:rPr lang="pt-BR" dirty="0">
                <a:latin typeface="Calibri" charset="0"/>
              </a:rPr>
              <a:t>Formado em</a:t>
            </a:r>
            <a:r>
              <a:rPr lang="pt-BR" b="1" dirty="0">
                <a:latin typeface="Calibri" charset="0"/>
              </a:rPr>
              <a:t> Ciências da Computação</a:t>
            </a:r>
            <a:r>
              <a:rPr lang="pt-BR" dirty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pt-BR" b="1" dirty="0">
                <a:latin typeface="Calibri" charset="0"/>
              </a:rPr>
              <a:t>MCP </a:t>
            </a:r>
            <a:r>
              <a:rPr lang="pt-BR" dirty="0">
                <a:latin typeface="Calibri" charset="0"/>
              </a:rPr>
              <a:t>e </a:t>
            </a:r>
            <a:r>
              <a:rPr lang="pt-BR" b="1" dirty="0">
                <a:latin typeface="Calibri" charset="0"/>
              </a:rPr>
              <a:t>MCSD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  <p:pic>
        <p:nvPicPr>
          <p:cNvPr id="7" name="Imagem 6" descr="perfil_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6984" y="2289646"/>
            <a:ext cx="2743200" cy="25078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98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/>
          <a:lstStyle/>
          <a:p>
            <a:r>
              <a:rPr lang="pt-BR" dirty="0">
                <a:latin typeface="Calibri" charset="0"/>
              </a:rPr>
              <a:t>BEM... O QUE É TYPESECRIPT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dirty="0" err="1">
                <a:latin typeface="Calibri" charset="0"/>
              </a:rPr>
              <a:t>TypeScript</a:t>
            </a:r>
            <a:r>
              <a:rPr lang="pt-BR" sz="2000" dirty="0">
                <a:latin typeface="Calibri" charset="0"/>
              </a:rPr>
              <a:t> é uma linguagem de programação desenvolvido e mantido pela Microsoft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2000" dirty="0" err="1">
                <a:latin typeface="Calibri" charset="0"/>
              </a:rPr>
              <a:t>TypeScript</a:t>
            </a:r>
            <a:r>
              <a:rPr lang="pt-BR" sz="2000" dirty="0">
                <a:latin typeface="Calibri" charset="0"/>
              </a:rPr>
              <a:t> é basicamente um </a:t>
            </a:r>
            <a:r>
              <a:rPr lang="pt-BR" sz="2000" dirty="0" err="1">
                <a:latin typeface="Calibri" charset="0"/>
              </a:rPr>
              <a:t>superset</a:t>
            </a:r>
            <a:r>
              <a:rPr lang="pt-BR" sz="2000" dirty="0">
                <a:latin typeface="Calibri" charset="0"/>
              </a:rPr>
              <a:t> de </a:t>
            </a:r>
            <a:r>
              <a:rPr lang="pt-BR" sz="2000" dirty="0" err="1">
                <a:latin typeface="Calibri" charset="0"/>
              </a:rPr>
              <a:t>JavaScript</a:t>
            </a:r>
            <a:r>
              <a:rPr lang="pt-BR" sz="2000" dirty="0">
                <a:latin typeface="Calibri" charset="0"/>
              </a:rPr>
              <a:t>, adicionando assim vários elementos a linguagem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2000" dirty="0">
                <a:latin typeface="Calibri" charset="0"/>
              </a:rPr>
              <a:t>O líder do projeto é </a:t>
            </a:r>
            <a:r>
              <a:rPr lang="pt-BR" sz="2000" b="1" dirty="0">
                <a:latin typeface="Calibri" charset="0"/>
              </a:rPr>
              <a:t>Anders </a:t>
            </a:r>
            <a:r>
              <a:rPr lang="pt-BR" sz="2000" b="1" dirty="0" err="1">
                <a:latin typeface="Calibri" charset="0"/>
              </a:rPr>
              <a:t>Hejlsberg</a:t>
            </a:r>
            <a:r>
              <a:rPr lang="pt-BR" sz="2000" dirty="0">
                <a:latin typeface="Calibri" charset="0"/>
              </a:rPr>
              <a:t> que também é arquiteto chefe do C# e criador do Delphi e Turbo Pascal</a:t>
            </a: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  <p:pic>
        <p:nvPicPr>
          <p:cNvPr id="7" name="Imagem 6" descr="220px-Anders_Hejlsber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1726" y="118712"/>
            <a:ext cx="1696765" cy="23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/>
          <a:lstStyle/>
          <a:p>
            <a:r>
              <a:rPr lang="pt-BR" dirty="0">
                <a:latin typeface="Calibri" charset="0"/>
              </a:rPr>
              <a:t>O QUE É SUPERSET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>
                <a:latin typeface="Calibri" charset="0"/>
              </a:rPr>
              <a:t>É um conjunto que adiciona novas "</a:t>
            </a:r>
            <a:r>
              <a:rPr lang="pt-BR" dirty="0" err="1">
                <a:latin typeface="Calibri" charset="0"/>
              </a:rPr>
              <a:t>features</a:t>
            </a:r>
            <a:r>
              <a:rPr lang="pt-BR" dirty="0">
                <a:latin typeface="Calibri" charset="0"/>
              </a:rPr>
              <a:t>" ao </a:t>
            </a:r>
            <a:r>
              <a:rPr lang="pt-BR" dirty="0" err="1">
                <a:latin typeface="Calibri" charset="0"/>
              </a:rPr>
              <a:t>JavaScript</a:t>
            </a:r>
            <a:r>
              <a:rPr lang="pt-BR" dirty="0">
                <a:latin typeface="Calibri" charset="0"/>
              </a:rPr>
              <a:t> para assim facilitar seu desenvolvimento.</a:t>
            </a:r>
          </a:p>
          <a:p>
            <a:pPr marL="0" indent="0" algn="ctr">
              <a:buNone/>
            </a:pPr>
            <a:r>
              <a:rPr lang="pt-BR" sz="2000" dirty="0">
                <a:latin typeface="Calibri" charset="0"/>
              </a:rPr>
              <a:t/>
            </a:r>
            <a:br>
              <a:rPr lang="pt-BR" sz="2000" dirty="0">
                <a:latin typeface="Calibri" charset="0"/>
              </a:rPr>
            </a:br>
            <a:r>
              <a:rPr lang="pt-BR" sz="1600" dirty="0">
                <a:latin typeface="Calibri" charset="0"/>
              </a:rPr>
              <a:t>Todos elementos do </a:t>
            </a:r>
            <a:r>
              <a:rPr lang="pt-BR" sz="1600" b="1" dirty="0">
                <a:latin typeface="Calibri" charset="0"/>
              </a:rPr>
              <a:t>Grupo A</a:t>
            </a:r>
            <a:r>
              <a:rPr lang="pt-BR" sz="1600" dirty="0">
                <a:latin typeface="Calibri" charset="0"/>
              </a:rPr>
              <a:t> fazem parte do </a:t>
            </a:r>
            <a:r>
              <a:rPr lang="pt-BR" sz="1600" b="1" dirty="0">
                <a:latin typeface="Calibri" charset="0"/>
              </a:rPr>
              <a:t>Grupo B</a:t>
            </a:r>
            <a:r>
              <a:rPr lang="pt-BR" sz="1600" dirty="0">
                <a:latin typeface="Calibri" charset="0"/>
              </a:rPr>
              <a:t>, porém nem todos elementos do </a:t>
            </a:r>
            <a:r>
              <a:rPr lang="pt-BR" sz="1600" b="1" dirty="0">
                <a:latin typeface="Calibri" charset="0"/>
              </a:rPr>
              <a:t>Grupo B</a:t>
            </a:r>
            <a:r>
              <a:rPr lang="pt-BR" sz="1600" dirty="0">
                <a:latin typeface="Calibri" charset="0"/>
              </a:rPr>
              <a:t> fazem parte do </a:t>
            </a:r>
            <a:r>
              <a:rPr lang="pt-BR" sz="1600" b="1" dirty="0">
                <a:latin typeface="Calibri" charset="0"/>
              </a:rPr>
              <a:t>Grupo A</a:t>
            </a:r>
            <a:r>
              <a:rPr lang="pt-BR" sz="1600" dirty="0">
                <a:latin typeface="Calibri" charset="0"/>
              </a:rPr>
              <a:t>.</a:t>
            </a:r>
          </a:p>
          <a:p>
            <a:pPr marL="0" indent="0" algn="ctr">
              <a:buNone/>
            </a:pPr>
            <a:endParaRPr lang="pt-BR" sz="1600" dirty="0">
              <a:latin typeface="Calibri" charset="0"/>
            </a:endParaRPr>
          </a:p>
          <a:p>
            <a:pPr marL="0" indent="0" algn="ctr">
              <a:buNone/>
            </a:pPr>
            <a:endParaRPr lang="pt-BR" sz="1600" dirty="0">
              <a:latin typeface="Calibri" charset="0"/>
            </a:endParaRPr>
          </a:p>
          <a:p>
            <a:pPr marL="0" indent="0" algn="ctr">
              <a:buNone/>
            </a:pPr>
            <a:endParaRPr lang="pt-BR" sz="1600" dirty="0">
              <a:latin typeface="Calibri" charset="0"/>
            </a:endParaRPr>
          </a:p>
          <a:p>
            <a:pPr marL="0" indent="0" algn="ctr">
              <a:buNone/>
            </a:pPr>
            <a:endParaRPr lang="pt-BR" sz="1600" dirty="0">
              <a:latin typeface="Calibri" charset="0"/>
            </a:endParaRPr>
          </a:p>
          <a:p>
            <a:pPr marL="0" indent="0" algn="ctr">
              <a:buNone/>
            </a:pPr>
            <a:r>
              <a:rPr lang="pt-BR" sz="2000" dirty="0">
                <a:latin typeface="Calibri" charset="0"/>
              </a:rPr>
              <a:t/>
            </a:r>
            <a:br>
              <a:rPr lang="pt-BR" sz="2000" dirty="0">
                <a:latin typeface="Calibri" charset="0"/>
              </a:rPr>
            </a:br>
            <a:endParaRPr lang="pt-BR" sz="2000" dirty="0">
              <a:latin typeface="Calibri" charset="0"/>
            </a:endParaRPr>
          </a:p>
          <a:p>
            <a:pPr marL="0" indent="0" algn="ctr">
              <a:buNone/>
            </a:pPr>
            <a:endParaRPr lang="pt-BR" sz="2000" dirty="0">
              <a:latin typeface="Calibri" charset="0"/>
            </a:endParaRPr>
          </a:p>
          <a:p>
            <a:pPr marL="0" indent="0" algn="ctr">
              <a:buNone/>
            </a:pPr>
            <a:r>
              <a:rPr lang="pt-BR" sz="1600" dirty="0">
                <a:latin typeface="Calibri" charset="0"/>
              </a:rPr>
              <a:t>Essa é também a diferença entre os </a:t>
            </a:r>
            <a:r>
              <a:rPr lang="pt-BR" sz="1600" dirty="0" err="1">
                <a:latin typeface="Calibri" charset="0"/>
              </a:rPr>
              <a:t>superset's</a:t>
            </a:r>
            <a:r>
              <a:rPr lang="pt-BR" sz="1600" dirty="0">
                <a:latin typeface="Calibri" charset="0"/>
              </a:rPr>
              <a:t> (</a:t>
            </a:r>
            <a:r>
              <a:rPr lang="pt-BR" sz="1600" b="1" dirty="0" err="1">
                <a:latin typeface="Calibri" charset="0"/>
              </a:rPr>
              <a:t>TypeScript</a:t>
            </a:r>
            <a:r>
              <a:rPr lang="pt-BR" sz="1600" dirty="0">
                <a:latin typeface="Calibri" charset="0"/>
              </a:rPr>
              <a:t>) ou </a:t>
            </a:r>
            <a:r>
              <a:rPr lang="pt-BR" sz="1600" dirty="0" err="1">
                <a:latin typeface="Calibri" charset="0"/>
              </a:rPr>
              <a:t>subset's</a:t>
            </a:r>
            <a:r>
              <a:rPr lang="pt-BR" sz="1600" dirty="0">
                <a:latin typeface="Calibri" charset="0"/>
              </a:rPr>
              <a:t> (</a:t>
            </a:r>
            <a:r>
              <a:rPr lang="pt-BR" sz="1600" b="1" dirty="0" err="1">
                <a:latin typeface="Calibri" charset="0"/>
              </a:rPr>
              <a:t>CoffeeScript</a:t>
            </a:r>
            <a:r>
              <a:rPr lang="pt-BR" sz="1600" dirty="0">
                <a:latin typeface="Calibri" charset="0"/>
              </a:rPr>
              <a:t>)</a:t>
            </a: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  <p:pic>
        <p:nvPicPr>
          <p:cNvPr id="7" name="Imagem 6" descr="150px-Venn_A_subset_B.s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884" y="337299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4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/>
          <a:lstStyle/>
          <a:p>
            <a:r>
              <a:rPr lang="pt-BR" dirty="0">
                <a:latin typeface="Calibri" charset="0"/>
              </a:rPr>
              <a:t>FEATURES TYPESECRIPT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>
                <a:latin typeface="Calibri" charset="0"/>
              </a:rPr>
              <a:t>    </a:t>
            </a:r>
            <a:r>
              <a:rPr lang="pt-BR" sz="2000" dirty="0" err="1">
                <a:latin typeface="Calibri" charset="0"/>
              </a:rPr>
              <a:t>Tipagem</a:t>
            </a:r>
            <a:r>
              <a:rPr lang="pt-BR" sz="2000" dirty="0">
                <a:latin typeface="Calibri" charset="0"/>
              </a:rPr>
              <a:t> Estática ( </a:t>
            </a:r>
            <a:r>
              <a:rPr lang="pt-BR" sz="2000" dirty="0" err="1">
                <a:latin typeface="Calibri" charset="0"/>
              </a:rPr>
              <a:t>public</a:t>
            </a:r>
            <a:r>
              <a:rPr lang="pt-BR" sz="2000" dirty="0">
                <a:latin typeface="Calibri" charset="0"/>
              </a:rPr>
              <a:t> </a:t>
            </a:r>
            <a:r>
              <a:rPr lang="pt-BR" sz="2000" dirty="0" err="1">
                <a:latin typeface="Calibri" charset="0"/>
              </a:rPr>
              <a:t>static</a:t>
            </a:r>
            <a:r>
              <a:rPr lang="pt-BR" sz="2000" dirty="0">
                <a:latin typeface="Calibri" charset="0"/>
              </a:rPr>
              <a:t> )</a:t>
            </a:r>
          </a:p>
          <a:p>
            <a:r>
              <a:rPr lang="pt-BR" sz="2000" dirty="0">
                <a:latin typeface="Calibri" charset="0"/>
              </a:rPr>
              <a:t>    Tipos de variáveis</a:t>
            </a:r>
          </a:p>
          <a:p>
            <a:r>
              <a:rPr lang="pt-BR" sz="2000" dirty="0">
                <a:latin typeface="Calibri" charset="0"/>
              </a:rPr>
              <a:t>    Classes Base</a:t>
            </a:r>
          </a:p>
          <a:p>
            <a:r>
              <a:rPr lang="pt-BR" sz="2000" dirty="0">
                <a:latin typeface="Calibri" charset="0"/>
              </a:rPr>
              <a:t>    Módulos</a:t>
            </a:r>
          </a:p>
          <a:p>
            <a:r>
              <a:rPr lang="pt-BR" sz="2000" dirty="0">
                <a:latin typeface="Calibri" charset="0"/>
              </a:rPr>
              <a:t>    Funções</a:t>
            </a:r>
          </a:p>
          <a:p>
            <a:r>
              <a:rPr lang="pt-BR" sz="2000" dirty="0">
                <a:latin typeface="Calibri" charset="0"/>
              </a:rPr>
              <a:t>    Orientação a Objeto</a:t>
            </a:r>
          </a:p>
          <a:p>
            <a:r>
              <a:rPr lang="pt-BR" sz="2000" dirty="0">
                <a:latin typeface="Calibri" charset="0"/>
              </a:rPr>
              <a:t>    Interfaces</a:t>
            </a:r>
          </a:p>
          <a:p>
            <a:r>
              <a:rPr lang="pt-BR" sz="2000" dirty="0">
                <a:latin typeface="Calibri" charset="0"/>
              </a:rPr>
              <a:t>    Métodos</a:t>
            </a:r>
          </a:p>
          <a:p>
            <a:r>
              <a:rPr lang="pt-BR" sz="2000" dirty="0">
                <a:latin typeface="Calibri" charset="0"/>
              </a:rPr>
              <a:t>    Métodos Assíncronos ( </a:t>
            </a:r>
            <a:r>
              <a:rPr lang="pt-BR" sz="2000" dirty="0" err="1">
                <a:latin typeface="Calibri" charset="0"/>
              </a:rPr>
              <a:t>ECMAScript</a:t>
            </a:r>
            <a:r>
              <a:rPr lang="pt-BR" sz="2000" dirty="0">
                <a:latin typeface="Calibri" charset="0"/>
              </a:rPr>
              <a:t> 6 )</a:t>
            </a:r>
          </a:p>
          <a:p>
            <a:r>
              <a:rPr lang="pt-BR" sz="2000" dirty="0">
                <a:latin typeface="Calibri" charset="0"/>
              </a:rPr>
              <a:t>    Lambda-Expression ( </a:t>
            </a:r>
            <a:r>
              <a:rPr lang="pt-BR" sz="2000" dirty="0" err="1">
                <a:latin typeface="Calibri" charset="0"/>
              </a:rPr>
              <a:t>ECMAScript</a:t>
            </a:r>
            <a:r>
              <a:rPr lang="pt-BR" sz="2000" dirty="0">
                <a:latin typeface="Calibri" charset="0"/>
              </a:rPr>
              <a:t> 6 )</a:t>
            </a: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oronel-Jesuino-2.jpg"/>
          <p:cNvPicPr>
            <a:picLocks noChangeAspect="1"/>
          </p:cNvPicPr>
          <p:nvPr/>
        </p:nvPicPr>
        <p:blipFill>
          <a:blip r:embed="rId3"/>
          <a:srcRect l="24423" t="16080" r="21018" b="20057"/>
          <a:stretch>
            <a:fillRect/>
          </a:stretch>
        </p:blipFill>
        <p:spPr>
          <a:xfrm>
            <a:off x="3880276" y="1743255"/>
            <a:ext cx="5252885" cy="40420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/>
          <a:lstStyle/>
          <a:p>
            <a:r>
              <a:rPr lang="pt-BR" dirty="0">
                <a:latin typeface="Calibri" charset="0"/>
              </a:rPr>
              <a:t>COMO PODEMOS USÁ-LO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charset="0"/>
              </a:rPr>
              <a:t>COMO PODEMOS USÁ-LO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Calibri"/>
              </a:rPr>
              <a:t>COM A IDE VISUAL STUDIO</a:t>
            </a:r>
          </a:p>
          <a:p>
            <a:pPr marL="0" indent="0" algn="ctr">
              <a:buNone/>
            </a:pPr>
            <a:r>
              <a:rPr lang="pt-BR" sz="1800" dirty="0">
                <a:latin typeface="Calibri"/>
              </a:rPr>
              <a:t>NA IDE COM VERSÃO  2015  O TYPESCRIPT JÁ É NATIVO DA FERRAMENTA.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2000" b="1" dirty="0">
                <a:latin typeface="Calibri"/>
              </a:rPr>
              <a:t>PARA VISUAL STUDIO 2012</a:t>
            </a:r>
          </a:p>
          <a:p>
            <a:pPr marL="0" indent="0" algn="ctr">
              <a:buNone/>
            </a:pPr>
            <a:r>
              <a:rPr lang="pt-BR" sz="1800" dirty="0">
                <a:latin typeface="Calibri" charset="0"/>
                <a:hlinkClick r:id="rId3"/>
              </a:rPr>
              <a:t>https://visualstudiogallery.msdn.microsoft.com/fa041d2d-5d77-494b-b0ba-8b4550792b4d</a:t>
            </a:r>
            <a:endParaRPr lang="pt-BR" sz="1800" dirty="0">
              <a:latin typeface="Calibri" charset="0"/>
            </a:endParaRPr>
          </a:p>
          <a:p>
            <a:pPr marL="0" indent="0" algn="ctr">
              <a:buNone/>
            </a:pPr>
            <a:endParaRPr lang="pt-BR" sz="1100" dirty="0">
              <a:latin typeface="Calibri" charset="0"/>
            </a:endParaRPr>
          </a:p>
          <a:p>
            <a:pPr marL="0" indent="0" algn="ctr">
              <a:buNone/>
            </a:pPr>
            <a:endParaRPr lang="pt-BR" sz="1100" dirty="0">
              <a:latin typeface="Calibri" charset="0"/>
            </a:endParaRPr>
          </a:p>
          <a:p>
            <a:pPr marL="0" indent="0" algn="ctr">
              <a:buNone/>
            </a:pPr>
            <a:r>
              <a:rPr lang="pt-BR" sz="1800" b="1" dirty="0">
                <a:latin typeface="Calibri"/>
              </a:rPr>
              <a:t>PARA VISUAL  STUDIO 2013 ESTA DISPONÍVEL A PARTIR DO UPDATE 2</a:t>
            </a: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charset="0"/>
              </a:rPr>
              <a:t>COMO PODEMOS USÁ-LO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3" y="1764632"/>
            <a:ext cx="10018712" cy="402656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sz="2800" b="1" dirty="0">
                <a:latin typeface="Calibri"/>
              </a:rPr>
              <a:t>NODE.JS</a:t>
            </a:r>
          </a:p>
          <a:p>
            <a:pPr marL="0" indent="0" algn="ctr">
              <a:buNone/>
            </a:pPr>
            <a:r>
              <a:rPr lang="pt-BR" sz="2800" dirty="0">
                <a:latin typeface="Calibri"/>
              </a:rPr>
              <a:t>Para instalar </a:t>
            </a:r>
            <a:r>
              <a:rPr lang="pt-BR" sz="2800" b="1" dirty="0" err="1">
                <a:solidFill>
                  <a:srgbClr val="000000"/>
                </a:solidFill>
                <a:latin typeface="Calibri"/>
              </a:rPr>
              <a:t>npm</a:t>
            </a:r>
            <a:r>
              <a:rPr lang="pt-BR" sz="2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1" dirty="0" err="1">
                <a:solidFill>
                  <a:srgbClr val="000000"/>
                </a:solidFill>
                <a:latin typeface="Calibri"/>
              </a:rPr>
              <a:t>install</a:t>
            </a:r>
            <a:r>
              <a:rPr lang="pt-BR" sz="2800" b="1" dirty="0">
                <a:solidFill>
                  <a:srgbClr val="000000"/>
                </a:solidFill>
                <a:latin typeface="Calibri"/>
              </a:rPr>
              <a:t> -g </a:t>
            </a:r>
            <a:r>
              <a:rPr lang="pt-BR" sz="2800" b="1" dirty="0" err="1">
                <a:solidFill>
                  <a:srgbClr val="000000"/>
                </a:solidFill>
                <a:latin typeface="Calibri"/>
              </a:rPr>
              <a:t>typescript</a:t>
            </a:r>
            <a:endParaRPr lang="pt-BR" sz="2800" b="1" dirty="0">
              <a:solidFill>
                <a:srgbClr val="000000"/>
              </a:solidFill>
              <a:latin typeface="Calibri"/>
            </a:endParaRPr>
          </a:p>
          <a:p>
            <a:pPr marL="0" indent="0" algn="ctr">
              <a:buNone/>
            </a:pPr>
            <a:endParaRPr lang="pt-BR" sz="1800" b="1" dirty="0">
              <a:solidFill>
                <a:srgbClr val="000000"/>
              </a:solidFill>
              <a:latin typeface="Consolas" charset="0"/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rgbClr val="000000"/>
                </a:solidFill>
                <a:latin typeface="Calibri"/>
              </a:rPr>
              <a:t>Editores de Texto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Sublime, </a:t>
            </a:r>
            <a:r>
              <a:rPr lang="pt-BR" sz="2800" dirty="0" err="1">
                <a:solidFill>
                  <a:srgbClr val="000000"/>
                </a:solidFill>
                <a:latin typeface="Calibri"/>
              </a:rPr>
              <a:t>Emacs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, Vim, Visual Studio </a:t>
            </a:r>
            <a:r>
              <a:rPr lang="pt-BR" sz="2800" dirty="0" err="1">
                <a:solidFill>
                  <a:srgbClr val="000000"/>
                </a:solidFill>
                <a:latin typeface="Calibri"/>
              </a:rPr>
              <a:t>Code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Calibri"/>
              </a:rPr>
              <a:t>JetBrains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pt-BR" sz="2800" dirty="0" err="1">
                <a:solidFill>
                  <a:srgbClr val="000000"/>
                </a:solidFill>
                <a:latin typeface="Calibri"/>
              </a:rPr>
              <a:t>Atom</a:t>
            </a:r>
            <a:endParaRPr lang="pt-BR" sz="2800" dirty="0">
              <a:solidFill>
                <a:srgbClr val="0B0080"/>
              </a:solidFill>
              <a:latin typeface="Calibri"/>
            </a:endParaRPr>
          </a:p>
          <a:p>
            <a:pPr marL="0" indent="0" algn="ctr">
              <a:buNone/>
            </a:pPr>
            <a:endParaRPr lang="pt-BR" u="sng" dirty="0">
              <a:solidFill>
                <a:srgbClr val="0B0080"/>
              </a:solidFill>
              <a:latin typeface="Consolas" charset="0"/>
            </a:endParaRPr>
          </a:p>
          <a:p>
            <a:pPr marL="0" indent="0" algn="ctr">
              <a:buNone/>
            </a:pPr>
            <a:r>
              <a:rPr lang="pt-BR" sz="2800" b="1" dirty="0" err="1">
                <a:solidFill>
                  <a:srgbClr val="000000"/>
                </a:solidFill>
                <a:latin typeface="Calibri"/>
              </a:rPr>
              <a:t>IDE</a:t>
            </a:r>
            <a:r>
              <a:rPr lang="pt-BR" b="1" dirty="0" err="1">
                <a:solidFill>
                  <a:srgbClr val="000000"/>
                </a:solidFill>
                <a:latin typeface="Calibri"/>
              </a:rPr>
              <a:t>'s</a:t>
            </a:r>
            <a:endParaRPr lang="pt-BR" b="1" dirty="0">
              <a:solidFill>
                <a:srgbClr val="000000"/>
              </a:solidFill>
              <a:latin typeface="Calibri"/>
            </a:endParaRPr>
          </a:p>
          <a:p>
            <a:pPr marL="0" indent="0" algn="ctr">
              <a:buNone/>
            </a:pPr>
            <a:r>
              <a:rPr lang="pt-BR" sz="2800" dirty="0" err="1">
                <a:solidFill>
                  <a:srgbClr val="000000"/>
                </a:solidFill>
                <a:latin typeface="Calibri"/>
              </a:rPr>
              <a:t>NetBeans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, Eclipse</a:t>
            </a:r>
          </a:p>
          <a:p>
            <a:pPr marL="0" indent="0" algn="ctr">
              <a:buNone/>
            </a:pPr>
            <a:endParaRPr lang="pt-BR" u="sng" dirty="0">
              <a:solidFill>
                <a:srgbClr val="0B0080"/>
              </a:solidFill>
              <a:latin typeface="Consolas" charset="0"/>
            </a:endParaRPr>
          </a:p>
          <a:p>
            <a:pPr marL="0" indent="0" algn="ctr">
              <a:buNone/>
            </a:pPr>
            <a:r>
              <a:rPr lang="pt-BR" b="1" dirty="0" err="1">
                <a:solidFill>
                  <a:srgbClr val="000000"/>
                </a:solidFill>
                <a:latin typeface="Calibri"/>
              </a:rPr>
              <a:t>IDE's</a:t>
            </a:r>
            <a:r>
              <a:rPr lang="pt-BR" b="1" dirty="0">
                <a:solidFill>
                  <a:srgbClr val="000000"/>
                </a:solidFill>
                <a:latin typeface="Calibri"/>
              </a:rPr>
              <a:t> Online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00000"/>
                </a:solidFill>
                <a:latin typeface="Calibri" charset="0"/>
              </a:rPr>
              <a:t>Cloud9,  </a:t>
            </a:r>
            <a:r>
              <a:rPr lang="pt-BR" sz="2800" dirty="0" err="1">
                <a:solidFill>
                  <a:srgbClr val="000000"/>
                </a:solidFill>
                <a:latin typeface="Calibri" charset="0"/>
              </a:rPr>
              <a:t>Codenvy</a:t>
            </a:r>
            <a:r>
              <a:rPr lang="pt-BR" sz="28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Calibri" charset="0"/>
              </a:rPr>
              <a:t>PlayGraund</a:t>
            </a:r>
            <a:r>
              <a:rPr lang="pt-BR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alibri" charset="0"/>
              </a:rPr>
              <a:t>TypeScript</a:t>
            </a:r>
            <a:r>
              <a:rPr lang="pt-BR" sz="2800" dirty="0">
                <a:solidFill>
                  <a:srgbClr val="000000"/>
                </a:solidFill>
                <a:latin typeface="Calibri" charset="0"/>
              </a:rPr>
              <a:t>  e </a:t>
            </a:r>
            <a:r>
              <a:rPr lang="pt-BR" sz="2800" dirty="0" err="1">
                <a:solidFill>
                  <a:srgbClr val="000000"/>
                </a:solidFill>
                <a:latin typeface="Calibri" charset="0"/>
              </a:rPr>
              <a:t>CodePen</a:t>
            </a:r>
            <a:endParaRPr lang="pt-BR" sz="280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1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767773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charset="0"/>
              </a:rPr>
              <a:t>HORA DA DEMO.... </a:t>
            </a:r>
          </a:p>
        </p:txBody>
      </p:sp>
      <p:pic>
        <p:nvPicPr>
          <p:cNvPr id="7" name="Espaço Reservado para Conteúdo 6" descr="image.png"/>
          <p:cNvPicPr>
            <a:picLocks noGrp="1" noChangeAspect="1"/>
          </p:cNvPicPr>
          <p:nvPr>
            <p:ph idx="1"/>
          </p:nvPr>
        </p:nvPicPr>
        <p:blipFill>
          <a:blip r:embed="rId3"/>
          <a:srcRect l="54" t="101" r="-54" b="2344"/>
          <a:stretch>
            <a:fillRect/>
          </a:stretch>
        </p:blipFill>
        <p:spPr>
          <a:xfrm>
            <a:off x="4251025" y="1462177"/>
            <a:ext cx="4025900" cy="3927455"/>
          </a:xfrm>
        </p:spPr>
      </p:pic>
      <p:pic>
        <p:nvPicPr>
          <p:cNvPr id="4" name="Imagem 3" descr="microsoft_logo_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13" y="6097100"/>
            <a:ext cx="2004436" cy="738252"/>
          </a:xfrm>
          <a:prstGeom prst="rect">
            <a:avLst/>
          </a:prstGeom>
        </p:spPr>
      </p:pic>
      <p:pic>
        <p:nvPicPr>
          <p:cNvPr id="5" name="Imagem 4" descr="37415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864" y="6140232"/>
            <a:ext cx="2448935" cy="690202"/>
          </a:xfrm>
          <a:prstGeom prst="rect">
            <a:avLst/>
          </a:prstGeom>
        </p:spPr>
      </p:pic>
      <p:pic>
        <p:nvPicPr>
          <p:cNvPr id="6" name="Imagem 5" descr="gdg-sp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46" y="6269628"/>
            <a:ext cx="27432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Paralaxe</vt:lpstr>
      <vt:lpstr>TYPESCRIPT</vt:lpstr>
      <vt:lpstr>VAMOS COMEÇAR NOS APRESENTADO </vt:lpstr>
      <vt:lpstr>BEM... O QUE É TYPESECRIPT </vt:lpstr>
      <vt:lpstr>O QUE É SUPERSET</vt:lpstr>
      <vt:lpstr>FEATURES TYPESECRIPT </vt:lpstr>
      <vt:lpstr>COMO PODEMOS USÁ-LO</vt:lpstr>
      <vt:lpstr>COMO PODEMOS USÁ-LO  </vt:lpstr>
      <vt:lpstr>COMO PODEMOS USÁ-LO  </vt:lpstr>
      <vt:lpstr>HORA DA DEMO.... </vt:lpstr>
      <vt:lpstr>FAZER UM SIMPLES RETORNO NA TELA </vt:lpstr>
      <vt:lpstr>FAZER UM SIMPLES RETORNO NA TELA </vt:lpstr>
      <vt:lpstr>FAZER ALGO MAIS DIFÍCIL....</vt:lpstr>
      <vt:lpstr>FAZER ALGO MAIS DIFÍCIL....</vt:lpstr>
      <vt:lpstr>FAZER ALGO MAIS DIFÍCIL....</vt:lpstr>
      <vt:lpstr>FAZER UM SIMPLES RETORNO NA TELA </vt:lpstr>
      <vt:lpstr>OBRIGADO...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</cp:revision>
  <dcterms:created xsi:type="dcterms:W3CDTF">2012-07-30T23:50:35Z</dcterms:created>
  <dcterms:modified xsi:type="dcterms:W3CDTF">2015-12-07T19:14:32Z</dcterms:modified>
</cp:coreProperties>
</file>