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29"/>
  </p:notesMasterIdLst>
  <p:handoutMasterIdLst>
    <p:handoutMasterId r:id="rId30"/>
  </p:handoutMasterIdLst>
  <p:sldIdLst>
    <p:sldId id="409" r:id="rId9"/>
    <p:sldId id="483" r:id="rId10"/>
    <p:sldId id="471" r:id="rId11"/>
    <p:sldId id="472" r:id="rId12"/>
    <p:sldId id="473" r:id="rId13"/>
    <p:sldId id="474" r:id="rId14"/>
    <p:sldId id="475" r:id="rId15"/>
    <p:sldId id="482" r:id="rId16"/>
    <p:sldId id="478" r:id="rId17"/>
    <p:sldId id="480" r:id="rId18"/>
    <p:sldId id="481" r:id="rId19"/>
    <p:sldId id="468" r:id="rId20"/>
    <p:sldId id="486" r:id="rId21"/>
    <p:sldId id="464" r:id="rId22"/>
    <p:sldId id="487" r:id="rId23"/>
    <p:sldId id="479" r:id="rId24"/>
    <p:sldId id="470" r:id="rId25"/>
    <p:sldId id="484" r:id="rId26"/>
    <p:sldId id="457" r:id="rId27"/>
    <p:sldId id="467" r:id="rId28"/>
  </p:sldIdLst>
  <p:sldSz cx="9144000" cy="5143500" type="screen16x9"/>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409"/>
            <p14:sldId id="483"/>
            <p14:sldId id="471"/>
            <p14:sldId id="472"/>
            <p14:sldId id="473"/>
            <p14:sldId id="474"/>
            <p14:sldId id="475"/>
            <p14:sldId id="482"/>
            <p14:sldId id="478"/>
            <p14:sldId id="480"/>
            <p14:sldId id="481"/>
            <p14:sldId id="468"/>
            <p14:sldId id="486"/>
            <p14:sldId id="464"/>
            <p14:sldId id="487"/>
            <p14:sldId id="479"/>
            <p14:sldId id="470"/>
            <p14:sldId id="484"/>
            <p14:sldId id="457"/>
            <p14:sldId id="467"/>
          </p14:sldIdLst>
        </p14:section>
        <p14:section name="SAFRAN_Orange" id="{D8F3042B-97C2-4D50-8FF8-D94D3054BC85}">
          <p14:sldIdLst/>
        </p14:section>
        <p14:section name="SAFRAN_Vert_foncé" id="{E8FFF585-2E74-4CFD-AA84-2D56271D5136}">
          <p14:sldIdLst/>
        </p14:section>
        <p14:section name="SAFRAN_Vert" id="{AEAED9FF-D98E-4A8B-A1BA-F0602EA03F85}">
          <p14:sldIdLst/>
        </p14:section>
        <p14:section name="Méthodologie" id="{B59A9594-C203-4CF9-AEF4-0E1940CD21E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p:scale>
          <a:sx n="91" d="100"/>
          <a:sy n="91" d="100"/>
        </p:scale>
        <p:origin x="-228" y="-342"/>
      </p:cViewPr>
      <p:guideLst>
        <p:guide orient="horz" pos="1620"/>
        <p:guide orient="horz" pos="259"/>
        <p:guide orient="horz" pos="735"/>
        <p:guide orient="horz" pos="46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7137" cy="512304"/>
          </a:xfrm>
          <a:prstGeom prst="rect">
            <a:avLst/>
          </a:prstGeom>
        </p:spPr>
        <p:txBody>
          <a:bodyPr vert="horz" lIns="94768" tIns="47384" rIns="94768" bIns="47384" rtlCol="0"/>
          <a:lstStyle>
            <a:lvl1pPr algn="l">
              <a:defRPr sz="1200"/>
            </a:lvl1pPr>
          </a:lstStyle>
          <a:p>
            <a:endParaRPr lang="fr-FR"/>
          </a:p>
        </p:txBody>
      </p:sp>
      <p:sp>
        <p:nvSpPr>
          <p:cNvPr id="3" name="Espace réservé de la date 2"/>
          <p:cNvSpPr>
            <a:spLocks noGrp="1"/>
          </p:cNvSpPr>
          <p:nvPr>
            <p:ph type="dt" sz="quarter" idx="1"/>
          </p:nvPr>
        </p:nvSpPr>
        <p:spPr>
          <a:xfrm>
            <a:off x="4020506" y="0"/>
            <a:ext cx="3077137" cy="512304"/>
          </a:xfrm>
          <a:prstGeom prst="rect">
            <a:avLst/>
          </a:prstGeom>
        </p:spPr>
        <p:txBody>
          <a:bodyPr vert="horz" lIns="94768" tIns="47384" rIns="94768" bIns="47384" rtlCol="0"/>
          <a:lstStyle>
            <a:lvl1pPr algn="r">
              <a:defRPr sz="1200"/>
            </a:lvl1pPr>
          </a:lstStyle>
          <a:p>
            <a:fld id="{391F5164-DE97-408F-BD31-D4B3765151B2}" type="datetimeFigureOut">
              <a:rPr lang="fr-FR" smtClean="0"/>
              <a:t>02/02/2018</a:t>
            </a:fld>
            <a:endParaRPr lang="fr-FR"/>
          </a:p>
        </p:txBody>
      </p:sp>
      <p:sp>
        <p:nvSpPr>
          <p:cNvPr id="4" name="Espace réservé du pied de page 3"/>
          <p:cNvSpPr>
            <a:spLocks noGrp="1"/>
          </p:cNvSpPr>
          <p:nvPr>
            <p:ph type="ftr" sz="quarter" idx="2"/>
          </p:nvPr>
        </p:nvSpPr>
        <p:spPr>
          <a:xfrm>
            <a:off x="0" y="9720673"/>
            <a:ext cx="3077137" cy="512303"/>
          </a:xfrm>
          <a:prstGeom prst="rect">
            <a:avLst/>
          </a:prstGeom>
        </p:spPr>
        <p:txBody>
          <a:bodyPr vert="horz" lIns="94768" tIns="47384" rIns="94768" bIns="47384"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0506" y="9720673"/>
            <a:ext cx="3077137" cy="512303"/>
          </a:xfrm>
          <a:prstGeom prst="rect">
            <a:avLst/>
          </a:prstGeom>
        </p:spPr>
        <p:txBody>
          <a:bodyPr vert="horz" lIns="94768" tIns="47384" rIns="94768" bIns="47384" rtlCol="0" anchor="b"/>
          <a:lstStyle>
            <a:lvl1pPr algn="r">
              <a:defRPr sz="1200"/>
            </a:lvl1pPr>
          </a:lstStyle>
          <a:p>
            <a:fld id="{8CA60CD5-F967-47F0-B5A2-F7089D896995}" type="slidenum">
              <a:rPr lang="fr-FR" smtClean="0"/>
              <a:t>‹N°›</a:t>
            </a:fld>
            <a:endParaRPr lang="fr-FR"/>
          </a:p>
        </p:txBody>
      </p:sp>
    </p:spTree>
    <p:extLst>
      <p:ext uri="{BB962C8B-B14F-4D97-AF65-F5344CB8AC3E}">
        <p14:creationId xmlns:p14="http://schemas.microsoft.com/office/powerpoint/2010/main" val="1764592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Arial" pitchFamily="34" charset="0"/>
              </a:defRPr>
            </a:lvl1pPr>
          </a:lstStyle>
          <a:p>
            <a:fld id="{D680E798-53FF-4C51-A981-953463752515}" type="datetimeFigureOut">
              <a:rPr lang="fr-FR" smtClean="0"/>
              <a:pPr/>
              <a:t>02/02/2018</a:t>
            </a:fld>
            <a:endParaRPr lang="fr-FR" dirty="0"/>
          </a:p>
        </p:txBody>
      </p:sp>
      <p:sp>
        <p:nvSpPr>
          <p:cNvPr id="4" name="Espace réservé de l'image des diapositives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768" tIns="47384" rIns="94768" bIns="47384" rtlCol="0" anchor="ctr"/>
          <a:lstStyle/>
          <a:p>
            <a:endParaRPr lang="fr-FR" dirty="0"/>
          </a:p>
        </p:txBody>
      </p:sp>
      <p:sp>
        <p:nvSpPr>
          <p:cNvPr id="5" name="Espace réservé des commentaire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417698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721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2"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1" y="1635123"/>
            <a:ext cx="6228000" cy="2484000"/>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3208127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Rectangle 20"/>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9053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05096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
        <p:nvSpPr>
          <p:cNvPr id="18"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8743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405096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8" name="Espace réservé du texte 7"/>
          <p:cNvSpPr>
            <a:spLocks noGrp="1"/>
          </p:cNvSpPr>
          <p:nvPr>
            <p:ph type="body" sz="quarter" idx="13" hasCustomPrompt="1"/>
          </p:nvPr>
        </p:nvSpPr>
        <p:spPr bwMode="gray">
          <a:xfrm>
            <a:off x="1440000" y="1130400"/>
            <a:ext cx="7452000" cy="3492000"/>
          </a:xfrm>
        </p:spPr>
        <p:txBody>
          <a:bodyPr/>
          <a:lstStyle>
            <a:lvl1pPr marL="0" indent="0">
              <a:buSzPct val="25000"/>
              <a:buFontTx/>
              <a:buBlip>
                <a:blip r:embed="rId2"/>
              </a:buBlip>
              <a:defRPr cap="all" baseline="0">
                <a:solidFill>
                  <a:schemeClr val="accent2"/>
                </a:solidFill>
              </a:defRPr>
            </a:lvl1pPr>
          </a:lstStyle>
          <a:p>
            <a:pPr lvl="0"/>
            <a:r>
              <a:rPr lang="fr-FR" dirty="0" smtClean="0"/>
              <a:t>Texte</a:t>
            </a:r>
          </a:p>
        </p:txBody>
      </p:sp>
    </p:spTree>
    <p:extLst>
      <p:ext uri="{BB962C8B-B14F-4D97-AF65-F5344CB8AC3E}">
        <p14:creationId xmlns:p14="http://schemas.microsoft.com/office/powerpoint/2010/main" val="37558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2979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bg bwMode="gray">
      <p:bgRef idx="1001">
        <a:schemeClr val="bg1"/>
      </p:bgRef>
    </p:bg>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lvl1pPr>
              <a:defRPr/>
            </a:lvl1pPr>
          </a:lstStyle>
          <a:p>
            <a:pPr algn="l"/>
            <a:r>
              <a:rPr lang="fr-FR" dirty="0" smtClean="0"/>
              <a:t>Evaluation de la </a:t>
            </a:r>
            <a:r>
              <a:rPr lang="fr-FR" dirty="0" err="1" smtClean="0"/>
              <a:t>toolbox</a:t>
            </a:r>
            <a:r>
              <a:rPr lang="fr-FR" dirty="0" smtClean="0"/>
              <a:t> ‘Simulink </a:t>
            </a:r>
            <a:r>
              <a:rPr lang="fr-FR" dirty="0" err="1" smtClean="0"/>
              <a:t>CodeInspector</a:t>
            </a:r>
            <a:r>
              <a:rPr lang="fr-FR" dirty="0" smtClean="0"/>
              <a:t>’ (‘SLCI’)</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jpe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1.jpeg"/><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798" r:id="rId8"/>
    <p:sldLayoutId id="2147483814" r:id="rId9"/>
    <p:sldLayoutId id="2147483815" r:id="rId10"/>
    <p:sldLayoutId id="2147483925" r:id="rId11"/>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8"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0"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9"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hyperlink" Target="http://commons.apache.org/proper/commons-scxml/usecases/scxml-stopwatch.html" TargetMode="External"/><Relationship Id="rId2" Type="http://schemas.openxmlformats.org/officeDocument/2006/relationships/hyperlink" Target="https://www.w3.org/TR/scxml/" TargetMode="External"/><Relationship Id="rId1" Type="http://schemas.openxmlformats.org/officeDocument/2006/relationships/slideLayout" Target="../slideLayouts/slideLayout8.xml"/><Relationship Id="rId5" Type="http://schemas.openxmlformats.org/officeDocument/2006/relationships/image" Target="../media/image31.jpe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alarcos.esi.uclm.es/csexperiments/" TargetMode="Externa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wiki.event-b.org/index.php/Event-B_Statemachines"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68560" y="735013"/>
            <a:ext cx="8137525" cy="1836737"/>
          </a:xfrm>
        </p:spPr>
        <p:txBody>
          <a:bodyPr/>
          <a:lstStyle/>
          <a:p>
            <a:r>
              <a:rPr lang="fr-FR" dirty="0" err="1" smtClean="0"/>
              <a:t>StateCHARTS</a:t>
            </a:r>
            <a:r>
              <a:rPr lang="fr-FR" dirty="0" smtClean="0"/>
              <a:t> FOR UNIFIED MBD</a:t>
            </a:r>
            <a:br>
              <a:rPr lang="fr-FR" dirty="0" smtClean="0"/>
            </a:br>
            <a:r>
              <a:rPr lang="fr-FR" sz="1800" dirty="0" smtClean="0"/>
              <a:t>as simple as possible, as </a:t>
            </a:r>
            <a:r>
              <a:rPr lang="fr-FR" sz="1800" dirty="0" err="1" smtClean="0"/>
              <a:t>rich</a:t>
            </a:r>
            <a:r>
              <a:rPr lang="fr-FR" sz="1800" dirty="0" smtClean="0"/>
              <a:t> as </a:t>
            </a:r>
            <a:r>
              <a:rPr lang="fr-FR" sz="1800" dirty="0" err="1" smtClean="0"/>
              <a:t>needed</a:t>
            </a:r>
            <a:endParaRPr lang="fr-FR" sz="1800" dirty="0"/>
          </a:p>
        </p:txBody>
      </p:sp>
      <p:sp>
        <p:nvSpPr>
          <p:cNvPr id="5" name="Espace réservé de la date 4"/>
          <p:cNvSpPr>
            <a:spLocks noGrp="1"/>
          </p:cNvSpPr>
          <p:nvPr>
            <p:ph type="dt" sz="half" idx="2"/>
          </p:nvPr>
        </p:nvSpPr>
        <p:spPr/>
        <p:txBody>
          <a:bodyPr/>
          <a:lstStyle/>
          <a:p>
            <a:r>
              <a:rPr lang="fr-FR" dirty="0" smtClean="0"/>
              <a:t>ERTS</a:t>
            </a:r>
            <a:r>
              <a:rPr lang="fr-FR" baseline="30000" dirty="0" smtClean="0"/>
              <a:t>2</a:t>
            </a:r>
            <a:r>
              <a:rPr lang="fr-FR" dirty="0" smtClean="0"/>
              <a:t> 2018, </a:t>
            </a:r>
            <a:r>
              <a:rPr lang="fr-FR" dirty="0" err="1" smtClean="0"/>
              <a:t>Feb</a:t>
            </a:r>
            <a:r>
              <a:rPr lang="fr-FR" dirty="0" smtClean="0"/>
              <a:t>. 2</a:t>
            </a:r>
            <a:r>
              <a:rPr lang="fr-FR" baseline="30000" dirty="0" smtClean="0"/>
              <a:t>nd</a:t>
            </a:r>
            <a:r>
              <a:rPr lang="fr-FR" dirty="0"/>
              <a:t> </a:t>
            </a:r>
            <a:endParaRPr lang="fr-FR" dirty="0" smtClean="0"/>
          </a:p>
          <a:p>
            <a:r>
              <a:rPr lang="fr-FR" dirty="0" smtClean="0"/>
              <a:t>Jean-Louis DUFOUR</a:t>
            </a:r>
            <a:endParaRPr lang="fr-FR" dirty="0"/>
          </a:p>
        </p:txBody>
      </p:sp>
      <p:sp>
        <p:nvSpPr>
          <p:cNvPr id="6" name="Espace réservé du pied de page 5"/>
          <p:cNvSpPr>
            <a:spLocks noGrp="1"/>
          </p:cNvSpPr>
          <p:nvPr>
            <p:ph type="ftr" sz="quarter" idx="3"/>
          </p:nvPr>
        </p:nvSpPr>
        <p:spPr/>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4"/>
          </p:nvPr>
        </p:nvSpPr>
        <p:spPr/>
        <p:txBody>
          <a:bodyPr/>
          <a:lstStyle/>
          <a:p>
            <a:fld id="{733122C9-A0B9-462F-8757-0847AD287B63}" type="slidenum">
              <a:rPr lang="fr-FR" smtClean="0"/>
              <a:pPr/>
              <a:t>1</a:t>
            </a:fld>
            <a:endParaRPr lang="fr-FR" dirty="0"/>
          </a:p>
        </p:txBody>
      </p:sp>
      <p:pic>
        <p:nvPicPr>
          <p:cNvPr id="8" name="Image 7"/>
          <p:cNvPicPr>
            <a:picLocks noChangeAspect="1"/>
          </p:cNvPicPr>
          <p:nvPr/>
        </p:nvPicPr>
        <p:blipFill rotWithShape="1">
          <a:blip r:embed="rId2">
            <a:extLst>
              <a:ext uri="{28A0092B-C50C-407E-A947-70E740481C1C}">
                <a14:useLocalDpi xmlns:a14="http://schemas.microsoft.com/office/drawing/2010/main" val="0"/>
              </a:ext>
            </a:extLst>
          </a:blip>
          <a:srcRect l="24797" t="17964" r="32615" b="49669"/>
          <a:stretch/>
        </p:blipFill>
        <p:spPr>
          <a:xfrm>
            <a:off x="6084168" y="75055"/>
            <a:ext cx="2857078" cy="3072759"/>
          </a:xfrm>
          <a:prstGeom prst="rect">
            <a:avLst/>
          </a:prstGeom>
        </p:spPr>
      </p:pic>
      <p:sp>
        <p:nvSpPr>
          <p:cNvPr id="9" name="Text Box 46"/>
          <p:cNvSpPr txBox="1">
            <a:spLocks noChangeArrowheads="1"/>
          </p:cNvSpPr>
          <p:nvPr/>
        </p:nvSpPr>
        <p:spPr bwMode="auto">
          <a:xfrm>
            <a:off x="5556349" y="1222979"/>
            <a:ext cx="1031875" cy="38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377" tIns="55189" rIns="110377" bIns="55189"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nSpc>
                <a:spcPct val="90000"/>
              </a:lnSpc>
            </a:pPr>
            <a:r>
              <a:rPr lang="fr-FR" altLang="fr-FR" sz="1000" dirty="0">
                <a:solidFill>
                  <a:srgbClr val="229FC1"/>
                </a:solidFill>
                <a:ea typeface="ヒラギノ角ゴ ProN W3" charset="-128"/>
                <a:sym typeface="Arial" pitchFamily="34" charset="0"/>
              </a:rPr>
              <a:t>Aerospace Propulsion</a:t>
            </a:r>
          </a:p>
        </p:txBody>
      </p:sp>
      <p:sp>
        <p:nvSpPr>
          <p:cNvPr id="10" name="Text Box 19"/>
          <p:cNvSpPr txBox="1">
            <a:spLocks noChangeArrowheads="1"/>
          </p:cNvSpPr>
          <p:nvPr/>
        </p:nvSpPr>
        <p:spPr bwMode="auto">
          <a:xfrm>
            <a:off x="8100392" y="314074"/>
            <a:ext cx="10429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377" tIns="55189" rIns="110377" bIns="55189"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nSpc>
                <a:spcPct val="90000"/>
              </a:lnSpc>
            </a:pPr>
            <a:r>
              <a:rPr lang="fr-FR" altLang="fr-FR" sz="1000" dirty="0">
                <a:solidFill>
                  <a:srgbClr val="FF5000"/>
                </a:solidFill>
                <a:ea typeface="ヒラギノ角ゴ ProN W3" charset="-128"/>
                <a:sym typeface="Arial" pitchFamily="34" charset="0"/>
              </a:rPr>
              <a:t>Aircraft Equipment</a:t>
            </a:r>
          </a:p>
        </p:txBody>
      </p:sp>
      <p:sp>
        <p:nvSpPr>
          <p:cNvPr id="12" name="Text Box 85"/>
          <p:cNvSpPr txBox="1">
            <a:spLocks noChangeArrowheads="1"/>
          </p:cNvSpPr>
          <p:nvPr/>
        </p:nvSpPr>
        <p:spPr bwMode="auto">
          <a:xfrm>
            <a:off x="8210316" y="2283391"/>
            <a:ext cx="6953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377" tIns="55189" rIns="110377" bIns="55189"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nSpc>
                <a:spcPct val="90000"/>
              </a:lnSpc>
            </a:pPr>
            <a:r>
              <a:rPr lang="fr-FR" altLang="fr-FR" sz="1000" dirty="0" err="1" smtClean="0">
                <a:solidFill>
                  <a:srgbClr val="008000"/>
                </a:solidFill>
                <a:ea typeface="ヒラギノ角ゴ ProN W3" charset="-128"/>
                <a:sym typeface="Arial" pitchFamily="34" charset="0"/>
              </a:rPr>
              <a:t>Defense</a:t>
            </a:r>
            <a:endParaRPr lang="fr-FR" altLang="fr-FR" sz="1000" baseline="30000" dirty="0">
              <a:solidFill>
                <a:srgbClr val="008000"/>
              </a:solidFill>
              <a:ea typeface="ヒラギノ角ゴ ProN W3" charset="-128"/>
              <a:sym typeface="Arial" pitchFamily="34" charset="0"/>
            </a:endParaRPr>
          </a:p>
        </p:txBody>
      </p:sp>
      <p:sp>
        <p:nvSpPr>
          <p:cNvPr id="13" name="Arc plein 12"/>
          <p:cNvSpPr>
            <a:spLocks noChangeAspect="1"/>
          </p:cNvSpPr>
          <p:nvPr/>
        </p:nvSpPr>
        <p:spPr>
          <a:xfrm>
            <a:off x="6642050" y="555526"/>
            <a:ext cx="1530350" cy="1530350"/>
          </a:xfrm>
          <a:prstGeom prst="blockArc">
            <a:avLst>
              <a:gd name="adj1" fmla="val 3049505"/>
              <a:gd name="adj2" fmla="val 12042957"/>
              <a:gd name="adj3" fmla="val 13056"/>
            </a:avLst>
          </a:prstGeom>
          <a:pattFill prst="lgCheck">
            <a:fgClr>
              <a:srgbClr val="FFFF00"/>
            </a:fgClr>
            <a:bgClr>
              <a:srgbClr val="FF0000"/>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0000"/>
              </a:solidFill>
            </a:endParaRPr>
          </a:p>
        </p:txBody>
      </p:sp>
      <p:sp>
        <p:nvSpPr>
          <p:cNvPr id="14" name="Arc plein 13"/>
          <p:cNvSpPr>
            <a:spLocks noChangeAspect="1"/>
          </p:cNvSpPr>
          <p:nvPr/>
        </p:nvSpPr>
        <p:spPr>
          <a:xfrm>
            <a:off x="6663836" y="555526"/>
            <a:ext cx="1530350" cy="1530350"/>
          </a:xfrm>
          <a:prstGeom prst="blockArc">
            <a:avLst>
              <a:gd name="adj1" fmla="val 16453975"/>
              <a:gd name="adj2" fmla="val 21351753"/>
              <a:gd name="adj3" fmla="val 11655"/>
            </a:avLst>
          </a:prstGeom>
          <a:pattFill prst="lgCheck">
            <a:fgClr>
              <a:srgbClr val="FFFF00"/>
            </a:fgClr>
            <a:bgClr>
              <a:srgbClr val="FF0000"/>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0000"/>
              </a:solidFill>
            </a:endParaRPr>
          </a:p>
        </p:txBody>
      </p:sp>
    </p:spTree>
    <p:extLst>
      <p:ext uri="{BB962C8B-B14F-4D97-AF65-F5344CB8AC3E}">
        <p14:creationId xmlns:p14="http://schemas.microsoft.com/office/powerpoint/2010/main" val="364933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ltLang="fr-FR" dirty="0"/>
              <a:t>80’s: </a:t>
            </a:r>
            <a:r>
              <a:rPr lang="fr-FR" altLang="fr-FR" dirty="0" err="1"/>
              <a:t>Harel’s</a:t>
            </a:r>
            <a:r>
              <a:rPr lang="fr-FR" altLang="fr-FR" dirty="0"/>
              <a:t> </a:t>
            </a:r>
            <a:r>
              <a:rPr lang="fr-FR" altLang="fr-FR" dirty="0" err="1"/>
              <a:t>Statecharts</a:t>
            </a:r>
            <a:r>
              <a:rPr lang="fr-FR" altLang="fr-FR" dirty="0"/>
              <a:t>: </a:t>
            </a:r>
            <a:r>
              <a:rPr lang="fr-FR" altLang="fr-FR" dirty="0" err="1"/>
              <a:t>University</a:t>
            </a:r>
            <a:r>
              <a:rPr lang="fr-FR" altLang="fr-FR" dirty="0"/>
              <a:t> </a:t>
            </a:r>
            <a:r>
              <a:rPr lang="fr-FR" altLang="fr-FR" dirty="0" err="1"/>
              <a:t>meets</a:t>
            </a:r>
            <a:r>
              <a:rPr lang="fr-FR" altLang="fr-FR" dirty="0"/>
              <a:t> </a:t>
            </a:r>
            <a:r>
              <a:rPr lang="fr-FR" altLang="fr-FR" dirty="0" err="1" smtClean="0"/>
              <a:t>Industry</a:t>
            </a:r>
            <a:r>
              <a:rPr lang="fr-FR" altLang="fr-FR" dirty="0" smtClean="0"/>
              <a:t> (1/3)</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10</a:t>
            </a:fld>
            <a:endParaRPr lang="fr-FR" dirty="0"/>
          </a:p>
        </p:txBody>
      </p:sp>
      <p:pic>
        <p:nvPicPr>
          <p:cNvPr id="7" name="Picture 2" descr="C:\Users\F074018\Documents\erts2016\ppt\84_har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4" y="867891"/>
            <a:ext cx="5642116" cy="386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F074018\Documents\erts2016\ppt\300px-IAI-Lavi-B-2-hatzeri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0538"/>
            <a:ext cx="2808312" cy="141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6"/>
          <p:cNvSpPr txBox="1">
            <a:spLocks noChangeArrowheads="1"/>
          </p:cNvSpPr>
          <p:nvPr/>
        </p:nvSpPr>
        <p:spPr bwMode="auto">
          <a:xfrm>
            <a:off x="6372200" y="1635646"/>
            <a:ext cx="2325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buClr>
                <a:schemeClr val="accent2"/>
              </a:buClr>
              <a:buSzPct val="80000"/>
              <a:buFont typeface="Wingdings" pitchFamily="2" charset="2"/>
              <a:buChar char="è"/>
              <a:defRPr sz="2000" b="1">
                <a:solidFill>
                  <a:schemeClr val="bg2"/>
                </a:solidFill>
                <a:latin typeface="Arial" pitchFamily="34" charset="0"/>
              </a:defRPr>
            </a:lvl1pPr>
            <a:lvl2pPr marL="742950" indent="-285750" eaLnBrk="0" hangingPunct="0">
              <a:spcBef>
                <a:spcPct val="15000"/>
              </a:spcBef>
              <a:buClr>
                <a:schemeClr val="accent2"/>
              </a:buClr>
              <a:buFont typeface="Wingdings" pitchFamily="2" charset="2"/>
              <a:buChar char="§"/>
              <a:defRPr>
                <a:solidFill>
                  <a:schemeClr val="tx1"/>
                </a:solidFill>
                <a:latin typeface="Arial" pitchFamily="34" charset="0"/>
              </a:defRPr>
            </a:lvl2pPr>
            <a:lvl3pPr marL="1143000" indent="-228600" eaLnBrk="0" hangingPunct="0">
              <a:spcBef>
                <a:spcPct val="15000"/>
              </a:spcBef>
              <a:buClr>
                <a:schemeClr val="accent2"/>
              </a:buClr>
              <a:buFont typeface="Wingdings" pitchFamily="2" charset="2"/>
              <a:buChar char="ú"/>
              <a:defRPr sz="1600">
                <a:solidFill>
                  <a:schemeClr val="tx1"/>
                </a:solidFill>
                <a:latin typeface="Arial" pitchFamily="34" charset="0"/>
              </a:defRPr>
            </a:lvl3pPr>
            <a:lvl4pPr marL="1600200" indent="-228600" eaLnBrk="0" hangingPunct="0">
              <a:spcBef>
                <a:spcPct val="15000"/>
              </a:spcBef>
              <a:buClr>
                <a:schemeClr val="accent2"/>
              </a:buClr>
              <a:buFont typeface="Arial" pitchFamily="34" charset="0"/>
              <a:buChar char="‒"/>
              <a:defRPr sz="1400">
                <a:solidFill>
                  <a:schemeClr val="tx1"/>
                </a:solidFill>
                <a:latin typeface="Arial" pitchFamily="34" charset="0"/>
              </a:defRPr>
            </a:lvl4pPr>
            <a:lvl5pPr marL="2057400" indent="-228600" eaLnBrk="0" hangingPunct="0">
              <a:spcBef>
                <a:spcPct val="15000"/>
              </a:spcBef>
              <a:buClr>
                <a:schemeClr val="accent2"/>
              </a:buClr>
              <a:buFont typeface="Arial" pitchFamily="34" charset="0"/>
              <a:buChar char="‒"/>
              <a:defRPr sz="1400">
                <a:solidFill>
                  <a:schemeClr val="tx1"/>
                </a:solidFill>
                <a:latin typeface="Arial" pitchFamily="34" charset="0"/>
              </a:defRPr>
            </a:lvl5pPr>
            <a:lvl6pPr marL="25146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6pPr>
            <a:lvl7pPr marL="29718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7pPr>
            <a:lvl8pPr marL="34290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8pPr>
            <a:lvl9pPr marL="38862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9pPr>
          </a:lstStyle>
          <a:p>
            <a:pPr eaLnBrk="1" hangingPunct="1">
              <a:spcBef>
                <a:spcPct val="0"/>
              </a:spcBef>
              <a:buClrTx/>
              <a:buSzTx/>
              <a:buFontTx/>
              <a:buNone/>
            </a:pPr>
            <a:r>
              <a:rPr lang="fr-FR" altLang="fr-FR" sz="2400" b="0" dirty="0" err="1">
                <a:solidFill>
                  <a:srgbClr val="FF0000"/>
                </a:solidFill>
              </a:rPr>
              <a:t>Hierarchy</a:t>
            </a:r>
            <a:endParaRPr lang="fr-FR" altLang="fr-FR" sz="2400" b="0" dirty="0">
              <a:solidFill>
                <a:srgbClr val="FF0000"/>
              </a:solidFill>
            </a:endParaRPr>
          </a:p>
          <a:p>
            <a:pPr eaLnBrk="1" hangingPunct="1">
              <a:spcBef>
                <a:spcPct val="0"/>
              </a:spcBef>
              <a:buClrTx/>
              <a:buSzTx/>
              <a:buFontTx/>
              <a:buNone/>
            </a:pPr>
            <a:r>
              <a:rPr lang="fr-FR" altLang="fr-FR" sz="2400" b="0" dirty="0" err="1">
                <a:solidFill>
                  <a:srgbClr val="FF0000"/>
                </a:solidFill>
              </a:rPr>
              <a:t>Concurrency</a:t>
            </a:r>
            <a:endParaRPr lang="fr-FR" altLang="fr-FR" sz="2400" b="0" dirty="0">
              <a:solidFill>
                <a:srgbClr val="FF0000"/>
              </a:solidFill>
            </a:endParaRPr>
          </a:p>
          <a:p>
            <a:pPr eaLnBrk="1" hangingPunct="1">
              <a:spcBef>
                <a:spcPct val="0"/>
              </a:spcBef>
              <a:buClrTx/>
              <a:buSzTx/>
              <a:buFontTx/>
              <a:buNone/>
            </a:pPr>
            <a:r>
              <a:rPr lang="fr-FR" altLang="fr-FR" sz="2400" b="0" dirty="0">
                <a:solidFill>
                  <a:srgbClr val="FF0000"/>
                </a:solidFill>
              </a:rPr>
              <a:t>Communication</a:t>
            </a:r>
          </a:p>
        </p:txBody>
      </p:sp>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2931790"/>
            <a:ext cx="171450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13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91880" y="4155927"/>
            <a:ext cx="5616624" cy="360040"/>
          </a:xfrm>
        </p:spPr>
        <p:txBody>
          <a:bodyPr/>
          <a:lstStyle/>
          <a:p>
            <a:r>
              <a:rPr lang="fr-FR" dirty="0" smtClean="0"/>
              <a:t>Confusion  </a:t>
            </a:r>
            <a:r>
              <a:rPr lang="fr-FR" dirty="0" err="1" smtClean="0"/>
              <a:t>clustering</a:t>
            </a:r>
            <a:r>
              <a:rPr lang="fr-FR" dirty="0" smtClean="0"/>
              <a:t> (</a:t>
            </a:r>
            <a:r>
              <a:rPr lang="fr-FR" dirty="0" err="1" smtClean="0"/>
              <a:t>drawing</a:t>
            </a:r>
            <a:r>
              <a:rPr lang="fr-FR" dirty="0" smtClean="0"/>
              <a:t>) / abstraction (</a:t>
            </a:r>
            <a:r>
              <a:rPr lang="fr-FR" dirty="0" err="1" smtClean="0"/>
              <a:t>sub-automaton</a:t>
            </a:r>
            <a:r>
              <a:rPr lang="fr-FR" dirty="0" smtClean="0"/>
              <a:t>)</a:t>
            </a:r>
            <a:endParaRPr lang="fr-FR" dirty="0"/>
          </a:p>
        </p:txBody>
      </p:sp>
      <p:sp>
        <p:nvSpPr>
          <p:cNvPr id="3" name="Titre 2"/>
          <p:cNvSpPr>
            <a:spLocks noGrp="1"/>
          </p:cNvSpPr>
          <p:nvPr>
            <p:ph type="title"/>
          </p:nvPr>
        </p:nvSpPr>
        <p:spPr/>
        <p:txBody>
          <a:bodyPr/>
          <a:lstStyle/>
          <a:p>
            <a:r>
              <a:rPr lang="fr-FR" altLang="fr-FR" dirty="0"/>
              <a:t>80’s: </a:t>
            </a:r>
            <a:r>
              <a:rPr lang="fr-FR" altLang="fr-FR" dirty="0" err="1"/>
              <a:t>Harel’s</a:t>
            </a:r>
            <a:r>
              <a:rPr lang="fr-FR" altLang="fr-FR" dirty="0"/>
              <a:t> </a:t>
            </a:r>
            <a:r>
              <a:rPr lang="fr-FR" altLang="fr-FR" dirty="0" err="1"/>
              <a:t>Statecharts</a:t>
            </a:r>
            <a:r>
              <a:rPr lang="fr-FR" altLang="fr-FR" dirty="0"/>
              <a:t>: </a:t>
            </a:r>
            <a:r>
              <a:rPr lang="fr-FR" altLang="fr-FR" dirty="0" err="1"/>
              <a:t>University</a:t>
            </a:r>
            <a:r>
              <a:rPr lang="fr-FR" altLang="fr-FR" dirty="0"/>
              <a:t> </a:t>
            </a:r>
            <a:r>
              <a:rPr lang="fr-FR" altLang="fr-FR" dirty="0" err="1"/>
              <a:t>meets</a:t>
            </a:r>
            <a:r>
              <a:rPr lang="fr-FR" altLang="fr-FR" dirty="0"/>
              <a:t> </a:t>
            </a:r>
            <a:r>
              <a:rPr lang="fr-FR" altLang="fr-FR" dirty="0" err="1"/>
              <a:t>Industry</a:t>
            </a:r>
            <a:r>
              <a:rPr lang="fr-FR" altLang="fr-FR" dirty="0"/>
              <a:t> </a:t>
            </a:r>
            <a:r>
              <a:rPr lang="fr-FR" altLang="fr-FR" dirty="0" smtClean="0"/>
              <a:t>(2/3)</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11</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771550"/>
            <a:ext cx="2808312" cy="1869685"/>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2715766"/>
            <a:ext cx="2823052" cy="2034162"/>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6928" y="938372"/>
            <a:ext cx="5911576" cy="2137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681" y="3326689"/>
            <a:ext cx="5868319" cy="616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Connecteur droit 9"/>
          <p:cNvCxnSpPr/>
          <p:nvPr/>
        </p:nvCxnSpPr>
        <p:spPr>
          <a:xfrm>
            <a:off x="8316416" y="915566"/>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796136" y="1347614"/>
            <a:ext cx="23762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364088" y="3363838"/>
            <a:ext cx="17281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62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3238" y="915567"/>
            <a:ext cx="8389937" cy="576064"/>
          </a:xfrm>
        </p:spPr>
        <p:txBody>
          <a:bodyPr/>
          <a:lstStyle/>
          <a:p>
            <a:r>
              <a:rPr lang="fr-FR" dirty="0">
                <a:hlinkClick r:id="rId2"/>
              </a:rPr>
              <a:t>https://www.w3.org/TR/scxml/</a:t>
            </a:r>
            <a:endParaRPr lang="fr-FR" dirty="0"/>
          </a:p>
          <a:p>
            <a:r>
              <a:rPr lang="fr-FR" dirty="0">
                <a:hlinkClick r:id="rId3"/>
              </a:rPr>
              <a:t>http://</a:t>
            </a:r>
            <a:r>
              <a:rPr lang="fr-FR" dirty="0" smtClean="0">
                <a:hlinkClick r:id="rId3"/>
              </a:rPr>
              <a:t>commons.apache.org/proper/commons-scxml/usecases/scxml-stopwatch.html</a:t>
            </a:r>
            <a:endParaRPr lang="fr-FR" dirty="0" smtClean="0"/>
          </a:p>
          <a:p>
            <a:endParaRPr lang="fr-FR" dirty="0"/>
          </a:p>
        </p:txBody>
      </p:sp>
      <p:sp>
        <p:nvSpPr>
          <p:cNvPr id="3" name="Titre 2"/>
          <p:cNvSpPr>
            <a:spLocks noGrp="1"/>
          </p:cNvSpPr>
          <p:nvPr>
            <p:ph type="title"/>
          </p:nvPr>
        </p:nvSpPr>
        <p:spPr/>
        <p:txBody>
          <a:bodyPr/>
          <a:lstStyle/>
          <a:p>
            <a:r>
              <a:rPr lang="fr-FR" altLang="fr-FR" dirty="0"/>
              <a:t>80’s: </a:t>
            </a:r>
            <a:r>
              <a:rPr lang="fr-FR" altLang="fr-FR" dirty="0" err="1"/>
              <a:t>Harel’s</a:t>
            </a:r>
            <a:r>
              <a:rPr lang="fr-FR" altLang="fr-FR" dirty="0"/>
              <a:t> </a:t>
            </a:r>
            <a:r>
              <a:rPr lang="fr-FR" altLang="fr-FR" dirty="0" err="1"/>
              <a:t>Statecharts</a:t>
            </a:r>
            <a:r>
              <a:rPr lang="fr-FR" altLang="fr-FR" dirty="0"/>
              <a:t>: </a:t>
            </a:r>
            <a:r>
              <a:rPr lang="fr-FR" altLang="fr-FR" dirty="0" err="1"/>
              <a:t>University</a:t>
            </a:r>
            <a:r>
              <a:rPr lang="fr-FR" altLang="fr-FR" dirty="0"/>
              <a:t> </a:t>
            </a:r>
            <a:r>
              <a:rPr lang="fr-FR" altLang="fr-FR" dirty="0" err="1"/>
              <a:t>meets</a:t>
            </a:r>
            <a:r>
              <a:rPr lang="fr-FR" altLang="fr-FR" dirty="0"/>
              <a:t> </a:t>
            </a:r>
            <a:r>
              <a:rPr lang="fr-FR" altLang="fr-FR" dirty="0" err="1"/>
              <a:t>Industry</a:t>
            </a:r>
            <a:r>
              <a:rPr lang="fr-FR" altLang="fr-FR" dirty="0"/>
              <a:t> </a:t>
            </a:r>
            <a:r>
              <a:rPr lang="fr-FR" altLang="fr-FR" dirty="0" smtClean="0"/>
              <a:t>(3/3)</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12</a:t>
            </a:fld>
            <a:endParaRPr lang="fr-FR" dirty="0"/>
          </a:p>
        </p:txBody>
      </p:sp>
      <p:pic>
        <p:nvPicPr>
          <p:cNvPr id="2050" name="Picture 2" descr="F:\erts\erts_2018\scxml_stopwatch_xm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23" y="1742973"/>
            <a:ext cx="5764213" cy="29432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erts\erts_2018\scxml_stopwatch_grap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9100" y="1821954"/>
            <a:ext cx="49149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165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13</a:t>
            </a:fld>
            <a:endParaRPr lang="fr-FR"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 y="0"/>
            <a:ext cx="5900504" cy="477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75316" y="1377786"/>
            <a:ext cx="1122649" cy="202742"/>
          </a:xfrm>
          <a:prstGeom prst="rect">
            <a:avLst/>
          </a:prstGeom>
          <a:solidFill>
            <a:srgbClr val="FFFF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9" name="Rectangle 8"/>
          <p:cNvSpPr/>
          <p:nvPr/>
        </p:nvSpPr>
        <p:spPr>
          <a:xfrm>
            <a:off x="1165275" y="4567398"/>
            <a:ext cx="4487666" cy="2027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Rectangle 9"/>
          <p:cNvSpPr/>
          <p:nvPr/>
        </p:nvSpPr>
        <p:spPr>
          <a:xfrm>
            <a:off x="1305973" y="2268707"/>
            <a:ext cx="4487666" cy="2027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Rectangle 10"/>
          <p:cNvSpPr/>
          <p:nvPr/>
        </p:nvSpPr>
        <p:spPr>
          <a:xfrm>
            <a:off x="375316" y="2471449"/>
            <a:ext cx="5277625" cy="364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2" name="Rectangle 11"/>
          <p:cNvSpPr/>
          <p:nvPr/>
        </p:nvSpPr>
        <p:spPr>
          <a:xfrm>
            <a:off x="375316" y="2835528"/>
            <a:ext cx="1788032" cy="181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13" name="Picture 4" descr="sc_autom_bas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329" y="1944607"/>
            <a:ext cx="4572671" cy="206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Connecteur droit 15"/>
          <p:cNvCxnSpPr/>
          <p:nvPr/>
        </p:nvCxnSpPr>
        <p:spPr>
          <a:xfrm>
            <a:off x="0" y="267494"/>
            <a:ext cx="467544"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35496" y="270103"/>
            <a:ext cx="0" cy="42943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907704" y="4567398"/>
            <a:ext cx="374191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433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ZoneTexte 35"/>
          <p:cNvSpPr txBox="1"/>
          <p:nvPr/>
        </p:nvSpPr>
        <p:spPr>
          <a:xfrm>
            <a:off x="1101073" y="3734911"/>
            <a:ext cx="806631" cy="276999"/>
          </a:xfrm>
          <a:prstGeom prst="rect">
            <a:avLst/>
          </a:prstGeom>
          <a:solidFill>
            <a:schemeClr val="bg1"/>
          </a:solidFill>
        </p:spPr>
        <p:txBody>
          <a:bodyPr wrap="none" rtlCol="0">
            <a:spAutoFit/>
          </a:bodyPr>
          <a:lstStyle/>
          <a:p>
            <a:r>
              <a:rPr lang="fr-FR" sz="1200" dirty="0" err="1" smtClean="0">
                <a:latin typeface="Times New Roman" panose="02020603050405020304" pitchFamily="18" charset="0"/>
                <a:cs typeface="Times New Roman" panose="02020603050405020304" pitchFamily="18" charset="0"/>
              </a:rPr>
              <a:t>Next</a:t>
            </a:r>
            <a:r>
              <a:rPr lang="fr-FR" sz="1200" dirty="0" smtClean="0">
                <a:latin typeface="Times New Roman" panose="02020603050405020304" pitchFamily="18" charset="0"/>
                <a:cs typeface="Times New Roman" panose="02020603050405020304" pitchFamily="18" charset="0"/>
              </a:rPr>
              <a:t> state</a:t>
            </a:r>
            <a:endParaRPr lang="fr-FR" sz="1200" dirty="0">
              <a:latin typeface="Times New Roman" panose="02020603050405020304" pitchFamily="18" charset="0"/>
              <a:cs typeface="Times New Roman" panose="02020603050405020304" pitchFamily="18" charset="0"/>
            </a:endParaRPr>
          </a:p>
        </p:txBody>
      </p:sp>
      <p:sp>
        <p:nvSpPr>
          <p:cNvPr id="35" name="ZoneTexte 34"/>
          <p:cNvSpPr txBox="1"/>
          <p:nvPr/>
        </p:nvSpPr>
        <p:spPr>
          <a:xfrm>
            <a:off x="167588" y="2726799"/>
            <a:ext cx="227948" cy="276999"/>
          </a:xfrm>
          <a:prstGeom prst="rect">
            <a:avLst/>
          </a:prstGeom>
          <a:solidFill>
            <a:schemeClr val="bg1"/>
          </a:solidFill>
        </p:spPr>
        <p:txBody>
          <a:bodyPr wrap="none" rtlCol="0">
            <a:spAutoFit/>
          </a:bodyPr>
          <a:lstStyle/>
          <a:p>
            <a:r>
              <a:rPr lang="fr-FR" sz="1200" dirty="0" smtClean="0">
                <a:latin typeface="Times New Roman" panose="02020603050405020304" pitchFamily="18" charset="0"/>
                <a:cs typeface="Times New Roman" panose="02020603050405020304" pitchFamily="18" charset="0"/>
              </a:rPr>
              <a:t>i</a:t>
            </a:r>
            <a:endParaRPr lang="fr-FR" sz="1200" dirty="0">
              <a:latin typeface="Times New Roman" panose="02020603050405020304" pitchFamily="18" charset="0"/>
              <a:cs typeface="Times New Roman" panose="02020603050405020304" pitchFamily="18" charset="0"/>
            </a:endParaRPr>
          </a:p>
        </p:txBody>
      </p:sp>
      <p:sp>
        <p:nvSpPr>
          <p:cNvPr id="34" name="ZoneTexte 33"/>
          <p:cNvSpPr txBox="1"/>
          <p:nvPr/>
        </p:nvSpPr>
        <p:spPr>
          <a:xfrm>
            <a:off x="167588" y="1943075"/>
            <a:ext cx="227948" cy="276999"/>
          </a:xfrm>
          <a:prstGeom prst="rect">
            <a:avLst/>
          </a:prstGeom>
          <a:solidFill>
            <a:schemeClr val="bg1"/>
          </a:solidFill>
        </p:spPr>
        <p:txBody>
          <a:bodyPr wrap="none" rtlCol="0">
            <a:spAutoFit/>
          </a:bodyPr>
          <a:lstStyle/>
          <a:p>
            <a:r>
              <a:rPr lang="fr-FR" sz="1200" dirty="0" smtClean="0">
                <a:latin typeface="Times New Roman" panose="02020603050405020304" pitchFamily="18" charset="0"/>
                <a:cs typeface="Times New Roman" panose="02020603050405020304" pitchFamily="18" charset="0"/>
              </a:rPr>
              <a:t>i</a:t>
            </a:r>
            <a:endParaRPr lang="fr-FR" sz="1200" dirty="0">
              <a:latin typeface="Times New Roman" panose="02020603050405020304" pitchFamily="18" charset="0"/>
              <a:cs typeface="Times New Roman" panose="02020603050405020304" pitchFamily="18" charset="0"/>
            </a:endParaRPr>
          </a:p>
        </p:txBody>
      </p:sp>
      <p:sp>
        <p:nvSpPr>
          <p:cNvPr id="3" name="Titre 2"/>
          <p:cNvSpPr>
            <a:spLocks noGrp="1"/>
          </p:cNvSpPr>
          <p:nvPr>
            <p:ph type="title"/>
          </p:nvPr>
        </p:nvSpPr>
        <p:spPr/>
        <p:txBody>
          <a:bodyPr/>
          <a:lstStyle/>
          <a:p>
            <a:r>
              <a:rPr lang="fr-FR" dirty="0"/>
              <a:t>Mode-</a:t>
            </a:r>
            <a:r>
              <a:rPr lang="fr-FR" dirty="0" err="1"/>
              <a:t>automata</a:t>
            </a:r>
            <a:r>
              <a:rPr lang="fr-FR" dirty="0"/>
              <a:t> (2/2) : « Variant manager »</a:t>
            </a: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14</a:t>
            </a:fld>
            <a:endParaRPr lang="fr-FR" dirty="0"/>
          </a:p>
        </p:txBody>
      </p:sp>
      <p:sp>
        <p:nvSpPr>
          <p:cNvPr id="8" name="ZoneTexte 7"/>
          <p:cNvSpPr txBox="1"/>
          <p:nvPr/>
        </p:nvSpPr>
        <p:spPr>
          <a:xfrm>
            <a:off x="35496" y="3734911"/>
            <a:ext cx="817468" cy="276999"/>
          </a:xfrm>
          <a:prstGeom prst="rect">
            <a:avLst/>
          </a:prstGeom>
          <a:solidFill>
            <a:schemeClr val="bg1"/>
          </a:solidFill>
        </p:spPr>
        <p:txBody>
          <a:bodyPr wrap="none" rtlCol="0">
            <a:spAutoFit/>
          </a:bodyPr>
          <a:lstStyle/>
          <a:p>
            <a:r>
              <a:rPr lang="fr-FR" sz="1200" dirty="0" err="1" smtClean="0">
                <a:latin typeface="Times New Roman" panose="02020603050405020304" pitchFamily="18" charset="0"/>
                <a:cs typeface="Times New Roman" panose="02020603050405020304" pitchFamily="18" charset="0"/>
              </a:rPr>
              <a:t>Prev</a:t>
            </a:r>
            <a:r>
              <a:rPr lang="fr-FR" sz="1200" dirty="0" smtClean="0">
                <a:latin typeface="Times New Roman" panose="02020603050405020304" pitchFamily="18" charset="0"/>
                <a:cs typeface="Times New Roman" panose="02020603050405020304" pitchFamily="18" charset="0"/>
              </a:rPr>
              <a:t>. state</a:t>
            </a:r>
            <a:endParaRPr lang="fr-FR" sz="1200" dirty="0">
              <a:latin typeface="Times New Roman" panose="02020603050405020304" pitchFamily="18" charset="0"/>
              <a:cs typeface="Times New Roman" panose="02020603050405020304" pitchFamily="18" charset="0"/>
            </a:endParaRPr>
          </a:p>
        </p:txBody>
      </p:sp>
      <p:sp>
        <p:nvSpPr>
          <p:cNvPr id="11" name="Rectangle 10"/>
          <p:cNvSpPr/>
          <p:nvPr/>
        </p:nvSpPr>
        <p:spPr>
          <a:xfrm>
            <a:off x="539552" y="1943075"/>
            <a:ext cx="720080" cy="72581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Moore / </a:t>
            </a:r>
            <a:r>
              <a:rPr lang="fr-FR" sz="1000" dirty="0" err="1" smtClean="0">
                <a:solidFill>
                  <a:schemeClr val="tx1"/>
                </a:solidFill>
              </a:rPr>
              <a:t>Mealy</a:t>
            </a:r>
            <a:r>
              <a:rPr lang="fr-FR" sz="1000" dirty="0" smtClean="0">
                <a:solidFill>
                  <a:schemeClr val="tx1"/>
                </a:solidFill>
              </a:rPr>
              <a:t> </a:t>
            </a:r>
            <a:r>
              <a:rPr lang="fr-FR" sz="1000" dirty="0" err="1">
                <a:solidFill>
                  <a:schemeClr val="tx1"/>
                </a:solidFill>
              </a:rPr>
              <a:t>l</a:t>
            </a:r>
            <a:r>
              <a:rPr lang="fr-FR" sz="1000" dirty="0" err="1" smtClean="0">
                <a:solidFill>
                  <a:schemeClr val="tx1"/>
                </a:solidFill>
              </a:rPr>
              <a:t>ogic</a:t>
            </a:r>
            <a:r>
              <a:rPr lang="fr-FR" sz="1000" dirty="0" smtClean="0">
                <a:solidFill>
                  <a:schemeClr val="tx1"/>
                </a:solidFill>
              </a:rPr>
              <a:t> for outputs</a:t>
            </a:r>
            <a:endParaRPr lang="fr-FR" sz="1000" dirty="0">
              <a:solidFill>
                <a:schemeClr val="tx1"/>
              </a:solidFill>
            </a:endParaRPr>
          </a:p>
        </p:txBody>
      </p:sp>
      <p:sp>
        <p:nvSpPr>
          <p:cNvPr id="13" name="Rectangle 12"/>
          <p:cNvSpPr/>
          <p:nvPr/>
        </p:nvSpPr>
        <p:spPr>
          <a:xfrm>
            <a:off x="539552" y="2726799"/>
            <a:ext cx="720080" cy="72581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Logic</a:t>
            </a:r>
            <a:r>
              <a:rPr lang="fr-FR" sz="1000" dirty="0" smtClean="0">
                <a:solidFill>
                  <a:schemeClr val="tx1"/>
                </a:solidFill>
              </a:rPr>
              <a:t> for </a:t>
            </a:r>
            <a:r>
              <a:rPr lang="fr-FR" sz="1000" dirty="0" err="1">
                <a:solidFill>
                  <a:schemeClr val="tx1"/>
                </a:solidFill>
              </a:rPr>
              <a:t>n</a:t>
            </a:r>
            <a:r>
              <a:rPr lang="fr-FR" sz="1000" dirty="0" err="1" smtClean="0">
                <a:solidFill>
                  <a:schemeClr val="tx1"/>
                </a:solidFill>
              </a:rPr>
              <a:t>ext</a:t>
            </a:r>
            <a:r>
              <a:rPr lang="fr-FR" sz="1000" dirty="0" smtClean="0">
                <a:solidFill>
                  <a:schemeClr val="tx1"/>
                </a:solidFill>
              </a:rPr>
              <a:t> state</a:t>
            </a:r>
            <a:endParaRPr lang="fr-FR" sz="1000" dirty="0">
              <a:solidFill>
                <a:schemeClr val="tx1"/>
              </a:solidFill>
            </a:endParaRPr>
          </a:p>
        </p:txBody>
      </p:sp>
      <p:sp>
        <p:nvSpPr>
          <p:cNvPr id="14" name="Rectangle 13"/>
          <p:cNvSpPr/>
          <p:nvPr/>
        </p:nvSpPr>
        <p:spPr>
          <a:xfrm>
            <a:off x="863588" y="3590895"/>
            <a:ext cx="180020" cy="36290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u="sng" dirty="0" smtClean="0">
                <a:solidFill>
                  <a:schemeClr val="tx1"/>
                </a:solidFill>
              </a:rPr>
              <a:t>1</a:t>
            </a:r>
            <a:r>
              <a:rPr lang="fr-FR" sz="1000" dirty="0" smtClean="0">
                <a:solidFill>
                  <a:schemeClr val="tx1"/>
                </a:solidFill>
              </a:rPr>
              <a:t>z</a:t>
            </a:r>
            <a:endParaRPr lang="fr-FR" sz="1000" dirty="0">
              <a:solidFill>
                <a:schemeClr val="tx1"/>
              </a:solidFill>
            </a:endParaRPr>
          </a:p>
        </p:txBody>
      </p:sp>
      <p:cxnSp>
        <p:nvCxnSpPr>
          <p:cNvPr id="15" name="Connecteur droit 14"/>
          <p:cNvCxnSpPr>
            <a:stCxn id="13" idx="3"/>
          </p:cNvCxnSpPr>
          <p:nvPr/>
        </p:nvCxnSpPr>
        <p:spPr>
          <a:xfrm>
            <a:off x="1259632" y="3089704"/>
            <a:ext cx="36004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619672" y="3100833"/>
            <a:ext cx="0" cy="6715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179512" y="3772347"/>
            <a:ext cx="67595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179512" y="2305980"/>
            <a:ext cx="0" cy="146636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179512" y="3085842"/>
            <a:ext cx="36004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179512" y="2305980"/>
            <a:ext cx="36004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1259632" y="2305980"/>
            <a:ext cx="36004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1052942" y="3772348"/>
            <a:ext cx="566730" cy="6892"/>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359532" y="2078727"/>
            <a:ext cx="180020" cy="0"/>
          </a:xfrm>
          <a:prstGeom prst="line">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a:off x="359753" y="2870815"/>
            <a:ext cx="180020" cy="0"/>
          </a:xfrm>
          <a:prstGeom prst="line">
            <a:avLst/>
          </a:prstGeom>
          <a:ln w="25400">
            <a:prstDash val="solid"/>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1619672" y="2161768"/>
            <a:ext cx="261610" cy="276999"/>
          </a:xfrm>
          <a:prstGeom prst="rect">
            <a:avLst/>
          </a:prstGeom>
          <a:solidFill>
            <a:schemeClr val="bg1"/>
          </a:solidFill>
        </p:spPr>
        <p:txBody>
          <a:bodyPr wrap="none" rtlCol="0">
            <a:spAutoFit/>
          </a:bodyPr>
          <a:lstStyle/>
          <a:p>
            <a:r>
              <a:rPr lang="fr-FR" sz="1200" dirty="0">
                <a:latin typeface="Times New Roman" panose="02020603050405020304" pitchFamily="18" charset="0"/>
                <a:cs typeface="Times New Roman" panose="02020603050405020304" pitchFamily="18" charset="0"/>
              </a:rPr>
              <a:t>o</a:t>
            </a:r>
          </a:p>
        </p:txBody>
      </p:sp>
      <p:grpSp>
        <p:nvGrpSpPr>
          <p:cNvPr id="7" name="Groupe 6"/>
          <p:cNvGrpSpPr/>
          <p:nvPr/>
        </p:nvGrpSpPr>
        <p:grpSpPr>
          <a:xfrm>
            <a:off x="2411760" y="1943075"/>
            <a:ext cx="2889902" cy="2068835"/>
            <a:chOff x="2411760" y="1943075"/>
            <a:chExt cx="2889902" cy="2068835"/>
          </a:xfrm>
        </p:grpSpPr>
        <p:sp>
          <p:nvSpPr>
            <p:cNvPr id="87" name="ZoneTexte 86"/>
            <p:cNvSpPr txBox="1"/>
            <p:nvPr/>
          </p:nvSpPr>
          <p:spPr>
            <a:xfrm>
              <a:off x="3717486" y="2801672"/>
              <a:ext cx="918841" cy="276999"/>
            </a:xfrm>
            <a:prstGeom prst="rect">
              <a:avLst/>
            </a:prstGeom>
            <a:solidFill>
              <a:schemeClr val="bg1"/>
            </a:solidFill>
          </p:spPr>
          <p:txBody>
            <a:bodyPr wrap="none" rtlCol="0">
              <a:spAutoFit/>
            </a:bodyPr>
            <a:lstStyle/>
            <a:p>
              <a:r>
                <a:rPr lang="fr-FR" sz="1200" dirty="0" smtClean="0">
                  <a:solidFill>
                    <a:srgbClr val="FF0000"/>
                  </a:solidFill>
                  <a:latin typeface="Times New Roman" panose="02020603050405020304" pitchFamily="18" charset="0"/>
                  <a:cs typeface="Times New Roman" panose="02020603050405020304" pitchFamily="18" charset="0"/>
                </a:rPr>
                <a:t>Active state</a:t>
              </a:r>
              <a:endParaRPr lang="fr-FR" sz="1200" dirty="0">
                <a:solidFill>
                  <a:srgbClr val="FF0000"/>
                </a:solidFill>
                <a:latin typeface="Times New Roman" panose="02020603050405020304" pitchFamily="18" charset="0"/>
                <a:cs typeface="Times New Roman" panose="02020603050405020304" pitchFamily="18" charset="0"/>
              </a:endParaRPr>
            </a:p>
          </p:txBody>
        </p:sp>
        <p:sp>
          <p:nvSpPr>
            <p:cNvPr id="55" name="ZoneTexte 54"/>
            <p:cNvSpPr txBox="1"/>
            <p:nvPr/>
          </p:nvSpPr>
          <p:spPr>
            <a:xfrm>
              <a:off x="5040052" y="2161768"/>
              <a:ext cx="261610" cy="276999"/>
            </a:xfrm>
            <a:prstGeom prst="rect">
              <a:avLst/>
            </a:prstGeom>
            <a:solidFill>
              <a:schemeClr val="bg1"/>
            </a:solidFill>
          </p:spPr>
          <p:txBody>
            <a:bodyPr wrap="none" rtlCol="0">
              <a:spAutoFit/>
            </a:bodyPr>
            <a:lstStyle/>
            <a:p>
              <a:r>
                <a:rPr lang="fr-FR" sz="1200" dirty="0">
                  <a:latin typeface="Times New Roman" panose="02020603050405020304" pitchFamily="18" charset="0"/>
                  <a:cs typeface="Times New Roman" panose="02020603050405020304" pitchFamily="18" charset="0"/>
                </a:rPr>
                <a:t>o</a:t>
              </a:r>
            </a:p>
          </p:txBody>
        </p:sp>
        <p:sp>
          <p:nvSpPr>
            <p:cNvPr id="38" name="ZoneTexte 37"/>
            <p:cNvSpPr txBox="1"/>
            <p:nvPr/>
          </p:nvSpPr>
          <p:spPr>
            <a:xfrm>
              <a:off x="3477337" y="3734911"/>
              <a:ext cx="806631" cy="276999"/>
            </a:xfrm>
            <a:prstGeom prst="rect">
              <a:avLst/>
            </a:prstGeom>
            <a:solidFill>
              <a:schemeClr val="bg1"/>
            </a:solidFill>
          </p:spPr>
          <p:txBody>
            <a:bodyPr wrap="none" rtlCol="0">
              <a:spAutoFit/>
            </a:bodyPr>
            <a:lstStyle/>
            <a:p>
              <a:r>
                <a:rPr lang="fr-FR" sz="1200" dirty="0" err="1" smtClean="0">
                  <a:latin typeface="Times New Roman" panose="02020603050405020304" pitchFamily="18" charset="0"/>
                  <a:cs typeface="Times New Roman" panose="02020603050405020304" pitchFamily="18" charset="0"/>
                </a:rPr>
                <a:t>Next</a:t>
              </a:r>
              <a:r>
                <a:rPr lang="fr-FR" sz="1200" dirty="0" smtClean="0">
                  <a:latin typeface="Times New Roman" panose="02020603050405020304" pitchFamily="18" charset="0"/>
                  <a:cs typeface="Times New Roman" panose="02020603050405020304" pitchFamily="18" charset="0"/>
                </a:rPr>
                <a:t> state</a:t>
              </a:r>
              <a:endParaRPr lang="fr-FR" sz="1200" dirty="0">
                <a:latin typeface="Times New Roman" panose="02020603050405020304" pitchFamily="18" charset="0"/>
                <a:cs typeface="Times New Roman" panose="02020603050405020304" pitchFamily="18" charset="0"/>
              </a:endParaRPr>
            </a:p>
          </p:txBody>
        </p:sp>
        <p:sp>
          <p:nvSpPr>
            <p:cNvPr id="39" name="ZoneTexte 38"/>
            <p:cNvSpPr txBox="1"/>
            <p:nvPr/>
          </p:nvSpPr>
          <p:spPr>
            <a:xfrm>
              <a:off x="2543852" y="2726799"/>
              <a:ext cx="227948" cy="276999"/>
            </a:xfrm>
            <a:prstGeom prst="rect">
              <a:avLst/>
            </a:prstGeom>
            <a:solidFill>
              <a:schemeClr val="bg1"/>
            </a:solidFill>
          </p:spPr>
          <p:txBody>
            <a:bodyPr wrap="none" rtlCol="0">
              <a:spAutoFit/>
            </a:bodyPr>
            <a:lstStyle/>
            <a:p>
              <a:r>
                <a:rPr lang="fr-FR" sz="1200" dirty="0" smtClean="0">
                  <a:latin typeface="Times New Roman" panose="02020603050405020304" pitchFamily="18" charset="0"/>
                  <a:cs typeface="Times New Roman" panose="02020603050405020304" pitchFamily="18" charset="0"/>
                </a:rPr>
                <a:t>i</a:t>
              </a:r>
              <a:endParaRPr lang="fr-FR" sz="1200" dirty="0">
                <a:latin typeface="Times New Roman" panose="02020603050405020304" pitchFamily="18" charset="0"/>
                <a:cs typeface="Times New Roman" panose="02020603050405020304" pitchFamily="18" charset="0"/>
              </a:endParaRPr>
            </a:p>
          </p:txBody>
        </p:sp>
        <p:sp>
          <p:nvSpPr>
            <p:cNvPr id="40" name="ZoneTexte 39"/>
            <p:cNvSpPr txBox="1"/>
            <p:nvPr/>
          </p:nvSpPr>
          <p:spPr>
            <a:xfrm>
              <a:off x="3623972" y="1943075"/>
              <a:ext cx="227948" cy="276999"/>
            </a:xfrm>
            <a:prstGeom prst="rect">
              <a:avLst/>
            </a:prstGeom>
            <a:solidFill>
              <a:schemeClr val="bg1"/>
            </a:solidFill>
          </p:spPr>
          <p:txBody>
            <a:bodyPr wrap="none" rtlCol="0">
              <a:spAutoFit/>
            </a:bodyPr>
            <a:lstStyle/>
            <a:p>
              <a:r>
                <a:rPr lang="fr-FR" sz="1200" dirty="0" smtClean="0">
                  <a:latin typeface="Times New Roman" panose="02020603050405020304" pitchFamily="18" charset="0"/>
                  <a:cs typeface="Times New Roman" panose="02020603050405020304" pitchFamily="18" charset="0"/>
                </a:rPr>
                <a:t>i</a:t>
              </a:r>
              <a:endParaRPr lang="fr-FR" sz="1200" dirty="0">
                <a:latin typeface="Times New Roman" panose="02020603050405020304" pitchFamily="18" charset="0"/>
                <a:cs typeface="Times New Roman" panose="02020603050405020304" pitchFamily="18" charset="0"/>
              </a:endParaRPr>
            </a:p>
          </p:txBody>
        </p:sp>
        <p:sp>
          <p:nvSpPr>
            <p:cNvPr id="41" name="ZoneTexte 40"/>
            <p:cNvSpPr txBox="1"/>
            <p:nvPr/>
          </p:nvSpPr>
          <p:spPr>
            <a:xfrm>
              <a:off x="2411760" y="3734911"/>
              <a:ext cx="817468" cy="276999"/>
            </a:xfrm>
            <a:prstGeom prst="rect">
              <a:avLst/>
            </a:prstGeom>
            <a:solidFill>
              <a:schemeClr val="bg1"/>
            </a:solidFill>
          </p:spPr>
          <p:txBody>
            <a:bodyPr wrap="none" rtlCol="0">
              <a:spAutoFit/>
            </a:bodyPr>
            <a:lstStyle/>
            <a:p>
              <a:r>
                <a:rPr lang="fr-FR" sz="1200" dirty="0" err="1" smtClean="0">
                  <a:latin typeface="Times New Roman" panose="02020603050405020304" pitchFamily="18" charset="0"/>
                  <a:cs typeface="Times New Roman" panose="02020603050405020304" pitchFamily="18" charset="0"/>
                </a:rPr>
                <a:t>Prev</a:t>
              </a:r>
              <a:r>
                <a:rPr lang="fr-FR" sz="1200" dirty="0" smtClean="0">
                  <a:latin typeface="Times New Roman" panose="02020603050405020304" pitchFamily="18" charset="0"/>
                  <a:cs typeface="Times New Roman" panose="02020603050405020304" pitchFamily="18" charset="0"/>
                </a:rPr>
                <a:t>. state</a:t>
              </a:r>
              <a:endParaRPr lang="fr-FR" sz="1200" dirty="0">
                <a:latin typeface="Times New Roman" panose="02020603050405020304" pitchFamily="18" charset="0"/>
                <a:cs typeface="Times New Roman" panose="02020603050405020304" pitchFamily="18" charset="0"/>
              </a:endParaRPr>
            </a:p>
          </p:txBody>
        </p:sp>
        <p:sp>
          <p:nvSpPr>
            <p:cNvPr id="42" name="Rectangle 41"/>
            <p:cNvSpPr/>
            <p:nvPr/>
          </p:nvSpPr>
          <p:spPr>
            <a:xfrm>
              <a:off x="3995936" y="1943075"/>
              <a:ext cx="720080" cy="72581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Stateflowlogic</a:t>
              </a:r>
              <a:r>
                <a:rPr lang="fr-FR" sz="1000" dirty="0" smtClean="0">
                  <a:solidFill>
                    <a:schemeClr val="tx1"/>
                  </a:solidFill>
                </a:rPr>
                <a:t> for actions</a:t>
              </a:r>
              <a:endParaRPr lang="fr-FR" sz="1000" dirty="0">
                <a:solidFill>
                  <a:schemeClr val="tx1"/>
                </a:solidFill>
              </a:endParaRPr>
            </a:p>
          </p:txBody>
        </p:sp>
        <p:sp>
          <p:nvSpPr>
            <p:cNvPr id="43" name="Rectangle 42"/>
            <p:cNvSpPr/>
            <p:nvPr/>
          </p:nvSpPr>
          <p:spPr>
            <a:xfrm>
              <a:off x="2915816" y="2726799"/>
              <a:ext cx="720080" cy="72581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Logic</a:t>
              </a:r>
              <a:r>
                <a:rPr lang="fr-FR" sz="1000" dirty="0" smtClean="0">
                  <a:solidFill>
                    <a:schemeClr val="tx1"/>
                  </a:solidFill>
                </a:rPr>
                <a:t> for </a:t>
              </a:r>
              <a:r>
                <a:rPr lang="fr-FR" sz="1000" dirty="0" err="1">
                  <a:solidFill>
                    <a:schemeClr val="tx1"/>
                  </a:solidFill>
                </a:rPr>
                <a:t>n</a:t>
              </a:r>
              <a:r>
                <a:rPr lang="fr-FR" sz="1000" dirty="0" err="1" smtClean="0">
                  <a:solidFill>
                    <a:schemeClr val="tx1"/>
                  </a:solidFill>
                </a:rPr>
                <a:t>ext</a:t>
              </a:r>
              <a:r>
                <a:rPr lang="fr-FR" sz="1000" dirty="0" smtClean="0">
                  <a:solidFill>
                    <a:schemeClr val="tx1"/>
                  </a:solidFill>
                </a:rPr>
                <a:t> state</a:t>
              </a:r>
              <a:endParaRPr lang="fr-FR" sz="1000" dirty="0">
                <a:solidFill>
                  <a:schemeClr val="tx1"/>
                </a:solidFill>
              </a:endParaRPr>
            </a:p>
          </p:txBody>
        </p:sp>
        <p:sp>
          <p:nvSpPr>
            <p:cNvPr id="44" name="Rectangle 43"/>
            <p:cNvSpPr/>
            <p:nvPr/>
          </p:nvSpPr>
          <p:spPr>
            <a:xfrm>
              <a:off x="3239852" y="3590895"/>
              <a:ext cx="180020" cy="36290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u="sng" dirty="0" smtClean="0">
                  <a:solidFill>
                    <a:schemeClr val="tx1"/>
                  </a:solidFill>
                </a:rPr>
                <a:t>1</a:t>
              </a:r>
              <a:r>
                <a:rPr lang="fr-FR" sz="1000" dirty="0" smtClean="0">
                  <a:solidFill>
                    <a:schemeClr val="tx1"/>
                  </a:solidFill>
                </a:rPr>
                <a:t>z</a:t>
              </a:r>
              <a:endParaRPr lang="fr-FR" sz="1000" dirty="0">
                <a:solidFill>
                  <a:schemeClr val="tx1"/>
                </a:solidFill>
              </a:endParaRPr>
            </a:p>
          </p:txBody>
        </p:sp>
        <p:cxnSp>
          <p:nvCxnSpPr>
            <p:cNvPr id="45" name="Connecteur droit 44"/>
            <p:cNvCxnSpPr>
              <a:stCxn id="43" idx="3"/>
            </p:cNvCxnSpPr>
            <p:nvPr/>
          </p:nvCxnSpPr>
          <p:spPr>
            <a:xfrm>
              <a:off x="3635896" y="3089704"/>
              <a:ext cx="36004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a:off x="3995936" y="3100833"/>
              <a:ext cx="0" cy="6715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a:off x="2555776" y="3772347"/>
              <a:ext cx="67595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a:off x="2555776" y="3089704"/>
              <a:ext cx="0" cy="6826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2555776" y="3085842"/>
              <a:ext cx="36004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3779912" y="2305980"/>
              <a:ext cx="204100"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a:off x="4716016" y="2305980"/>
              <a:ext cx="36004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flipH="1" flipV="1">
              <a:off x="3429206" y="3772348"/>
              <a:ext cx="566730" cy="6892"/>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a:off x="3779912" y="2305980"/>
              <a:ext cx="0" cy="7621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2730484" y="2882187"/>
              <a:ext cx="180020" cy="0"/>
            </a:xfrm>
            <a:prstGeom prst="line">
              <a:avLst/>
            </a:prstGeom>
            <a:ln w="25400">
              <a:prstDash val="solid"/>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a:off x="3828080" y="2081574"/>
              <a:ext cx="180020" cy="0"/>
            </a:xfrm>
            <a:prstGeom prst="line">
              <a:avLst/>
            </a:prstGeom>
            <a:ln w="25400">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5436096" y="1059582"/>
            <a:ext cx="3717994" cy="2952328"/>
            <a:chOff x="5436096" y="1059582"/>
            <a:chExt cx="3717994" cy="2952328"/>
          </a:xfrm>
        </p:grpSpPr>
        <p:cxnSp>
          <p:nvCxnSpPr>
            <p:cNvPr id="70" name="Connecteur droit 69"/>
            <p:cNvCxnSpPr/>
            <p:nvPr/>
          </p:nvCxnSpPr>
          <p:spPr>
            <a:xfrm>
              <a:off x="7769042" y="1059582"/>
              <a:ext cx="0" cy="270406"/>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3" name="ZoneTexte 82"/>
            <p:cNvSpPr txBox="1"/>
            <p:nvPr/>
          </p:nvSpPr>
          <p:spPr>
            <a:xfrm>
              <a:off x="6525798" y="3075806"/>
              <a:ext cx="918841" cy="276999"/>
            </a:xfrm>
            <a:prstGeom prst="rect">
              <a:avLst/>
            </a:prstGeom>
            <a:solidFill>
              <a:schemeClr val="bg1"/>
            </a:solidFill>
          </p:spPr>
          <p:txBody>
            <a:bodyPr wrap="none" rtlCol="0">
              <a:spAutoFit/>
            </a:bodyPr>
            <a:lstStyle/>
            <a:p>
              <a:r>
                <a:rPr lang="fr-FR" sz="1200" dirty="0" smtClean="0">
                  <a:solidFill>
                    <a:srgbClr val="FF0000"/>
                  </a:solidFill>
                  <a:latin typeface="Times New Roman" panose="02020603050405020304" pitchFamily="18" charset="0"/>
                  <a:cs typeface="Times New Roman" panose="02020603050405020304" pitchFamily="18" charset="0"/>
                </a:rPr>
                <a:t>Active state</a:t>
              </a:r>
              <a:endParaRPr lang="fr-FR" sz="1200" dirty="0">
                <a:solidFill>
                  <a:srgbClr val="FF0000"/>
                </a:solidFill>
                <a:latin typeface="Times New Roman" panose="02020603050405020304" pitchFamily="18" charset="0"/>
                <a:cs typeface="Times New Roman" panose="02020603050405020304" pitchFamily="18" charset="0"/>
              </a:endParaRPr>
            </a:p>
          </p:txBody>
        </p:sp>
        <p:sp>
          <p:nvSpPr>
            <p:cNvPr id="56" name="ZoneTexte 55"/>
            <p:cNvSpPr txBox="1"/>
            <p:nvPr/>
          </p:nvSpPr>
          <p:spPr>
            <a:xfrm>
              <a:off x="8892480" y="1707654"/>
              <a:ext cx="261610" cy="276999"/>
            </a:xfrm>
            <a:prstGeom prst="rect">
              <a:avLst/>
            </a:prstGeom>
            <a:solidFill>
              <a:schemeClr val="bg1"/>
            </a:solidFill>
          </p:spPr>
          <p:txBody>
            <a:bodyPr wrap="none" rtlCol="0">
              <a:spAutoFit/>
            </a:bodyPr>
            <a:lstStyle/>
            <a:p>
              <a:r>
                <a:rPr lang="fr-FR" sz="1200" dirty="0">
                  <a:latin typeface="Times New Roman" panose="02020603050405020304" pitchFamily="18" charset="0"/>
                  <a:cs typeface="Times New Roman" panose="02020603050405020304" pitchFamily="18" charset="0"/>
                </a:rPr>
                <a:t>o</a:t>
              </a:r>
            </a:p>
          </p:txBody>
        </p:sp>
        <p:sp>
          <p:nvSpPr>
            <p:cNvPr id="58" name="ZoneTexte 57"/>
            <p:cNvSpPr txBox="1"/>
            <p:nvPr/>
          </p:nvSpPr>
          <p:spPr>
            <a:xfrm>
              <a:off x="6501673" y="3734911"/>
              <a:ext cx="806631" cy="276999"/>
            </a:xfrm>
            <a:prstGeom prst="rect">
              <a:avLst/>
            </a:prstGeom>
            <a:solidFill>
              <a:schemeClr val="bg1"/>
            </a:solidFill>
          </p:spPr>
          <p:txBody>
            <a:bodyPr wrap="none" rtlCol="0">
              <a:spAutoFit/>
            </a:bodyPr>
            <a:lstStyle/>
            <a:p>
              <a:r>
                <a:rPr lang="fr-FR" sz="1200" dirty="0" err="1" smtClean="0">
                  <a:latin typeface="Times New Roman" panose="02020603050405020304" pitchFamily="18" charset="0"/>
                  <a:cs typeface="Times New Roman" panose="02020603050405020304" pitchFamily="18" charset="0"/>
                </a:rPr>
                <a:t>Next</a:t>
              </a:r>
              <a:r>
                <a:rPr lang="fr-FR" sz="1200" dirty="0" smtClean="0">
                  <a:latin typeface="Times New Roman" panose="02020603050405020304" pitchFamily="18" charset="0"/>
                  <a:cs typeface="Times New Roman" panose="02020603050405020304" pitchFamily="18" charset="0"/>
                </a:rPr>
                <a:t> state</a:t>
              </a:r>
              <a:endParaRPr lang="fr-FR" sz="1200" dirty="0">
                <a:latin typeface="Times New Roman" panose="02020603050405020304" pitchFamily="18" charset="0"/>
                <a:cs typeface="Times New Roman" panose="02020603050405020304" pitchFamily="18" charset="0"/>
              </a:endParaRPr>
            </a:p>
          </p:txBody>
        </p:sp>
        <p:sp>
          <p:nvSpPr>
            <p:cNvPr id="59" name="ZoneTexte 58"/>
            <p:cNvSpPr txBox="1"/>
            <p:nvPr/>
          </p:nvSpPr>
          <p:spPr>
            <a:xfrm>
              <a:off x="5505541" y="2726799"/>
              <a:ext cx="227948" cy="276999"/>
            </a:xfrm>
            <a:prstGeom prst="rect">
              <a:avLst/>
            </a:prstGeom>
            <a:solidFill>
              <a:schemeClr val="bg1"/>
            </a:solidFill>
          </p:spPr>
          <p:txBody>
            <a:bodyPr wrap="none" rtlCol="0">
              <a:spAutoFit/>
            </a:bodyPr>
            <a:lstStyle/>
            <a:p>
              <a:r>
                <a:rPr lang="fr-FR" sz="1200" dirty="0" smtClean="0">
                  <a:latin typeface="Times New Roman" panose="02020603050405020304" pitchFamily="18" charset="0"/>
                  <a:cs typeface="Times New Roman" panose="02020603050405020304" pitchFamily="18" charset="0"/>
                </a:rPr>
                <a:t>i</a:t>
              </a:r>
              <a:endParaRPr lang="fr-FR" sz="1200" dirty="0">
                <a:latin typeface="Times New Roman" panose="02020603050405020304" pitchFamily="18" charset="0"/>
                <a:cs typeface="Times New Roman" panose="02020603050405020304" pitchFamily="18" charset="0"/>
              </a:endParaRPr>
            </a:p>
          </p:txBody>
        </p:sp>
        <p:sp>
          <p:nvSpPr>
            <p:cNvPr id="60" name="ZoneTexte 59"/>
            <p:cNvSpPr txBox="1"/>
            <p:nvPr/>
          </p:nvSpPr>
          <p:spPr>
            <a:xfrm>
              <a:off x="6216260" y="1707654"/>
              <a:ext cx="227948" cy="276999"/>
            </a:xfrm>
            <a:prstGeom prst="rect">
              <a:avLst/>
            </a:prstGeom>
            <a:solidFill>
              <a:schemeClr val="bg1"/>
            </a:solidFill>
          </p:spPr>
          <p:txBody>
            <a:bodyPr wrap="none" rtlCol="0">
              <a:spAutoFit/>
            </a:bodyPr>
            <a:lstStyle/>
            <a:p>
              <a:r>
                <a:rPr lang="fr-FR" sz="1200" dirty="0" smtClean="0">
                  <a:latin typeface="Times New Roman" panose="02020603050405020304" pitchFamily="18" charset="0"/>
                  <a:cs typeface="Times New Roman" panose="02020603050405020304" pitchFamily="18" charset="0"/>
                </a:rPr>
                <a:t>i</a:t>
              </a:r>
              <a:endParaRPr lang="fr-FR" sz="1200" dirty="0">
                <a:latin typeface="Times New Roman" panose="02020603050405020304" pitchFamily="18" charset="0"/>
                <a:cs typeface="Times New Roman" panose="02020603050405020304" pitchFamily="18" charset="0"/>
              </a:endParaRPr>
            </a:p>
          </p:txBody>
        </p:sp>
        <p:sp>
          <p:nvSpPr>
            <p:cNvPr id="61" name="ZoneTexte 60"/>
            <p:cNvSpPr txBox="1"/>
            <p:nvPr/>
          </p:nvSpPr>
          <p:spPr>
            <a:xfrm>
              <a:off x="5436096" y="3734911"/>
              <a:ext cx="817468" cy="276999"/>
            </a:xfrm>
            <a:prstGeom prst="rect">
              <a:avLst/>
            </a:prstGeom>
            <a:solidFill>
              <a:schemeClr val="bg1"/>
            </a:solidFill>
          </p:spPr>
          <p:txBody>
            <a:bodyPr wrap="none" rtlCol="0">
              <a:spAutoFit/>
            </a:bodyPr>
            <a:lstStyle/>
            <a:p>
              <a:r>
                <a:rPr lang="fr-FR" sz="1200" dirty="0" err="1" smtClean="0">
                  <a:latin typeface="Times New Roman" panose="02020603050405020304" pitchFamily="18" charset="0"/>
                  <a:cs typeface="Times New Roman" panose="02020603050405020304" pitchFamily="18" charset="0"/>
                </a:rPr>
                <a:t>Prev</a:t>
              </a:r>
              <a:r>
                <a:rPr lang="fr-FR" sz="1200" dirty="0" smtClean="0">
                  <a:latin typeface="Times New Roman" panose="02020603050405020304" pitchFamily="18" charset="0"/>
                  <a:cs typeface="Times New Roman" panose="02020603050405020304" pitchFamily="18" charset="0"/>
                </a:rPr>
                <a:t>. state</a:t>
              </a:r>
              <a:endParaRPr lang="fr-FR" sz="1200" dirty="0">
                <a:latin typeface="Times New Roman" panose="02020603050405020304" pitchFamily="18" charset="0"/>
                <a:cs typeface="Times New Roman" panose="02020603050405020304" pitchFamily="18" charset="0"/>
              </a:endParaRPr>
            </a:p>
          </p:txBody>
        </p:sp>
        <p:sp>
          <p:nvSpPr>
            <p:cNvPr id="63" name="Rectangle 62"/>
            <p:cNvSpPr/>
            <p:nvPr/>
          </p:nvSpPr>
          <p:spPr>
            <a:xfrm>
              <a:off x="5877726" y="2715766"/>
              <a:ext cx="720080" cy="72581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Strong</a:t>
              </a:r>
              <a:r>
                <a:rPr lang="fr-FR" sz="1000" dirty="0" smtClean="0">
                  <a:solidFill>
                    <a:schemeClr val="tx1"/>
                  </a:solidFill>
                </a:rPr>
                <a:t> transition</a:t>
              </a:r>
              <a:endParaRPr lang="fr-FR" sz="1000" dirty="0">
                <a:solidFill>
                  <a:schemeClr val="tx1"/>
                </a:solidFill>
              </a:endParaRPr>
            </a:p>
          </p:txBody>
        </p:sp>
        <p:sp>
          <p:nvSpPr>
            <p:cNvPr id="64" name="Rectangle 63"/>
            <p:cNvSpPr/>
            <p:nvPr/>
          </p:nvSpPr>
          <p:spPr>
            <a:xfrm>
              <a:off x="6264188" y="3590895"/>
              <a:ext cx="180020" cy="36290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u="sng" dirty="0" smtClean="0">
                  <a:solidFill>
                    <a:schemeClr val="tx1"/>
                  </a:solidFill>
                </a:rPr>
                <a:t>1</a:t>
              </a:r>
              <a:r>
                <a:rPr lang="fr-FR" sz="1000" dirty="0" smtClean="0">
                  <a:solidFill>
                    <a:schemeClr val="tx1"/>
                  </a:solidFill>
                </a:rPr>
                <a:t>z</a:t>
              </a:r>
              <a:endParaRPr lang="fr-FR" sz="1000" dirty="0">
                <a:solidFill>
                  <a:schemeClr val="tx1"/>
                </a:solidFill>
              </a:endParaRPr>
            </a:p>
          </p:txBody>
        </p:sp>
        <p:cxnSp>
          <p:nvCxnSpPr>
            <p:cNvPr id="66" name="Connecteur droit 65"/>
            <p:cNvCxnSpPr/>
            <p:nvPr/>
          </p:nvCxnSpPr>
          <p:spPr>
            <a:xfrm>
              <a:off x="8398006" y="3100833"/>
              <a:ext cx="0" cy="6715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5580112" y="3772347"/>
              <a:ext cx="67595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5580112" y="3089704"/>
              <a:ext cx="0" cy="6826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8566629" y="1851670"/>
              <a:ext cx="36004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flipH="1" flipV="1">
              <a:off x="6453542" y="3772348"/>
              <a:ext cx="1944464" cy="6892"/>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6741822" y="1059582"/>
              <a:ext cx="0" cy="2063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8109974" y="3078671"/>
              <a:ext cx="29797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389894" y="2715766"/>
              <a:ext cx="720080" cy="72581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Weak</a:t>
              </a:r>
              <a:r>
                <a:rPr lang="fr-FR" sz="1000" dirty="0" smtClean="0">
                  <a:solidFill>
                    <a:schemeClr val="tx1"/>
                  </a:solidFill>
                </a:rPr>
                <a:t> transition</a:t>
              </a:r>
              <a:endParaRPr lang="fr-FR" sz="1000" dirty="0">
                <a:solidFill>
                  <a:schemeClr val="tx1"/>
                </a:solidFill>
              </a:endParaRPr>
            </a:p>
          </p:txBody>
        </p:sp>
        <p:cxnSp>
          <p:nvCxnSpPr>
            <p:cNvPr id="80" name="Connecteur droit 79"/>
            <p:cNvCxnSpPr/>
            <p:nvPr/>
          </p:nvCxnSpPr>
          <p:spPr>
            <a:xfrm>
              <a:off x="6597806" y="3122995"/>
              <a:ext cx="79208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7017930" y="2726799"/>
              <a:ext cx="227948" cy="276999"/>
            </a:xfrm>
            <a:prstGeom prst="rect">
              <a:avLst/>
            </a:prstGeom>
            <a:solidFill>
              <a:schemeClr val="bg1"/>
            </a:solidFill>
          </p:spPr>
          <p:txBody>
            <a:bodyPr wrap="none" rtlCol="0">
              <a:spAutoFit/>
            </a:bodyPr>
            <a:lstStyle/>
            <a:p>
              <a:r>
                <a:rPr lang="fr-FR" sz="1200" dirty="0" smtClean="0">
                  <a:latin typeface="Times New Roman" panose="02020603050405020304" pitchFamily="18" charset="0"/>
                  <a:cs typeface="Times New Roman" panose="02020603050405020304" pitchFamily="18" charset="0"/>
                </a:rPr>
                <a:t>i</a:t>
              </a:r>
              <a:endParaRPr lang="fr-FR" sz="1200" dirty="0">
                <a:latin typeface="Times New Roman" panose="02020603050405020304" pitchFamily="18" charset="0"/>
                <a:cs typeface="Times New Roman" panose="02020603050405020304" pitchFamily="18" charset="0"/>
              </a:endParaRPr>
            </a:p>
          </p:txBody>
        </p:sp>
        <p:cxnSp>
          <p:nvCxnSpPr>
            <p:cNvPr id="84" name="Connecteur droit 83"/>
            <p:cNvCxnSpPr/>
            <p:nvPr/>
          </p:nvCxnSpPr>
          <p:spPr>
            <a:xfrm>
              <a:off x="5580112" y="3100833"/>
              <a:ext cx="297614"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5697706" y="2883804"/>
              <a:ext cx="180020" cy="0"/>
            </a:xfrm>
            <a:prstGeom prst="line">
              <a:avLst/>
            </a:prstGeom>
            <a:ln w="25400">
              <a:prstDash val="solid"/>
              <a:tailEnd type="arrow"/>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6501673" y="1851670"/>
              <a:ext cx="431565" cy="0"/>
            </a:xfrm>
            <a:prstGeom prst="line">
              <a:avLst/>
            </a:prstGeom>
            <a:ln w="25400">
              <a:prstDash val="solid"/>
              <a:tailEnd type="arrow"/>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a:off x="7217926" y="2883804"/>
              <a:ext cx="180020" cy="0"/>
            </a:xfrm>
            <a:prstGeom prst="line">
              <a:avLst/>
            </a:prstGeom>
            <a:ln w="25400">
              <a:prstDash val="solid"/>
              <a:tailEnd type="arrow"/>
            </a:ln>
          </p:spPr>
          <p:style>
            <a:lnRef idx="1">
              <a:schemeClr val="accent1"/>
            </a:lnRef>
            <a:fillRef idx="0">
              <a:schemeClr val="accent1"/>
            </a:fillRef>
            <a:effectRef idx="0">
              <a:schemeClr val="accent1"/>
            </a:effectRef>
            <a:fontRef idx="minor">
              <a:schemeClr val="tx1"/>
            </a:fontRef>
          </p:style>
        </p:cxnSp>
        <p:sp>
          <p:nvSpPr>
            <p:cNvPr id="2" name="Organigramme : Multidocument 1"/>
            <p:cNvSpPr/>
            <p:nvPr/>
          </p:nvSpPr>
          <p:spPr>
            <a:xfrm>
              <a:off x="6933238" y="1329988"/>
              <a:ext cx="1633391" cy="1168677"/>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FF0000"/>
                  </a:solidFill>
                </a:rPr>
                <a:t>Scade</a:t>
              </a:r>
              <a:r>
                <a:rPr lang="fr-FR" dirty="0" smtClean="0">
                  <a:solidFill>
                    <a:srgbClr val="FF0000"/>
                  </a:solidFill>
                </a:rPr>
                <a:t> VARIANTS</a:t>
              </a:r>
              <a:endParaRPr lang="fr-FR" dirty="0">
                <a:solidFill>
                  <a:srgbClr val="FF0000"/>
                </a:solidFill>
              </a:endParaRPr>
            </a:p>
          </p:txBody>
        </p:sp>
        <p:cxnSp>
          <p:nvCxnSpPr>
            <p:cNvPr id="73" name="Connecteur droit 72"/>
            <p:cNvCxnSpPr/>
            <p:nvPr/>
          </p:nvCxnSpPr>
          <p:spPr>
            <a:xfrm>
              <a:off x="6741822" y="1059582"/>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938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smtClean="0"/>
              <a:t>Clustering</a:t>
            </a:r>
            <a:r>
              <a:rPr lang="fr-FR" dirty="0" smtClean="0"/>
              <a:t> vs. abstraction (1/2) : </a:t>
            </a:r>
            <a:r>
              <a:rPr lang="fr-FR" dirty="0" err="1" smtClean="0"/>
              <a:t>neither</a:t>
            </a:r>
            <a:r>
              <a:rPr lang="fr-FR" dirty="0" smtClean="0"/>
              <a:t> </a:t>
            </a:r>
            <a:r>
              <a:rPr lang="fr-FR" dirty="0" err="1" smtClean="0"/>
              <a:t>is</a:t>
            </a:r>
            <a:r>
              <a:rPr lang="fr-FR" dirty="0" smtClean="0"/>
              <a:t> </a:t>
            </a:r>
            <a:r>
              <a:rPr lang="fr-FR" dirty="0" err="1" smtClean="0"/>
              <a:t>better</a:t>
            </a:r>
            <a:r>
              <a:rPr lang="fr-FR" dirty="0" smtClean="0"/>
              <a:t>, </a:t>
            </a:r>
            <a:r>
              <a:rPr lang="fr-FR" dirty="0" err="1" smtClean="0"/>
              <a:t>both</a:t>
            </a:r>
            <a:r>
              <a:rPr lang="fr-FR" dirty="0" smtClean="0"/>
              <a:t> are </a:t>
            </a:r>
            <a:r>
              <a:rPr lang="fr-FR" dirty="0" err="1" smtClean="0"/>
              <a:t>useful</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15</a:t>
            </a:fld>
            <a:endParaRPr lang="fr-FR" dirty="0"/>
          </a:p>
        </p:txBody>
      </p:sp>
      <p:pic>
        <p:nvPicPr>
          <p:cNvPr id="8" name="Picture 14" descr="C:\Users\F074018\Documents\erts2016\ppt\scade_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499742"/>
            <a:ext cx="5524418" cy="227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7" descr="C:\Users\F074018\Documents\erts2016\ppt\sk_hierarch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 y="771550"/>
            <a:ext cx="55530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9"/>
          <p:cNvCxnSpPr/>
          <p:nvPr/>
        </p:nvCxnSpPr>
        <p:spPr>
          <a:xfrm flipV="1">
            <a:off x="171054" y="2430340"/>
            <a:ext cx="5379788" cy="1"/>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pic>
        <p:nvPicPr>
          <p:cNvPr id="11" name="Picture 8" descr="C:\Program Files (x86)\Esterel Technologies\SCADE R16\SCADE Display\examples\textures\logos\SCADE Suite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00022"/>
            <a:ext cx="1039334" cy="37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C:\MATLAB\R2014b\help\examples\matlab_product\MatlabLogoExamp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90809"/>
            <a:ext cx="685845" cy="52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ZoneTexte 14"/>
          <p:cNvSpPr txBox="1"/>
          <p:nvPr/>
        </p:nvSpPr>
        <p:spPr>
          <a:xfrm>
            <a:off x="5580112" y="3592636"/>
            <a:ext cx="3538148" cy="1200329"/>
          </a:xfrm>
          <a:prstGeom prst="rect">
            <a:avLst/>
          </a:prstGeom>
          <a:noFill/>
        </p:spPr>
        <p:txBody>
          <a:bodyPr wrap="none" rtlCol="0">
            <a:spAutoFit/>
          </a:bodyPr>
          <a:lstStyle/>
          <a:p>
            <a:r>
              <a:rPr lang="fr-FR" dirty="0" smtClean="0">
                <a:solidFill>
                  <a:srgbClr val="FF0000"/>
                </a:solidFill>
              </a:rPr>
              <a:t>ABSTRACTION = full </a:t>
            </a:r>
            <a:r>
              <a:rPr lang="fr-FR" dirty="0" err="1" smtClean="0">
                <a:solidFill>
                  <a:srgbClr val="FF0000"/>
                </a:solidFill>
              </a:rPr>
              <a:t>refactoring</a:t>
            </a:r>
            <a:endParaRPr lang="fr-FR" dirty="0" smtClean="0">
              <a:solidFill>
                <a:srgbClr val="FF0000"/>
              </a:solidFill>
            </a:endParaRPr>
          </a:p>
          <a:p>
            <a:r>
              <a:rPr lang="fr-FR" dirty="0" smtClean="0">
                <a:solidFill>
                  <a:srgbClr val="FF0000"/>
                </a:solidFill>
              </a:rPr>
              <a:t>= black box </a:t>
            </a:r>
            <a:r>
              <a:rPr lang="fr-FR" dirty="0" err="1" smtClean="0">
                <a:solidFill>
                  <a:srgbClr val="FF0000"/>
                </a:solidFill>
              </a:rPr>
              <a:t>makes</a:t>
            </a:r>
            <a:r>
              <a:rPr lang="fr-FR" dirty="0" smtClean="0">
                <a:solidFill>
                  <a:srgbClr val="FF0000"/>
                </a:solidFill>
              </a:rPr>
              <a:t> </a:t>
            </a:r>
            <a:r>
              <a:rPr lang="fr-FR" dirty="0" err="1" smtClean="0">
                <a:solidFill>
                  <a:srgbClr val="FF0000"/>
                </a:solidFill>
              </a:rPr>
              <a:t>sense</a:t>
            </a:r>
            <a:endParaRPr lang="fr-FR" dirty="0">
              <a:solidFill>
                <a:srgbClr val="FF0000"/>
              </a:solidFill>
            </a:endParaRPr>
          </a:p>
          <a:p>
            <a:r>
              <a:rPr lang="fr-FR" dirty="0" smtClean="0">
                <a:solidFill>
                  <a:srgbClr val="FF0000"/>
                </a:solidFill>
              </a:rPr>
              <a:t>= </a:t>
            </a:r>
            <a:r>
              <a:rPr lang="fr-FR" dirty="0" err="1" smtClean="0">
                <a:solidFill>
                  <a:srgbClr val="FF0000"/>
                </a:solidFill>
              </a:rPr>
              <a:t>sub-drawing</a:t>
            </a:r>
            <a:r>
              <a:rPr lang="fr-FR" dirty="0" smtClean="0">
                <a:solidFill>
                  <a:srgbClr val="FF0000"/>
                </a:solidFill>
              </a:rPr>
              <a:t> </a:t>
            </a:r>
            <a:r>
              <a:rPr lang="fr-FR" dirty="0" err="1" smtClean="0">
                <a:solidFill>
                  <a:srgbClr val="FF0000"/>
                </a:solidFill>
              </a:rPr>
              <a:t>is</a:t>
            </a:r>
            <a:r>
              <a:rPr lang="fr-FR" dirty="0" smtClean="0">
                <a:solidFill>
                  <a:srgbClr val="FF0000"/>
                </a:solidFill>
              </a:rPr>
              <a:t> </a:t>
            </a:r>
            <a:r>
              <a:rPr lang="fr-FR" dirty="0" err="1" smtClean="0">
                <a:solidFill>
                  <a:srgbClr val="FF0000"/>
                </a:solidFill>
              </a:rPr>
              <a:t>sub-function</a:t>
            </a:r>
            <a:endParaRPr lang="fr-FR" dirty="0" smtClean="0">
              <a:solidFill>
                <a:srgbClr val="FF0000"/>
              </a:solidFill>
            </a:endParaRPr>
          </a:p>
          <a:p>
            <a:pPr lvl="1"/>
            <a:r>
              <a:rPr lang="fr-FR" dirty="0" smtClean="0">
                <a:solidFill>
                  <a:srgbClr val="FF0000"/>
                </a:solidFill>
                <a:sym typeface="Wingdings" panose="05000000000000000000" pitchFamily="2" charset="2"/>
              </a:rPr>
              <a:t> </a:t>
            </a:r>
            <a:r>
              <a:rPr lang="fr-FR" b="1" u="sng" dirty="0" smtClean="0">
                <a:solidFill>
                  <a:srgbClr val="FF0000"/>
                </a:solidFill>
                <a:sym typeface="Wingdings" panose="05000000000000000000" pitchFamily="2" charset="2"/>
              </a:rPr>
              <a:t>SK </a:t>
            </a:r>
            <a:r>
              <a:rPr lang="fr-FR" b="1" u="sng" dirty="0" err="1" smtClean="0">
                <a:solidFill>
                  <a:srgbClr val="FF0000"/>
                </a:solidFill>
                <a:sym typeface="Wingdings" panose="05000000000000000000" pitchFamily="2" charset="2"/>
              </a:rPr>
              <a:t>modelling</a:t>
            </a:r>
            <a:r>
              <a:rPr lang="fr-FR" b="1" u="sng" dirty="0" smtClean="0">
                <a:solidFill>
                  <a:srgbClr val="FF0000"/>
                </a:solidFill>
                <a:sym typeface="Wingdings" panose="05000000000000000000" pitchFamily="2" charset="2"/>
              </a:rPr>
              <a:t> </a:t>
            </a:r>
            <a:r>
              <a:rPr lang="fr-FR" b="1" u="sng" dirty="0" err="1" smtClean="0">
                <a:solidFill>
                  <a:srgbClr val="FF0000"/>
                </a:solidFill>
                <a:sym typeface="Wingdings" panose="05000000000000000000" pitchFamily="2" charset="2"/>
              </a:rPr>
              <a:t>rule</a:t>
            </a:r>
            <a:endParaRPr lang="fr-FR" b="1" u="sng" dirty="0">
              <a:solidFill>
                <a:srgbClr val="FF0000"/>
              </a:solidFill>
            </a:endParaRPr>
          </a:p>
        </p:txBody>
      </p:sp>
      <p:pic>
        <p:nvPicPr>
          <p:cNvPr id="16" name="Imag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7460" y="771550"/>
            <a:ext cx="2823052" cy="2034162"/>
          </a:xfrm>
          <a:prstGeom prst="rect">
            <a:avLst/>
          </a:prstGeom>
        </p:spPr>
      </p:pic>
      <p:sp>
        <p:nvSpPr>
          <p:cNvPr id="14" name="ZoneTexte 13"/>
          <p:cNvSpPr txBox="1"/>
          <p:nvPr/>
        </p:nvSpPr>
        <p:spPr>
          <a:xfrm>
            <a:off x="5534836" y="2850490"/>
            <a:ext cx="3717684" cy="646331"/>
          </a:xfrm>
          <a:prstGeom prst="rect">
            <a:avLst/>
          </a:prstGeom>
          <a:noFill/>
        </p:spPr>
        <p:txBody>
          <a:bodyPr wrap="none" rtlCol="0">
            <a:spAutoFit/>
          </a:bodyPr>
          <a:lstStyle/>
          <a:p>
            <a:r>
              <a:rPr lang="fr-FR" dirty="0" smtClean="0">
                <a:solidFill>
                  <a:srgbClr val="FF0000"/>
                </a:solidFill>
              </a:rPr>
              <a:t>CLUSTERING = partial </a:t>
            </a:r>
            <a:r>
              <a:rPr lang="fr-FR" dirty="0" err="1" smtClean="0">
                <a:solidFill>
                  <a:srgbClr val="FF0000"/>
                </a:solidFill>
              </a:rPr>
              <a:t>refactoring</a:t>
            </a:r>
            <a:endParaRPr lang="fr-FR" dirty="0" smtClean="0">
              <a:solidFill>
                <a:srgbClr val="FF0000"/>
              </a:solidFill>
            </a:endParaRPr>
          </a:p>
          <a:p>
            <a:pPr lvl="1"/>
            <a:r>
              <a:rPr lang="fr-FR" dirty="0" smtClean="0">
                <a:solidFill>
                  <a:srgbClr val="FF0000"/>
                </a:solidFill>
                <a:sym typeface="Wingdings" panose="05000000000000000000" pitchFamily="2" charset="2"/>
              </a:rPr>
              <a:t> </a:t>
            </a:r>
            <a:r>
              <a:rPr lang="fr-FR" b="1" u="sng" dirty="0" err="1" smtClean="0">
                <a:solidFill>
                  <a:srgbClr val="FF0000"/>
                </a:solidFill>
              </a:rPr>
              <a:t>dashed</a:t>
            </a:r>
            <a:r>
              <a:rPr lang="fr-FR" b="1" u="sng" dirty="0" smtClean="0">
                <a:solidFill>
                  <a:srgbClr val="FF0000"/>
                </a:solidFill>
              </a:rPr>
              <a:t> </a:t>
            </a:r>
            <a:r>
              <a:rPr lang="fr-FR" b="1" u="sng" dirty="0" err="1" smtClean="0">
                <a:solidFill>
                  <a:srgbClr val="FF0000"/>
                </a:solidFill>
              </a:rPr>
              <a:t>borders</a:t>
            </a:r>
            <a:r>
              <a:rPr lang="fr-FR" b="1" u="sng" dirty="0" smtClean="0">
                <a:solidFill>
                  <a:srgbClr val="FF0000"/>
                </a:solidFill>
              </a:rPr>
              <a:t> ?</a:t>
            </a:r>
            <a:endParaRPr lang="fr-FR" b="1" u="sng" dirty="0">
              <a:solidFill>
                <a:srgbClr val="FF0000"/>
              </a:solidFill>
            </a:endParaRPr>
          </a:p>
        </p:txBody>
      </p:sp>
    </p:spTree>
    <p:extLst>
      <p:ext uri="{BB962C8B-B14F-4D97-AF65-F5344CB8AC3E}">
        <p14:creationId xmlns:p14="http://schemas.microsoft.com/office/powerpoint/2010/main" val="422285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Clustering</a:t>
            </a:r>
            <a:r>
              <a:rPr lang="fr-FR" dirty="0"/>
              <a:t> vs. abstraction </a:t>
            </a:r>
            <a:r>
              <a:rPr lang="fr-FR" dirty="0" smtClean="0"/>
              <a:t>(2/2</a:t>
            </a:r>
            <a:r>
              <a:rPr lang="fr-FR" dirty="0"/>
              <a:t>) </a:t>
            </a:r>
            <a:r>
              <a:rPr lang="fr-FR" dirty="0" smtClean="0"/>
              <a:t> : Model-</a:t>
            </a:r>
            <a:r>
              <a:rPr lang="fr-FR" dirty="0" err="1" smtClean="0"/>
              <a:t>checking</a:t>
            </a:r>
            <a:r>
              <a:rPr lang="fr-FR" dirty="0" smtClean="0"/>
              <a:t> to the </a:t>
            </a:r>
            <a:r>
              <a:rPr lang="fr-FR" dirty="0" err="1" smtClean="0"/>
              <a:t>rescue</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16</a:t>
            </a:fld>
            <a:endParaRPr lang="fr-FR" dirty="0"/>
          </a:p>
        </p:txBody>
      </p:sp>
      <p:pic>
        <p:nvPicPr>
          <p:cNvPr id="7" name="Image 6"/>
          <p:cNvPicPr/>
          <p:nvPr/>
        </p:nvPicPr>
        <p:blipFill>
          <a:blip r:embed="rId2">
            <a:extLst>
              <a:ext uri="{28A0092B-C50C-407E-A947-70E740481C1C}">
                <a14:useLocalDpi xmlns:a14="http://schemas.microsoft.com/office/drawing/2010/main" val="0"/>
              </a:ext>
            </a:extLst>
          </a:blip>
          <a:stretch>
            <a:fillRect/>
          </a:stretch>
        </p:blipFill>
        <p:spPr>
          <a:xfrm>
            <a:off x="0" y="987574"/>
            <a:ext cx="9144000" cy="3672408"/>
          </a:xfrm>
          <a:prstGeom prst="rect">
            <a:avLst/>
          </a:prstGeom>
        </p:spPr>
      </p:pic>
    </p:spTree>
    <p:extLst>
      <p:ext uri="{BB962C8B-B14F-4D97-AF65-F5344CB8AC3E}">
        <p14:creationId xmlns:p14="http://schemas.microsoft.com/office/powerpoint/2010/main" val="2510559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3238" y="1059582"/>
            <a:ext cx="8389937" cy="791789"/>
          </a:xfrm>
        </p:spPr>
        <p:txBody>
          <a:bodyPr/>
          <a:lstStyle/>
          <a:p>
            <a:r>
              <a:rPr lang="fr-FR" dirty="0">
                <a:hlinkClick r:id="rId2"/>
              </a:rPr>
              <a:t>https://</a:t>
            </a:r>
            <a:r>
              <a:rPr lang="fr-FR" dirty="0" smtClean="0">
                <a:hlinkClick r:id="rId2"/>
              </a:rPr>
              <a:t>www.researchgate.net/publication/225212841, http</a:t>
            </a:r>
            <a:r>
              <a:rPr lang="fr-FR" dirty="0">
                <a:hlinkClick r:id="rId2"/>
              </a:rPr>
              <a:t>://alarcos.esi.uclm.es/csexperiments</a:t>
            </a:r>
            <a:r>
              <a:rPr lang="fr-FR" dirty="0" smtClean="0">
                <a:hlinkClick r:id="rId2"/>
              </a:rPr>
              <a:t>/</a:t>
            </a:r>
            <a:endParaRPr lang="fr-FR" dirty="0" smtClean="0"/>
          </a:p>
          <a:p>
            <a:r>
              <a:rPr lang="fr-FR" sz="1800" dirty="0" smtClean="0">
                <a:solidFill>
                  <a:srgbClr val="FF0000"/>
                </a:solidFill>
              </a:rPr>
              <a:t>« </a:t>
            </a:r>
            <a:r>
              <a:rPr lang="en-US" sz="1800" b="0" dirty="0">
                <a:solidFill>
                  <a:srgbClr val="FF0000"/>
                </a:solidFill>
              </a:rPr>
              <a:t>Surprisingly, our results do not seem to show that the use of composite states improves the understandability of UML </a:t>
            </a:r>
            <a:r>
              <a:rPr lang="en-US" sz="1800" b="0" dirty="0" err="1">
                <a:solidFill>
                  <a:srgbClr val="FF0000"/>
                </a:solidFill>
              </a:rPr>
              <a:t>statechart</a:t>
            </a:r>
            <a:r>
              <a:rPr lang="en-US" sz="1800" b="0" dirty="0">
                <a:solidFill>
                  <a:srgbClr val="FF0000"/>
                </a:solidFill>
              </a:rPr>
              <a:t> </a:t>
            </a:r>
            <a:r>
              <a:rPr lang="en-US" sz="1800" b="0" dirty="0" smtClean="0">
                <a:solidFill>
                  <a:srgbClr val="FF0000"/>
                </a:solidFill>
              </a:rPr>
              <a:t>diagrams</a:t>
            </a:r>
            <a:r>
              <a:rPr lang="fr-FR" sz="1800" dirty="0" smtClean="0">
                <a:solidFill>
                  <a:srgbClr val="FF0000"/>
                </a:solidFill>
              </a:rPr>
              <a:t> »</a:t>
            </a:r>
            <a:endParaRPr lang="fr-FR" sz="1800" dirty="0">
              <a:solidFill>
                <a:srgbClr val="FF0000"/>
              </a:solidFill>
            </a:endParaRPr>
          </a:p>
        </p:txBody>
      </p:sp>
      <p:sp>
        <p:nvSpPr>
          <p:cNvPr id="3" name="Titre 2"/>
          <p:cNvSpPr>
            <a:spLocks noGrp="1"/>
          </p:cNvSpPr>
          <p:nvPr>
            <p:ph type="title"/>
          </p:nvPr>
        </p:nvSpPr>
        <p:spPr/>
        <p:txBody>
          <a:bodyPr/>
          <a:lstStyle/>
          <a:p>
            <a:r>
              <a:rPr lang="fr-FR" dirty="0" err="1" smtClean="0"/>
              <a:t>Assessing</a:t>
            </a:r>
            <a:r>
              <a:rPr lang="fr-FR" dirty="0" smtClean="0"/>
              <a:t> the </a:t>
            </a:r>
            <a:r>
              <a:rPr lang="fr-FR" dirty="0" err="1" smtClean="0"/>
              <a:t>understandability</a:t>
            </a:r>
            <a:r>
              <a:rPr lang="fr-FR" dirty="0" smtClean="0"/>
              <a:t> of UML </a:t>
            </a:r>
            <a:r>
              <a:rPr lang="fr-FR" dirty="0" err="1" smtClean="0"/>
              <a:t>statechart</a:t>
            </a:r>
            <a:r>
              <a:rPr lang="fr-FR" dirty="0" smtClean="0"/>
              <a:t> </a:t>
            </a:r>
            <a:r>
              <a:rPr lang="fr-FR" dirty="0" err="1" smtClean="0"/>
              <a:t>diagrams</a:t>
            </a:r>
            <a:r>
              <a:rPr lang="fr-FR" dirty="0" smtClean="0"/>
              <a:t> </a:t>
            </a:r>
            <a:r>
              <a:rPr lang="fr-FR" dirty="0" err="1" smtClean="0"/>
              <a:t>with</a:t>
            </a:r>
            <a:r>
              <a:rPr lang="fr-FR" dirty="0" smtClean="0"/>
              <a:t> composite states – A </a:t>
            </a:r>
            <a:r>
              <a:rPr lang="fr-FR" dirty="0" err="1" smtClean="0"/>
              <a:t>family</a:t>
            </a:r>
            <a:r>
              <a:rPr lang="fr-FR" dirty="0" smtClean="0"/>
              <a:t> of </a:t>
            </a:r>
            <a:r>
              <a:rPr lang="fr-FR" dirty="0" err="1" smtClean="0"/>
              <a:t>empirical</a:t>
            </a:r>
            <a:r>
              <a:rPr lang="fr-FR" dirty="0" smtClean="0"/>
              <a:t> </a:t>
            </a:r>
            <a:r>
              <a:rPr lang="fr-FR" dirty="0" err="1" smtClean="0"/>
              <a:t>studies</a:t>
            </a:r>
            <a:r>
              <a:rPr lang="fr-FR" dirty="0" smtClean="0"/>
              <a:t> (Cruz-</a:t>
            </a:r>
            <a:r>
              <a:rPr lang="fr-FR" dirty="0" err="1" smtClean="0"/>
              <a:t>Lemus</a:t>
            </a:r>
            <a:r>
              <a:rPr lang="fr-FR" dirty="0" smtClean="0"/>
              <a:t> &amp; coll., 2009)</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17</a:t>
            </a:fld>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 y="1851670"/>
            <a:ext cx="416773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51670"/>
            <a:ext cx="4550069" cy="2880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rot="20770782">
            <a:off x="119567" y="2309285"/>
            <a:ext cx="8904874" cy="923330"/>
          </a:xfrm>
          <a:prstGeom prst="rect">
            <a:avLst/>
          </a:prstGeom>
          <a:noFill/>
        </p:spPr>
        <p:txBody>
          <a:bodyPr wrap="none" lIns="91440" tIns="45720" rIns="91440" bIns="45720">
            <a:spAutoFit/>
          </a:bodyPr>
          <a:lstStyle/>
          <a:p>
            <a:pPr algn="ctr"/>
            <a:r>
              <a:rPr lang="fr-FR"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NO INFORMATION-HIDING</a:t>
            </a:r>
            <a:endParaRPr lang="fr-FR"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72029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WARNING (bis): </a:t>
            </a:r>
            <a:r>
              <a:rPr lang="fr-FR" dirty="0" err="1" smtClean="0"/>
              <a:t>what</a:t>
            </a:r>
            <a:r>
              <a:rPr lang="fr-FR" dirty="0" smtClean="0"/>
              <a:t> </a:t>
            </a:r>
            <a:r>
              <a:rPr lang="fr-FR" dirty="0" err="1" smtClean="0"/>
              <a:t>follows</a:t>
            </a:r>
            <a:r>
              <a:rPr lang="fr-FR" dirty="0" smtClean="0"/>
              <a:t> </a:t>
            </a:r>
            <a:r>
              <a:rPr lang="fr-FR" dirty="0" err="1" smtClean="0"/>
              <a:t>holds</a:t>
            </a:r>
            <a:r>
              <a:rPr lang="fr-FR" dirty="0" smtClean="0"/>
              <a:t> </a:t>
            </a:r>
            <a:r>
              <a:rPr lang="fr-FR" dirty="0" err="1" smtClean="0"/>
              <a:t>only</a:t>
            </a:r>
            <a:r>
              <a:rPr lang="fr-FR" dirty="0" smtClean="0"/>
              <a:t> in </a:t>
            </a:r>
            <a:r>
              <a:rPr lang="fr-FR" dirty="0" err="1" smtClean="0"/>
              <a:t>our</a:t>
            </a:r>
            <a:r>
              <a:rPr lang="fr-FR" dirty="0" smtClean="0"/>
              <a:t> </a:t>
            </a:r>
            <a:r>
              <a:rPr lang="fr-FR" dirty="0" err="1" smtClean="0"/>
              <a:t>context</a:t>
            </a:r>
            <a:endParaRPr lang="fr-FR" dirty="0"/>
          </a:p>
          <a:p>
            <a:pPr lvl="1"/>
            <a:r>
              <a:rPr lang="fr-FR" dirty="0" smtClean="0"/>
              <a:t>Max 10 flat </a:t>
            </a:r>
            <a:r>
              <a:rPr lang="fr-FR" dirty="0" err="1" smtClean="0"/>
              <a:t>automatas</a:t>
            </a:r>
            <a:r>
              <a:rPr lang="fr-FR" dirty="0" smtClean="0"/>
              <a:t>, max 10 states per </a:t>
            </a:r>
            <a:r>
              <a:rPr lang="fr-FR" dirty="0" err="1" smtClean="0"/>
              <a:t>automaton</a:t>
            </a:r>
            <a:endParaRPr lang="fr-FR" dirty="0" smtClean="0"/>
          </a:p>
          <a:p>
            <a:endParaRPr lang="fr-FR" dirty="0"/>
          </a:p>
          <a:p>
            <a:r>
              <a:rPr lang="fr-FR" dirty="0" smtClean="0"/>
              <a:t>WE DON’T HAVE YET THE SPECIFICATION FORMALISM</a:t>
            </a:r>
          </a:p>
          <a:p>
            <a:pPr lvl="1"/>
            <a:r>
              <a:rPr lang="fr-FR" dirty="0" smtClean="0"/>
              <a:t>But the Simulink/</a:t>
            </a:r>
            <a:r>
              <a:rPr lang="fr-FR" dirty="0" err="1" smtClean="0"/>
              <a:t>Scade</a:t>
            </a:r>
            <a:r>
              <a:rPr lang="fr-FR" dirty="0" smtClean="0"/>
              <a:t> </a:t>
            </a:r>
            <a:r>
              <a:rPr lang="fr-FR" dirty="0" err="1" smtClean="0"/>
              <a:t>comparison</a:t>
            </a:r>
            <a:r>
              <a:rPr lang="fr-FR" dirty="0" smtClean="0"/>
              <a:t> </a:t>
            </a:r>
            <a:r>
              <a:rPr lang="fr-FR" dirty="0" err="1" smtClean="0"/>
              <a:t>give</a:t>
            </a:r>
            <a:r>
              <a:rPr lang="fr-FR" dirty="0" smtClean="0"/>
              <a:t> </a:t>
            </a:r>
            <a:r>
              <a:rPr lang="fr-FR" dirty="0" err="1" smtClean="0"/>
              <a:t>ideas</a:t>
            </a:r>
            <a:r>
              <a:rPr lang="fr-FR" dirty="0" smtClean="0"/>
              <a:t> …</a:t>
            </a:r>
          </a:p>
          <a:p>
            <a:pPr lvl="1"/>
            <a:r>
              <a:rPr lang="fr-FR" dirty="0" smtClean="0"/>
              <a:t>… and </a:t>
            </a:r>
            <a:r>
              <a:rPr lang="fr-FR" dirty="0" err="1" smtClean="0"/>
              <a:t>warns</a:t>
            </a:r>
            <a:r>
              <a:rPr lang="fr-FR" dirty="0" smtClean="0"/>
              <a:t> </a:t>
            </a:r>
            <a:r>
              <a:rPr lang="fr-FR" dirty="0" err="1" smtClean="0"/>
              <a:t>against</a:t>
            </a:r>
            <a:r>
              <a:rPr lang="fr-FR" dirty="0" smtClean="0"/>
              <a:t> the CONFUSION CLUSTERING / ABSTRACTION</a:t>
            </a:r>
          </a:p>
          <a:p>
            <a:pPr lvl="1"/>
            <a:endParaRPr lang="fr-FR" dirty="0" smtClean="0"/>
          </a:p>
          <a:p>
            <a:endParaRPr lang="fr-FR" dirty="0"/>
          </a:p>
          <a:p>
            <a:r>
              <a:rPr lang="fr-FR" dirty="0" smtClean="0"/>
              <a:t>State-machines are THE candidates for </a:t>
            </a:r>
            <a:r>
              <a:rPr lang="fr-FR" dirty="0" err="1" smtClean="0"/>
              <a:t>introducing</a:t>
            </a:r>
            <a:r>
              <a:rPr lang="fr-FR" dirty="0" smtClean="0"/>
              <a:t> REFINEMENT in </a:t>
            </a:r>
            <a:r>
              <a:rPr lang="fr-FR" dirty="0" err="1" smtClean="0"/>
              <a:t>avionics</a:t>
            </a:r>
            <a:endParaRPr lang="fr-FR" dirty="0" smtClean="0"/>
          </a:p>
          <a:p>
            <a:pPr lvl="1"/>
            <a:r>
              <a:rPr lang="fr-FR" dirty="0" smtClean="0"/>
              <a:t>‘Design’ for </a:t>
            </a:r>
            <a:r>
              <a:rPr lang="fr-FR" dirty="0" err="1" smtClean="0"/>
              <a:t>testability</a:t>
            </a:r>
            <a:r>
              <a:rPr lang="fr-FR" dirty="0" smtClean="0"/>
              <a:t> </a:t>
            </a:r>
            <a:r>
              <a:rPr lang="fr-FR" dirty="0" smtClean="0">
                <a:sym typeface="Wingdings" panose="05000000000000000000" pitchFamily="2" charset="2"/>
              </a:rPr>
              <a:t>  ‘Design’ for </a:t>
            </a:r>
            <a:r>
              <a:rPr lang="fr-FR" dirty="0" err="1" smtClean="0">
                <a:sym typeface="Wingdings" panose="05000000000000000000" pitchFamily="2" charset="2"/>
              </a:rPr>
              <a:t>provability</a:t>
            </a:r>
            <a:endParaRPr lang="fr-FR" dirty="0" smtClean="0">
              <a:sym typeface="Wingdings" panose="05000000000000000000" pitchFamily="2" charset="2"/>
            </a:endParaRPr>
          </a:p>
          <a:p>
            <a:pPr lvl="1"/>
            <a:r>
              <a:rPr lang="fr-FR" dirty="0" smtClean="0">
                <a:sym typeface="Wingdings" panose="05000000000000000000" pitchFamily="2" charset="2"/>
              </a:rPr>
              <a:t>Goal 1: </a:t>
            </a:r>
            <a:r>
              <a:rPr lang="fr-FR" dirty="0" err="1" smtClean="0">
                <a:sym typeface="Wingdings" panose="05000000000000000000" pitchFamily="2" charset="2"/>
              </a:rPr>
              <a:t>Refinement</a:t>
            </a:r>
            <a:r>
              <a:rPr lang="fr-FR" dirty="0" smtClean="0">
                <a:sym typeface="Wingdings" panose="05000000000000000000" pitchFamily="2" charset="2"/>
              </a:rPr>
              <a:t> </a:t>
            </a:r>
            <a:r>
              <a:rPr lang="fr-FR" dirty="0" err="1" smtClean="0">
                <a:sym typeface="Wingdings" panose="05000000000000000000" pitchFamily="2" charset="2"/>
              </a:rPr>
              <a:t>technology</a:t>
            </a:r>
            <a:r>
              <a:rPr lang="fr-FR" dirty="0" smtClean="0">
                <a:sym typeface="Wingdings" panose="05000000000000000000" pitchFamily="2" charset="2"/>
              </a:rPr>
              <a:t> (</a:t>
            </a:r>
            <a:r>
              <a:rPr lang="fr-FR" dirty="0" err="1" smtClean="0">
                <a:sym typeface="Wingdings" panose="05000000000000000000" pitchFamily="2" charset="2"/>
              </a:rPr>
              <a:t>classic</a:t>
            </a:r>
            <a:r>
              <a:rPr lang="fr-FR" dirty="0" smtClean="0">
                <a:sym typeface="Wingdings" panose="05000000000000000000" pitchFamily="2" charset="2"/>
              </a:rPr>
              <a:t> and </a:t>
            </a:r>
            <a:r>
              <a:rPr lang="fr-FR" dirty="0" err="1" smtClean="0">
                <a:sym typeface="Wingdings" panose="05000000000000000000" pitchFamily="2" charset="2"/>
              </a:rPr>
              <a:t>event</a:t>
            </a:r>
            <a:r>
              <a:rPr lang="fr-FR" dirty="0" smtClean="0">
                <a:sym typeface="Wingdings" panose="05000000000000000000" pitchFamily="2" charset="2"/>
              </a:rPr>
              <a:t> B) </a:t>
            </a:r>
            <a:r>
              <a:rPr lang="fr-FR" dirty="0" err="1" smtClean="0">
                <a:sym typeface="Wingdings" panose="05000000000000000000" pitchFamily="2" charset="2"/>
              </a:rPr>
              <a:t>is</a:t>
            </a:r>
            <a:r>
              <a:rPr lang="fr-FR" dirty="0" smtClean="0">
                <a:sym typeface="Wingdings" panose="05000000000000000000" pitchFamily="2" charset="2"/>
              </a:rPr>
              <a:t> HIDDEN</a:t>
            </a:r>
          </a:p>
          <a:p>
            <a:pPr lvl="1"/>
            <a:r>
              <a:rPr lang="fr-FR" dirty="0" smtClean="0">
                <a:sym typeface="Wingdings" panose="05000000000000000000" pitchFamily="2" charset="2"/>
              </a:rPr>
              <a:t>Goal 2: proof </a:t>
            </a:r>
            <a:r>
              <a:rPr lang="fr-FR" dirty="0" err="1" smtClean="0">
                <a:sym typeface="Wingdings" panose="05000000000000000000" pitchFamily="2" charset="2"/>
              </a:rPr>
              <a:t>is</a:t>
            </a:r>
            <a:r>
              <a:rPr lang="fr-FR" dirty="0" smtClean="0">
                <a:sym typeface="Wingdings" panose="05000000000000000000" pitchFamily="2" charset="2"/>
              </a:rPr>
              <a:t> AUTOMATIC</a:t>
            </a:r>
          </a:p>
          <a:p>
            <a:pPr lvl="1"/>
            <a:endParaRPr lang="fr-FR" dirty="0">
              <a:sym typeface="Wingdings" panose="05000000000000000000" pitchFamily="2" charset="2"/>
            </a:endParaRPr>
          </a:p>
          <a:p>
            <a:r>
              <a:rPr lang="fr-FR" dirty="0" smtClean="0"/>
              <a:t>Be AWARE </a:t>
            </a:r>
            <a:r>
              <a:rPr lang="fr-FR" dirty="0" err="1" smtClean="0"/>
              <a:t>that</a:t>
            </a:r>
            <a:r>
              <a:rPr lang="fr-FR" dirty="0" smtClean="0"/>
              <a:t> </a:t>
            </a:r>
            <a:r>
              <a:rPr lang="fr-FR" dirty="0" err="1" smtClean="0"/>
              <a:t>Simulink’s</a:t>
            </a:r>
            <a:r>
              <a:rPr lang="fr-FR" dirty="0" smtClean="0"/>
              <a:t> </a:t>
            </a:r>
            <a:r>
              <a:rPr lang="fr-FR" dirty="0" err="1" smtClean="0"/>
              <a:t>Stateflows</a:t>
            </a:r>
            <a:r>
              <a:rPr lang="fr-FR" dirty="0" smtClean="0"/>
              <a:t> and </a:t>
            </a:r>
            <a:r>
              <a:rPr lang="fr-FR" dirty="0" err="1" smtClean="0"/>
              <a:t>Scade’s</a:t>
            </a:r>
            <a:r>
              <a:rPr lang="fr-FR" dirty="0" smtClean="0"/>
              <a:t> Mode-</a:t>
            </a:r>
            <a:r>
              <a:rPr lang="fr-FR" dirty="0" err="1" smtClean="0"/>
              <a:t>automata</a:t>
            </a:r>
            <a:r>
              <a:rPr lang="fr-FR" dirty="0" smtClean="0"/>
              <a:t> :</a:t>
            </a:r>
          </a:p>
          <a:p>
            <a:pPr lvl="1"/>
            <a:r>
              <a:rPr lang="fr-FR" dirty="0" smtClean="0"/>
              <a:t>CAN BE (EASILY) ‘ALIGNED’ for flat </a:t>
            </a:r>
            <a:r>
              <a:rPr lang="fr-FR" dirty="0" err="1" smtClean="0"/>
              <a:t>automata</a:t>
            </a:r>
            <a:endParaRPr lang="fr-FR" dirty="0" smtClean="0"/>
          </a:p>
          <a:p>
            <a:pPr lvl="1"/>
            <a:r>
              <a:rPr lang="fr-FR" dirty="0" smtClean="0"/>
              <a:t>CANNOT BE (EASILY ?) ALIGNED for </a:t>
            </a:r>
            <a:r>
              <a:rPr lang="fr-FR" dirty="0" err="1" smtClean="0"/>
              <a:t>hierarchical</a:t>
            </a:r>
            <a:r>
              <a:rPr lang="fr-FR" dirty="0" smtClean="0"/>
              <a:t> </a:t>
            </a:r>
            <a:r>
              <a:rPr lang="fr-FR" dirty="0" err="1" smtClean="0"/>
              <a:t>automatas</a:t>
            </a:r>
            <a:r>
              <a:rPr lang="fr-FR" dirty="0" smtClean="0"/>
              <a:t> …</a:t>
            </a:r>
          </a:p>
          <a:p>
            <a:pPr lvl="1"/>
            <a:r>
              <a:rPr lang="fr-FR" dirty="0" smtClean="0"/>
              <a:t>… but Model-</a:t>
            </a:r>
            <a:r>
              <a:rPr lang="fr-FR" dirty="0" err="1" smtClean="0"/>
              <a:t>checkers</a:t>
            </a:r>
            <a:r>
              <a:rPr lang="fr-FR" dirty="0" smtClean="0"/>
              <a:t> permit to </a:t>
            </a:r>
            <a:r>
              <a:rPr lang="fr-FR" dirty="0" err="1" smtClean="0"/>
              <a:t>identify</a:t>
            </a:r>
            <a:r>
              <a:rPr lang="fr-FR" dirty="0" smtClean="0"/>
              <a:t> the gap </a:t>
            </a:r>
            <a:endParaRPr lang="fr-FR" dirty="0"/>
          </a:p>
        </p:txBody>
      </p:sp>
      <p:sp>
        <p:nvSpPr>
          <p:cNvPr id="3" name="Titre 2"/>
          <p:cNvSpPr>
            <a:spLocks noGrp="1"/>
          </p:cNvSpPr>
          <p:nvPr>
            <p:ph type="title"/>
          </p:nvPr>
        </p:nvSpPr>
        <p:spPr/>
        <p:txBody>
          <a:bodyPr/>
          <a:lstStyle/>
          <a:p>
            <a:r>
              <a:rPr lang="fr-FR" dirty="0" smtClean="0"/>
              <a:t>Conclusions</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18</a:t>
            </a:fld>
            <a:endParaRPr lang="fr-FR" dirty="0"/>
          </a:p>
        </p:txBody>
      </p:sp>
    </p:spTree>
    <p:extLst>
      <p:ext uri="{BB962C8B-B14F-4D97-AF65-F5344CB8AC3E}">
        <p14:creationId xmlns:p14="http://schemas.microsoft.com/office/powerpoint/2010/main" val="289104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err="1" smtClean="0"/>
              <a:t>Appendix</a:t>
            </a:r>
            <a:r>
              <a:rPr lang="fr-FR" dirty="0" smtClean="0"/>
              <a:t> 1: Moore vs. </a:t>
            </a:r>
            <a:r>
              <a:rPr lang="fr-FR" dirty="0" err="1" smtClean="0"/>
              <a:t>Mealy</a:t>
            </a:r>
            <a:endParaRPr lang="fr-FR" dirty="0"/>
          </a:p>
        </p:txBody>
      </p:sp>
      <p:sp>
        <p:nvSpPr>
          <p:cNvPr id="10" name="Espace réservé de la date 9"/>
          <p:cNvSpPr>
            <a:spLocks noGrp="1"/>
          </p:cNvSpPr>
          <p:nvPr>
            <p:ph type="dt" sz="half" idx="10"/>
          </p:nvPr>
        </p:nvSpPr>
        <p:spPr/>
        <p:txBody>
          <a:bodyPr/>
          <a:lstStyle/>
          <a:p>
            <a:r>
              <a:rPr lang="fr-FR" smtClean="0"/>
              <a:t>Jour/mois/année</a:t>
            </a:r>
            <a:endParaRPr lang="fr-FR" dirty="0"/>
          </a:p>
        </p:txBody>
      </p:sp>
      <p:sp>
        <p:nvSpPr>
          <p:cNvPr id="11" name="Espace réservé du pied de page 10"/>
          <p:cNvSpPr>
            <a:spLocks noGrp="1"/>
          </p:cNvSpPr>
          <p:nvPr>
            <p:ph type="ftr" sz="quarter" idx="11"/>
          </p:nvPr>
        </p:nvSpPr>
        <p:spPr/>
        <p:txBody>
          <a:bodyPr/>
          <a:lstStyle/>
          <a:p>
            <a:pPr algn="l"/>
            <a:r>
              <a:rPr lang="fr-FR" dirty="0" err="1" smtClean="0"/>
              <a:t>StateCharts</a:t>
            </a:r>
            <a:r>
              <a:rPr lang="fr-FR" dirty="0" smtClean="0"/>
              <a:t> for </a:t>
            </a:r>
            <a:r>
              <a:rPr lang="fr-FR" dirty="0" err="1" smtClean="0"/>
              <a:t>Unified</a:t>
            </a:r>
            <a:r>
              <a:rPr lang="fr-FR" dirty="0" smtClean="0"/>
              <a:t> MBD – As simple as possible, as </a:t>
            </a:r>
            <a:r>
              <a:rPr lang="fr-FR" dirty="0" err="1" smtClean="0"/>
              <a:t>rich</a:t>
            </a:r>
            <a:r>
              <a:rPr lang="fr-FR" dirty="0" smtClean="0"/>
              <a:t> as </a:t>
            </a:r>
            <a:r>
              <a:rPr lang="fr-FR" dirty="0" err="1" smtClean="0"/>
              <a:t>needed</a:t>
            </a:r>
            <a:r>
              <a:rPr lang="fr-FR" dirty="0" smtClean="0"/>
              <a:t>	02/02/2018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19</a:t>
            </a:fld>
            <a:endParaRPr lang="fr-FR" dirty="0"/>
          </a:p>
        </p:txBody>
      </p:sp>
      <p:grpSp>
        <p:nvGrpSpPr>
          <p:cNvPr id="6" name="Groupe 5"/>
          <p:cNvGrpSpPr/>
          <p:nvPr/>
        </p:nvGrpSpPr>
        <p:grpSpPr>
          <a:xfrm>
            <a:off x="4614876" y="51470"/>
            <a:ext cx="4421620" cy="1584176"/>
            <a:chOff x="611560" y="1758880"/>
            <a:chExt cx="5861780" cy="1767595"/>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58880"/>
              <a:ext cx="2664296" cy="176759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89261"/>
              <a:ext cx="2981460" cy="1306834"/>
            </a:xfrm>
            <a:prstGeom prst="rect">
              <a:avLst/>
            </a:prstGeom>
          </p:spPr>
        </p:pic>
      </p:grpSp>
      <p:pic>
        <p:nvPicPr>
          <p:cNvPr id="15" name="Imag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2859782"/>
            <a:ext cx="8792803" cy="1829055"/>
          </a:xfrm>
          <a:prstGeom prst="rect">
            <a:avLst/>
          </a:prstGeom>
        </p:spPr>
      </p:pic>
      <p:grpSp>
        <p:nvGrpSpPr>
          <p:cNvPr id="9" name="Groupe 8"/>
          <p:cNvGrpSpPr/>
          <p:nvPr/>
        </p:nvGrpSpPr>
        <p:grpSpPr>
          <a:xfrm>
            <a:off x="107505" y="1491630"/>
            <a:ext cx="6912768" cy="1512168"/>
            <a:chOff x="107504" y="1131590"/>
            <a:chExt cx="8948597" cy="2219635"/>
          </a:xfrm>
        </p:grpSpPr>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1131590"/>
              <a:ext cx="3620005" cy="2219635"/>
            </a:xfrm>
            <a:prstGeom prst="rect">
              <a:avLst/>
            </a:prstGeom>
          </p:spPr>
        </p:pic>
        <p:pic>
          <p:nvPicPr>
            <p:cNvPr id="14" name="Imag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3619" y="1301666"/>
              <a:ext cx="5782482" cy="1486108"/>
            </a:xfrm>
            <a:prstGeom prst="rect">
              <a:avLst/>
            </a:prstGeom>
          </p:spPr>
        </p:pic>
      </p:grpSp>
    </p:spTree>
    <p:extLst>
      <p:ext uri="{BB962C8B-B14F-4D97-AF65-F5344CB8AC3E}">
        <p14:creationId xmlns:p14="http://schemas.microsoft.com/office/powerpoint/2010/main" val="3843945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1) CONTEXT/MOTIVATION and IMPLICIT MESSAGES of the </a:t>
            </a:r>
            <a:r>
              <a:rPr lang="fr-FR" dirty="0" err="1" smtClean="0"/>
              <a:t>paper</a:t>
            </a:r>
            <a:r>
              <a:rPr lang="fr-FR" dirty="0" smtClean="0"/>
              <a:t>,</a:t>
            </a:r>
          </a:p>
          <a:p>
            <a:endParaRPr lang="fr-FR" dirty="0"/>
          </a:p>
          <a:p>
            <a:r>
              <a:rPr lang="fr-FR" dirty="0" smtClean="0"/>
              <a:t>2) focus on HIERARCHY</a:t>
            </a:r>
          </a:p>
          <a:p>
            <a:pPr lvl="1"/>
            <a:r>
              <a:rPr lang="fr-FR" dirty="0" err="1" smtClean="0"/>
              <a:t>Weak</a:t>
            </a:r>
            <a:r>
              <a:rPr lang="fr-FR" dirty="0" smtClean="0"/>
              <a:t>/</a:t>
            </a:r>
            <a:r>
              <a:rPr lang="fr-FR" dirty="0" err="1" smtClean="0"/>
              <a:t>strong</a:t>
            </a:r>
            <a:r>
              <a:rPr lang="fr-FR" dirty="0" smtClean="0"/>
              <a:t> transitions (</a:t>
            </a:r>
            <a:r>
              <a:rPr lang="fr-FR" dirty="0" err="1" smtClean="0"/>
              <a:t>Gerard</a:t>
            </a:r>
            <a:r>
              <a:rPr lang="fr-FR" dirty="0" smtClean="0"/>
              <a:t> Berry), restart and last </a:t>
            </a:r>
            <a:r>
              <a:rPr lang="fr-FR" dirty="0" err="1" smtClean="0"/>
              <a:t>constructs</a:t>
            </a:r>
            <a:r>
              <a:rPr lang="fr-FR" dirty="0" smtClean="0"/>
              <a:t> (Marc </a:t>
            </a:r>
            <a:r>
              <a:rPr lang="fr-FR" dirty="0" err="1" smtClean="0"/>
              <a:t>Pouzet</a:t>
            </a:r>
            <a:r>
              <a:rPr lang="fr-FR" dirty="0" smtClean="0"/>
              <a:t> &amp; coll.) : </a:t>
            </a:r>
            <a:r>
              <a:rPr lang="fr-FR" dirty="0" err="1" smtClean="0"/>
              <a:t>see</a:t>
            </a:r>
            <a:r>
              <a:rPr lang="fr-FR" dirty="0" smtClean="0"/>
              <a:t> the </a:t>
            </a:r>
            <a:r>
              <a:rPr lang="fr-FR" dirty="0" err="1" smtClean="0"/>
              <a:t>paper</a:t>
            </a:r>
            <a:endParaRPr lang="fr-FR" dirty="0" smtClean="0"/>
          </a:p>
          <a:p>
            <a:endParaRPr lang="fr-FR" dirty="0"/>
          </a:p>
          <a:p>
            <a:r>
              <a:rPr lang="fr-FR" dirty="0" smtClean="0"/>
              <a:t>3) Conclusions</a:t>
            </a:r>
          </a:p>
          <a:p>
            <a:endParaRPr lang="fr-FR" dirty="0"/>
          </a:p>
          <a:p>
            <a:endParaRPr lang="fr-FR" dirty="0" smtClean="0"/>
          </a:p>
          <a:p>
            <a:endParaRPr lang="fr-FR" dirty="0"/>
          </a:p>
          <a:p>
            <a:r>
              <a:rPr lang="fr-FR" dirty="0" smtClean="0"/>
              <a:t>WARNING 2 : all </a:t>
            </a:r>
            <a:r>
              <a:rPr lang="fr-FR" dirty="0" err="1" smtClean="0"/>
              <a:t>this</a:t>
            </a:r>
            <a:r>
              <a:rPr lang="fr-FR" dirty="0" smtClean="0"/>
              <a:t> </a:t>
            </a:r>
            <a:r>
              <a:rPr lang="fr-FR" dirty="0" err="1" smtClean="0"/>
              <a:t>applies</a:t>
            </a:r>
            <a:r>
              <a:rPr lang="fr-FR" dirty="0" smtClean="0"/>
              <a:t> </a:t>
            </a:r>
            <a:r>
              <a:rPr lang="fr-FR" dirty="0" err="1" smtClean="0"/>
              <a:t>only</a:t>
            </a:r>
            <a:r>
              <a:rPr lang="fr-FR" dirty="0" smtClean="0"/>
              <a:t> to SIMPLE AUTOMATA …</a:t>
            </a:r>
          </a:p>
          <a:p>
            <a:r>
              <a:rPr lang="fr-FR" dirty="0" smtClean="0"/>
              <a:t>… and </a:t>
            </a:r>
            <a:r>
              <a:rPr lang="fr-FR" dirty="0" err="1" smtClean="0"/>
              <a:t>maybe</a:t>
            </a:r>
            <a:r>
              <a:rPr lang="fr-FR" dirty="0" smtClean="0"/>
              <a:t> not to MMI (cockpit, …), to RAILWAY, …</a:t>
            </a:r>
          </a:p>
          <a:p>
            <a:endParaRPr lang="fr-FR" dirty="0"/>
          </a:p>
          <a:p>
            <a:endParaRPr lang="fr-FR" dirty="0"/>
          </a:p>
        </p:txBody>
      </p:sp>
      <p:sp>
        <p:nvSpPr>
          <p:cNvPr id="3" name="Titre 2"/>
          <p:cNvSpPr>
            <a:spLocks noGrp="1"/>
          </p:cNvSpPr>
          <p:nvPr>
            <p:ph type="title"/>
          </p:nvPr>
        </p:nvSpPr>
        <p:spPr/>
        <p:txBody>
          <a:bodyPr/>
          <a:lstStyle/>
          <a:p>
            <a:r>
              <a:rPr lang="fr-FR" dirty="0" smtClean="0"/>
              <a:t>WARNING 1 : I have </a:t>
            </a:r>
            <a:r>
              <a:rPr lang="fr-FR" dirty="0" err="1" smtClean="0"/>
              <a:t>failed</a:t>
            </a:r>
            <a:r>
              <a:rPr lang="fr-FR" dirty="0" smtClean="0"/>
              <a:t> to respect the 20’ time-frame …</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2</a:t>
            </a:fld>
            <a:endParaRPr lang="fr-FR" dirty="0"/>
          </a:p>
        </p:txBody>
      </p:sp>
    </p:spTree>
    <p:extLst>
      <p:ext uri="{BB962C8B-B14F-4D97-AF65-F5344CB8AC3E}">
        <p14:creationId xmlns:p14="http://schemas.microsoft.com/office/powerpoint/2010/main" val="123318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3238" y="1131889"/>
            <a:ext cx="6012978" cy="1079821"/>
          </a:xfrm>
        </p:spPr>
        <p:txBody>
          <a:bodyPr/>
          <a:lstStyle/>
          <a:p>
            <a:r>
              <a:rPr lang="fr-FR" dirty="0" smtClean="0">
                <a:hlinkClick r:id="rId2"/>
              </a:rPr>
              <a:t>http</a:t>
            </a:r>
            <a:r>
              <a:rPr lang="fr-FR" dirty="0">
                <a:hlinkClick r:id="rId2"/>
              </a:rPr>
              <a:t>://</a:t>
            </a:r>
            <a:r>
              <a:rPr lang="fr-FR" dirty="0" smtClean="0">
                <a:hlinkClick r:id="rId2"/>
              </a:rPr>
              <a:t>wiki.event-b.org/index.php/Event-B_Statemachines</a:t>
            </a:r>
            <a:endParaRPr lang="fr-FR" dirty="0" smtClean="0"/>
          </a:p>
          <a:p>
            <a:endParaRPr lang="fr-FR" dirty="0"/>
          </a:p>
        </p:txBody>
      </p:sp>
      <p:sp>
        <p:nvSpPr>
          <p:cNvPr id="3" name="Titre 2"/>
          <p:cNvSpPr>
            <a:spLocks noGrp="1"/>
          </p:cNvSpPr>
          <p:nvPr>
            <p:ph type="title"/>
          </p:nvPr>
        </p:nvSpPr>
        <p:spPr/>
        <p:txBody>
          <a:bodyPr/>
          <a:lstStyle/>
          <a:p>
            <a:r>
              <a:rPr lang="fr-FR" dirty="0" err="1" smtClean="0"/>
              <a:t>Appendix</a:t>
            </a:r>
            <a:r>
              <a:rPr lang="fr-FR" dirty="0" smtClean="0"/>
              <a:t> 2: state-machines for (</a:t>
            </a:r>
            <a:r>
              <a:rPr lang="fr-FR" dirty="0" err="1" smtClean="0"/>
              <a:t>event</a:t>
            </a:r>
            <a:r>
              <a:rPr lang="fr-FR" dirty="0" smtClean="0"/>
              <a:t>-)B</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20</a:t>
            </a:fld>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821532"/>
            <a:ext cx="82867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7914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69" descr="Sans titre-2.jpg                                               0005CE50Macintosh HD                   BE753F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99542"/>
            <a:ext cx="1220182" cy="1137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p:cNvSpPr>
            <a:spLocks noGrp="1"/>
          </p:cNvSpPr>
          <p:nvPr>
            <p:ph type="title"/>
          </p:nvPr>
        </p:nvSpPr>
        <p:spPr/>
        <p:txBody>
          <a:bodyPr/>
          <a:lstStyle/>
          <a:p>
            <a:r>
              <a:rPr lang="fr-FR" altLang="fr-FR" dirty="0" err="1">
                <a:latin typeface="Arial" pitchFamily="34" charset="0"/>
              </a:rPr>
              <a:t>Problem</a:t>
            </a:r>
            <a:r>
              <a:rPr lang="fr-FR" altLang="fr-FR" dirty="0">
                <a:latin typeface="Arial" pitchFamily="34" charset="0"/>
              </a:rPr>
              <a:t>: Safran </a:t>
            </a:r>
            <a:r>
              <a:rPr lang="fr-FR" altLang="fr-FR" dirty="0" smtClean="0">
                <a:latin typeface="Arial" pitchFamily="34" charset="0"/>
              </a:rPr>
              <a:t>MBD </a:t>
            </a:r>
            <a:r>
              <a:rPr lang="fr-FR" altLang="fr-FR" dirty="0" err="1" smtClean="0">
                <a:latin typeface="Arial" pitchFamily="34" charset="0"/>
              </a:rPr>
              <a:t>is</a:t>
            </a:r>
            <a:r>
              <a:rPr lang="fr-FR" altLang="fr-FR" dirty="0" smtClean="0">
                <a:latin typeface="Arial" pitchFamily="34" charset="0"/>
              </a:rPr>
              <a:t> </a:t>
            </a:r>
            <a:r>
              <a:rPr lang="fr-FR" altLang="fr-FR" dirty="0">
                <a:latin typeface="Arial" pitchFamily="34" charset="0"/>
              </a:rPr>
              <a:t>diverse</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a:t>
            </a:r>
            <a:r>
              <a:rPr lang="fr-FR" dirty="0" smtClean="0"/>
              <a:t>DUFOUR</a:t>
            </a:r>
            <a:endParaRPr lang="fr-FR"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3</a:t>
            </a:fld>
            <a:endParaRPr lang="fr-FR" dirty="0"/>
          </a:p>
        </p:txBody>
      </p:sp>
      <p:sp>
        <p:nvSpPr>
          <p:cNvPr id="30" name="Ellipse 29"/>
          <p:cNvSpPr/>
          <p:nvPr/>
        </p:nvSpPr>
        <p:spPr>
          <a:xfrm rot="1085465">
            <a:off x="1351687" y="1328488"/>
            <a:ext cx="6588506" cy="2659268"/>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1" name="Ellipse 30"/>
          <p:cNvSpPr/>
          <p:nvPr/>
        </p:nvSpPr>
        <p:spPr>
          <a:xfrm>
            <a:off x="3723406" y="2198967"/>
            <a:ext cx="1712689" cy="8812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600" dirty="0"/>
              <a:t>Electronics</a:t>
            </a:r>
          </a:p>
        </p:txBody>
      </p:sp>
      <p:sp>
        <p:nvSpPr>
          <p:cNvPr id="32" name="Ellipse 31"/>
          <p:cNvSpPr/>
          <p:nvPr/>
        </p:nvSpPr>
        <p:spPr>
          <a:xfrm rot="20730178">
            <a:off x="2200251" y="1666875"/>
            <a:ext cx="4657046" cy="184498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34" name="Picture 6" descr="cfm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3274" y="3547733"/>
            <a:ext cx="1575230" cy="115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4" descr="C:\Users\F074018\Documents\erts2016\ppt\gr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578822"/>
            <a:ext cx="1952764"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Imag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07762" y="699542"/>
            <a:ext cx="1068694" cy="155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8" descr="C:\Program Files (x86)\Esterel Technologies\SCADE R16\SCADE Display\examples\textures\logos\SCADE Suite 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6" y="1852210"/>
            <a:ext cx="1698312" cy="61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 descr="C:\MATLAB\R2014b\help\examples\matlab_product\MatlabLogoExamp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9477" y="3853836"/>
            <a:ext cx="1114851" cy="84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7" descr="C:\MATLAB\R2014b\help\examples\matlab_product\MatlabLogoExamp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3886120"/>
            <a:ext cx="1114851" cy="84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8" descr="C:\Program Files (x86)\Esterel Technologies\SCADE R16\SCADE Display\examples\textures\logos\SCADE Suite 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771550"/>
            <a:ext cx="1698313" cy="60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431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ERTS</a:t>
            </a:r>
            <a:r>
              <a:rPr lang="fr-FR" baseline="30000" dirty="0" smtClean="0"/>
              <a:t>2</a:t>
            </a:r>
            <a:r>
              <a:rPr lang="fr-FR" dirty="0" smtClean="0"/>
              <a:t> 2016: </a:t>
            </a:r>
            <a:r>
              <a:rPr lang="fr-FR" u="sng" dirty="0" smtClean="0"/>
              <a:t>engineering</a:t>
            </a:r>
            <a:r>
              <a:rPr lang="fr-FR" dirty="0" smtClean="0"/>
              <a:t> data-flow = ‘</a:t>
            </a:r>
            <a:r>
              <a:rPr lang="fr-FR" dirty="0" err="1" smtClean="0"/>
              <a:t>clockless</a:t>
            </a:r>
            <a:r>
              <a:rPr lang="fr-FR" dirty="0" smtClean="0"/>
              <a:t>’ Lustre</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4</a:t>
            </a:fld>
            <a:endParaRPr lang="fr-FR" dirty="0"/>
          </a:p>
        </p:txBody>
      </p:sp>
      <p:pic>
        <p:nvPicPr>
          <p:cNvPr id="16" name="Picture 6" descr="C:\Users\F074018\Documents\erts2016\abstract\scade_simple_coun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843558"/>
            <a:ext cx="4810126"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C:\Users\F074018\Documents\erts2016\abstract\sk_simple_cou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12" y="2787774"/>
            <a:ext cx="50292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ZoneTexte 21"/>
          <p:cNvSpPr txBox="1">
            <a:spLocks noChangeArrowheads="1"/>
          </p:cNvSpPr>
          <p:nvPr/>
        </p:nvSpPr>
        <p:spPr bwMode="auto">
          <a:xfrm>
            <a:off x="6228184" y="2685617"/>
            <a:ext cx="3018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buClr>
                <a:schemeClr val="accent2"/>
              </a:buClr>
              <a:buSzPct val="80000"/>
              <a:buFont typeface="Wingdings" pitchFamily="2" charset="2"/>
              <a:buChar char="è"/>
              <a:defRPr sz="2000" b="1">
                <a:solidFill>
                  <a:schemeClr val="bg2"/>
                </a:solidFill>
                <a:latin typeface="Arial" pitchFamily="34" charset="0"/>
              </a:defRPr>
            </a:lvl1pPr>
            <a:lvl2pPr marL="742950" indent="-285750" eaLnBrk="0" hangingPunct="0">
              <a:spcBef>
                <a:spcPct val="15000"/>
              </a:spcBef>
              <a:buClr>
                <a:schemeClr val="accent2"/>
              </a:buClr>
              <a:buFont typeface="Wingdings" pitchFamily="2" charset="2"/>
              <a:buChar char="§"/>
              <a:defRPr>
                <a:solidFill>
                  <a:schemeClr val="tx1"/>
                </a:solidFill>
                <a:latin typeface="Arial" pitchFamily="34" charset="0"/>
              </a:defRPr>
            </a:lvl2pPr>
            <a:lvl3pPr marL="1143000" indent="-228600" eaLnBrk="0" hangingPunct="0">
              <a:spcBef>
                <a:spcPct val="15000"/>
              </a:spcBef>
              <a:buClr>
                <a:schemeClr val="accent2"/>
              </a:buClr>
              <a:buFont typeface="Wingdings" pitchFamily="2" charset="2"/>
              <a:buChar char="ú"/>
              <a:defRPr sz="1600">
                <a:solidFill>
                  <a:schemeClr val="tx1"/>
                </a:solidFill>
                <a:latin typeface="Arial" pitchFamily="34" charset="0"/>
              </a:defRPr>
            </a:lvl3pPr>
            <a:lvl4pPr marL="1600200" indent="-228600" eaLnBrk="0" hangingPunct="0">
              <a:spcBef>
                <a:spcPct val="15000"/>
              </a:spcBef>
              <a:buClr>
                <a:schemeClr val="accent2"/>
              </a:buClr>
              <a:buFont typeface="Arial" pitchFamily="34" charset="0"/>
              <a:buChar char="‒"/>
              <a:defRPr sz="1400">
                <a:solidFill>
                  <a:schemeClr val="tx1"/>
                </a:solidFill>
                <a:latin typeface="Arial" pitchFamily="34" charset="0"/>
              </a:defRPr>
            </a:lvl4pPr>
            <a:lvl5pPr marL="2057400" indent="-228600" eaLnBrk="0" hangingPunct="0">
              <a:spcBef>
                <a:spcPct val="15000"/>
              </a:spcBef>
              <a:buClr>
                <a:schemeClr val="accent2"/>
              </a:buClr>
              <a:buFont typeface="Arial" pitchFamily="34" charset="0"/>
              <a:buChar char="‒"/>
              <a:defRPr sz="1400">
                <a:solidFill>
                  <a:schemeClr val="tx1"/>
                </a:solidFill>
                <a:latin typeface="Arial" pitchFamily="34" charset="0"/>
              </a:defRPr>
            </a:lvl5pPr>
            <a:lvl6pPr marL="25146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6pPr>
            <a:lvl7pPr marL="29718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7pPr>
            <a:lvl8pPr marL="34290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8pPr>
            <a:lvl9pPr marL="38862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9pPr>
          </a:lstStyle>
          <a:p>
            <a:pPr eaLnBrk="1" hangingPunct="1">
              <a:spcBef>
                <a:spcPct val="0"/>
              </a:spcBef>
              <a:buClrTx/>
              <a:buSzTx/>
              <a:buFontTx/>
              <a:buNone/>
            </a:pPr>
            <a:r>
              <a:rPr lang="fr-FR" altLang="fr-FR" sz="1800" b="0" dirty="0" smtClean="0">
                <a:solidFill>
                  <a:srgbClr val="FF0000"/>
                </a:solidFill>
              </a:rPr>
              <a:t>(*) </a:t>
            </a:r>
            <a:r>
              <a:rPr lang="fr-FR" altLang="fr-FR" sz="1800" b="0" dirty="0" err="1" smtClean="0">
                <a:solidFill>
                  <a:srgbClr val="FF0000"/>
                </a:solidFill>
              </a:rPr>
              <a:t>discrete</a:t>
            </a:r>
            <a:r>
              <a:rPr lang="fr-FR" altLang="fr-FR" sz="1800" b="0" dirty="0" smtClean="0">
                <a:solidFill>
                  <a:srgbClr val="FF0000"/>
                </a:solidFill>
              </a:rPr>
              <a:t> &amp; </a:t>
            </a:r>
            <a:r>
              <a:rPr lang="fr-FR" altLang="fr-FR" sz="1800" b="0" dirty="0" err="1" smtClean="0">
                <a:solidFill>
                  <a:srgbClr val="FF0000"/>
                </a:solidFill>
              </a:rPr>
              <a:t>strongly</a:t>
            </a:r>
            <a:r>
              <a:rPr lang="fr-FR" altLang="fr-FR" sz="1800" b="0" dirty="0" smtClean="0">
                <a:solidFill>
                  <a:srgbClr val="FF0000"/>
                </a:solidFill>
              </a:rPr>
              <a:t> </a:t>
            </a:r>
            <a:r>
              <a:rPr lang="fr-FR" altLang="fr-FR" sz="1800" b="0" dirty="0" err="1" smtClean="0">
                <a:solidFill>
                  <a:srgbClr val="FF0000"/>
                </a:solidFill>
              </a:rPr>
              <a:t>typed</a:t>
            </a:r>
            <a:endParaRPr lang="fr-FR" altLang="fr-FR" sz="1800" b="0" dirty="0">
              <a:solidFill>
                <a:srgbClr val="FF0000"/>
              </a:solidFill>
            </a:endParaRPr>
          </a:p>
        </p:txBody>
      </p:sp>
      <p:cxnSp>
        <p:nvCxnSpPr>
          <p:cNvPr id="26" name="Connecteur droit 25"/>
          <p:cNvCxnSpPr/>
          <p:nvPr/>
        </p:nvCxnSpPr>
        <p:spPr>
          <a:xfrm flipV="1">
            <a:off x="827584" y="1114106"/>
            <a:ext cx="6858276" cy="3165326"/>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sp>
        <p:nvSpPr>
          <p:cNvPr id="27" name="Flèche courbée vers la droite 26"/>
          <p:cNvSpPr/>
          <p:nvPr/>
        </p:nvSpPr>
        <p:spPr>
          <a:xfrm rot="20143278">
            <a:off x="1972960" y="3030961"/>
            <a:ext cx="720080" cy="1172805"/>
          </a:xfrm>
          <a:prstGeom prst="curvedRightArrow">
            <a:avLst>
              <a:gd name="adj1" fmla="val 25000"/>
              <a:gd name="adj2" fmla="val 5191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Flèche courbée vers la droite 27"/>
          <p:cNvSpPr/>
          <p:nvPr/>
        </p:nvSpPr>
        <p:spPr>
          <a:xfrm rot="20223335" flipH="1" flipV="1">
            <a:off x="5957895" y="1151295"/>
            <a:ext cx="713350" cy="1196545"/>
          </a:xfrm>
          <a:prstGeom prst="curvedRightArrow">
            <a:avLst>
              <a:gd name="adj1" fmla="val 25000"/>
              <a:gd name="adj2" fmla="val 5191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9" name="Picture 8" descr="C:\Program Files (x86)\Esterel Technologies\SCADE R16\SCADE Display\examples\textures\logos\SCADE Suite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 y="2643758"/>
            <a:ext cx="1698312" cy="61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C:\MATLAB\R2014b\help\examples\matlab_product\MatlabLogoExamp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8384" y="1941208"/>
            <a:ext cx="1114851" cy="84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ZoneTexte 31"/>
          <p:cNvSpPr txBox="1"/>
          <p:nvPr/>
        </p:nvSpPr>
        <p:spPr>
          <a:xfrm rot="20123834">
            <a:off x="2024357" y="2459117"/>
            <a:ext cx="4615366" cy="369332"/>
          </a:xfrm>
          <a:prstGeom prst="rect">
            <a:avLst/>
          </a:prstGeom>
          <a:solidFill>
            <a:schemeClr val="bg1"/>
          </a:solidFill>
        </p:spPr>
        <p:txBody>
          <a:bodyPr wrap="none" rtlCol="0">
            <a:spAutoFit/>
          </a:bodyPr>
          <a:lstStyle/>
          <a:p>
            <a:r>
              <a:rPr lang="fr-FR" dirty="0" err="1" smtClean="0">
                <a:solidFill>
                  <a:srgbClr val="FF0000"/>
                </a:solidFill>
              </a:rPr>
              <a:t>Unified</a:t>
            </a:r>
            <a:r>
              <a:rPr lang="fr-FR" dirty="0" smtClean="0">
                <a:solidFill>
                  <a:srgbClr val="FF0000"/>
                </a:solidFill>
              </a:rPr>
              <a:t> MDB = Simulink(*) / </a:t>
            </a:r>
            <a:r>
              <a:rPr lang="fr-FR" dirty="0" err="1" smtClean="0">
                <a:solidFill>
                  <a:srgbClr val="FF0000"/>
                </a:solidFill>
              </a:rPr>
              <a:t>Scade</a:t>
            </a:r>
            <a:r>
              <a:rPr lang="fr-FR" dirty="0" smtClean="0">
                <a:solidFill>
                  <a:srgbClr val="FF0000"/>
                </a:solidFill>
              </a:rPr>
              <a:t> bijection</a:t>
            </a:r>
          </a:p>
        </p:txBody>
      </p:sp>
    </p:spTree>
    <p:extLst>
      <p:ext uri="{BB962C8B-B14F-4D97-AF65-F5344CB8AC3E}">
        <p14:creationId xmlns:p14="http://schemas.microsoft.com/office/powerpoint/2010/main" val="142470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ERTS</a:t>
            </a:r>
            <a:r>
              <a:rPr lang="fr-FR" baseline="30000" dirty="0"/>
              <a:t>2</a:t>
            </a:r>
            <a:r>
              <a:rPr lang="fr-FR" dirty="0"/>
              <a:t> 2016: </a:t>
            </a:r>
            <a:r>
              <a:rPr lang="fr-FR" u="sng" dirty="0" err="1" smtClean="0"/>
              <a:t>hierarchical</a:t>
            </a:r>
            <a:r>
              <a:rPr lang="fr-FR" dirty="0" smtClean="0"/>
              <a:t> </a:t>
            </a:r>
            <a:r>
              <a:rPr lang="fr-FR" dirty="0" err="1" smtClean="0"/>
              <a:t>automatas</a:t>
            </a:r>
            <a:r>
              <a:rPr lang="fr-FR" dirty="0" smtClean="0"/>
              <a:t> </a:t>
            </a:r>
            <a:r>
              <a:rPr lang="fr-FR" dirty="0" err="1" smtClean="0"/>
              <a:t>differ</a:t>
            </a:r>
            <a:r>
              <a:rPr lang="fr-FR" dirty="0" smtClean="0"/>
              <a:t> FUNDAMENTALLY</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5</a:t>
            </a:fld>
            <a:endParaRPr lang="fr-FR" dirty="0"/>
          </a:p>
        </p:txBody>
      </p:sp>
      <p:pic>
        <p:nvPicPr>
          <p:cNvPr id="7" name="Picture 18" descr="C:\Users\F074018\Documents\erts2016\ppt\scade_hierarchy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92" y="2499742"/>
            <a:ext cx="5438328" cy="222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descr="C:\Users\F074018\Documents\erts2016\ppt\scade_hierarch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54" y="2499742"/>
            <a:ext cx="5524418" cy="227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descr="C:\Users\F074018\Documents\erts2016\ppt\sk_hierarchy_scop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279" y="699542"/>
            <a:ext cx="2653888" cy="173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ZoneTexte 9"/>
          <p:cNvSpPr txBox="1">
            <a:spLocks noChangeArrowheads="1"/>
          </p:cNvSpPr>
          <p:nvPr/>
        </p:nvSpPr>
        <p:spPr bwMode="auto">
          <a:xfrm>
            <a:off x="6513604" y="2499742"/>
            <a:ext cx="26669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80000"/>
              </a:spcBef>
              <a:buClr>
                <a:schemeClr val="accent2"/>
              </a:buClr>
              <a:buSzPct val="80000"/>
              <a:buFont typeface="Wingdings" pitchFamily="2" charset="2"/>
              <a:buChar char="è"/>
              <a:defRPr sz="2000" b="1">
                <a:solidFill>
                  <a:schemeClr val="bg2"/>
                </a:solidFill>
                <a:latin typeface="Arial" pitchFamily="34" charset="0"/>
              </a:defRPr>
            </a:lvl1pPr>
            <a:lvl2pPr marL="742950" indent="-285750" eaLnBrk="0" hangingPunct="0">
              <a:spcBef>
                <a:spcPct val="15000"/>
              </a:spcBef>
              <a:buClr>
                <a:schemeClr val="accent2"/>
              </a:buClr>
              <a:buFont typeface="Wingdings" pitchFamily="2" charset="2"/>
              <a:buChar char="§"/>
              <a:defRPr>
                <a:solidFill>
                  <a:schemeClr val="tx1"/>
                </a:solidFill>
                <a:latin typeface="Arial" pitchFamily="34" charset="0"/>
              </a:defRPr>
            </a:lvl2pPr>
            <a:lvl3pPr marL="1143000" indent="-228600" eaLnBrk="0" hangingPunct="0">
              <a:spcBef>
                <a:spcPct val="15000"/>
              </a:spcBef>
              <a:buClr>
                <a:schemeClr val="accent2"/>
              </a:buClr>
              <a:buFont typeface="Wingdings" pitchFamily="2" charset="2"/>
              <a:buChar char="ú"/>
              <a:defRPr sz="1600">
                <a:solidFill>
                  <a:schemeClr val="tx1"/>
                </a:solidFill>
                <a:latin typeface="Arial" pitchFamily="34" charset="0"/>
              </a:defRPr>
            </a:lvl3pPr>
            <a:lvl4pPr marL="1600200" indent="-228600" eaLnBrk="0" hangingPunct="0">
              <a:spcBef>
                <a:spcPct val="15000"/>
              </a:spcBef>
              <a:buClr>
                <a:schemeClr val="accent2"/>
              </a:buClr>
              <a:buFont typeface="Arial" pitchFamily="34" charset="0"/>
              <a:buChar char="‒"/>
              <a:defRPr sz="1400">
                <a:solidFill>
                  <a:schemeClr val="tx1"/>
                </a:solidFill>
                <a:latin typeface="Arial" pitchFamily="34" charset="0"/>
              </a:defRPr>
            </a:lvl4pPr>
            <a:lvl5pPr marL="2057400" indent="-228600" eaLnBrk="0" hangingPunct="0">
              <a:spcBef>
                <a:spcPct val="15000"/>
              </a:spcBef>
              <a:buClr>
                <a:schemeClr val="accent2"/>
              </a:buClr>
              <a:buFont typeface="Arial" pitchFamily="34" charset="0"/>
              <a:buChar char="‒"/>
              <a:defRPr sz="1400">
                <a:solidFill>
                  <a:schemeClr val="tx1"/>
                </a:solidFill>
                <a:latin typeface="Arial" pitchFamily="34" charset="0"/>
              </a:defRPr>
            </a:lvl5pPr>
            <a:lvl6pPr marL="25146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6pPr>
            <a:lvl7pPr marL="29718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7pPr>
            <a:lvl8pPr marL="34290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8pPr>
            <a:lvl9pPr marL="38862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9pPr>
          </a:lstStyle>
          <a:p>
            <a:pPr eaLnBrk="1" hangingPunct="1">
              <a:spcBef>
                <a:spcPct val="0"/>
              </a:spcBef>
              <a:buClrTx/>
              <a:buSzTx/>
              <a:buFontTx/>
              <a:buNone/>
            </a:pPr>
            <a:r>
              <a:rPr lang="fr-FR" altLang="fr-FR" sz="1600" b="0" dirty="0" smtClean="0">
                <a:solidFill>
                  <a:schemeClr val="tx1"/>
                </a:solidFill>
              </a:rPr>
              <a:t>Composite state </a:t>
            </a:r>
            <a:r>
              <a:rPr lang="fr-FR" altLang="fr-FR" sz="1600" b="0" dirty="0">
                <a:solidFill>
                  <a:schemeClr val="tx1"/>
                </a:solidFill>
              </a:rPr>
              <a:t>= </a:t>
            </a:r>
            <a:r>
              <a:rPr lang="fr-FR" altLang="fr-FR" sz="1600" b="0" dirty="0" err="1" smtClean="0">
                <a:solidFill>
                  <a:schemeClr val="tx1"/>
                </a:solidFill>
              </a:rPr>
              <a:t>drawing</a:t>
            </a:r>
            <a:endParaRPr lang="fr-FR" altLang="fr-FR" sz="1600" b="0" dirty="0" smtClean="0">
              <a:solidFill>
                <a:schemeClr val="tx1"/>
              </a:solidFill>
            </a:endParaRPr>
          </a:p>
        </p:txBody>
      </p:sp>
      <p:sp>
        <p:nvSpPr>
          <p:cNvPr id="11" name="ZoneTexte 10"/>
          <p:cNvSpPr txBox="1">
            <a:spLocks noChangeArrowheads="1"/>
          </p:cNvSpPr>
          <p:nvPr/>
        </p:nvSpPr>
        <p:spPr bwMode="auto">
          <a:xfrm>
            <a:off x="5589543" y="4346689"/>
            <a:ext cx="3272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buClr>
                <a:schemeClr val="accent2"/>
              </a:buClr>
              <a:buSzPct val="80000"/>
              <a:buFont typeface="Wingdings" pitchFamily="2" charset="2"/>
              <a:buChar char="è"/>
              <a:defRPr sz="2000" b="1">
                <a:solidFill>
                  <a:schemeClr val="bg2"/>
                </a:solidFill>
                <a:latin typeface="Arial" pitchFamily="34" charset="0"/>
              </a:defRPr>
            </a:lvl1pPr>
            <a:lvl2pPr marL="742950" indent="-285750" eaLnBrk="0" hangingPunct="0">
              <a:spcBef>
                <a:spcPct val="15000"/>
              </a:spcBef>
              <a:buClr>
                <a:schemeClr val="accent2"/>
              </a:buClr>
              <a:buFont typeface="Wingdings" pitchFamily="2" charset="2"/>
              <a:buChar char="§"/>
              <a:defRPr>
                <a:solidFill>
                  <a:schemeClr val="tx1"/>
                </a:solidFill>
                <a:latin typeface="Arial" pitchFamily="34" charset="0"/>
              </a:defRPr>
            </a:lvl2pPr>
            <a:lvl3pPr marL="1143000" indent="-228600" eaLnBrk="0" hangingPunct="0">
              <a:spcBef>
                <a:spcPct val="15000"/>
              </a:spcBef>
              <a:buClr>
                <a:schemeClr val="accent2"/>
              </a:buClr>
              <a:buFont typeface="Wingdings" pitchFamily="2" charset="2"/>
              <a:buChar char="ú"/>
              <a:defRPr sz="1600">
                <a:solidFill>
                  <a:schemeClr val="tx1"/>
                </a:solidFill>
                <a:latin typeface="Arial" pitchFamily="34" charset="0"/>
              </a:defRPr>
            </a:lvl3pPr>
            <a:lvl4pPr marL="1600200" indent="-228600" eaLnBrk="0" hangingPunct="0">
              <a:spcBef>
                <a:spcPct val="15000"/>
              </a:spcBef>
              <a:buClr>
                <a:schemeClr val="accent2"/>
              </a:buClr>
              <a:buFont typeface="Arial" pitchFamily="34" charset="0"/>
              <a:buChar char="‒"/>
              <a:defRPr sz="1400">
                <a:solidFill>
                  <a:schemeClr val="tx1"/>
                </a:solidFill>
                <a:latin typeface="Arial" pitchFamily="34" charset="0"/>
              </a:defRPr>
            </a:lvl4pPr>
            <a:lvl5pPr marL="2057400" indent="-228600" eaLnBrk="0" hangingPunct="0">
              <a:spcBef>
                <a:spcPct val="15000"/>
              </a:spcBef>
              <a:buClr>
                <a:schemeClr val="accent2"/>
              </a:buClr>
              <a:buFont typeface="Arial" pitchFamily="34" charset="0"/>
              <a:buChar char="‒"/>
              <a:defRPr sz="1400">
                <a:solidFill>
                  <a:schemeClr val="tx1"/>
                </a:solidFill>
                <a:latin typeface="Arial" pitchFamily="34" charset="0"/>
              </a:defRPr>
            </a:lvl5pPr>
            <a:lvl6pPr marL="25146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6pPr>
            <a:lvl7pPr marL="29718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7pPr>
            <a:lvl8pPr marL="34290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8pPr>
            <a:lvl9pPr marL="38862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9pPr>
          </a:lstStyle>
          <a:p>
            <a:pPr eaLnBrk="1" hangingPunct="1">
              <a:spcBef>
                <a:spcPct val="0"/>
              </a:spcBef>
              <a:buClrTx/>
              <a:buSzTx/>
              <a:buFontTx/>
              <a:buNone/>
            </a:pPr>
            <a:r>
              <a:rPr lang="fr-FR" altLang="fr-FR" sz="1600" b="0" dirty="0" smtClean="0">
                <a:solidFill>
                  <a:schemeClr val="tx1"/>
                </a:solidFill>
              </a:rPr>
              <a:t>Composite state </a:t>
            </a:r>
            <a:r>
              <a:rPr lang="fr-FR" altLang="fr-FR" sz="1600" b="0" dirty="0">
                <a:solidFill>
                  <a:schemeClr val="tx1"/>
                </a:solidFill>
              </a:rPr>
              <a:t>= </a:t>
            </a:r>
            <a:r>
              <a:rPr lang="fr-FR" altLang="fr-FR" sz="1600" b="0" dirty="0" err="1">
                <a:solidFill>
                  <a:schemeClr val="tx1"/>
                </a:solidFill>
              </a:rPr>
              <a:t>sub-automaton</a:t>
            </a:r>
            <a:endParaRPr lang="fr-FR" altLang="fr-FR" sz="1600" b="0" dirty="0">
              <a:solidFill>
                <a:schemeClr val="tx1"/>
              </a:solidFill>
            </a:endParaRPr>
          </a:p>
        </p:txBody>
      </p:sp>
      <p:pic>
        <p:nvPicPr>
          <p:cNvPr id="12" name="Picture 17" descr="C:\Users\F074018\Documents\erts2016\ppt\sk_hierarch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 y="771550"/>
            <a:ext cx="55530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12"/>
          <p:cNvCxnSpPr/>
          <p:nvPr/>
        </p:nvCxnSpPr>
        <p:spPr>
          <a:xfrm flipV="1">
            <a:off x="171054" y="2430339"/>
            <a:ext cx="5841106" cy="1"/>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6012160" y="2430339"/>
            <a:ext cx="2880320" cy="208562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pic>
        <p:nvPicPr>
          <p:cNvPr id="21" name="Picture 8" descr="C:\Program Files (x86)\Esterel Technologies\SCADE R16\SCADE Display\examples\textures\logos\SCADE Suite 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3051232"/>
            <a:ext cx="1039334" cy="37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descr="C:\MATLAB\R2014b\help\examples\matlab_product\MatlabLogoExamp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5472" y="1203598"/>
            <a:ext cx="685845" cy="52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ZoneTexte 22"/>
          <p:cNvSpPr txBox="1"/>
          <p:nvPr/>
        </p:nvSpPr>
        <p:spPr>
          <a:xfrm>
            <a:off x="7359336" y="2890892"/>
            <a:ext cx="1672253" cy="369332"/>
          </a:xfrm>
          <a:prstGeom prst="rect">
            <a:avLst/>
          </a:prstGeom>
          <a:noFill/>
        </p:spPr>
        <p:txBody>
          <a:bodyPr wrap="none" rtlCol="0">
            <a:spAutoFit/>
          </a:bodyPr>
          <a:lstStyle/>
          <a:p>
            <a:r>
              <a:rPr lang="fr-FR" dirty="0" smtClean="0">
                <a:solidFill>
                  <a:srgbClr val="FF0000"/>
                </a:solidFill>
              </a:rPr>
              <a:t>CLUSTERING</a:t>
            </a:r>
            <a:endParaRPr lang="fr-FR" dirty="0">
              <a:solidFill>
                <a:srgbClr val="FF0000"/>
              </a:solidFill>
            </a:endParaRPr>
          </a:p>
        </p:txBody>
      </p:sp>
      <p:sp>
        <p:nvSpPr>
          <p:cNvPr id="24" name="ZoneTexte 23"/>
          <p:cNvSpPr txBox="1"/>
          <p:nvPr/>
        </p:nvSpPr>
        <p:spPr>
          <a:xfrm>
            <a:off x="5848915" y="3908544"/>
            <a:ext cx="1685077" cy="369332"/>
          </a:xfrm>
          <a:prstGeom prst="rect">
            <a:avLst/>
          </a:prstGeom>
          <a:noFill/>
        </p:spPr>
        <p:txBody>
          <a:bodyPr wrap="none" rtlCol="0">
            <a:spAutoFit/>
          </a:bodyPr>
          <a:lstStyle/>
          <a:p>
            <a:r>
              <a:rPr lang="fr-FR" dirty="0" smtClean="0">
                <a:solidFill>
                  <a:srgbClr val="FF0000"/>
                </a:solidFill>
              </a:rPr>
              <a:t>REFINEMENT</a:t>
            </a:r>
            <a:endParaRPr lang="fr-FR" dirty="0">
              <a:solidFill>
                <a:srgbClr val="FF0000"/>
              </a:solidFill>
            </a:endParaRPr>
          </a:p>
        </p:txBody>
      </p:sp>
    </p:spTree>
    <p:extLst>
      <p:ext uri="{BB962C8B-B14F-4D97-AF65-F5344CB8AC3E}">
        <p14:creationId xmlns:p14="http://schemas.microsoft.com/office/powerpoint/2010/main" val="213497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39552" y="411510"/>
            <a:ext cx="8389937" cy="540000"/>
          </a:xfrm>
        </p:spPr>
        <p:txBody>
          <a:bodyPr/>
          <a:lstStyle/>
          <a:p>
            <a:r>
              <a:rPr lang="fr-FR" dirty="0" smtClean="0"/>
              <a:t>There are </a:t>
            </a:r>
            <a:r>
              <a:rPr lang="fr-FR" dirty="0" err="1" smtClean="0"/>
              <a:t>specific</a:t>
            </a:r>
            <a:r>
              <a:rPr lang="fr-FR" dirty="0" smtClean="0"/>
              <a:t> MOTIVATIONS for state-machines (1/3)</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6</a:t>
            </a:fld>
            <a:endParaRPr lang="fr-FR" dirty="0"/>
          </a:p>
        </p:txBody>
      </p:sp>
      <p:pic>
        <p:nvPicPr>
          <p:cNvPr id="7" name="Image 6"/>
          <p:cNvPicPr/>
          <p:nvPr/>
        </p:nvPicPr>
        <p:blipFill>
          <a:blip r:embed="rId2" cstate="print">
            <a:extLst>
              <a:ext uri="{28A0092B-C50C-407E-A947-70E740481C1C}">
                <a14:useLocalDpi xmlns:a14="http://schemas.microsoft.com/office/drawing/2010/main" val="0"/>
              </a:ext>
            </a:extLst>
          </a:blip>
          <a:stretch>
            <a:fillRect/>
          </a:stretch>
        </p:blipFill>
        <p:spPr>
          <a:xfrm>
            <a:off x="899592" y="771550"/>
            <a:ext cx="6768752" cy="3888432"/>
          </a:xfrm>
          <a:prstGeom prst="rect">
            <a:avLst/>
          </a:prstGeom>
        </p:spPr>
      </p:pic>
      <p:sp>
        <p:nvSpPr>
          <p:cNvPr id="2" name="Espace réservé du contenu 1"/>
          <p:cNvSpPr>
            <a:spLocks noGrp="1"/>
          </p:cNvSpPr>
          <p:nvPr>
            <p:ph idx="1"/>
          </p:nvPr>
        </p:nvSpPr>
        <p:spPr>
          <a:xfrm>
            <a:off x="7380312" y="1851670"/>
            <a:ext cx="1800200" cy="1008112"/>
          </a:xfrm>
        </p:spPr>
        <p:txBody>
          <a:bodyPr/>
          <a:lstStyle/>
          <a:p>
            <a:pPr marL="342900" indent="-342900">
              <a:buFont typeface="+mj-lt"/>
              <a:buAutoNum type="arabicParenR"/>
            </a:pPr>
            <a:r>
              <a:rPr lang="fr-FR" sz="1800" dirty="0" err="1" smtClean="0">
                <a:solidFill>
                  <a:srgbClr val="FF0000"/>
                </a:solidFill>
              </a:rPr>
              <a:t>Requirement</a:t>
            </a:r>
            <a:r>
              <a:rPr lang="fr-FR" sz="1800" dirty="0" smtClean="0">
                <a:solidFill>
                  <a:srgbClr val="FF0000"/>
                </a:solidFill>
              </a:rPr>
              <a:t> patterns</a:t>
            </a:r>
          </a:p>
          <a:p>
            <a:pPr marL="342900" indent="-342900">
              <a:buFont typeface="+mj-lt"/>
              <a:buAutoNum type="arabicParenR"/>
            </a:pPr>
            <a:r>
              <a:rPr lang="fr-FR" sz="1800" dirty="0" err="1" smtClean="0">
                <a:solidFill>
                  <a:srgbClr val="FF0000"/>
                </a:solidFill>
              </a:rPr>
              <a:t>Refinement</a:t>
            </a:r>
            <a:endParaRPr lang="fr-FR" sz="1800" dirty="0">
              <a:solidFill>
                <a:srgbClr val="FF0000"/>
              </a:solidFill>
            </a:endParaRPr>
          </a:p>
          <a:p>
            <a:pPr marL="0" indent="0">
              <a:buNone/>
            </a:pPr>
            <a:endParaRPr lang="fr-FR" sz="1800" dirty="0">
              <a:solidFill>
                <a:srgbClr val="FF0000"/>
              </a:solidFill>
            </a:endParaRPr>
          </a:p>
        </p:txBody>
      </p:sp>
    </p:spTree>
    <p:extLst>
      <p:ext uri="{BB962C8B-B14F-4D97-AF65-F5344CB8AC3E}">
        <p14:creationId xmlns:p14="http://schemas.microsoft.com/office/powerpoint/2010/main" val="148087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842363" y="3939902"/>
            <a:ext cx="3719948" cy="670627"/>
          </a:xfrm>
          <a:solidFill>
            <a:srgbClr val="FFFF00"/>
          </a:solidFill>
          <a:ln w="38100">
            <a:solidFill>
              <a:srgbClr val="FF0000"/>
            </a:solidFill>
          </a:ln>
        </p:spPr>
        <p:txBody>
          <a:bodyPr/>
          <a:lstStyle/>
          <a:p>
            <a:pPr marL="0" indent="0">
              <a:buNone/>
            </a:pPr>
            <a:r>
              <a:rPr lang="fr-FR" dirty="0" smtClean="0"/>
              <a:t> </a:t>
            </a:r>
            <a:r>
              <a:rPr lang="fr-FR" sz="1800" dirty="0" smtClean="0"/>
              <a:t>« not (Green &amp; Green) » </a:t>
            </a:r>
            <a:r>
              <a:rPr lang="fr-FR" sz="1800" dirty="0" err="1" smtClean="0"/>
              <a:t>provable</a:t>
            </a:r>
            <a:endParaRPr lang="fr-FR" sz="1800" dirty="0"/>
          </a:p>
          <a:p>
            <a:pPr marL="0" indent="0">
              <a:buNone/>
            </a:pPr>
            <a:r>
              <a:rPr lang="fr-FR" sz="1800" dirty="0" smtClean="0"/>
              <a:t>     </a:t>
            </a:r>
            <a:r>
              <a:rPr lang="fr-FR" sz="1800" u="sng" dirty="0" smtClean="0"/>
              <a:t>at the </a:t>
            </a:r>
            <a:r>
              <a:rPr lang="fr-FR" sz="1800" u="sng" dirty="0" err="1" smtClean="0"/>
              <a:t>specification</a:t>
            </a:r>
            <a:r>
              <a:rPr lang="fr-FR" sz="1800" u="sng" dirty="0" smtClean="0"/>
              <a:t> </a:t>
            </a:r>
            <a:r>
              <a:rPr lang="fr-FR" sz="1800" u="sng" dirty="0" err="1" smtClean="0"/>
              <a:t>level</a:t>
            </a:r>
            <a:r>
              <a:rPr lang="fr-FR" sz="1800" u="sng" dirty="0" smtClean="0"/>
              <a:t> </a:t>
            </a:r>
            <a:endParaRPr lang="fr-FR" sz="1800" u="sng" dirty="0"/>
          </a:p>
        </p:txBody>
      </p:sp>
      <p:sp>
        <p:nvSpPr>
          <p:cNvPr id="3" name="Titre 2"/>
          <p:cNvSpPr>
            <a:spLocks noGrp="1"/>
          </p:cNvSpPr>
          <p:nvPr>
            <p:ph type="title"/>
          </p:nvPr>
        </p:nvSpPr>
        <p:spPr/>
        <p:txBody>
          <a:bodyPr/>
          <a:lstStyle/>
          <a:p>
            <a:r>
              <a:rPr lang="fr-FR" dirty="0"/>
              <a:t>There are </a:t>
            </a:r>
            <a:r>
              <a:rPr lang="fr-FR" dirty="0" err="1"/>
              <a:t>specific</a:t>
            </a:r>
            <a:r>
              <a:rPr lang="fr-FR" dirty="0"/>
              <a:t> MOTIVATIONS for state-machines </a:t>
            </a:r>
            <a:r>
              <a:rPr lang="fr-FR" dirty="0" smtClean="0"/>
              <a:t>(2/3)</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7</a:t>
            </a:fld>
            <a:endParaRPr lang="fr-FR" dirty="0"/>
          </a:p>
        </p:txBody>
      </p:sp>
      <p:sp>
        <p:nvSpPr>
          <p:cNvPr id="31" name="ZoneTexte 30"/>
          <p:cNvSpPr txBox="1"/>
          <p:nvPr/>
        </p:nvSpPr>
        <p:spPr>
          <a:xfrm>
            <a:off x="262506" y="843558"/>
            <a:ext cx="4067139" cy="461665"/>
          </a:xfrm>
          <a:prstGeom prst="rect">
            <a:avLst/>
          </a:prstGeom>
          <a:noFill/>
        </p:spPr>
        <p:txBody>
          <a:bodyPr wrap="none" rtlCol="0">
            <a:spAutoFit/>
          </a:bodyPr>
          <a:lstStyle/>
          <a:p>
            <a:r>
              <a:rPr lang="fr-FR" dirty="0" err="1" smtClean="0"/>
              <a:t>Algorithms</a:t>
            </a:r>
            <a:r>
              <a:rPr lang="fr-FR" dirty="0" smtClean="0"/>
              <a:t> = </a:t>
            </a:r>
            <a:r>
              <a:rPr lang="fr-FR" sz="1400" dirty="0" smtClean="0">
                <a:solidFill>
                  <a:srgbClr val="0070C0"/>
                </a:solidFill>
              </a:rPr>
              <a:t>Data-</a:t>
            </a:r>
            <a:r>
              <a:rPr lang="fr-FR" sz="1400" dirty="0" err="1" smtClean="0">
                <a:solidFill>
                  <a:srgbClr val="0070C0"/>
                </a:solidFill>
              </a:rPr>
              <a:t>flows</a:t>
            </a:r>
            <a:r>
              <a:rPr lang="fr-FR" dirty="0" smtClean="0"/>
              <a:t> + </a:t>
            </a:r>
            <a:r>
              <a:rPr lang="fr-FR" sz="2400" b="1" u="sng" dirty="0" err="1" smtClean="0">
                <a:solidFill>
                  <a:srgbClr val="FF0000"/>
                </a:solidFill>
              </a:rPr>
              <a:t>Automata</a:t>
            </a:r>
            <a:endParaRPr lang="fr-FR" sz="2400" b="1" u="sng" dirty="0">
              <a:solidFill>
                <a:srgbClr val="FF0000"/>
              </a:solidFill>
            </a:endParaRPr>
          </a:p>
        </p:txBody>
      </p:sp>
      <p:grpSp>
        <p:nvGrpSpPr>
          <p:cNvPr id="29" name="Groupe 28"/>
          <p:cNvGrpSpPr/>
          <p:nvPr/>
        </p:nvGrpSpPr>
        <p:grpSpPr>
          <a:xfrm>
            <a:off x="2483768" y="1646673"/>
            <a:ext cx="787546" cy="826542"/>
            <a:chOff x="2483768" y="1241152"/>
            <a:chExt cx="787546" cy="826542"/>
          </a:xfrm>
        </p:grpSpPr>
        <p:sp>
          <p:nvSpPr>
            <p:cNvPr id="7" name="Ellipse 6"/>
            <p:cNvSpPr/>
            <p:nvPr/>
          </p:nvSpPr>
          <p:spPr>
            <a:xfrm>
              <a:off x="2483768" y="1504476"/>
              <a:ext cx="288032" cy="2751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smtClean="0">
                  <a:solidFill>
                    <a:srgbClr val="0070C0"/>
                  </a:solidFill>
                </a:rPr>
                <a:t>S1</a:t>
              </a:r>
              <a:endParaRPr lang="fr-FR" sz="600" dirty="0">
                <a:solidFill>
                  <a:srgbClr val="0070C0"/>
                </a:solidFill>
              </a:endParaRPr>
            </a:p>
          </p:txBody>
        </p:sp>
        <p:sp>
          <p:nvSpPr>
            <p:cNvPr id="8" name="Ellipse 7"/>
            <p:cNvSpPr/>
            <p:nvPr/>
          </p:nvSpPr>
          <p:spPr>
            <a:xfrm>
              <a:off x="2936804" y="1275605"/>
              <a:ext cx="296856" cy="2815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smtClean="0">
                  <a:solidFill>
                    <a:srgbClr val="0070C0"/>
                  </a:solidFill>
                </a:rPr>
                <a:t>S2</a:t>
              </a:r>
              <a:endParaRPr lang="fr-FR" sz="600" dirty="0">
                <a:solidFill>
                  <a:srgbClr val="0070C0"/>
                </a:solidFill>
              </a:endParaRPr>
            </a:p>
          </p:txBody>
        </p:sp>
        <p:sp>
          <p:nvSpPr>
            <p:cNvPr id="9" name="Ellipse 8"/>
            <p:cNvSpPr/>
            <p:nvPr/>
          </p:nvSpPr>
          <p:spPr>
            <a:xfrm>
              <a:off x="2915816" y="1707654"/>
              <a:ext cx="27437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smtClean="0">
                  <a:solidFill>
                    <a:srgbClr val="0070C0"/>
                  </a:solidFill>
                </a:rPr>
                <a:t>S3</a:t>
              </a:r>
              <a:endParaRPr lang="fr-FR" sz="600" dirty="0">
                <a:solidFill>
                  <a:srgbClr val="0070C0"/>
                </a:solidFill>
              </a:endParaRPr>
            </a:p>
          </p:txBody>
        </p:sp>
        <p:cxnSp>
          <p:nvCxnSpPr>
            <p:cNvPr id="11" name="Connecteur droit avec flèche 10"/>
            <p:cNvCxnSpPr>
              <a:stCxn id="7" idx="7"/>
              <a:endCxn id="8" idx="2"/>
            </p:cNvCxnSpPr>
            <p:nvPr/>
          </p:nvCxnSpPr>
          <p:spPr>
            <a:xfrm flipV="1">
              <a:off x="2729619" y="1416404"/>
              <a:ext cx="207185" cy="1283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8" idx="5"/>
              <a:endCxn id="9" idx="7"/>
            </p:cNvCxnSpPr>
            <p:nvPr/>
          </p:nvCxnSpPr>
          <p:spPr>
            <a:xfrm flipH="1">
              <a:off x="3150005" y="1515963"/>
              <a:ext cx="40181" cy="2338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9" idx="2"/>
              <a:endCxn id="7" idx="5"/>
            </p:cNvCxnSpPr>
            <p:nvPr/>
          </p:nvCxnSpPr>
          <p:spPr>
            <a:xfrm flipH="1" flipV="1">
              <a:off x="2729619" y="1739362"/>
              <a:ext cx="186197" cy="1123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483768" y="1241152"/>
              <a:ext cx="787546" cy="8265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4" name="Groupe 53"/>
          <p:cNvGrpSpPr/>
          <p:nvPr/>
        </p:nvGrpSpPr>
        <p:grpSpPr>
          <a:xfrm>
            <a:off x="3577649" y="1681127"/>
            <a:ext cx="1941888" cy="448113"/>
            <a:chOff x="4932040" y="1193956"/>
            <a:chExt cx="1941888" cy="448113"/>
          </a:xfrm>
        </p:grpSpPr>
        <p:sp>
          <p:nvSpPr>
            <p:cNvPr id="10" name="Rectangle 9"/>
            <p:cNvSpPr/>
            <p:nvPr/>
          </p:nvSpPr>
          <p:spPr>
            <a:xfrm>
              <a:off x="4932040" y="141640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6228184" y="140723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a:stCxn id="10" idx="3"/>
              <a:endCxn id="15" idx="1"/>
            </p:cNvCxnSpPr>
            <p:nvPr/>
          </p:nvCxnSpPr>
          <p:spPr>
            <a:xfrm flipV="1">
              <a:off x="5364088" y="1520066"/>
              <a:ext cx="864096" cy="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577175" y="1193956"/>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Connecteur droit 36"/>
            <p:cNvCxnSpPr/>
            <p:nvPr/>
          </p:nvCxnSpPr>
          <p:spPr>
            <a:xfrm>
              <a:off x="5364088" y="1416405"/>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a:off x="6019730" y="1410484"/>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6660841" y="1519260"/>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6" name="Groupe 45"/>
          <p:cNvGrpSpPr/>
          <p:nvPr/>
        </p:nvGrpSpPr>
        <p:grpSpPr>
          <a:xfrm>
            <a:off x="4922756" y="2905263"/>
            <a:ext cx="787546" cy="826542"/>
            <a:chOff x="2483768" y="1241152"/>
            <a:chExt cx="787546" cy="826542"/>
          </a:xfrm>
        </p:grpSpPr>
        <p:sp>
          <p:nvSpPr>
            <p:cNvPr id="47" name="Ellipse 46"/>
            <p:cNvSpPr/>
            <p:nvPr/>
          </p:nvSpPr>
          <p:spPr>
            <a:xfrm>
              <a:off x="2483768" y="1504476"/>
              <a:ext cx="288032" cy="2751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smtClean="0">
                  <a:solidFill>
                    <a:srgbClr val="0070C0"/>
                  </a:solidFill>
                </a:rPr>
                <a:t>S1</a:t>
              </a:r>
              <a:endParaRPr lang="fr-FR" sz="600" dirty="0">
                <a:solidFill>
                  <a:srgbClr val="0070C0"/>
                </a:solidFill>
              </a:endParaRPr>
            </a:p>
          </p:txBody>
        </p:sp>
        <p:sp>
          <p:nvSpPr>
            <p:cNvPr id="48" name="Ellipse 47"/>
            <p:cNvSpPr/>
            <p:nvPr/>
          </p:nvSpPr>
          <p:spPr>
            <a:xfrm>
              <a:off x="2936804" y="1275605"/>
              <a:ext cx="296856" cy="2815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smtClean="0">
                  <a:solidFill>
                    <a:srgbClr val="0070C0"/>
                  </a:solidFill>
                </a:rPr>
                <a:t>S2</a:t>
              </a:r>
              <a:endParaRPr lang="fr-FR" sz="600" dirty="0">
                <a:solidFill>
                  <a:srgbClr val="0070C0"/>
                </a:solidFill>
              </a:endParaRPr>
            </a:p>
          </p:txBody>
        </p:sp>
        <p:sp>
          <p:nvSpPr>
            <p:cNvPr id="49" name="Ellipse 48"/>
            <p:cNvSpPr/>
            <p:nvPr/>
          </p:nvSpPr>
          <p:spPr>
            <a:xfrm>
              <a:off x="2915816" y="1707654"/>
              <a:ext cx="27437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dirty="0" smtClean="0">
                  <a:solidFill>
                    <a:srgbClr val="0070C0"/>
                  </a:solidFill>
                </a:rPr>
                <a:t>S3</a:t>
              </a:r>
              <a:endParaRPr lang="fr-FR" sz="600" dirty="0">
                <a:solidFill>
                  <a:srgbClr val="0070C0"/>
                </a:solidFill>
              </a:endParaRPr>
            </a:p>
          </p:txBody>
        </p:sp>
        <p:cxnSp>
          <p:nvCxnSpPr>
            <p:cNvPr id="50" name="Connecteur droit avec flèche 49"/>
            <p:cNvCxnSpPr>
              <a:stCxn id="47" idx="7"/>
              <a:endCxn id="48" idx="2"/>
            </p:cNvCxnSpPr>
            <p:nvPr/>
          </p:nvCxnSpPr>
          <p:spPr>
            <a:xfrm flipV="1">
              <a:off x="2729619" y="1416404"/>
              <a:ext cx="207185" cy="1283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8" idx="5"/>
              <a:endCxn id="49" idx="7"/>
            </p:cNvCxnSpPr>
            <p:nvPr/>
          </p:nvCxnSpPr>
          <p:spPr>
            <a:xfrm flipH="1">
              <a:off x="3150005" y="1515963"/>
              <a:ext cx="40181" cy="2338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49" idx="2"/>
              <a:endCxn id="47" idx="5"/>
            </p:cNvCxnSpPr>
            <p:nvPr/>
          </p:nvCxnSpPr>
          <p:spPr>
            <a:xfrm flipH="1" flipV="1">
              <a:off x="2729619" y="1739362"/>
              <a:ext cx="186197" cy="1123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483768" y="1241152"/>
              <a:ext cx="787546" cy="8265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3" name="Groupe 62"/>
          <p:cNvGrpSpPr/>
          <p:nvPr/>
        </p:nvGrpSpPr>
        <p:grpSpPr>
          <a:xfrm>
            <a:off x="541880" y="1672231"/>
            <a:ext cx="1941888" cy="448113"/>
            <a:chOff x="4932040" y="1193956"/>
            <a:chExt cx="1941888" cy="448113"/>
          </a:xfrm>
        </p:grpSpPr>
        <p:sp>
          <p:nvSpPr>
            <p:cNvPr id="64" name="Rectangle 63"/>
            <p:cNvSpPr/>
            <p:nvPr/>
          </p:nvSpPr>
          <p:spPr>
            <a:xfrm>
              <a:off x="4932040" y="141640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64"/>
            <p:cNvSpPr/>
            <p:nvPr/>
          </p:nvSpPr>
          <p:spPr>
            <a:xfrm>
              <a:off x="6228184" y="140723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6" name="Connecteur droit avec flèche 65"/>
            <p:cNvCxnSpPr>
              <a:stCxn id="64" idx="3"/>
              <a:endCxn id="65" idx="1"/>
            </p:cNvCxnSpPr>
            <p:nvPr/>
          </p:nvCxnSpPr>
          <p:spPr>
            <a:xfrm flipV="1">
              <a:off x="5364088" y="1520066"/>
              <a:ext cx="864096" cy="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577175" y="1193956"/>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necteur droit 67"/>
            <p:cNvCxnSpPr/>
            <p:nvPr/>
          </p:nvCxnSpPr>
          <p:spPr>
            <a:xfrm>
              <a:off x="5364088" y="1416405"/>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6019730" y="1410484"/>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6660841" y="1519260"/>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1" name="Groupe 70"/>
          <p:cNvGrpSpPr/>
          <p:nvPr/>
        </p:nvGrpSpPr>
        <p:grpSpPr>
          <a:xfrm>
            <a:off x="1006609" y="2733632"/>
            <a:ext cx="1941888" cy="448113"/>
            <a:chOff x="4932040" y="1193956"/>
            <a:chExt cx="1941888" cy="448113"/>
          </a:xfrm>
        </p:grpSpPr>
        <p:sp>
          <p:nvSpPr>
            <p:cNvPr id="72" name="Rectangle 71"/>
            <p:cNvSpPr/>
            <p:nvPr/>
          </p:nvSpPr>
          <p:spPr>
            <a:xfrm>
              <a:off x="4932040" y="141640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p:cNvSpPr/>
            <p:nvPr/>
          </p:nvSpPr>
          <p:spPr>
            <a:xfrm>
              <a:off x="6228184" y="140723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4" name="Connecteur droit avec flèche 73"/>
            <p:cNvCxnSpPr>
              <a:stCxn id="72" idx="3"/>
              <a:endCxn id="73" idx="1"/>
            </p:cNvCxnSpPr>
            <p:nvPr/>
          </p:nvCxnSpPr>
          <p:spPr>
            <a:xfrm flipV="1">
              <a:off x="5364088" y="1520066"/>
              <a:ext cx="864096" cy="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577175" y="1193956"/>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6" name="Connecteur droit 75"/>
            <p:cNvCxnSpPr/>
            <p:nvPr/>
          </p:nvCxnSpPr>
          <p:spPr>
            <a:xfrm>
              <a:off x="5364088" y="1416405"/>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6019730" y="1410484"/>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6660841" y="1519260"/>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9" name="Groupe 78"/>
          <p:cNvGrpSpPr/>
          <p:nvPr/>
        </p:nvGrpSpPr>
        <p:grpSpPr>
          <a:xfrm>
            <a:off x="2990152" y="2724462"/>
            <a:ext cx="1941888" cy="448113"/>
            <a:chOff x="4932040" y="1193956"/>
            <a:chExt cx="1941888" cy="448113"/>
          </a:xfrm>
        </p:grpSpPr>
        <p:sp>
          <p:nvSpPr>
            <p:cNvPr id="80" name="Rectangle 79"/>
            <p:cNvSpPr/>
            <p:nvPr/>
          </p:nvSpPr>
          <p:spPr>
            <a:xfrm>
              <a:off x="4932040" y="141640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ctangle 80"/>
            <p:cNvSpPr/>
            <p:nvPr/>
          </p:nvSpPr>
          <p:spPr>
            <a:xfrm>
              <a:off x="6228184" y="140723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necteur droit avec flèche 81"/>
            <p:cNvCxnSpPr>
              <a:stCxn id="80" idx="3"/>
              <a:endCxn id="81" idx="1"/>
            </p:cNvCxnSpPr>
            <p:nvPr/>
          </p:nvCxnSpPr>
          <p:spPr>
            <a:xfrm flipV="1">
              <a:off x="5364088" y="1520066"/>
              <a:ext cx="864096" cy="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5577175" y="1193956"/>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4" name="Connecteur droit 83"/>
            <p:cNvCxnSpPr/>
            <p:nvPr/>
          </p:nvCxnSpPr>
          <p:spPr>
            <a:xfrm>
              <a:off x="5364088" y="1416405"/>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6019730" y="1410484"/>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a:off x="6660841" y="1519260"/>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7" name="Groupe 86"/>
          <p:cNvGrpSpPr/>
          <p:nvPr/>
        </p:nvGrpSpPr>
        <p:grpSpPr>
          <a:xfrm>
            <a:off x="5508104" y="1790999"/>
            <a:ext cx="1941888" cy="448113"/>
            <a:chOff x="4932040" y="1193956"/>
            <a:chExt cx="1941888" cy="448113"/>
          </a:xfrm>
        </p:grpSpPr>
        <p:sp>
          <p:nvSpPr>
            <p:cNvPr id="88" name="Rectangle 87"/>
            <p:cNvSpPr/>
            <p:nvPr/>
          </p:nvSpPr>
          <p:spPr>
            <a:xfrm>
              <a:off x="4932040" y="141640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Rectangle 88"/>
            <p:cNvSpPr/>
            <p:nvPr/>
          </p:nvSpPr>
          <p:spPr>
            <a:xfrm>
              <a:off x="6228184" y="140723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0" name="Connecteur droit avec flèche 89"/>
            <p:cNvCxnSpPr>
              <a:stCxn id="88" idx="3"/>
              <a:endCxn id="89" idx="1"/>
            </p:cNvCxnSpPr>
            <p:nvPr/>
          </p:nvCxnSpPr>
          <p:spPr>
            <a:xfrm flipV="1">
              <a:off x="5364088" y="1520066"/>
              <a:ext cx="864096" cy="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5577175" y="1193956"/>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necteur droit 91"/>
            <p:cNvCxnSpPr/>
            <p:nvPr/>
          </p:nvCxnSpPr>
          <p:spPr>
            <a:xfrm>
              <a:off x="5364088" y="1416405"/>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a:off x="6019730" y="1410484"/>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93"/>
            <p:cNvCxnSpPr/>
            <p:nvPr/>
          </p:nvCxnSpPr>
          <p:spPr>
            <a:xfrm>
              <a:off x="6660841" y="1519260"/>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5" name="Groupe 94"/>
          <p:cNvGrpSpPr/>
          <p:nvPr/>
        </p:nvGrpSpPr>
        <p:grpSpPr>
          <a:xfrm>
            <a:off x="2532729" y="3320143"/>
            <a:ext cx="1941888" cy="448113"/>
            <a:chOff x="4932040" y="1193956"/>
            <a:chExt cx="1941888" cy="448113"/>
          </a:xfrm>
        </p:grpSpPr>
        <p:sp>
          <p:nvSpPr>
            <p:cNvPr id="96" name="Rectangle 95"/>
            <p:cNvSpPr/>
            <p:nvPr/>
          </p:nvSpPr>
          <p:spPr>
            <a:xfrm>
              <a:off x="4932040" y="141640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ectangle 96"/>
            <p:cNvSpPr/>
            <p:nvPr/>
          </p:nvSpPr>
          <p:spPr>
            <a:xfrm>
              <a:off x="6228184" y="140723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8" name="Connecteur droit avec flèche 97"/>
            <p:cNvCxnSpPr>
              <a:stCxn id="96" idx="3"/>
              <a:endCxn id="97" idx="1"/>
            </p:cNvCxnSpPr>
            <p:nvPr/>
          </p:nvCxnSpPr>
          <p:spPr>
            <a:xfrm flipV="1">
              <a:off x="5364088" y="1520066"/>
              <a:ext cx="864096" cy="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577175" y="1193956"/>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0" name="Connecteur droit 99"/>
            <p:cNvCxnSpPr/>
            <p:nvPr/>
          </p:nvCxnSpPr>
          <p:spPr>
            <a:xfrm>
              <a:off x="5364088" y="1416405"/>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a:off x="6019730" y="1410484"/>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a:xfrm>
              <a:off x="6660841" y="1519260"/>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3" name="Groupe 102"/>
          <p:cNvGrpSpPr/>
          <p:nvPr/>
        </p:nvGrpSpPr>
        <p:grpSpPr>
          <a:xfrm>
            <a:off x="576889" y="3419781"/>
            <a:ext cx="1941888" cy="448113"/>
            <a:chOff x="4932040" y="1193956"/>
            <a:chExt cx="1941888" cy="448113"/>
          </a:xfrm>
        </p:grpSpPr>
        <p:sp>
          <p:nvSpPr>
            <p:cNvPr id="104" name="Rectangle 103"/>
            <p:cNvSpPr/>
            <p:nvPr/>
          </p:nvSpPr>
          <p:spPr>
            <a:xfrm>
              <a:off x="4932040" y="141640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104"/>
            <p:cNvSpPr/>
            <p:nvPr/>
          </p:nvSpPr>
          <p:spPr>
            <a:xfrm>
              <a:off x="6228184" y="140723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6" name="Connecteur droit avec flèche 105"/>
            <p:cNvCxnSpPr>
              <a:stCxn id="104" idx="3"/>
              <a:endCxn id="105" idx="1"/>
            </p:cNvCxnSpPr>
            <p:nvPr/>
          </p:nvCxnSpPr>
          <p:spPr>
            <a:xfrm flipV="1">
              <a:off x="5364088" y="1520066"/>
              <a:ext cx="864096" cy="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577175" y="1193956"/>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8" name="Connecteur droit 107"/>
            <p:cNvCxnSpPr/>
            <p:nvPr/>
          </p:nvCxnSpPr>
          <p:spPr>
            <a:xfrm>
              <a:off x="5364088" y="1416405"/>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a:xfrm>
              <a:off x="6019730" y="1410484"/>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a:xfrm>
              <a:off x="6660841" y="1519260"/>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1" name="Groupe 110"/>
          <p:cNvGrpSpPr/>
          <p:nvPr/>
        </p:nvGrpSpPr>
        <p:grpSpPr>
          <a:xfrm>
            <a:off x="6062028" y="2987733"/>
            <a:ext cx="1941888" cy="448113"/>
            <a:chOff x="4932040" y="1193956"/>
            <a:chExt cx="1941888" cy="448113"/>
          </a:xfrm>
        </p:grpSpPr>
        <p:sp>
          <p:nvSpPr>
            <p:cNvPr id="112" name="Rectangle 111"/>
            <p:cNvSpPr/>
            <p:nvPr/>
          </p:nvSpPr>
          <p:spPr>
            <a:xfrm>
              <a:off x="4932040" y="141640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Rectangle 112"/>
            <p:cNvSpPr/>
            <p:nvPr/>
          </p:nvSpPr>
          <p:spPr>
            <a:xfrm>
              <a:off x="6228184" y="1407233"/>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4" name="Connecteur droit avec flèche 113"/>
            <p:cNvCxnSpPr>
              <a:stCxn id="112" idx="3"/>
              <a:endCxn id="113" idx="1"/>
            </p:cNvCxnSpPr>
            <p:nvPr/>
          </p:nvCxnSpPr>
          <p:spPr>
            <a:xfrm flipV="1">
              <a:off x="5364088" y="1520066"/>
              <a:ext cx="864096" cy="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5577175" y="1193956"/>
              <a:ext cx="432048" cy="225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6" name="Connecteur droit 115"/>
            <p:cNvCxnSpPr/>
            <p:nvPr/>
          </p:nvCxnSpPr>
          <p:spPr>
            <a:xfrm>
              <a:off x="5364088" y="1416405"/>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a:xfrm>
              <a:off x="6019730" y="1410484"/>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a:xfrm>
              <a:off x="6660841" y="1519260"/>
              <a:ext cx="213087" cy="3217"/>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20" name="Connecteur en angle 119"/>
          <p:cNvCxnSpPr>
            <a:stCxn id="53" idx="3"/>
            <a:endCxn id="112" idx="1"/>
          </p:cNvCxnSpPr>
          <p:nvPr/>
        </p:nvCxnSpPr>
        <p:spPr>
          <a:xfrm>
            <a:off x="5710302" y="3318534"/>
            <a:ext cx="351726" cy="4479"/>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Connecteur droit avec flèche 122"/>
          <p:cNvCxnSpPr/>
          <p:nvPr/>
        </p:nvCxnSpPr>
        <p:spPr>
          <a:xfrm flipV="1">
            <a:off x="4438808" y="3625343"/>
            <a:ext cx="493232" cy="16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Connecteur droit avec flèche 128"/>
          <p:cNvCxnSpPr>
            <a:stCxn id="33" idx="3"/>
            <a:endCxn id="10" idx="1"/>
          </p:cNvCxnSpPr>
          <p:nvPr/>
        </p:nvCxnSpPr>
        <p:spPr>
          <a:xfrm flipV="1">
            <a:off x="3271314" y="2016407"/>
            <a:ext cx="306335" cy="43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4314682" y="2571750"/>
            <a:ext cx="457200" cy="228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Rectangle 146"/>
          <p:cNvSpPr/>
          <p:nvPr/>
        </p:nvSpPr>
        <p:spPr>
          <a:xfrm>
            <a:off x="1696812" y="2205412"/>
            <a:ext cx="432048" cy="228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9" name="Connecteur droit avec flèche 148"/>
          <p:cNvCxnSpPr>
            <a:stCxn id="147" idx="3"/>
          </p:cNvCxnSpPr>
          <p:nvPr/>
        </p:nvCxnSpPr>
        <p:spPr>
          <a:xfrm>
            <a:off x="2128860" y="2319604"/>
            <a:ext cx="35490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Connecteur en angle 152"/>
          <p:cNvCxnSpPr>
            <a:endCxn id="146" idx="1"/>
          </p:cNvCxnSpPr>
          <p:nvPr/>
        </p:nvCxnSpPr>
        <p:spPr>
          <a:xfrm>
            <a:off x="3422200" y="2047590"/>
            <a:ext cx="892482" cy="638352"/>
          </a:xfrm>
          <a:prstGeom prst="bentConnector3">
            <a:avLst>
              <a:gd name="adj1" fmla="val -63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Connecteur en angle 155"/>
          <p:cNvCxnSpPr>
            <a:stCxn id="146" idx="3"/>
            <a:endCxn id="53" idx="0"/>
          </p:cNvCxnSpPr>
          <p:nvPr/>
        </p:nvCxnSpPr>
        <p:spPr>
          <a:xfrm>
            <a:off x="4771882" y="2685942"/>
            <a:ext cx="544647" cy="219321"/>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Connecteur en angle 157"/>
          <p:cNvCxnSpPr>
            <a:endCxn id="147" idx="1"/>
          </p:cNvCxnSpPr>
          <p:nvPr/>
        </p:nvCxnSpPr>
        <p:spPr>
          <a:xfrm rot="10800000">
            <a:off x="1696813" y="2319605"/>
            <a:ext cx="4189353" cy="183865"/>
          </a:xfrm>
          <a:prstGeom prst="bentConnector3">
            <a:avLst>
              <a:gd name="adj1" fmla="val 10545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p:nvCxnSpPr>
        <p:spPr>
          <a:xfrm>
            <a:off x="5886165" y="2495241"/>
            <a:ext cx="1" cy="8177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ZoneTexte 160"/>
          <p:cNvSpPr txBox="1"/>
          <p:nvPr/>
        </p:nvSpPr>
        <p:spPr>
          <a:xfrm>
            <a:off x="533276" y="4083918"/>
            <a:ext cx="2159566" cy="369332"/>
          </a:xfrm>
          <a:prstGeom prst="rect">
            <a:avLst/>
          </a:prstGeom>
          <a:noFill/>
        </p:spPr>
        <p:txBody>
          <a:bodyPr wrap="none" rtlCol="0">
            <a:spAutoFit/>
          </a:bodyPr>
          <a:lstStyle/>
          <a:p>
            <a:r>
              <a:rPr lang="fr-FR" dirty="0" err="1" smtClean="0">
                <a:solidFill>
                  <a:srgbClr val="0070C0"/>
                </a:solidFill>
              </a:rPr>
              <a:t>Complex</a:t>
            </a:r>
            <a:r>
              <a:rPr lang="fr-FR" dirty="0" smtClean="0">
                <a:solidFill>
                  <a:srgbClr val="0070C0"/>
                </a:solidFill>
              </a:rPr>
              <a:t> </a:t>
            </a:r>
            <a:r>
              <a:rPr lang="fr-FR" dirty="0" err="1" smtClean="0">
                <a:solidFill>
                  <a:srgbClr val="0070C0"/>
                </a:solidFill>
              </a:rPr>
              <a:t>arithmetic</a:t>
            </a:r>
            <a:endParaRPr lang="fr-FR" dirty="0" smtClean="0">
              <a:solidFill>
                <a:srgbClr val="0070C0"/>
              </a:solidFill>
            </a:endParaRPr>
          </a:p>
        </p:txBody>
      </p:sp>
      <p:cxnSp>
        <p:nvCxnSpPr>
          <p:cNvPr id="165" name="Connecteur droit avec flèche 164"/>
          <p:cNvCxnSpPr>
            <a:stCxn id="161" idx="3"/>
          </p:cNvCxnSpPr>
          <p:nvPr/>
        </p:nvCxnSpPr>
        <p:spPr>
          <a:xfrm flipV="1">
            <a:off x="2692842" y="3939902"/>
            <a:ext cx="513334" cy="328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6" name="ZoneTexte 165"/>
          <p:cNvSpPr txBox="1"/>
          <p:nvPr/>
        </p:nvSpPr>
        <p:spPr>
          <a:xfrm>
            <a:off x="6753259" y="2453403"/>
            <a:ext cx="1954381" cy="369332"/>
          </a:xfrm>
          <a:prstGeom prst="rect">
            <a:avLst/>
          </a:prstGeom>
          <a:noFill/>
        </p:spPr>
        <p:txBody>
          <a:bodyPr wrap="none" rtlCol="0">
            <a:spAutoFit/>
          </a:bodyPr>
          <a:lstStyle/>
          <a:p>
            <a:r>
              <a:rPr lang="fr-FR" dirty="0" smtClean="0">
                <a:solidFill>
                  <a:srgbClr val="FF0000"/>
                </a:solidFill>
              </a:rPr>
              <a:t>Simple </a:t>
            </a:r>
            <a:r>
              <a:rPr lang="fr-FR" dirty="0" err="1" smtClean="0">
                <a:solidFill>
                  <a:srgbClr val="FF0000"/>
                </a:solidFill>
              </a:rPr>
              <a:t>arithmetic</a:t>
            </a:r>
            <a:endParaRPr lang="fr-FR" dirty="0">
              <a:solidFill>
                <a:srgbClr val="FF0000"/>
              </a:solidFill>
            </a:endParaRPr>
          </a:p>
        </p:txBody>
      </p:sp>
      <p:cxnSp>
        <p:nvCxnSpPr>
          <p:cNvPr id="171" name="Connecteur droit avec flèche 170"/>
          <p:cNvCxnSpPr>
            <a:stCxn id="166" idx="1"/>
            <a:endCxn id="146" idx="3"/>
          </p:cNvCxnSpPr>
          <p:nvPr/>
        </p:nvCxnSpPr>
        <p:spPr>
          <a:xfrm flipH="1">
            <a:off x="4771882" y="2638069"/>
            <a:ext cx="1981377" cy="478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10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61" grpId="0"/>
      <p:bldP spid="1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There are </a:t>
            </a:r>
            <a:r>
              <a:rPr lang="fr-FR" dirty="0" err="1"/>
              <a:t>specific</a:t>
            </a:r>
            <a:r>
              <a:rPr lang="fr-FR" dirty="0"/>
              <a:t> MOTIVATIONS for state-machines </a:t>
            </a:r>
            <a:r>
              <a:rPr lang="fr-FR" dirty="0" smtClean="0"/>
              <a:t>(3/3</a:t>
            </a:r>
            <a:r>
              <a:rPr lang="fr-FR" dirty="0"/>
              <a:t>)</a:t>
            </a:r>
          </a:p>
        </p:txBody>
      </p:sp>
      <p:sp>
        <p:nvSpPr>
          <p:cNvPr id="4" name="Espace réservé de la date 3"/>
          <p:cNvSpPr>
            <a:spLocks noGrp="1"/>
          </p:cNvSpPr>
          <p:nvPr>
            <p:ph type="dt" sz="half" idx="10"/>
          </p:nvPr>
        </p:nvSpPr>
        <p:spPr>
          <a:xfrm>
            <a:off x="-1" y="4932262"/>
            <a:ext cx="503239" cy="231776"/>
          </a:xfrm>
        </p:spPr>
        <p:txBody>
          <a:bodyPr/>
          <a:lstStyle/>
          <a:p>
            <a:r>
              <a:rPr lang="fr-FR" smtClean="0"/>
              <a:t>Jour/mois/année</a:t>
            </a:r>
            <a:endParaRPr lang="fr-FR" dirty="0"/>
          </a:p>
        </p:txBody>
      </p:sp>
      <p:sp>
        <p:nvSpPr>
          <p:cNvPr id="5" name="Espace réservé du pied de page 4"/>
          <p:cNvSpPr>
            <a:spLocks noGrp="1"/>
          </p:cNvSpPr>
          <p:nvPr>
            <p:ph type="ftr" sz="quarter" idx="11"/>
          </p:nvPr>
        </p:nvSpPr>
        <p:spPr>
          <a:xfrm>
            <a:off x="503239" y="4644925"/>
            <a:ext cx="7164386" cy="324000"/>
          </a:xfrm>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a:xfrm>
            <a:off x="250825" y="4644926"/>
            <a:ext cx="235174" cy="324000"/>
          </a:xfrm>
        </p:spPr>
        <p:txBody>
          <a:bodyPr/>
          <a:lstStyle/>
          <a:p>
            <a:fld id="{733122C9-A0B9-462F-8757-0847AD287B63}" type="slidenum">
              <a:rPr lang="fr-FR" smtClean="0"/>
              <a:pPr/>
              <a:t>8</a:t>
            </a:fld>
            <a:endParaRPr lang="fr-FR" dirty="0"/>
          </a:p>
        </p:txBody>
      </p:sp>
      <p:pic>
        <p:nvPicPr>
          <p:cNvPr id="8" name="Picture 7" descr="C:\MATLAB\R2014b\help\examples\matlab_product\MatlabLog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297" y="2111498"/>
            <a:ext cx="899791" cy="67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rme en L 9"/>
          <p:cNvSpPr>
            <a:spLocks noChangeAspect="1"/>
          </p:cNvSpPr>
          <p:nvPr/>
        </p:nvSpPr>
        <p:spPr>
          <a:xfrm rot="18898980">
            <a:off x="1625036" y="1048791"/>
            <a:ext cx="2381691" cy="2381691"/>
          </a:xfrm>
          <a:prstGeom prst="corner">
            <a:avLst>
              <a:gd name="adj1" fmla="val 6979"/>
              <a:gd name="adj2" fmla="val 75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11" name="Picture 8" descr="C:\Program Files (x86)\Esterel Technologies\SCADE R16\SCADE Display\examples\textures\logos\SCADE Suit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394" y="2855002"/>
            <a:ext cx="1431726" cy="50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rot="2666663">
            <a:off x="-127845" y="1196196"/>
            <a:ext cx="1081088" cy="18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14" name="Connecteur droit 13"/>
          <p:cNvCxnSpPr/>
          <p:nvPr/>
        </p:nvCxnSpPr>
        <p:spPr>
          <a:xfrm>
            <a:off x="179512" y="1956977"/>
            <a:ext cx="7416824" cy="0"/>
          </a:xfrm>
          <a:prstGeom prst="line">
            <a:avLst/>
          </a:prstGeom>
          <a:ln w="63500">
            <a:prstDash val="dashDot"/>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79512" y="3507854"/>
            <a:ext cx="8784976" cy="0"/>
          </a:xfrm>
          <a:prstGeom prst="line">
            <a:avLst/>
          </a:prstGeom>
          <a:ln w="63500">
            <a:prstDash val="lgDashDotDot"/>
          </a:ln>
        </p:spPr>
        <p:style>
          <a:lnRef idx="1">
            <a:schemeClr val="accent1"/>
          </a:lnRef>
          <a:fillRef idx="0">
            <a:schemeClr val="accent1"/>
          </a:fillRef>
          <a:effectRef idx="0">
            <a:schemeClr val="accent1"/>
          </a:effectRef>
          <a:fontRef idx="minor">
            <a:schemeClr val="tx1"/>
          </a:fontRef>
        </p:style>
      </p:cxnSp>
      <p:sp>
        <p:nvSpPr>
          <p:cNvPr id="33" name="Parchemin vertical 32"/>
          <p:cNvSpPr/>
          <p:nvPr/>
        </p:nvSpPr>
        <p:spPr>
          <a:xfrm>
            <a:off x="555060" y="811456"/>
            <a:ext cx="974179" cy="448203"/>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a:t>
            </a:r>
            <a:r>
              <a:rPr lang="fr-FR" dirty="0" err="1" smtClean="0">
                <a:solidFill>
                  <a:schemeClr val="tx1"/>
                </a:solidFill>
              </a:rPr>
              <a:t>la</a:t>
            </a:r>
            <a:r>
              <a:rPr lang="fr-FR" dirty="0" smtClean="0">
                <a:solidFill>
                  <a:schemeClr val="tx1"/>
                </a:solidFill>
              </a:rPr>
              <a:t> </a:t>
            </a:r>
            <a:r>
              <a:rPr lang="fr-FR" dirty="0" err="1" smtClean="0">
                <a:solidFill>
                  <a:schemeClr val="tx1"/>
                </a:solidFill>
              </a:rPr>
              <a:t>bla</a:t>
            </a:r>
            <a:endParaRPr lang="fr-FR" dirty="0">
              <a:solidFill>
                <a:schemeClr val="tx1"/>
              </a:solidFill>
            </a:endParaRPr>
          </a:p>
        </p:txBody>
      </p:sp>
      <p:sp>
        <p:nvSpPr>
          <p:cNvPr id="35" name="Flèche courbée vers la droite 34"/>
          <p:cNvSpPr/>
          <p:nvPr/>
        </p:nvSpPr>
        <p:spPr>
          <a:xfrm>
            <a:off x="110466" y="1519824"/>
            <a:ext cx="353889" cy="9306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 name="Flèche courbée vers la droite 35"/>
          <p:cNvSpPr/>
          <p:nvPr/>
        </p:nvSpPr>
        <p:spPr>
          <a:xfrm flipH="1" flipV="1">
            <a:off x="1613521" y="1419622"/>
            <a:ext cx="366191" cy="9361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3" name="ZoneTexte 42"/>
          <p:cNvSpPr txBox="1"/>
          <p:nvPr/>
        </p:nvSpPr>
        <p:spPr>
          <a:xfrm>
            <a:off x="17665" y="2485670"/>
            <a:ext cx="1274708" cy="369332"/>
          </a:xfrm>
          <a:prstGeom prst="rect">
            <a:avLst/>
          </a:prstGeom>
          <a:noFill/>
        </p:spPr>
        <p:txBody>
          <a:bodyPr wrap="none" rtlCol="0">
            <a:spAutoFit/>
          </a:bodyPr>
          <a:lstStyle/>
          <a:p>
            <a:r>
              <a:rPr lang="fr-FR" dirty="0" err="1" smtClean="0"/>
              <a:t>complexify</a:t>
            </a:r>
            <a:endParaRPr lang="fr-FR" dirty="0"/>
          </a:p>
        </p:txBody>
      </p:sp>
      <p:sp>
        <p:nvSpPr>
          <p:cNvPr id="44" name="ZoneTexte 43"/>
          <p:cNvSpPr txBox="1"/>
          <p:nvPr/>
        </p:nvSpPr>
        <p:spPr>
          <a:xfrm>
            <a:off x="1975657" y="2490450"/>
            <a:ext cx="954107" cy="369332"/>
          </a:xfrm>
          <a:prstGeom prst="rect">
            <a:avLst/>
          </a:prstGeom>
          <a:noFill/>
        </p:spPr>
        <p:txBody>
          <a:bodyPr wrap="none" rtlCol="0">
            <a:spAutoFit/>
          </a:bodyPr>
          <a:lstStyle/>
          <a:p>
            <a:r>
              <a:rPr lang="fr-FR" dirty="0" err="1" smtClean="0"/>
              <a:t>simplify</a:t>
            </a:r>
            <a:endParaRPr lang="fr-FR" dirty="0"/>
          </a:p>
        </p:txBody>
      </p:sp>
      <p:sp>
        <p:nvSpPr>
          <p:cNvPr id="47" name="Flèche droite 46"/>
          <p:cNvSpPr/>
          <p:nvPr/>
        </p:nvSpPr>
        <p:spPr>
          <a:xfrm>
            <a:off x="4118799" y="3795887"/>
            <a:ext cx="1821353" cy="108012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new Galois connexion</a:t>
            </a:r>
            <a:endParaRPr lang="fr-FR" dirty="0">
              <a:solidFill>
                <a:srgbClr val="FF0000"/>
              </a:solidFill>
            </a:endParaRPr>
          </a:p>
        </p:txBody>
      </p:sp>
      <p:sp>
        <p:nvSpPr>
          <p:cNvPr id="49" name="ZoneTexte 48"/>
          <p:cNvSpPr txBox="1"/>
          <p:nvPr/>
        </p:nvSpPr>
        <p:spPr>
          <a:xfrm>
            <a:off x="488980" y="4074626"/>
            <a:ext cx="2356735" cy="369332"/>
          </a:xfrm>
          <a:prstGeom prst="rect">
            <a:avLst/>
          </a:prstGeom>
          <a:noFill/>
        </p:spPr>
        <p:txBody>
          <a:bodyPr wrap="none" rtlCol="0">
            <a:spAutoFit/>
          </a:bodyPr>
          <a:lstStyle/>
          <a:p>
            <a:r>
              <a:rPr lang="fr-FR" dirty="0" smtClean="0"/>
              <a:t>‘Design’ for </a:t>
            </a:r>
            <a:r>
              <a:rPr lang="fr-FR" dirty="0" err="1" smtClean="0"/>
              <a:t>testability</a:t>
            </a:r>
            <a:endParaRPr lang="fr-FR" dirty="0"/>
          </a:p>
        </p:txBody>
      </p:sp>
      <p:sp>
        <p:nvSpPr>
          <p:cNvPr id="50" name="ZoneTexte 49"/>
          <p:cNvSpPr txBox="1"/>
          <p:nvPr/>
        </p:nvSpPr>
        <p:spPr>
          <a:xfrm>
            <a:off x="6270282" y="4083918"/>
            <a:ext cx="2433102" cy="369332"/>
          </a:xfrm>
          <a:prstGeom prst="rect">
            <a:avLst/>
          </a:prstGeom>
          <a:noFill/>
        </p:spPr>
        <p:txBody>
          <a:bodyPr wrap="none" rtlCol="0">
            <a:spAutoFit/>
          </a:bodyPr>
          <a:lstStyle/>
          <a:p>
            <a:r>
              <a:rPr lang="fr-FR" dirty="0" smtClean="0">
                <a:solidFill>
                  <a:srgbClr val="FF0000"/>
                </a:solidFill>
              </a:rPr>
              <a:t>‘Design’ for </a:t>
            </a:r>
            <a:r>
              <a:rPr lang="fr-FR" dirty="0" err="1" smtClean="0">
                <a:solidFill>
                  <a:srgbClr val="FF0000"/>
                </a:solidFill>
              </a:rPr>
              <a:t>provability</a:t>
            </a:r>
            <a:endParaRPr lang="fr-FR" dirty="0">
              <a:solidFill>
                <a:srgbClr val="FF0000"/>
              </a:solidFill>
            </a:endParaRPr>
          </a:p>
        </p:txBody>
      </p:sp>
      <p:grpSp>
        <p:nvGrpSpPr>
          <p:cNvPr id="2" name="Groupe 1"/>
          <p:cNvGrpSpPr/>
          <p:nvPr/>
        </p:nvGrpSpPr>
        <p:grpSpPr>
          <a:xfrm>
            <a:off x="5200747" y="915566"/>
            <a:ext cx="4206580" cy="2514916"/>
            <a:chOff x="5200747" y="915566"/>
            <a:chExt cx="4206580" cy="2514916"/>
          </a:xfrm>
        </p:grpSpPr>
        <p:sp>
          <p:nvSpPr>
            <p:cNvPr id="31" name="Forme en L 30"/>
            <p:cNvSpPr>
              <a:spLocks noChangeAspect="1"/>
            </p:cNvSpPr>
            <p:nvPr/>
          </p:nvSpPr>
          <p:spPr>
            <a:xfrm rot="18898980">
              <a:off x="7025636" y="1048791"/>
              <a:ext cx="2381691" cy="2381691"/>
            </a:xfrm>
            <a:prstGeom prst="corner">
              <a:avLst>
                <a:gd name="adj1" fmla="val 6979"/>
                <a:gd name="adj2" fmla="val 75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2" name="Rectangle 31"/>
            <p:cNvSpPr/>
            <p:nvPr/>
          </p:nvSpPr>
          <p:spPr>
            <a:xfrm rot="2666663">
              <a:off x="5200747" y="1196196"/>
              <a:ext cx="1081088" cy="18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4" name="Rectangle 33"/>
            <p:cNvSpPr/>
            <p:nvPr/>
          </p:nvSpPr>
          <p:spPr>
            <a:xfrm>
              <a:off x="5868144" y="915566"/>
              <a:ext cx="1335836" cy="3120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FF0000"/>
                  </a:solidFill>
                </a:rPr>
                <a:t>boilerplate</a:t>
              </a:r>
              <a:endParaRPr lang="fr-FR" dirty="0">
                <a:solidFill>
                  <a:srgbClr val="FF0000"/>
                </a:solidFill>
              </a:endParaRPr>
            </a:p>
          </p:txBody>
        </p:sp>
        <p:sp>
          <p:nvSpPr>
            <p:cNvPr id="38" name="Flèche courbée vers la droite 37"/>
            <p:cNvSpPr/>
            <p:nvPr/>
          </p:nvSpPr>
          <p:spPr>
            <a:xfrm>
              <a:off x="5442247" y="1491630"/>
              <a:ext cx="353889" cy="930694"/>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9" name="Flèche courbée vers la droite 38"/>
            <p:cNvSpPr/>
            <p:nvPr/>
          </p:nvSpPr>
          <p:spPr>
            <a:xfrm flipH="1" flipV="1">
              <a:off x="7020272" y="1419622"/>
              <a:ext cx="366151" cy="936104"/>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5" name="ZoneTexte 44"/>
            <p:cNvSpPr txBox="1"/>
            <p:nvPr/>
          </p:nvSpPr>
          <p:spPr>
            <a:xfrm>
              <a:off x="5868144" y="2478548"/>
              <a:ext cx="761747" cy="369332"/>
            </a:xfrm>
            <a:prstGeom prst="rect">
              <a:avLst/>
            </a:prstGeom>
            <a:noFill/>
          </p:spPr>
          <p:txBody>
            <a:bodyPr wrap="none" rtlCol="0">
              <a:spAutoFit/>
            </a:bodyPr>
            <a:lstStyle/>
            <a:p>
              <a:r>
                <a:rPr lang="fr-FR" dirty="0" err="1" smtClean="0">
                  <a:solidFill>
                    <a:srgbClr val="FF0000"/>
                  </a:solidFill>
                </a:rPr>
                <a:t>refine</a:t>
              </a:r>
              <a:endParaRPr lang="fr-FR" dirty="0">
                <a:solidFill>
                  <a:srgbClr val="FF0000"/>
                </a:solidFill>
              </a:endParaRPr>
            </a:p>
          </p:txBody>
        </p:sp>
        <p:sp>
          <p:nvSpPr>
            <p:cNvPr id="46" name="ZoneTexte 45"/>
            <p:cNvSpPr txBox="1"/>
            <p:nvPr/>
          </p:nvSpPr>
          <p:spPr>
            <a:xfrm>
              <a:off x="7367209" y="2477071"/>
              <a:ext cx="1005403" cy="369332"/>
            </a:xfrm>
            <a:prstGeom prst="rect">
              <a:avLst/>
            </a:prstGeom>
            <a:noFill/>
          </p:spPr>
          <p:txBody>
            <a:bodyPr wrap="none" rtlCol="0">
              <a:spAutoFit/>
            </a:bodyPr>
            <a:lstStyle/>
            <a:p>
              <a:r>
                <a:rPr lang="fr-FR" dirty="0" smtClean="0">
                  <a:solidFill>
                    <a:srgbClr val="FF0000"/>
                  </a:solidFill>
                </a:rPr>
                <a:t>abstract</a:t>
              </a:r>
              <a:endParaRPr lang="fr-FR" dirty="0">
                <a:solidFill>
                  <a:srgbClr val="FF0000"/>
                </a:solidFill>
              </a:endParaRPr>
            </a:p>
          </p:txBody>
        </p:sp>
        <p:sp>
          <p:nvSpPr>
            <p:cNvPr id="7" name="ZoneTexte 6"/>
            <p:cNvSpPr txBox="1"/>
            <p:nvPr/>
          </p:nvSpPr>
          <p:spPr>
            <a:xfrm>
              <a:off x="7668344" y="1637387"/>
              <a:ext cx="1603837" cy="646331"/>
            </a:xfrm>
            <a:prstGeom prst="rect">
              <a:avLst/>
            </a:prstGeom>
            <a:noFill/>
          </p:spPr>
          <p:txBody>
            <a:bodyPr wrap="none" rtlCol="0">
              <a:spAutoFit/>
            </a:bodyPr>
            <a:lstStyle/>
            <a:p>
              <a:r>
                <a:rPr lang="fr-FR" dirty="0" err="1" smtClean="0">
                  <a:solidFill>
                    <a:srgbClr val="FF0000"/>
                  </a:solidFill>
                </a:rPr>
                <a:t>Classic</a:t>
              </a:r>
              <a:r>
                <a:rPr lang="fr-FR" dirty="0" smtClean="0">
                  <a:solidFill>
                    <a:srgbClr val="FF0000"/>
                  </a:solidFill>
                </a:rPr>
                <a:t> B</a:t>
              </a:r>
            </a:p>
            <a:p>
              <a:r>
                <a:rPr lang="fr-FR" dirty="0" smtClean="0">
                  <a:solidFill>
                    <a:srgbClr val="FF0000"/>
                  </a:solidFill>
                </a:rPr>
                <a:t>Event-B (LTL)</a:t>
              </a:r>
              <a:endParaRPr lang="fr-FR" dirty="0">
                <a:solidFill>
                  <a:srgbClr val="FF0000"/>
                </a:solidFill>
              </a:endParaRPr>
            </a:p>
          </p:txBody>
        </p:sp>
      </p:grpSp>
    </p:spTree>
    <p:extLst>
      <p:ext uri="{BB962C8B-B14F-4D97-AF65-F5344CB8AC3E}">
        <p14:creationId xmlns:p14="http://schemas.microsoft.com/office/powerpoint/2010/main" val="203368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smtClean="0"/>
              <a:t>Automata</a:t>
            </a:r>
            <a:r>
              <a:rPr lang="fr-FR" dirty="0" smtClean="0"/>
              <a:t>: the </a:t>
            </a:r>
            <a:r>
              <a:rPr lang="fr-FR" dirty="0" err="1" smtClean="0"/>
              <a:t>pioneers</a:t>
            </a:r>
            <a:endParaRPr lang="fr-FR" dirty="0"/>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5" name="Espace réservé du pied de page 4"/>
          <p:cNvSpPr>
            <a:spLocks noGrp="1"/>
          </p:cNvSpPr>
          <p:nvPr>
            <p:ph type="ftr" sz="quarter" idx="11"/>
          </p:nvPr>
        </p:nvSpPr>
        <p:spPr/>
        <p:txBody>
          <a:bodyPr/>
          <a:lstStyle/>
          <a:p>
            <a:pPr algn="l"/>
            <a:r>
              <a:rPr lang="fr-FR" dirty="0" err="1"/>
              <a:t>StateCharts</a:t>
            </a:r>
            <a:r>
              <a:rPr lang="fr-FR" dirty="0"/>
              <a:t> for </a:t>
            </a:r>
            <a:r>
              <a:rPr lang="fr-FR" dirty="0" err="1"/>
              <a:t>Unified</a:t>
            </a:r>
            <a:r>
              <a:rPr lang="fr-FR" dirty="0"/>
              <a:t> MBD – As simple as possible, as </a:t>
            </a:r>
            <a:r>
              <a:rPr lang="fr-FR" dirty="0" err="1"/>
              <a:t>rich</a:t>
            </a:r>
            <a:r>
              <a:rPr lang="fr-FR" dirty="0"/>
              <a:t> as </a:t>
            </a:r>
            <a:r>
              <a:rPr lang="fr-FR" dirty="0" err="1"/>
              <a:t>needed</a:t>
            </a:r>
            <a:r>
              <a:rPr lang="fr-FR" dirty="0"/>
              <a:t>	02/02/2018                 Jean-Louis DUFOUR</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9</a:t>
            </a:fld>
            <a:endParaRPr lang="fr-FR"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2769"/>
            <a:ext cx="173355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ZoneTexte 8"/>
          <p:cNvSpPr txBox="1">
            <a:spLocks noChangeArrowheads="1"/>
          </p:cNvSpPr>
          <p:nvPr/>
        </p:nvSpPr>
        <p:spPr bwMode="auto">
          <a:xfrm>
            <a:off x="0" y="3343345"/>
            <a:ext cx="19832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buClr>
                <a:schemeClr val="accent2"/>
              </a:buClr>
              <a:buSzPct val="80000"/>
              <a:buFont typeface="Wingdings" pitchFamily="2" charset="2"/>
              <a:buChar char="è"/>
              <a:defRPr sz="2000" b="1">
                <a:solidFill>
                  <a:schemeClr val="bg2"/>
                </a:solidFill>
                <a:latin typeface="Arial" pitchFamily="34" charset="0"/>
              </a:defRPr>
            </a:lvl1pPr>
            <a:lvl2pPr marL="742950" indent="-285750" eaLnBrk="0" hangingPunct="0">
              <a:spcBef>
                <a:spcPct val="15000"/>
              </a:spcBef>
              <a:buClr>
                <a:schemeClr val="accent2"/>
              </a:buClr>
              <a:buFont typeface="Wingdings" pitchFamily="2" charset="2"/>
              <a:buChar char="§"/>
              <a:defRPr>
                <a:solidFill>
                  <a:schemeClr val="tx1"/>
                </a:solidFill>
                <a:latin typeface="Arial" pitchFamily="34" charset="0"/>
              </a:defRPr>
            </a:lvl2pPr>
            <a:lvl3pPr marL="1143000" indent="-228600" eaLnBrk="0" hangingPunct="0">
              <a:spcBef>
                <a:spcPct val="15000"/>
              </a:spcBef>
              <a:buClr>
                <a:schemeClr val="accent2"/>
              </a:buClr>
              <a:buFont typeface="Wingdings" pitchFamily="2" charset="2"/>
              <a:buChar char="ú"/>
              <a:defRPr sz="1600">
                <a:solidFill>
                  <a:schemeClr val="tx1"/>
                </a:solidFill>
                <a:latin typeface="Arial" pitchFamily="34" charset="0"/>
              </a:defRPr>
            </a:lvl3pPr>
            <a:lvl4pPr marL="1600200" indent="-228600" eaLnBrk="0" hangingPunct="0">
              <a:spcBef>
                <a:spcPct val="15000"/>
              </a:spcBef>
              <a:buClr>
                <a:schemeClr val="accent2"/>
              </a:buClr>
              <a:buFont typeface="Arial" pitchFamily="34" charset="0"/>
              <a:buChar char="‒"/>
              <a:defRPr sz="1400">
                <a:solidFill>
                  <a:schemeClr val="tx1"/>
                </a:solidFill>
                <a:latin typeface="Arial" pitchFamily="34" charset="0"/>
              </a:defRPr>
            </a:lvl4pPr>
            <a:lvl5pPr marL="2057400" indent="-228600" eaLnBrk="0" hangingPunct="0">
              <a:spcBef>
                <a:spcPct val="15000"/>
              </a:spcBef>
              <a:buClr>
                <a:schemeClr val="accent2"/>
              </a:buClr>
              <a:buFont typeface="Arial" pitchFamily="34" charset="0"/>
              <a:buChar char="‒"/>
              <a:defRPr sz="1400">
                <a:solidFill>
                  <a:schemeClr val="tx1"/>
                </a:solidFill>
                <a:latin typeface="Arial" pitchFamily="34" charset="0"/>
              </a:defRPr>
            </a:lvl5pPr>
            <a:lvl6pPr marL="25146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6pPr>
            <a:lvl7pPr marL="29718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7pPr>
            <a:lvl8pPr marL="34290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8pPr>
            <a:lvl9pPr marL="38862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9pPr>
          </a:lstStyle>
          <a:p>
            <a:pPr eaLnBrk="1" hangingPunct="1">
              <a:spcBef>
                <a:spcPct val="0"/>
              </a:spcBef>
              <a:buClrTx/>
              <a:buSzTx/>
              <a:buFontTx/>
              <a:buNone/>
            </a:pPr>
            <a:r>
              <a:rPr lang="fr-FR" altLang="fr-FR" sz="2400" b="0" dirty="0" smtClean="0">
                <a:solidFill>
                  <a:schemeClr val="tx1"/>
                </a:solidFill>
              </a:rPr>
              <a:t>Moore</a:t>
            </a:r>
          </a:p>
          <a:p>
            <a:pPr eaLnBrk="1" hangingPunct="1">
              <a:spcBef>
                <a:spcPct val="0"/>
              </a:spcBef>
              <a:buClrTx/>
              <a:buSzTx/>
              <a:buFontTx/>
              <a:buNone/>
            </a:pPr>
            <a:r>
              <a:rPr lang="fr-FR" altLang="fr-FR" sz="2400" b="0" dirty="0" err="1" smtClean="0">
                <a:solidFill>
                  <a:schemeClr val="tx1"/>
                </a:solidFill>
              </a:rPr>
              <a:t>Mealy</a:t>
            </a:r>
            <a:r>
              <a:rPr lang="fr-FR" altLang="fr-FR" sz="2400" b="0" dirty="0" smtClean="0">
                <a:solidFill>
                  <a:schemeClr val="tx1"/>
                </a:solidFill>
              </a:rPr>
              <a:t> </a:t>
            </a:r>
            <a:r>
              <a:rPr lang="fr-FR" altLang="fr-FR" sz="2400" b="0" dirty="0">
                <a:solidFill>
                  <a:schemeClr val="tx1"/>
                </a:solidFill>
              </a:rPr>
              <a:t>(1955)</a:t>
            </a:r>
          </a:p>
        </p:txBody>
      </p:sp>
      <p:pic>
        <p:nvPicPr>
          <p:cNvPr id="11" name="Picture 3" descr="C:\Users\F074018\Documents\erts2016\ppt\petri_s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555526"/>
            <a:ext cx="29718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ZoneTexte 6"/>
          <p:cNvSpPr txBox="1">
            <a:spLocks noChangeArrowheads="1"/>
          </p:cNvSpPr>
          <p:nvPr/>
        </p:nvSpPr>
        <p:spPr bwMode="auto">
          <a:xfrm>
            <a:off x="6012160" y="51470"/>
            <a:ext cx="179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buClr>
                <a:schemeClr val="accent2"/>
              </a:buClr>
              <a:buSzPct val="80000"/>
              <a:buFont typeface="Wingdings" pitchFamily="2" charset="2"/>
              <a:buChar char="è"/>
              <a:defRPr sz="2000" b="1">
                <a:solidFill>
                  <a:schemeClr val="bg2"/>
                </a:solidFill>
                <a:latin typeface="Arial" pitchFamily="34" charset="0"/>
              </a:defRPr>
            </a:lvl1pPr>
            <a:lvl2pPr marL="742950" indent="-285750" eaLnBrk="0" hangingPunct="0">
              <a:spcBef>
                <a:spcPct val="15000"/>
              </a:spcBef>
              <a:buClr>
                <a:schemeClr val="accent2"/>
              </a:buClr>
              <a:buFont typeface="Wingdings" pitchFamily="2" charset="2"/>
              <a:buChar char="§"/>
              <a:defRPr>
                <a:solidFill>
                  <a:schemeClr val="tx1"/>
                </a:solidFill>
                <a:latin typeface="Arial" pitchFamily="34" charset="0"/>
              </a:defRPr>
            </a:lvl2pPr>
            <a:lvl3pPr marL="1143000" indent="-228600" eaLnBrk="0" hangingPunct="0">
              <a:spcBef>
                <a:spcPct val="15000"/>
              </a:spcBef>
              <a:buClr>
                <a:schemeClr val="accent2"/>
              </a:buClr>
              <a:buFont typeface="Wingdings" pitchFamily="2" charset="2"/>
              <a:buChar char="ú"/>
              <a:defRPr sz="1600">
                <a:solidFill>
                  <a:schemeClr val="tx1"/>
                </a:solidFill>
                <a:latin typeface="Arial" pitchFamily="34" charset="0"/>
              </a:defRPr>
            </a:lvl3pPr>
            <a:lvl4pPr marL="1600200" indent="-228600" eaLnBrk="0" hangingPunct="0">
              <a:spcBef>
                <a:spcPct val="15000"/>
              </a:spcBef>
              <a:buClr>
                <a:schemeClr val="accent2"/>
              </a:buClr>
              <a:buFont typeface="Arial" pitchFamily="34" charset="0"/>
              <a:buChar char="‒"/>
              <a:defRPr sz="1400">
                <a:solidFill>
                  <a:schemeClr val="tx1"/>
                </a:solidFill>
                <a:latin typeface="Arial" pitchFamily="34" charset="0"/>
              </a:defRPr>
            </a:lvl4pPr>
            <a:lvl5pPr marL="2057400" indent="-228600" eaLnBrk="0" hangingPunct="0">
              <a:spcBef>
                <a:spcPct val="15000"/>
              </a:spcBef>
              <a:buClr>
                <a:schemeClr val="accent2"/>
              </a:buClr>
              <a:buFont typeface="Arial" pitchFamily="34" charset="0"/>
              <a:buChar char="‒"/>
              <a:defRPr sz="1400">
                <a:solidFill>
                  <a:schemeClr val="tx1"/>
                </a:solidFill>
                <a:latin typeface="Arial" pitchFamily="34" charset="0"/>
              </a:defRPr>
            </a:lvl5pPr>
            <a:lvl6pPr marL="25146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6pPr>
            <a:lvl7pPr marL="29718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7pPr>
            <a:lvl8pPr marL="34290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8pPr>
            <a:lvl9pPr marL="38862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9pPr>
          </a:lstStyle>
          <a:p>
            <a:pPr eaLnBrk="1" hangingPunct="1">
              <a:spcBef>
                <a:spcPct val="0"/>
              </a:spcBef>
              <a:buClrTx/>
              <a:buSzTx/>
              <a:buFontTx/>
              <a:buNone/>
            </a:pPr>
            <a:r>
              <a:rPr lang="fr-FR" altLang="fr-FR" sz="2400" b="0" dirty="0" err="1">
                <a:solidFill>
                  <a:schemeClr val="tx1"/>
                </a:solidFill>
              </a:rPr>
              <a:t>Petri</a:t>
            </a:r>
            <a:r>
              <a:rPr lang="fr-FR" altLang="fr-FR" sz="2400" b="0" dirty="0">
                <a:solidFill>
                  <a:schemeClr val="tx1"/>
                </a:solidFill>
              </a:rPr>
              <a:t> (1962)</a:t>
            </a:r>
          </a:p>
        </p:txBody>
      </p:sp>
      <p:sp>
        <p:nvSpPr>
          <p:cNvPr id="13" name="ZoneTexte 6"/>
          <p:cNvSpPr txBox="1">
            <a:spLocks noChangeArrowheads="1"/>
          </p:cNvSpPr>
          <p:nvPr/>
        </p:nvSpPr>
        <p:spPr bwMode="auto">
          <a:xfrm>
            <a:off x="7503515" y="4267348"/>
            <a:ext cx="17490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buClr>
                <a:schemeClr val="accent2"/>
              </a:buClr>
              <a:buSzPct val="80000"/>
              <a:buFont typeface="Wingdings" pitchFamily="2" charset="2"/>
              <a:buChar char="è"/>
              <a:defRPr sz="2000" b="1">
                <a:solidFill>
                  <a:schemeClr val="bg2"/>
                </a:solidFill>
                <a:latin typeface="Arial" pitchFamily="34" charset="0"/>
              </a:defRPr>
            </a:lvl1pPr>
            <a:lvl2pPr marL="742950" indent="-285750" eaLnBrk="0" hangingPunct="0">
              <a:spcBef>
                <a:spcPct val="15000"/>
              </a:spcBef>
              <a:buClr>
                <a:schemeClr val="accent2"/>
              </a:buClr>
              <a:buFont typeface="Wingdings" pitchFamily="2" charset="2"/>
              <a:buChar char="§"/>
              <a:defRPr>
                <a:solidFill>
                  <a:schemeClr val="tx1"/>
                </a:solidFill>
                <a:latin typeface="Arial" pitchFamily="34" charset="0"/>
              </a:defRPr>
            </a:lvl2pPr>
            <a:lvl3pPr marL="1143000" indent="-228600" eaLnBrk="0" hangingPunct="0">
              <a:spcBef>
                <a:spcPct val="15000"/>
              </a:spcBef>
              <a:buClr>
                <a:schemeClr val="accent2"/>
              </a:buClr>
              <a:buFont typeface="Wingdings" pitchFamily="2" charset="2"/>
              <a:buChar char="ú"/>
              <a:defRPr sz="1600">
                <a:solidFill>
                  <a:schemeClr val="tx1"/>
                </a:solidFill>
                <a:latin typeface="Arial" pitchFamily="34" charset="0"/>
              </a:defRPr>
            </a:lvl3pPr>
            <a:lvl4pPr marL="1600200" indent="-228600" eaLnBrk="0" hangingPunct="0">
              <a:spcBef>
                <a:spcPct val="15000"/>
              </a:spcBef>
              <a:buClr>
                <a:schemeClr val="accent2"/>
              </a:buClr>
              <a:buFont typeface="Arial" pitchFamily="34" charset="0"/>
              <a:buChar char="‒"/>
              <a:defRPr sz="1400">
                <a:solidFill>
                  <a:schemeClr val="tx1"/>
                </a:solidFill>
                <a:latin typeface="Arial" pitchFamily="34" charset="0"/>
              </a:defRPr>
            </a:lvl4pPr>
            <a:lvl5pPr marL="2057400" indent="-228600" eaLnBrk="0" hangingPunct="0">
              <a:spcBef>
                <a:spcPct val="15000"/>
              </a:spcBef>
              <a:buClr>
                <a:schemeClr val="accent2"/>
              </a:buClr>
              <a:buFont typeface="Arial" pitchFamily="34" charset="0"/>
              <a:buChar char="‒"/>
              <a:defRPr sz="1400">
                <a:solidFill>
                  <a:schemeClr val="tx1"/>
                </a:solidFill>
                <a:latin typeface="Arial" pitchFamily="34" charset="0"/>
              </a:defRPr>
            </a:lvl5pPr>
            <a:lvl6pPr marL="25146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6pPr>
            <a:lvl7pPr marL="29718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7pPr>
            <a:lvl8pPr marL="34290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8pPr>
            <a:lvl9pPr marL="38862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9pPr>
          </a:lstStyle>
          <a:p>
            <a:pPr eaLnBrk="1" hangingPunct="1">
              <a:spcBef>
                <a:spcPct val="0"/>
              </a:spcBef>
              <a:buClrTx/>
              <a:buSzTx/>
              <a:buFontTx/>
              <a:buNone/>
            </a:pPr>
            <a:r>
              <a:rPr lang="fr-FR" altLang="fr-FR" sz="2400" b="0" dirty="0" smtClean="0">
                <a:solidFill>
                  <a:schemeClr val="tx1"/>
                </a:solidFill>
              </a:rPr>
              <a:t>SDL </a:t>
            </a:r>
            <a:r>
              <a:rPr lang="fr-FR" altLang="fr-FR" sz="2400" b="0" dirty="0">
                <a:solidFill>
                  <a:schemeClr val="tx1"/>
                </a:solidFill>
              </a:rPr>
              <a:t>(</a:t>
            </a:r>
            <a:r>
              <a:rPr lang="fr-FR" altLang="fr-FR" sz="2400" b="0" dirty="0" smtClean="0">
                <a:solidFill>
                  <a:schemeClr val="tx1"/>
                </a:solidFill>
              </a:rPr>
              <a:t>1976)</a:t>
            </a:r>
            <a:endParaRPr lang="fr-FR" altLang="fr-FR" sz="2400" b="0" dirty="0">
              <a:solidFill>
                <a:schemeClr val="tx1"/>
              </a:solidFill>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067694"/>
            <a:ext cx="3528392" cy="2661616"/>
          </a:xfrm>
          <a:prstGeom prst="rect">
            <a:avLst/>
          </a:prstGeom>
          <a:solidFill>
            <a:srgbClr val="FFFF00"/>
          </a:solidFill>
          <a:ln w="50800">
            <a:solidFill>
              <a:srgbClr val="FF0000"/>
            </a:solidFill>
          </a:ln>
        </p:spPr>
      </p:pic>
      <p:sp>
        <p:nvSpPr>
          <p:cNvPr id="14" name="ZoneTexte 8"/>
          <p:cNvSpPr txBox="1">
            <a:spLocks noChangeArrowheads="1"/>
          </p:cNvSpPr>
          <p:nvPr/>
        </p:nvSpPr>
        <p:spPr bwMode="auto">
          <a:xfrm>
            <a:off x="2123728" y="769080"/>
            <a:ext cx="31470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buClr>
                <a:schemeClr val="accent2"/>
              </a:buClr>
              <a:buSzPct val="80000"/>
              <a:buFont typeface="Wingdings" pitchFamily="2" charset="2"/>
              <a:buChar char="è"/>
              <a:defRPr sz="2000" b="1">
                <a:solidFill>
                  <a:schemeClr val="bg2"/>
                </a:solidFill>
                <a:latin typeface="Arial" pitchFamily="34" charset="0"/>
              </a:defRPr>
            </a:lvl1pPr>
            <a:lvl2pPr marL="742950" indent="-285750" eaLnBrk="0" hangingPunct="0">
              <a:spcBef>
                <a:spcPct val="15000"/>
              </a:spcBef>
              <a:buClr>
                <a:schemeClr val="accent2"/>
              </a:buClr>
              <a:buFont typeface="Wingdings" pitchFamily="2" charset="2"/>
              <a:buChar char="§"/>
              <a:defRPr>
                <a:solidFill>
                  <a:schemeClr val="tx1"/>
                </a:solidFill>
                <a:latin typeface="Arial" pitchFamily="34" charset="0"/>
              </a:defRPr>
            </a:lvl2pPr>
            <a:lvl3pPr marL="1143000" indent="-228600" eaLnBrk="0" hangingPunct="0">
              <a:spcBef>
                <a:spcPct val="15000"/>
              </a:spcBef>
              <a:buClr>
                <a:schemeClr val="accent2"/>
              </a:buClr>
              <a:buFont typeface="Wingdings" pitchFamily="2" charset="2"/>
              <a:buChar char="ú"/>
              <a:defRPr sz="1600">
                <a:solidFill>
                  <a:schemeClr val="tx1"/>
                </a:solidFill>
                <a:latin typeface="Arial" pitchFamily="34" charset="0"/>
              </a:defRPr>
            </a:lvl3pPr>
            <a:lvl4pPr marL="1600200" indent="-228600" eaLnBrk="0" hangingPunct="0">
              <a:spcBef>
                <a:spcPct val="15000"/>
              </a:spcBef>
              <a:buClr>
                <a:schemeClr val="accent2"/>
              </a:buClr>
              <a:buFont typeface="Arial" pitchFamily="34" charset="0"/>
              <a:buChar char="‒"/>
              <a:defRPr sz="1400">
                <a:solidFill>
                  <a:schemeClr val="tx1"/>
                </a:solidFill>
                <a:latin typeface="Arial" pitchFamily="34" charset="0"/>
              </a:defRPr>
            </a:lvl4pPr>
            <a:lvl5pPr marL="2057400" indent="-228600" eaLnBrk="0" hangingPunct="0">
              <a:spcBef>
                <a:spcPct val="15000"/>
              </a:spcBef>
              <a:buClr>
                <a:schemeClr val="accent2"/>
              </a:buClr>
              <a:buFont typeface="Arial" pitchFamily="34" charset="0"/>
              <a:buChar char="‒"/>
              <a:defRPr sz="1400">
                <a:solidFill>
                  <a:schemeClr val="tx1"/>
                </a:solidFill>
                <a:latin typeface="Arial" pitchFamily="34" charset="0"/>
              </a:defRPr>
            </a:lvl5pPr>
            <a:lvl6pPr marL="25146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6pPr>
            <a:lvl7pPr marL="29718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7pPr>
            <a:lvl8pPr marL="34290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8pPr>
            <a:lvl9pPr marL="3886200" indent="-228600" eaLnBrk="0" fontAlgn="base" hangingPunct="0">
              <a:spcBef>
                <a:spcPct val="15000"/>
              </a:spcBef>
              <a:spcAft>
                <a:spcPct val="0"/>
              </a:spcAft>
              <a:buClr>
                <a:schemeClr val="accent2"/>
              </a:buClr>
              <a:buFont typeface="Arial" pitchFamily="34" charset="0"/>
              <a:buChar char="‒"/>
              <a:defRPr sz="1400">
                <a:solidFill>
                  <a:schemeClr val="tx1"/>
                </a:solidFill>
                <a:latin typeface="Arial" pitchFamily="34" charset="0"/>
              </a:defRPr>
            </a:lvl9pPr>
          </a:lstStyle>
          <a:p>
            <a:pPr eaLnBrk="1" hangingPunct="1">
              <a:spcBef>
                <a:spcPct val="0"/>
              </a:spcBef>
              <a:buClrTx/>
              <a:buSzTx/>
              <a:buFontTx/>
              <a:buNone/>
            </a:pPr>
            <a:r>
              <a:rPr lang="fr-FR" altLang="fr-FR" sz="2400" b="0" dirty="0" smtClean="0">
                <a:solidFill>
                  <a:schemeClr val="tx1"/>
                </a:solidFill>
              </a:rPr>
              <a:t>Markov </a:t>
            </a:r>
            <a:r>
              <a:rPr lang="fr-FR" altLang="fr-FR" sz="2400" b="0" dirty="0" err="1" smtClean="0">
                <a:solidFill>
                  <a:schemeClr val="tx1"/>
                </a:solidFill>
              </a:rPr>
              <a:t>chains</a:t>
            </a:r>
            <a:r>
              <a:rPr lang="fr-FR" altLang="fr-FR" sz="2400" b="0" dirty="0" smtClean="0">
                <a:solidFill>
                  <a:schemeClr val="tx1"/>
                </a:solidFill>
              </a:rPr>
              <a:t> (1906)</a:t>
            </a:r>
          </a:p>
        </p:txBody>
      </p:sp>
    </p:spTree>
    <p:extLst>
      <p:ext uri="{BB962C8B-B14F-4D97-AF65-F5344CB8AC3E}">
        <p14:creationId xmlns:p14="http://schemas.microsoft.com/office/powerpoint/2010/main" val="246478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theme/theme1.xml><?xml version="1.0" encoding="utf-8"?>
<a:theme xmlns:a="http://schemas.openxmlformats.org/drawingml/2006/main" name="CodeInspector">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73A9C0FD6552724BA132B83B91CE397D" ma:contentTypeVersion="22" ma:contentTypeDescription="Create Insite document" ma:contentTypeScope="" ma:versionID="b303779449ef6ed7a336347a4b7158ba">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400080546e14f9f68da4df08c0fd31f3"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9065baee-787a-4b2c-9a5f-8c0ff377cc98}" ma:internalName="TaxCatchAll" ma:readOnly="false" ma:showField="CatchAllData" ma:web="b94a37a2-e238-44ac-b4eb-e030a9b276fc">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9065baee-787a-4b2c-9a5f-8c0ff377cc98}" ma:internalName="TaxCatchAllLabel" ma:readOnly="false" ma:showField="CatchAllDataLabel" ma:web="b94a37a2-e238-44ac-b4eb-e030a9b276fc">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&lt;img alt="" src="/com/Sagem/PracticalInfo/DocumentModels/PublishingImages/ppt_fr.jpg" style="BORDER&amp;#58;0px solid;" /&gt;</PublishingRollupImag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SharePoint_Group_Language xmlns="594212a7-a8eb-497d-bd6b-0e3a174923ee">0</SharePoint_Group_Language>
    <fd69f967cfe64500a3ea9d72cb3281b0 xmlns="594212a7-a8eb-497d-bd6b-0e3a174923ee">
      <Terms xmlns="http://schemas.microsoft.com/office/infopath/2007/PartnerControls"/>
    </fd69f967cfe64500a3ea9d72cb3281b0>
    <TaxCatchAllLabel xmlns="594212a7-a8eb-497d-bd6b-0e3a174923ee"/>
    <SAF_RollupImageUrl xmlns="594212a7-a8eb-497d-bd6b-0e3a174923ee">/com/Sagem/PracticalInfo/DocumentModels/PublishingImages/ppt_fr.jpg</SAF_RollupImageUrl>
    <m7fd08401b3947dfa98de00fecb0dae1 xmlns="594212a7-a8eb-497d-bd6b-0e3a174923ee">
      <Terms xmlns="http://schemas.microsoft.com/office/infopath/2007/PartnerControls"/>
    </m7fd08401b3947dfa98de00fecb0dae1>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ad37d51a25df4e05a3b157053c5270a3 xmlns="594212a7-a8eb-497d-bd6b-0e3a174923ee">
      <Terms xmlns="http://schemas.microsoft.com/office/infopath/2007/PartnerControls"/>
    </ad37d51a25df4e05a3b157053c5270a3>
    <TaxCatchAll xmlns="594212a7-a8eb-497d-bd6b-0e3a174923ee">
      <Value>66</Value>
      <Value>3</Value>
      <Value>2</Value>
    </TaxCatchAll>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Electronics and Defense</TermName>
          <TermId xmlns="http://schemas.microsoft.com/office/infopath/2007/PartnerControls">09be7f39-4113-4616-9cb0-773043a7aa11</TermId>
        </TermInfo>
      </Terms>
    </e2fa6dee792b43efac6bb28cb4245109>
    <l0cedefb36e74dc2b968aa0e806ff5e3 xmlns="594212a7-a8eb-497d-bd6b-0e3a174923ee">
      <Terms xmlns="http://schemas.microsoft.com/office/infopath/2007/PartnerControls"/>
    </l0cedefb36e74dc2b968aa0e806ff5e3>
    <TaxKeywordTaxHTField xmlns="594212a7-a8eb-497d-bd6b-0e3a174923ee">
      <Terms xmlns="http://schemas.microsoft.com/office/infopath/2007/PartnerControls"/>
    </TaxKeywordTaxHTField>
    <a825e358ec1643889847765ed6ff8a73 xmlns="594212a7-a8eb-497d-bd6b-0e3a174923ee">
      <Terms xmlns="http://schemas.microsoft.com/office/infopath/2007/PartnerControls"/>
    </a825e358ec1643889847765ed6ff8a73>
    <Audience xmlns="http://schemas.microsoft.com/sharepoint/v3">b1fcddf0-eb02-40cf-999e-f891355df569;;;;</Audience>
    <SAF_DateDeMiseAJour xmlns="594212a7-a8eb-497d-bd6b-0e3a174923ee">2016-05-18T22:00:00+00:00</SAF_DateDeMiseAJour>
    <SAF_Descriptif xmlns="594212a7-a8eb-497d-bd6b-0e3a174923ee">Modèle de présentation Powerpoint</SAF_Descriptif>
    <caf53a6a65da4c24b32d62b4b62720b3 xmlns="594212a7-a8eb-497d-bd6b-0e3a174923ee">
      <Terms xmlns="http://schemas.microsoft.com/office/infopath/2007/PartnerControls"/>
    </caf53a6a65da4c24b32d62b4b62720b3>
    <SAF_Auteur xmlns="594212a7-a8eb-497d-bd6b-0e3a174923ee" xsi:nil="true"/>
    <SharePoint_Item_Language xmlns="594212a7-a8eb-497d-bd6b-0e3a174923ee">ALL</SharePoint_Item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Props1.xml><?xml version="1.0" encoding="utf-8"?>
<ds:datastoreItem xmlns:ds="http://schemas.openxmlformats.org/officeDocument/2006/customXml" ds:itemID="{C3958E81-5C52-449E-8BA3-FB99AA481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BB7B86-1A6B-4396-82CD-495CB7635E87}">
  <ds:schemaRefs>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dcmitype/"/>
    <ds:schemaRef ds:uri="http://schemas.openxmlformats.org/package/2006/metadata/core-properties"/>
    <ds:schemaRef ds:uri="594212a7-a8eb-497d-bd6b-0e3a174923ee"/>
    <ds:schemaRef ds:uri="http://www.w3.org/XML/1998/namespace"/>
    <ds:schemaRef ds:uri="http://purl.org/dc/terms/"/>
  </ds:schemaRefs>
</ds:datastoreItem>
</file>

<file path=customXml/itemProps3.xml><?xml version="1.0" encoding="utf-8"?>
<ds:datastoreItem xmlns:ds="http://schemas.openxmlformats.org/officeDocument/2006/customXml" ds:itemID="{CDFC1E5D-7D92-42DE-BD9A-3052BDFC676F}">
  <ds:schemaRefs>
    <ds:schemaRef ds:uri="http://schemas.microsoft.com/sharepoint/v3/contenttype/forms"/>
  </ds:schemaRefs>
</ds:datastoreItem>
</file>

<file path=customXml/itemProps4.xml><?xml version="1.0" encoding="utf-8"?>
<ds:datastoreItem xmlns:ds="http://schemas.openxmlformats.org/officeDocument/2006/customXml" ds:itemID="{83A5CAF7-8EEF-4F62-8E18-26CC56AAAB6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CodeInspector</Template>
  <TotalTime>6007</TotalTime>
  <Words>900</Words>
  <Application>Microsoft Office PowerPoint</Application>
  <PresentationFormat>Affichage à l'écran (16:9)</PresentationFormat>
  <Paragraphs>191</Paragraphs>
  <Slides>20</Slides>
  <Notes>0</Notes>
  <HiddenSlides>0</HiddenSlides>
  <MMClips>0</MMClips>
  <ScaleCrop>false</ScaleCrop>
  <HeadingPairs>
    <vt:vector size="4" baseType="variant">
      <vt:variant>
        <vt:lpstr>Thème</vt:lpstr>
      </vt:variant>
      <vt:variant>
        <vt:i4>4</vt:i4>
      </vt:variant>
      <vt:variant>
        <vt:lpstr>Titres des diapositives</vt:lpstr>
      </vt:variant>
      <vt:variant>
        <vt:i4>20</vt:i4>
      </vt:variant>
    </vt:vector>
  </HeadingPairs>
  <TitlesOfParts>
    <vt:vector size="24" baseType="lpstr">
      <vt:lpstr>CodeInspector</vt:lpstr>
      <vt:lpstr>SAFRAN_Orange</vt:lpstr>
      <vt:lpstr>SAFRAN_Vert_foncé</vt:lpstr>
      <vt:lpstr>SAFRAN_Vert</vt:lpstr>
      <vt:lpstr>StateCHARTS FOR UNIFIED MBD as simple as possible, as rich as needed</vt:lpstr>
      <vt:lpstr>WARNING 1 : I have failed to respect the 20’ time-frame …</vt:lpstr>
      <vt:lpstr>Problem: Safran MBD is diverse</vt:lpstr>
      <vt:lpstr>ERTS2 2016: engineering data-flow = ‘clockless’ Lustre</vt:lpstr>
      <vt:lpstr>ERTS2 2016: hierarchical automatas differ FUNDAMENTALLY</vt:lpstr>
      <vt:lpstr>There are specific MOTIVATIONS for state-machines (1/3)</vt:lpstr>
      <vt:lpstr>There are specific MOTIVATIONS for state-machines (2/3)</vt:lpstr>
      <vt:lpstr>There are specific MOTIVATIONS for state-machines (3/3)</vt:lpstr>
      <vt:lpstr>Automata: the pioneers</vt:lpstr>
      <vt:lpstr>80’s: Harel’s Statecharts: University meets Industry (1/3)</vt:lpstr>
      <vt:lpstr>80’s: Harel’s Statecharts: University meets Industry (2/3)</vt:lpstr>
      <vt:lpstr>80’s: Harel’s Statecharts: University meets Industry (3/3)</vt:lpstr>
      <vt:lpstr>Présentation PowerPoint</vt:lpstr>
      <vt:lpstr>Mode-automata (2/2) : « Variant manager »</vt:lpstr>
      <vt:lpstr>Clustering vs. abstraction (1/2) : neither is better, both are useful</vt:lpstr>
      <vt:lpstr>Clustering vs. abstraction (2/2)  : Model-checking to the rescue</vt:lpstr>
      <vt:lpstr>Assessing the understandability of UML statechart diagrams with composite states – A family of empirical studies (Cruz-Lemus &amp; coll., 2009)</vt:lpstr>
      <vt:lpstr>Conclusions</vt:lpstr>
      <vt:lpstr>Appendix 1: Moore vs. Mealy</vt:lpstr>
      <vt:lpstr>Appendix 2: state-machines for (event-)B</vt:lpstr>
    </vt:vector>
  </TitlesOfParts>
  <Manager>SAFRAN</Manager>
  <Company>SAFRAN Sagem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  sur plusieurs lignes de texte</dc:title>
  <dc:subject>SAFRAN</dc:subject>
  <dc:creator>DUFOUR Jean-Louis (SAGEM DEFENSE SECURITE)</dc:creator>
  <cp:lastModifiedBy>DUFOUR Jean-Louis (SAGEM DEFENSE SECURITE)</cp:lastModifiedBy>
  <cp:revision>124</cp:revision>
  <cp:lastPrinted>2018-02-02T06:54:19Z</cp:lastPrinted>
  <dcterms:created xsi:type="dcterms:W3CDTF">2017-09-25T07:55:19Z</dcterms:created>
  <dcterms:modified xsi:type="dcterms:W3CDTF">2018-02-02T07:48:43Z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HiddenNeedApprove">
    <vt:bool>false</vt:bool>
  </property>
  <property fmtid="{D5CDD505-2E9C-101B-9397-08002B2CF9AE}" pid="4" name="SAF_CrossOverFunctions">
    <vt:lpwstr/>
  </property>
  <property fmtid="{D5CDD505-2E9C-101B-9397-08002B2CF9AE}" pid="5" name="SAF_DocumentsType">
    <vt:lpwstr>66;#Modèle de PowerPoint|80c833d3-038d-45cb-b65f-a8d2234b6314</vt:lpwstr>
  </property>
  <property fmtid="{D5CDD505-2E9C-101B-9397-08002B2CF9AE}" pid="6" name="SAF_SubSidiaryLevel2">
    <vt:lpwstr/>
  </property>
  <property fmtid="{D5CDD505-2E9C-101B-9397-08002B2CF9AE}" pid="7" name="_HiddenNeedWorkflow">
    <vt:bool>false</vt:bool>
  </property>
  <property fmtid="{D5CDD505-2E9C-101B-9397-08002B2CF9AE}" pid="8" name="SAF_Location">
    <vt:lpwstr/>
  </property>
  <property fmtid="{D5CDD505-2E9C-101B-9397-08002B2CF9AE}" pid="9" name="ContentTypeId">
    <vt:lpwstr>0x010100D21E0D47AF3242459E2F63E44FCC089100777D7FF5B336497A8022BDD96D52F2060073A9C0FD6552724BA132B83B91CE397D</vt:lpwstr>
  </property>
  <property fmtid="{D5CDD505-2E9C-101B-9397-08002B2CF9AE}" pid="10" name="SAF_BusinessUnit">
    <vt:lpwstr/>
  </property>
  <property fmtid="{D5CDD505-2E9C-101B-9397-08002B2CF9AE}" pid="11" name="SAF_Company">
    <vt:lpwstr>3;#Safran Electronics and Defense|09be7f39-4113-4616-9cb0-773043a7aa11</vt:lpwstr>
  </property>
  <property fmtid="{D5CDD505-2E9C-101B-9397-08002B2CF9AE}" pid="12" name="SAF_Division">
    <vt:lpwstr/>
  </property>
  <property fmtid="{D5CDD505-2E9C-101B-9397-08002B2CF9AE}" pid="13" name="SAF_SubSidiaryLevel1">
    <vt:lpwstr/>
  </property>
  <property fmtid="{D5CDD505-2E9C-101B-9397-08002B2CF9AE}" pid="14" name="SAF_Site">
    <vt:lpwstr/>
  </property>
  <property fmtid="{D5CDD505-2E9C-101B-9397-08002B2CF9AE}" pid="15" name="SAF_Perimetre">
    <vt:lpwstr>2;#Société de rang 1|153bb90e-11c3-427f-ad6a-31f0311df60b</vt:lpwstr>
  </property>
  <property fmtid="{D5CDD505-2E9C-101B-9397-08002B2CF9AE}" pid="16" name="SAF_Country">
    <vt:lpwstr/>
  </property>
</Properties>
</file>