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5"/>
    <p:sldMasterId id="2147483898" r:id="rId6"/>
    <p:sldMasterId id="2147483907" r:id="rId7"/>
    <p:sldMasterId id="2147483916" r:id="rId8"/>
  </p:sldMasterIdLst>
  <p:notesMasterIdLst>
    <p:notesMasterId r:id="rId22"/>
  </p:notesMasterIdLst>
  <p:handoutMasterIdLst>
    <p:handoutMasterId r:id="rId23"/>
  </p:handoutMasterIdLst>
  <p:sldIdLst>
    <p:sldId id="409" r:id="rId9"/>
    <p:sldId id="412" r:id="rId10"/>
    <p:sldId id="418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9" r:id="rId20"/>
    <p:sldId id="428" r:id="rId21"/>
  </p:sldIdLst>
  <p:sldSz cx="9144000" cy="5143500" type="screen16x9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FRAN_Bleu" id="{1586124D-6FE6-4F7A-BAA3-1A64DCEA8F8D}">
          <p14:sldIdLst>
            <p14:sldId id="409"/>
            <p14:sldId id="412"/>
            <p14:sldId id="418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9"/>
            <p14:sldId id="428"/>
          </p14:sldIdLst>
        </p14:section>
        <p14:section name="SAFRAN_Orange" id="{D8F3042B-97C2-4D50-8FF8-D94D3054BC85}">
          <p14:sldIdLst/>
        </p14:section>
        <p14:section name="SAFRAN_Vert_foncé" id="{E8FFF585-2E74-4CFD-AA84-2D56271D5136}">
          <p14:sldIdLst/>
        </p14:section>
        <p14:section name="SAFRAN_Vert" id="{AEAED9FF-D98E-4A8B-A1BA-F0602EA03F85}">
          <p14:sldIdLst/>
        </p14:section>
        <p14:section name="Méthodologie" id="{B59A9594-C203-4CF9-AEF4-0E1940CD21E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735">
          <p15:clr>
            <a:srgbClr val="A4A3A4"/>
          </p15:clr>
        </p15:guide>
        <p15:guide id="4" orient="horz" pos="46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orient="horz" pos="3094">
          <p15:clr>
            <a:srgbClr val="A4A3A4"/>
          </p15:clr>
        </p15:guide>
        <p15:guide id="7" orient="horz" pos="2595">
          <p15:clr>
            <a:srgbClr val="A4A3A4"/>
          </p15:clr>
        </p15:guide>
        <p15:guide id="8" orient="horz" pos="158">
          <p15:clr>
            <a:srgbClr val="A4A3A4"/>
          </p15:clr>
        </p15:guide>
        <p15:guide id="9" orient="horz" pos="2459">
          <p15:clr>
            <a:srgbClr val="A4A3A4"/>
          </p15:clr>
        </p15:guide>
        <p15:guide id="10" orient="horz" pos="2777">
          <p15:clr>
            <a:srgbClr val="A4A3A4"/>
          </p15:clr>
        </p15:guide>
        <p15:guide id="11" orient="horz" pos="1030">
          <p15:clr>
            <a:srgbClr val="A4A3A4"/>
          </p15:clr>
        </p15:guide>
        <p15:guide id="12" pos="2880">
          <p15:clr>
            <a:srgbClr val="A4A3A4"/>
          </p15:clr>
        </p15:guide>
        <p15:guide id="13" pos="317">
          <p15:clr>
            <a:srgbClr val="A4A3A4"/>
          </p15:clr>
        </p15:guide>
        <p15:guide id="14" pos="5103">
          <p15:clr>
            <a:srgbClr val="A4A3A4"/>
          </p15:clr>
        </p15:guide>
        <p15:guide id="15" pos="5715">
          <p15:clr>
            <a:srgbClr val="A4A3A4"/>
          </p15:clr>
        </p15:guide>
        <p15:guide id="16" pos="657">
          <p15:clr>
            <a:srgbClr val="A4A3A4"/>
          </p15:clr>
        </p15:guide>
        <p15:guide id="17" pos="748">
          <p15:clr>
            <a:srgbClr val="A4A3A4"/>
          </p15:clr>
        </p15:guide>
        <p15:guide id="18" pos="1066" userDrawn="1">
          <p15:clr>
            <a:srgbClr val="A4A3A4"/>
          </p15:clr>
        </p15:guide>
        <p15:guide id="19" pos="4830">
          <p15:clr>
            <a:srgbClr val="A4A3A4"/>
          </p15:clr>
        </p15:guide>
        <p15:guide id="20" pos="5443">
          <p15:clr>
            <a:srgbClr val="A4A3A4"/>
          </p15:clr>
        </p15:guide>
        <p15:guide id="21" pos="158">
          <p15:clr>
            <a:srgbClr val="A4A3A4"/>
          </p15:clr>
        </p15:guide>
        <p15:guide id="22" pos="5602">
          <p15:clr>
            <a:srgbClr val="A4A3A4"/>
          </p15:clr>
        </p15:guide>
        <p15:guide id="23" pos="3674">
          <p15:clr>
            <a:srgbClr val="A4A3A4"/>
          </p15:clr>
        </p15:guide>
        <p15:guide id="24" pos="2086">
          <p15:clr>
            <a:srgbClr val="A4A3A4"/>
          </p15:clr>
        </p15:guide>
        <p15:guide id="25" pos="3175">
          <p15:clr>
            <a:srgbClr val="A4A3A4"/>
          </p15:clr>
        </p15:guide>
        <p15:guide id="26" pos="26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howGuides="1">
      <p:cViewPr varScale="1">
        <p:scale>
          <a:sx n="173" d="100"/>
          <a:sy n="173" d="100"/>
        </p:scale>
        <p:origin x="132" y="174"/>
      </p:cViewPr>
      <p:guideLst>
        <p:guide orient="horz" pos="1620"/>
        <p:guide orient="horz" pos="259"/>
        <p:guide orient="horz" pos="735"/>
        <p:guide orient="horz" pos="463"/>
        <p:guide orient="horz" pos="2913"/>
        <p:guide orient="horz" pos="3094"/>
        <p:guide orient="horz" pos="2595"/>
        <p:guide orient="horz" pos="158"/>
        <p:guide orient="horz" pos="2459"/>
        <p:guide orient="horz" pos="2777"/>
        <p:guide orient="horz" pos="1030"/>
        <p:guide pos="2880"/>
        <p:guide pos="317"/>
        <p:guide pos="5103"/>
        <p:guide pos="5715"/>
        <p:guide pos="657"/>
        <p:guide pos="748"/>
        <p:guide pos="1066"/>
        <p:guide pos="4830"/>
        <p:guide pos="5443"/>
        <p:guide pos="158"/>
        <p:guide pos="5602"/>
        <p:guide pos="3674"/>
        <p:guide pos="2086"/>
        <p:guide pos="3175"/>
        <p:guide pos="263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0971EF12-5369-4F7D-8386-2BAB2912270B}" type="datetimeFigureOut">
              <a:rPr lang="fr-FR" smtClean="0"/>
              <a:t>04/01/2021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556A09C4-74EB-4C6D-87E6-B87770AC9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579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8.62816" units="1/cm"/>
          <inkml:channelProperty channel="Y" name="resolution" value="69.23077" units="1/cm"/>
          <inkml:channelProperty channel="T" name="resolution" value="1" units="1/dev"/>
        </inkml:channelProperties>
      </inkml:inkSource>
      <inkml:timestamp xml:id="ts0" timeString="2020-08-05T14:58:00.5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570116C-B283-4C2D-A47E-EA57934F7E72}" emma:medium="tactile" emma:mode="ink">
          <msink:context xmlns:msink="http://schemas.microsoft.com/ink/2010/main" type="inkDrawing" rotatedBoundingBox="2285,10616 20519,10817 20517,10944 2283,10743" shapeName="Other"/>
        </emma:interpretation>
      </emma:emma>
    </inkml:annotationXML>
    <inkml:trace contextRef="#ctx0" brushRef="#br0">0 0 0,'55'0'0,"17"0"16,-17 0-1,35 0-15,1 0 16,36 0-16,18 0 15,55 0-15,17 0 16,37 0-16,-36 0 16,145 0-16,-55 0 15,92 0-15,53 0 16,200 18-16,0 18 16,-18 1-16,-127-19 15,0 18-15,-54-18 16,-55-18-16,0 0 15,0 0 1,1 0-16,-1 0 16,-18 0-16,-18 0 15,-19 36-15,-35-36 16,35 0-16,-35 0 16,36 0-16,-110 0 15,1 0-15,-36 0 16,-1 0-16,-53 0 15,-38 0-15,19 0 16,0 0-16,37 0 16,-37 0-16,36 0 15,37 0-15,-55 0 16,18 0-16,-18 0 16,-18 0-16,0 0 15,-18 0-15,18 0 16,-36 0-16,36 0 15,0 0-15,36 0 16,-36 0-16,18 19 16,0-19-16,0 0 15,-18 0-15,-36 0 16,18 0 0,-18 0-16,-19 0 15,-17 0-15,-19 0 16,-18 0-16,18 0 15,-17 0-15,35 0 16,-18 0-16,19 0 16,-1 0-16,-18 0 15,-17 0-15,-1 0 16,0 0-16,0 0 16,0 0-16,18 0 15,1 0-15,-1 0 16,37 0-16,-19 0 15,19 0-15,-19 0 16,0 0-16,1 0 16,-37 0-16,0 0 15,37 0-15,-19 0 16,-18 0-16,36 0 16,-17 0-16,17 0 15,1 0-15,-1 0 16,-18 0-16,1 0 15,-1 0-15,0 0 16,0 0 0,1 0-16,-1 0 15,0 0-15,1 0 16,17 0-16,0 0 16,1 0-16,36-19 15,-37 19-15,19 0 16,-37 0-16,0 0 15,0 0-15,-17-18 16,-1 18 93,0 0-93,0 0 0,0 0-16,18 0 15,19 0-15,-1 0 16,1 0-16,-1 0 16,-18 0-16,-17 0 15,-1 0 1,0 0 15,0 0-31,0 0 16,18 0-1,-17 0-15,-1 0 16,0 0-16,18 0 16,-18 0-1,0 0 1,1 0-1,-1 0 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8.62816" units="1/cm"/>
          <inkml:channelProperty channel="Y" name="resolution" value="69.23077" units="1/cm"/>
          <inkml:channelProperty channel="T" name="resolution" value="1" units="1/dev"/>
        </inkml:channelProperties>
      </inkml:inkSource>
      <inkml:timestamp xml:id="ts0" timeString="2020-08-05T14:58:01.8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C2B031F-C9EC-4CB0-B59B-454352B9F2E5}" emma:medium="tactile" emma:mode="ink">
          <msink:context xmlns:msink="http://schemas.microsoft.com/ink/2010/main" type="inkDrawing" rotatedBoundingBox="20672,10646 20694,11087 20269,11109 20247,10668" shapeName="Other"/>
        </emma:interpretation>
      </emma:emma>
    </inkml:annotationXML>
    <inkml:trace contextRef="#ctx0" brushRef="#br0">0 0 0,'18'0'62,"0"0"-62,0 0 16,0 18-16,37 0 15,-37 0-15,0-18 16,36 19-16,-17-19 16,-19 18-16,0-18 15,18 0-15,-36 18 16,18-18-1,0 0 17,1 18-32,-1 0 15,0-18 1,-18 18-16,18-18 16,-18 18 93,-18-18-93,0 19-1,0-1-15,-1 18 16,1-18-16,-36 0 15,36 0-15,0 1 16,-19-1 0,19 0-1,0 0-15,0-18 0,18 18 32,0 0-32,-18-18 15,18 18-15,-18-18 16,-1 0 124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8.62816" units="1/cm"/>
          <inkml:channelProperty channel="Y" name="resolution" value="69.23077" units="1/cm"/>
          <inkml:channelProperty channel="T" name="resolution" value="1" units="1/dev"/>
        </inkml:channelProperties>
      </inkml:inkSource>
      <inkml:timestamp xml:id="ts0" timeString="2020-08-05T14:58:13.1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B2DC3E0-6E55-4DC3-96DC-8FEF4FF3D634}" emma:medium="tactile" emma:mode="ink">
          <msink:context xmlns:msink="http://schemas.microsoft.com/ink/2010/main" type="inkDrawing" rotatedBoundingBox="7716,11429 7783,3773 7909,3774 7842,11430" shapeName="Other">
            <msink:destinationLink direction="with" ref="{77B56908-A648-473D-89D9-C6D06B6332C7}"/>
          </msink:context>
        </emma:interpretation>
      </emma:emma>
    </inkml:annotationXML>
    <inkml:trace contextRef="#ctx0" brushRef="#br0">0 7656 0,'0'-18'16,"0"0"0,0-37-16,0 1 15,0-1-15,0-35 16,0-55-16,0-1 15,0 1-15,0-54 16,0-1-16,0 55 16,0 0-16,18-37 15,37 1 1,-55-19-16,18 19 16,-18 0-16,0-1 0,0-36 15,18-54 1,-18 18-16,18-90 15,-18 53-15,0 37 16,0 73-16,0-37 16,0 19-16,0 17 15,0-17-15,0 53 16,0 1-16,18-18 16,-18 36-16,0-18 15,0 36-15,0 18 16,0 19-16,0-1 15,-18 1-15,18 35 16,0 1-16,0 0 16,-18-1-16,18 1 15,-18 36-15,18-18 16,0-18-16,0-1 16,0 1-16,0 0 15,0-19-15,0 19 16,0-18-16,0-1 15,0 19-15,0 0 16,0-1 0,-18 1-16,18 0 15,0-19 1,0 1-16,0 0 16,-18-1-16,18 37 15,-19 0-15,19-18 16,0-19-16,0 1 15,0 17-15,0 19 16,0 0-16,19 0 16,-19 0 15,0 0-15,0-19-1,0-17-15,0 18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8.62816" units="1/cm"/>
          <inkml:channelProperty channel="Y" name="resolution" value="69.23077" units="1/cm"/>
          <inkml:channelProperty channel="T" name="resolution" value="1" units="1/dev"/>
        </inkml:channelProperties>
      </inkml:inkSource>
      <inkml:timestamp xml:id="ts0" timeString="2020-08-05T14:58:14.0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7B56908-A648-473D-89D9-C6D06B6332C7}" emma:medium="tactile" emma:mode="ink">
          <msink:context xmlns:msink="http://schemas.microsoft.com/ink/2010/main" type="inkDrawing" rotatedBoundingBox="7388,3725 8211,3112 8506,3508 7684,4121" semanticType="callout" shapeName="Other">
            <msink:sourceLink direction="with" ref="{FB2DC3E0-6E55-4DC3-96DC-8FEF4FF3D634}"/>
          </msink:context>
        </emma:interpretation>
      </emma:emma>
    </inkml:annotationXML>
    <inkml:trace contextRef="#ctx0" brushRef="#br0">0 743 0,'36'0'0,"-17"-18"16,35-18-16,0-18 0,19-19 15,0-18 1,17 19-16,-17-37 15,-19 54-15,-17-17 16,17 36-16,-18-1 16,1 1-16,-37 18 15,18 0-15,-18 0 16,18 18 46,-18 54-46,18-18-16,0 19 16,18 17-16,-17-35 15,-19-1-15,0 0 16,0-18-16,0 19 16,18-19-1,-18 0-15,18 0 16,-18 18-16,0-18 15,0 1 1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04/01/2021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8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93088" y="1717923"/>
            <a:ext cx="2157824" cy="17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13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21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48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1" y="1635123"/>
            <a:ext cx="6228000" cy="24840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0812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435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5808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94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7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151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048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34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053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293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4331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00228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237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970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15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44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743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416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51762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92505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8994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802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8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40000" y="1130400"/>
            <a:ext cx="7452000" cy="3492000"/>
          </a:xfrm>
        </p:spPr>
        <p:txBody>
          <a:bodyPr/>
          <a:lstStyle>
            <a:lvl1pPr marL="0" indent="0">
              <a:buSzPct val="25000"/>
              <a:buFontTx/>
              <a:buBlip>
                <a:blip r:embed="rId2"/>
              </a:buBlip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75587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297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92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9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dirty="0" smtClean="0"/>
              <a:t>Comment </a:t>
            </a:r>
            <a:r>
              <a:rPr lang="en-US" dirty="0" err="1" smtClean="0"/>
              <a:t>réussir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sudokus</a:t>
            </a:r>
            <a:r>
              <a:rPr lang="en-US" dirty="0" smtClean="0"/>
              <a:t> ? La SMTLIB -- 14 </a:t>
            </a:r>
            <a:r>
              <a:rPr lang="en-US" dirty="0" err="1" smtClean="0"/>
              <a:t>mai</a:t>
            </a:r>
            <a:r>
              <a:rPr lang="en-US" dirty="0" smtClean="0"/>
              <a:t> 2020,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86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1" r:id="rId3"/>
    <p:sldLayoutId id="2147483926" r:id="rId4"/>
    <p:sldLayoutId id="2147483927" r:id="rId5"/>
    <p:sldLayoutId id="2147483812" r:id="rId6"/>
    <p:sldLayoutId id="2147483897" r:id="rId7"/>
    <p:sldLayoutId id="2147483798" r:id="rId8"/>
    <p:sldLayoutId id="2147483814" r:id="rId9"/>
    <p:sldLayoutId id="2147483815" r:id="rId10"/>
    <p:sldLayoutId id="214748392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45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28" r:id="rId4"/>
    <p:sldLayoutId id="2147483902" r:id="rId5"/>
    <p:sldLayoutId id="2147483903" r:id="rId6"/>
    <p:sldLayoutId id="2147483904" r:id="rId7"/>
    <p:sldLayoutId id="2147483905" r:id="rId8"/>
    <p:sldLayoutId id="2147483906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50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30" r:id="rId4"/>
    <p:sldLayoutId id="2147483911" r:id="rId5"/>
    <p:sldLayoutId id="2147483912" r:id="rId6"/>
    <p:sldLayoutId id="2147483913" r:id="rId7"/>
    <p:sldLayoutId id="2147483914" r:id="rId8"/>
    <p:sldLayoutId id="2147483915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53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9" r:id="rId4"/>
    <p:sldLayoutId id="2147483920" r:id="rId5"/>
    <p:sldLayoutId id="2147483921" r:id="rId6"/>
    <p:sldLayoutId id="2147483922" r:id="rId7"/>
    <p:sldLayoutId id="2147483923" r:id="rId8"/>
    <p:sldLayoutId id="2147483924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SR\toyrific_basketbal_oranje_4.jpg" TargetMode="External"/><Relationship Id="rId2" Type="http://schemas.openxmlformats.org/officeDocument/2006/relationships/image" Target="file:///E:\github\cours_SR\dribble_basket.JPG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SR\jdnorton_Light_clock_anim_18fps.gif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5" Type="http://schemas.openxmlformats.org/officeDocument/2006/relationships/image" Target="../media/image8.emf"/><Relationship Id="rId4" Type="http://schemas.openxmlformats.org/officeDocument/2006/relationships/customXml" Target="../ink/ink2.xml"/><Relationship Id="rId9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SR\pythagore_1.JPG" TargetMode="External"/><Relationship Id="rId2" Type="http://schemas.openxmlformats.org/officeDocument/2006/relationships/image" Target="file:///E:\github\cours_SR\0.jpg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file:///E:\github\cours_SR\pythagore_egypt345.JPG" TargetMode="External"/><Relationship Id="rId5" Type="http://schemas.openxmlformats.org/officeDocument/2006/relationships/image" Target="file:///E:\github\cours_SR\triangle-3-4-5-leg.jpg" TargetMode="External"/><Relationship Id="rId4" Type="http://schemas.openxmlformats.org/officeDocument/2006/relationships/image" Target="file:///E:\github\cours_SR\pythagore_2.JP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SR\vecteezy_bateau.jpg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SR\vecteezy_bateau.jpg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SR\vecteezy_bateau.jpg" TargetMode="External"/><Relationship Id="rId2" Type="http://schemas.openxmlformats.org/officeDocument/2006/relationships/image" Target="file:///E:\github\cours_SR\pythagore_gamma.png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file:///E:\github\cours_SR\einstein_voile_1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387150" y="915566"/>
            <a:ext cx="2772309" cy="936104"/>
          </a:xfrm>
        </p:spPr>
        <p:txBody>
          <a:bodyPr/>
          <a:lstStyle/>
          <a:p>
            <a:r>
              <a:rPr lang="fr-FR" dirty="0" smtClean="0"/>
              <a:t>La relativité en </a:t>
            </a:r>
            <a:r>
              <a:rPr lang="fr-FR" dirty="0" smtClean="0">
                <a:latin typeface="Pristina" panose="03060402040406080204" pitchFamily="66" charset="0"/>
              </a:rPr>
              <a:t>des</a:t>
            </a:r>
            <a:r>
              <a:rPr lang="fr-FR" dirty="0" smtClean="0">
                <a:solidFill>
                  <a:srgbClr val="C00000"/>
                </a:solidFill>
                <a:latin typeface="Pristina" panose="03060402040406080204" pitchFamily="66" charset="0"/>
              </a:rPr>
              <a:t>sin</a:t>
            </a:r>
            <a:r>
              <a:rPr lang="fr-FR" dirty="0" smtClean="0">
                <a:solidFill>
                  <a:srgbClr val="00B0F0"/>
                </a:solidFill>
                <a:latin typeface="Pristina" panose="03060402040406080204" pitchFamily="66" charset="0"/>
              </a:rPr>
              <a:t>ant</a:t>
            </a:r>
            <a:r>
              <a:rPr lang="fr-FR" dirty="0" smtClean="0">
                <a:latin typeface="Pristina" panose="03060402040406080204" pitchFamily="66" charset="0"/>
              </a:rPr>
              <a:t> 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323528" y="3608582"/>
            <a:ext cx="2889105" cy="511340"/>
          </a:xfrm>
        </p:spPr>
        <p:txBody>
          <a:bodyPr/>
          <a:lstStyle/>
          <a:p>
            <a:r>
              <a:rPr lang="fr-FR" dirty="0" smtClean="0"/>
              <a:t>14 mai 2020</a:t>
            </a:r>
          </a:p>
          <a:p>
            <a:r>
              <a:rPr lang="fr-FR" dirty="0" smtClean="0"/>
              <a:t>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2" name="Titre 10"/>
          <p:cNvSpPr txBox="1">
            <a:spLocks/>
          </p:cNvSpPr>
          <p:nvPr/>
        </p:nvSpPr>
        <p:spPr bwMode="gray">
          <a:xfrm>
            <a:off x="611560" y="2982154"/>
            <a:ext cx="2547899" cy="36004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1" kern="1200"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 smtClean="0"/>
              <a:t>Minkowski</a:t>
            </a:r>
            <a:endParaRPr lang="fr-FR" sz="1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633" y="670821"/>
            <a:ext cx="5607839" cy="344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 rot="2689952">
            <a:off x="4277233" y="2386558"/>
            <a:ext cx="2062549" cy="409776"/>
          </a:xfrm>
          <a:prstGeom prst="rect">
            <a:avLst/>
          </a:prstGeom>
          <a:pattFill prst="lgCheck">
            <a:fgClr>
              <a:srgbClr val="FFFF00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 rot="2689952">
            <a:off x="7134949" y="2374601"/>
            <a:ext cx="2062549" cy="409776"/>
          </a:xfrm>
          <a:prstGeom prst="rect">
            <a:avLst/>
          </a:prstGeom>
          <a:pattFill prst="lgCheck">
            <a:fgClr>
              <a:srgbClr val="FFFF00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Jouons avec une balle de basket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874173" y="285418"/>
            <a:ext cx="792398" cy="395745"/>
          </a:xfrm>
        </p:spPr>
        <p:txBody>
          <a:bodyPr/>
          <a:lstStyle/>
          <a:p>
            <a:r>
              <a:rPr lang="fr-FR" dirty="0" err="1" smtClean="0"/>
              <a:t>bla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736826" y="1203597"/>
            <a:ext cx="1351530" cy="23470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0825" y="3543858"/>
            <a:ext cx="2856272" cy="18002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339752" y="3731424"/>
            <a:ext cx="576064" cy="576012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0" y="4314982"/>
            <a:ext cx="3527884" cy="121197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46166" y="4443958"/>
            <a:ext cx="216024" cy="60288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970851" y="4443958"/>
            <a:ext cx="216024" cy="60288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86670" y="4443958"/>
            <a:ext cx="216024" cy="60288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355" y="4443958"/>
            <a:ext cx="216024" cy="60288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27174" y="4443958"/>
            <a:ext cx="216024" cy="60288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droite 31"/>
          <p:cNvSpPr/>
          <p:nvPr/>
        </p:nvSpPr>
        <p:spPr>
          <a:xfrm>
            <a:off x="3167844" y="3435846"/>
            <a:ext cx="818694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1m/s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4" name="Double flèche horizontale 33"/>
          <p:cNvSpPr/>
          <p:nvPr/>
        </p:nvSpPr>
        <p:spPr>
          <a:xfrm rot="16200000">
            <a:off x="-9175" y="2393404"/>
            <a:ext cx="1084786" cy="46805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2060"/>
                </a:solidFill>
              </a:rPr>
              <a:t>1 m/s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8888995">
            <a:off x="5712265" y="2374601"/>
            <a:ext cx="2062549" cy="409776"/>
          </a:xfrm>
          <a:prstGeom prst="rect">
            <a:avLst/>
          </a:prstGeom>
          <a:pattFill prst="lgCheck">
            <a:fgClr>
              <a:srgbClr val="FFFF00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7221690" y="1627448"/>
            <a:ext cx="476250" cy="47625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5796136" y="3067608"/>
            <a:ext cx="476250" cy="476250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8634508" y="3067608"/>
            <a:ext cx="476250" cy="47625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4347778" y="1627448"/>
            <a:ext cx="476250" cy="476250"/>
          </a:xfrm>
          <a:prstGeom prst="rect">
            <a:avLst/>
          </a:prstGeom>
        </p:spPr>
      </p:pic>
      <p:sp>
        <p:nvSpPr>
          <p:cNvPr id="42" name="Ellipse 41"/>
          <p:cNvSpPr/>
          <p:nvPr/>
        </p:nvSpPr>
        <p:spPr>
          <a:xfrm>
            <a:off x="515420" y="3731424"/>
            <a:ext cx="576064" cy="576012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5997554" y="3291830"/>
            <a:ext cx="1440160" cy="0"/>
          </a:xfrm>
          <a:prstGeom prst="straightConnector1">
            <a:avLst/>
          </a:prstGeom>
          <a:ln>
            <a:headEnd type="triangle" w="sm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V="1">
            <a:off x="7437714" y="1851673"/>
            <a:ext cx="0" cy="1440157"/>
          </a:xfrm>
          <a:prstGeom prst="straightConnector1">
            <a:avLst/>
          </a:prstGeom>
          <a:ln>
            <a:headEnd type="triangl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5997554" y="1848095"/>
            <a:ext cx="1440160" cy="1443736"/>
          </a:xfrm>
          <a:prstGeom prst="straightConnector1">
            <a:avLst/>
          </a:prstGeom>
          <a:ln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091992" y="3543858"/>
            <a:ext cx="5052008" cy="1800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6688878" y="2979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7199987" y="2568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 rot="18859522">
            <a:off x="6190552" y="234562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1.414</a:t>
            </a:r>
            <a:endParaRPr lang="fr-FR" dirty="0"/>
          </a:p>
        </p:txBody>
      </p:sp>
      <p:sp>
        <p:nvSpPr>
          <p:cNvPr id="58" name="Espace réservé du contenu 1"/>
          <p:cNvSpPr txBox="1">
            <a:spLocks/>
          </p:cNvSpPr>
          <p:nvPr/>
        </p:nvSpPr>
        <p:spPr bwMode="gray">
          <a:xfrm>
            <a:off x="5416561" y="1634731"/>
            <a:ext cx="1428770" cy="312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1.414</a:t>
            </a:r>
            <a:r>
              <a:rPr lang="fr-FR" baseline="30000" dirty="0" smtClean="0"/>
              <a:t>2</a:t>
            </a:r>
            <a:r>
              <a:rPr lang="fr-FR" dirty="0" smtClean="0"/>
              <a:t> = 1</a:t>
            </a:r>
            <a:r>
              <a:rPr lang="fr-FR" baseline="30000" dirty="0" smtClean="0"/>
              <a:t>2</a:t>
            </a:r>
            <a:r>
              <a:rPr lang="fr-FR" dirty="0" smtClean="0"/>
              <a:t>+1</a:t>
            </a:r>
            <a:r>
              <a:rPr lang="fr-FR" baseline="30000" dirty="0" smtClean="0"/>
              <a:t>2</a:t>
            </a: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248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3" y="411163"/>
            <a:ext cx="3888432" cy="540000"/>
          </a:xfrm>
        </p:spPr>
        <p:txBody>
          <a:bodyPr/>
          <a:lstStyle/>
          <a:p>
            <a:r>
              <a:rPr lang="fr-FR" dirty="0"/>
              <a:t>Jouons avec une balle de </a:t>
            </a:r>
            <a:r>
              <a:rPr lang="fr-FR" dirty="0" smtClean="0">
                <a:solidFill>
                  <a:srgbClr val="FF0000"/>
                </a:solidFill>
              </a:rPr>
              <a:t>LUMIERE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372200" y="123478"/>
            <a:ext cx="648382" cy="395745"/>
          </a:xfrm>
        </p:spPr>
        <p:txBody>
          <a:bodyPr/>
          <a:lstStyle/>
          <a:p>
            <a:r>
              <a:rPr lang="fr-FR" dirty="0" err="1" smtClean="0"/>
              <a:t>bla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 rot="2689952">
            <a:off x="4277233" y="2386558"/>
            <a:ext cx="2062549" cy="409776"/>
          </a:xfrm>
          <a:prstGeom prst="rect">
            <a:avLst/>
          </a:prstGeom>
          <a:pattFill prst="lgCheck">
            <a:fgClr>
              <a:srgbClr val="FFFF00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2689952">
            <a:off x="7134949" y="2374601"/>
            <a:ext cx="2062549" cy="409776"/>
          </a:xfrm>
          <a:prstGeom prst="rect">
            <a:avLst/>
          </a:prstGeom>
          <a:pattFill prst="lgCheck">
            <a:fgClr>
              <a:srgbClr val="FFFF00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50825" y="3543858"/>
            <a:ext cx="2856272" cy="18002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339752" y="3731424"/>
            <a:ext cx="576064" cy="576012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0" y="4314982"/>
            <a:ext cx="3527884" cy="121197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46166" y="4443958"/>
            <a:ext cx="216024" cy="60288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970851" y="4443958"/>
            <a:ext cx="216024" cy="60288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86670" y="4443958"/>
            <a:ext cx="216024" cy="60288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355" y="4443958"/>
            <a:ext cx="216024" cy="60288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27174" y="4443958"/>
            <a:ext cx="216024" cy="60288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3167844" y="3435846"/>
            <a:ext cx="818694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1m/s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3" name="Double flèche horizontale 22"/>
          <p:cNvSpPr/>
          <p:nvPr/>
        </p:nvSpPr>
        <p:spPr>
          <a:xfrm rot="16200000">
            <a:off x="-9175" y="2393404"/>
            <a:ext cx="1084786" cy="46805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2060"/>
                </a:solidFill>
              </a:rPr>
              <a:t>1 m/s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18888995">
            <a:off x="5712265" y="2374601"/>
            <a:ext cx="2062549" cy="409776"/>
          </a:xfrm>
          <a:prstGeom prst="rect">
            <a:avLst/>
          </a:prstGeom>
          <a:pattFill prst="lgCheck">
            <a:fgClr>
              <a:srgbClr val="FFFF00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515420" y="3731424"/>
            <a:ext cx="576064" cy="576012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997554" y="3291830"/>
            <a:ext cx="1440160" cy="0"/>
          </a:xfrm>
          <a:prstGeom prst="straightConnector1">
            <a:avLst/>
          </a:prstGeom>
          <a:ln>
            <a:headEnd type="triangle" w="sm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7437714" y="1851673"/>
            <a:ext cx="0" cy="1440157"/>
          </a:xfrm>
          <a:prstGeom prst="straightConnector1">
            <a:avLst/>
          </a:prstGeom>
          <a:ln>
            <a:headEnd type="triangl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5997554" y="1848095"/>
            <a:ext cx="1440160" cy="1443736"/>
          </a:xfrm>
          <a:prstGeom prst="straightConnector1">
            <a:avLst/>
          </a:prstGeom>
          <a:ln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91992" y="3543858"/>
            <a:ext cx="5052008" cy="1800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6688878" y="2979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7199987" y="2568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 rot="18859522">
            <a:off x="6190552" y="234562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1.414</a:t>
            </a:r>
            <a:endParaRPr lang="fr-FR" dirty="0"/>
          </a:p>
        </p:txBody>
      </p:sp>
      <p:sp>
        <p:nvSpPr>
          <p:cNvPr id="37" name="Espace réservé du contenu 1"/>
          <p:cNvSpPr txBox="1">
            <a:spLocks/>
          </p:cNvSpPr>
          <p:nvPr/>
        </p:nvSpPr>
        <p:spPr bwMode="gray">
          <a:xfrm>
            <a:off x="5416561" y="1634731"/>
            <a:ext cx="1428770" cy="312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1.414</a:t>
            </a:r>
            <a:r>
              <a:rPr lang="fr-FR" baseline="30000" dirty="0" smtClean="0"/>
              <a:t>2</a:t>
            </a:r>
            <a:r>
              <a:rPr lang="fr-FR" dirty="0" smtClean="0"/>
              <a:t> = 1</a:t>
            </a:r>
            <a:r>
              <a:rPr lang="fr-FR" baseline="30000" dirty="0" smtClean="0"/>
              <a:t>2</a:t>
            </a:r>
            <a:r>
              <a:rPr lang="fr-FR" dirty="0" smtClean="0"/>
              <a:t>+1</a:t>
            </a:r>
            <a:r>
              <a:rPr lang="fr-FR" baseline="30000" dirty="0" smtClean="0"/>
              <a:t>2</a:t>
            </a:r>
            <a:r>
              <a:rPr lang="fr-FR" dirty="0" smtClean="0"/>
              <a:t> </a:t>
            </a:r>
          </a:p>
        </p:txBody>
      </p:sp>
      <p:pic>
        <p:nvPicPr>
          <p:cNvPr id="38" name="Image 3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31141" y="1616018"/>
            <a:ext cx="492887" cy="487680"/>
          </a:xfrm>
          <a:prstGeom prst="rect">
            <a:avLst/>
          </a:prstGeom>
        </p:spPr>
      </p:pic>
      <p:pic>
        <p:nvPicPr>
          <p:cNvPr id="39" name="Image 3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75490" y="3063138"/>
            <a:ext cx="492887" cy="487680"/>
          </a:xfrm>
          <a:prstGeom prst="rect">
            <a:avLst/>
          </a:prstGeom>
        </p:spPr>
      </p:pic>
      <p:pic>
        <p:nvPicPr>
          <p:cNvPr id="40" name="Image 3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06146" y="1569322"/>
            <a:ext cx="492887" cy="487680"/>
          </a:xfrm>
          <a:prstGeom prst="rect">
            <a:avLst/>
          </a:prstGeom>
        </p:spPr>
      </p:pic>
      <p:pic>
        <p:nvPicPr>
          <p:cNvPr id="41" name="Image 4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721873" y="3052600"/>
            <a:ext cx="492887" cy="487680"/>
          </a:xfrm>
          <a:prstGeom prst="rect">
            <a:avLst/>
          </a:prstGeom>
        </p:spPr>
      </p:pic>
      <p:pic>
        <p:nvPicPr>
          <p:cNvPr id="42" name="Image 4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71318" y="2233228"/>
            <a:ext cx="492887" cy="48768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840071" y="3194370"/>
            <a:ext cx="1248268" cy="324036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65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P vs. NP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3238" y="1131889"/>
            <a:ext cx="8389937" cy="395745"/>
          </a:xfrm>
        </p:spPr>
        <p:txBody>
          <a:bodyPr/>
          <a:lstStyle/>
          <a:p>
            <a:r>
              <a:rPr lang="fr-FR" dirty="0" err="1" smtClean="0"/>
              <a:t>bla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3933825" y="666750"/>
            <a:ext cx="12763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P vs. NP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3238" y="1131889"/>
            <a:ext cx="8389937" cy="395745"/>
          </a:xfrm>
        </p:spPr>
        <p:txBody>
          <a:bodyPr/>
          <a:lstStyle/>
          <a:p>
            <a:r>
              <a:rPr lang="fr-FR" dirty="0" err="1" smtClean="0"/>
              <a:t>bla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4" y="1761868"/>
            <a:ext cx="7560332" cy="204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Sudoku (4/4) </a:t>
            </a:r>
            <a:r>
              <a:rPr lang="fr-FR" dirty="0" err="1" smtClean="0"/>
              <a:t>generation</a:t>
            </a:r>
            <a:r>
              <a:rPr lang="fr-FR" dirty="0" smtClean="0"/>
              <a:t> de test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3238" y="1131889"/>
            <a:ext cx="8389937" cy="395745"/>
          </a:xfrm>
        </p:spPr>
        <p:txBody>
          <a:bodyPr/>
          <a:lstStyle/>
          <a:p>
            <a:r>
              <a:rPr lang="fr-FR" dirty="0" err="1" smtClean="0"/>
              <a:t>bla</a:t>
            </a:r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719572" y="4011910"/>
            <a:ext cx="6732748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7092280" y="415148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space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 flipV="1">
            <a:off x="3123456" y="1203598"/>
            <a:ext cx="8384" cy="303272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871700" y="106783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time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023828" y="1851670"/>
            <a:ext cx="18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055254" y="3615866"/>
            <a:ext cx="18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023828" y="2931790"/>
            <a:ext cx="18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032212" y="3291830"/>
            <a:ext cx="18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042550" y="2571750"/>
            <a:ext cx="18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059832" y="2211710"/>
            <a:ext cx="18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1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P vs. NP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3238" y="1131889"/>
            <a:ext cx="8389937" cy="395745"/>
          </a:xfrm>
        </p:spPr>
        <p:txBody>
          <a:bodyPr/>
          <a:lstStyle/>
          <a:p>
            <a:r>
              <a:rPr lang="fr-FR" dirty="0" err="1" smtClean="0"/>
              <a:t>bla</a:t>
            </a:r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/>
              <p14:cNvContentPartPr/>
              <p14:nvPr/>
            </p14:nvContentPartPr>
            <p14:xfrm>
              <a:off x="822909" y="3834000"/>
              <a:ext cx="6564600" cy="85680"/>
            </p14:xfrm>
          </p:contentPart>
        </mc:Choice>
        <mc:Fallback xmlns="">
          <p:pic>
            <p:nvPicPr>
              <p:cNvPr id="9" name="Encre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1029" y="3822120"/>
                <a:ext cx="65883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Encre 13"/>
              <p14:cNvContentPartPr/>
              <p14:nvPr/>
            </p14:nvContentPartPr>
            <p14:xfrm>
              <a:off x="7289229" y="3840480"/>
              <a:ext cx="156960" cy="156960"/>
            </p14:xfrm>
          </p:contentPart>
        </mc:Choice>
        <mc:Fallback xmlns="">
          <p:pic>
            <p:nvPicPr>
              <p:cNvPr id="14" name="Encre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7349" y="3828600"/>
                <a:ext cx="1807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Encre 16"/>
              <p14:cNvContentPartPr/>
              <p14:nvPr/>
            </p14:nvContentPartPr>
            <p14:xfrm>
              <a:off x="2788869" y="1358640"/>
              <a:ext cx="54360" cy="2756520"/>
            </p14:xfrm>
          </p:contentPart>
        </mc:Choice>
        <mc:Fallback xmlns="">
          <p:pic>
            <p:nvPicPr>
              <p:cNvPr id="17" name="Encre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6989" y="1346760"/>
                <a:ext cx="78120" cy="27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Encre 17"/>
              <p14:cNvContentPartPr/>
              <p14:nvPr/>
            </p14:nvContentPartPr>
            <p14:xfrm>
              <a:off x="2697429" y="1123560"/>
              <a:ext cx="307440" cy="267840"/>
            </p14:xfrm>
          </p:contentPart>
        </mc:Choice>
        <mc:Fallback xmlns="">
          <p:pic>
            <p:nvPicPr>
              <p:cNvPr id="18" name="Encre 1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85549" y="1111680"/>
                <a:ext cx="331200" cy="2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92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Qu’est-ce qu’un diagramme espace-temps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1501" y="879801"/>
            <a:ext cx="1836204" cy="230401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Etienne-Jules </a:t>
            </a:r>
            <a:r>
              <a:rPr lang="fr-FR" dirty="0" smtClean="0"/>
              <a:t>Marey (1885)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La méthode </a:t>
            </a:r>
            <a:r>
              <a:rPr lang="fr-FR" dirty="0"/>
              <a:t>graphique dans les sciences </a:t>
            </a:r>
            <a:r>
              <a:rPr lang="fr-FR" dirty="0" smtClean="0"/>
              <a:t>expérimentales,</a:t>
            </a:r>
          </a:p>
          <a:p>
            <a:pPr marL="0" indent="0">
              <a:buNone/>
            </a:pPr>
            <a:r>
              <a:rPr lang="fr-FR" dirty="0" smtClean="0"/>
              <a:t>et principalement</a:t>
            </a:r>
          </a:p>
          <a:p>
            <a:pPr marL="0" indent="0">
              <a:buNone/>
            </a:pPr>
            <a:r>
              <a:rPr lang="fr-FR" dirty="0" smtClean="0"/>
              <a:t>en physiologie</a:t>
            </a:r>
          </a:p>
          <a:p>
            <a:pPr marL="0" indent="0">
              <a:buNone/>
            </a:pPr>
            <a:r>
              <a:rPr lang="fr-FR" dirty="0" smtClean="0"/>
              <a:t>et </a:t>
            </a:r>
            <a:r>
              <a:rPr lang="fr-FR" dirty="0"/>
              <a:t>en </a:t>
            </a:r>
            <a:r>
              <a:rPr lang="fr-FR" dirty="0" smtClean="0"/>
              <a:t>médecine.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20" y="735546"/>
            <a:ext cx="7052084" cy="400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P vs. NP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3238" y="1131889"/>
            <a:ext cx="8389937" cy="395745"/>
          </a:xfrm>
        </p:spPr>
        <p:txBody>
          <a:bodyPr/>
          <a:lstStyle/>
          <a:p>
            <a:r>
              <a:rPr lang="fr-FR" dirty="0" err="1" smtClean="0"/>
              <a:t>bla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988" y="-1"/>
            <a:ext cx="4680012" cy="472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0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Scoop COVID-19 : les distances ‘sociales’ sont non-Euclidiennes !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20164" y="821017"/>
            <a:ext cx="3744416" cy="287336"/>
          </a:xfrm>
        </p:spPr>
        <p:txBody>
          <a:bodyPr/>
          <a:lstStyle/>
          <a:p>
            <a:r>
              <a:rPr lang="fr-FR" dirty="0" smtClean="0"/>
              <a:t>Une affiche anti-COVID …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35495" y="1095586"/>
            <a:ext cx="3658369" cy="3333689"/>
          </a:xfrm>
          <a:prstGeom prst="rect">
            <a:avLst/>
          </a:prstGeom>
        </p:spPr>
      </p:pic>
      <p:sp>
        <p:nvSpPr>
          <p:cNvPr id="9" name="Espace réservé du contenu 1"/>
          <p:cNvSpPr txBox="1">
            <a:spLocks/>
          </p:cNvSpPr>
          <p:nvPr/>
        </p:nvSpPr>
        <p:spPr bwMode="gray">
          <a:xfrm>
            <a:off x="120164" y="4444654"/>
            <a:ext cx="3744416" cy="2873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… Rien de suspect ?</a:t>
            </a:r>
            <a:endParaRPr lang="fr-FR" dirty="0"/>
          </a:p>
        </p:txBody>
      </p:sp>
      <p:sp>
        <p:nvSpPr>
          <p:cNvPr id="13" name="Espace réservé du contenu 1"/>
          <p:cNvSpPr txBox="1">
            <a:spLocks/>
          </p:cNvSpPr>
          <p:nvPr/>
        </p:nvSpPr>
        <p:spPr bwMode="gray">
          <a:xfrm>
            <a:off x="4016980" y="964685"/>
            <a:ext cx="4983512" cy="2873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http://www.malinc.se/math/geometry/pythagorasen.php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4535996" y="1446489"/>
            <a:ext cx="1909907" cy="148666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4247964" y="2912741"/>
            <a:ext cx="2659955" cy="86603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7195951" y="1493216"/>
            <a:ext cx="1725283" cy="186330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link="rId6"/>
          <a:stretch>
            <a:fillRect/>
          </a:stretch>
        </p:blipFill>
        <p:spPr>
          <a:xfrm>
            <a:off x="5868144" y="3493516"/>
            <a:ext cx="2572750" cy="129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546969" y="1383618"/>
            <a:ext cx="2067778" cy="22329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 rot="10800000">
            <a:off x="4788024" y="3111810"/>
            <a:ext cx="823781" cy="419761"/>
          </a:xfrm>
          <a:prstGeom prst="rect">
            <a:avLst/>
          </a:prstGeom>
        </p:spPr>
      </p:pic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Traversons la rivière par le bac (1/3)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480212" y="3739389"/>
            <a:ext cx="2412963" cy="915624"/>
          </a:xfrm>
        </p:spPr>
        <p:txBody>
          <a:bodyPr/>
          <a:lstStyle/>
          <a:p>
            <a:r>
              <a:rPr lang="fr-FR" dirty="0" smtClean="0"/>
              <a:t>Vu de la </a:t>
            </a:r>
            <a:r>
              <a:rPr lang="fr-FR" dirty="0" smtClean="0">
                <a:solidFill>
                  <a:srgbClr val="FF0000"/>
                </a:solidFill>
              </a:rPr>
              <a:t>rivière</a:t>
            </a:r>
            <a:r>
              <a:rPr lang="fr-FR" dirty="0" smtClean="0"/>
              <a:t> :</a:t>
            </a:r>
          </a:p>
          <a:p>
            <a:r>
              <a:rPr lang="fr-FR" dirty="0" smtClean="0"/>
              <a:t>Le bateau va bien tout droit à 5km/h …</a:t>
            </a:r>
          </a:p>
          <a:p>
            <a:r>
              <a:rPr lang="fr-FR" dirty="0" smtClean="0"/>
              <a:t>… mais cette crétine de berge bouge à 3 km/h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1501" y="1391201"/>
            <a:ext cx="360735" cy="2232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489449" y="1383618"/>
            <a:ext cx="360735" cy="2232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32235" y="1391134"/>
            <a:ext cx="2067778" cy="22329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1500" y="2335584"/>
            <a:ext cx="360735" cy="4881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 vers le bas 3"/>
          <p:cNvSpPr/>
          <p:nvPr/>
        </p:nvSpPr>
        <p:spPr>
          <a:xfrm>
            <a:off x="472550" y="1533610"/>
            <a:ext cx="378555" cy="39680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 rot="10800000">
            <a:off x="432236" y="2368013"/>
            <a:ext cx="823781" cy="4197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500687" y="2335584"/>
            <a:ext cx="360735" cy="4881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25733" y="27283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r>
              <a:rPr lang="fr-FR" dirty="0" smtClean="0"/>
              <a:t> km/h</a:t>
            </a:r>
            <a:endParaRPr lang="fr-FR" dirty="0"/>
          </a:p>
        </p:txBody>
      </p:sp>
      <p:sp>
        <p:nvSpPr>
          <p:cNvPr id="19" name="Flèche vers le bas 18"/>
          <p:cNvSpPr/>
          <p:nvPr/>
        </p:nvSpPr>
        <p:spPr>
          <a:xfrm>
            <a:off x="1969738" y="1526980"/>
            <a:ext cx="378555" cy="39680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967074" y="14067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 km/h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3186235" y="1383618"/>
            <a:ext cx="360735" cy="2232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04183" y="1382922"/>
            <a:ext cx="360735" cy="2232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186234" y="2335584"/>
            <a:ext cx="360735" cy="4881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 vers le bas 32"/>
          <p:cNvSpPr/>
          <p:nvPr/>
        </p:nvSpPr>
        <p:spPr>
          <a:xfrm>
            <a:off x="3587284" y="1533610"/>
            <a:ext cx="378555" cy="39680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615421" y="2335584"/>
            <a:ext cx="360735" cy="4881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vers le bas 36"/>
          <p:cNvSpPr/>
          <p:nvPr/>
        </p:nvSpPr>
        <p:spPr>
          <a:xfrm>
            <a:off x="5084472" y="1526980"/>
            <a:ext cx="378555" cy="39680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4081808" y="14067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 km/h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6282579" y="1382922"/>
            <a:ext cx="360735" cy="2232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8700527" y="1383618"/>
            <a:ext cx="360735" cy="2232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6643313" y="1382922"/>
            <a:ext cx="2067778" cy="22329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6274140" y="1563638"/>
            <a:ext cx="360735" cy="4881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lèche vers le bas 42"/>
          <p:cNvSpPr/>
          <p:nvPr/>
        </p:nvSpPr>
        <p:spPr>
          <a:xfrm flipV="1">
            <a:off x="8704744" y="2896638"/>
            <a:ext cx="342346" cy="40202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 rot="10800000">
            <a:off x="6643314" y="2368013"/>
            <a:ext cx="823781" cy="419761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8712807" y="1563638"/>
            <a:ext cx="360735" cy="4881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7178152" y="14067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r>
              <a:rPr lang="fr-FR" dirty="0" smtClean="0"/>
              <a:t> km/h</a:t>
            </a:r>
            <a:endParaRPr lang="fr-FR" dirty="0"/>
          </a:p>
        </p:txBody>
      </p:sp>
      <p:sp>
        <p:nvSpPr>
          <p:cNvPr id="49" name="Flèche vers le bas 48"/>
          <p:cNvSpPr/>
          <p:nvPr/>
        </p:nvSpPr>
        <p:spPr>
          <a:xfrm flipV="1">
            <a:off x="6279637" y="2883351"/>
            <a:ext cx="354925" cy="40202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 rot="10800000">
            <a:off x="3560886" y="2355726"/>
            <a:ext cx="823781" cy="419761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6" name="Triangle rectangle 5"/>
          <p:cNvSpPr>
            <a:spLocks noChangeAspect="1"/>
          </p:cNvSpPr>
          <p:nvPr/>
        </p:nvSpPr>
        <p:spPr>
          <a:xfrm flipH="1" flipV="1">
            <a:off x="3984015" y="2579542"/>
            <a:ext cx="1223208" cy="733925"/>
          </a:xfrm>
          <a:prstGeom prst="rtTriangl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595619" y="2276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5157978" y="26623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4215666" y="28864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5.8</a:t>
            </a:r>
            <a:endParaRPr lang="fr-FR" dirty="0"/>
          </a:p>
        </p:txBody>
      </p:sp>
      <p:sp>
        <p:nvSpPr>
          <p:cNvPr id="57" name="Triangle rectangle 56"/>
          <p:cNvSpPr>
            <a:spLocks noChangeAspect="1"/>
          </p:cNvSpPr>
          <p:nvPr/>
        </p:nvSpPr>
        <p:spPr>
          <a:xfrm flipH="1">
            <a:off x="7082976" y="1813174"/>
            <a:ext cx="1223208" cy="758576"/>
          </a:xfrm>
          <a:prstGeom prst="rtTriangl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space réservé du contenu 1"/>
          <p:cNvSpPr txBox="1">
            <a:spLocks/>
          </p:cNvSpPr>
          <p:nvPr/>
        </p:nvSpPr>
        <p:spPr bwMode="gray">
          <a:xfrm>
            <a:off x="3239852" y="3765857"/>
            <a:ext cx="2808312" cy="11287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Vu du la </a:t>
            </a:r>
            <a:r>
              <a:rPr lang="fr-FR" dirty="0" smtClean="0">
                <a:solidFill>
                  <a:srgbClr val="FF0000"/>
                </a:solidFill>
              </a:rPr>
              <a:t>berge</a:t>
            </a:r>
            <a:r>
              <a:rPr lang="fr-FR" dirty="0" smtClean="0"/>
              <a:t> :</a:t>
            </a:r>
          </a:p>
          <a:p>
            <a:r>
              <a:rPr lang="fr-FR" dirty="0" smtClean="0"/>
              <a:t>Ce crétin de capitaine ne sait pas viser …</a:t>
            </a:r>
          </a:p>
          <a:p>
            <a:r>
              <a:rPr lang="fr-FR" dirty="0" smtClean="0"/>
              <a:t>… et en plus il a mis le turbo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8365804" y="32853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 km/h</a:t>
            </a:r>
            <a:endParaRPr lang="fr-FR" dirty="0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 rot="10800000">
            <a:off x="7888679" y="2355726"/>
            <a:ext cx="823781" cy="419761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7515507" y="2559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63" name="ZoneTexte 62"/>
          <p:cNvSpPr txBox="1"/>
          <p:nvPr/>
        </p:nvSpPr>
        <p:spPr>
          <a:xfrm>
            <a:off x="8244907" y="194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8306184" y="1813174"/>
            <a:ext cx="404907" cy="249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space réservé du contenu 1"/>
          <p:cNvSpPr txBox="1">
            <a:spLocks/>
          </p:cNvSpPr>
          <p:nvPr/>
        </p:nvSpPr>
        <p:spPr bwMode="gray">
          <a:xfrm>
            <a:off x="3899314" y="987695"/>
            <a:ext cx="1296728" cy="312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5.8</a:t>
            </a:r>
            <a:r>
              <a:rPr lang="fr-FR" baseline="30000" dirty="0" smtClean="0"/>
              <a:t>2</a:t>
            </a:r>
            <a:r>
              <a:rPr lang="fr-FR" dirty="0" smtClean="0"/>
              <a:t> = 3</a:t>
            </a:r>
            <a:r>
              <a:rPr lang="fr-FR" baseline="30000" dirty="0" smtClean="0"/>
              <a:t>2</a:t>
            </a:r>
            <a:r>
              <a:rPr lang="fr-FR" dirty="0" smtClean="0"/>
              <a:t>+5</a:t>
            </a:r>
            <a:r>
              <a:rPr lang="fr-FR" baseline="30000" dirty="0" smtClean="0"/>
              <a:t>2</a:t>
            </a:r>
            <a:r>
              <a:rPr lang="fr-FR" dirty="0" smtClean="0"/>
              <a:t>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264188" y="2335584"/>
            <a:ext cx="360735" cy="48819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8711765" y="2335584"/>
            <a:ext cx="360735" cy="48819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5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3" y="411163"/>
            <a:ext cx="4212468" cy="540000"/>
          </a:xfrm>
        </p:spPr>
        <p:txBody>
          <a:bodyPr/>
          <a:lstStyle/>
          <a:p>
            <a:r>
              <a:rPr lang="fr-FR" dirty="0"/>
              <a:t>Traversons la rivière par le </a:t>
            </a:r>
            <a:r>
              <a:rPr lang="fr-FR" dirty="0" smtClean="0"/>
              <a:t>bac (2/3)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948265" y="15466"/>
            <a:ext cx="936104" cy="382948"/>
          </a:xfrm>
        </p:spPr>
        <p:txBody>
          <a:bodyPr/>
          <a:lstStyle/>
          <a:p>
            <a:r>
              <a:rPr lang="fr-FR" dirty="0" err="1" smtClean="0"/>
              <a:t>bla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6643313" y="1060278"/>
            <a:ext cx="2067778" cy="22329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space réservé du contenu 1"/>
          <p:cNvSpPr txBox="1">
            <a:spLocks/>
          </p:cNvSpPr>
          <p:nvPr/>
        </p:nvSpPr>
        <p:spPr bwMode="gray">
          <a:xfrm>
            <a:off x="3138808" y="3416049"/>
            <a:ext cx="2792434" cy="13228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Vu de la </a:t>
            </a:r>
            <a:r>
              <a:rPr lang="fr-FR" dirty="0" smtClean="0">
                <a:solidFill>
                  <a:srgbClr val="FF0000"/>
                </a:solidFill>
              </a:rPr>
              <a:t>rivière</a:t>
            </a:r>
            <a:r>
              <a:rPr lang="fr-FR" dirty="0" smtClean="0"/>
              <a:t> :</a:t>
            </a:r>
          </a:p>
          <a:p>
            <a:r>
              <a:rPr lang="fr-FR" dirty="0" smtClean="0"/>
              <a:t>Le bateau va à 5km/h, mais en biais …</a:t>
            </a:r>
          </a:p>
          <a:p>
            <a:r>
              <a:rPr lang="fr-FR" dirty="0" smtClean="0"/>
              <a:t>… d’où une vitesse horizontale réduite à 4km/h …</a:t>
            </a:r>
          </a:p>
          <a:p>
            <a:r>
              <a:rPr lang="fr-FR" dirty="0" smtClean="0"/>
              <a:t>… et cette crétine de berge bouge à 3 km/h de manière à rester en face !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71501" y="1067861"/>
            <a:ext cx="360735" cy="2232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2489449" y="1060278"/>
            <a:ext cx="360735" cy="2232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431540" y="1067794"/>
            <a:ext cx="2067778" cy="22329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1500" y="2012244"/>
            <a:ext cx="360735" cy="4881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èche vers le bas 44"/>
          <p:cNvSpPr/>
          <p:nvPr/>
        </p:nvSpPr>
        <p:spPr>
          <a:xfrm>
            <a:off x="472550" y="1210270"/>
            <a:ext cx="378555" cy="39680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 rot="8549508">
            <a:off x="974314" y="1966172"/>
            <a:ext cx="823781" cy="41976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2500687" y="1990406"/>
            <a:ext cx="357936" cy="510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394711" y="1872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r>
              <a:rPr lang="fr-FR" dirty="0" smtClean="0"/>
              <a:t> km/h</a:t>
            </a:r>
            <a:endParaRPr lang="fr-FR" dirty="0"/>
          </a:p>
        </p:txBody>
      </p:sp>
      <p:sp>
        <p:nvSpPr>
          <p:cNvPr id="49" name="Flèche vers le bas 48"/>
          <p:cNvSpPr/>
          <p:nvPr/>
        </p:nvSpPr>
        <p:spPr>
          <a:xfrm>
            <a:off x="1969738" y="1203640"/>
            <a:ext cx="378555" cy="39680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967074" y="10833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 km/h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6282579" y="1060278"/>
            <a:ext cx="360735" cy="2232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700527" y="1059582"/>
            <a:ext cx="360735" cy="2232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6282578" y="2012244"/>
            <a:ext cx="360735" cy="4881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èche vers le bas 53"/>
          <p:cNvSpPr/>
          <p:nvPr/>
        </p:nvSpPr>
        <p:spPr>
          <a:xfrm>
            <a:off x="6683628" y="1210270"/>
            <a:ext cx="378555" cy="39680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8711765" y="2012244"/>
            <a:ext cx="360735" cy="4881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lèche vers le bas 55"/>
          <p:cNvSpPr/>
          <p:nvPr/>
        </p:nvSpPr>
        <p:spPr>
          <a:xfrm>
            <a:off x="8180816" y="1203640"/>
            <a:ext cx="378555" cy="39680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178152" y="10833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 km/h</a:t>
            </a:r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3140279" y="1059582"/>
            <a:ext cx="360735" cy="2232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5558227" y="1060278"/>
            <a:ext cx="360735" cy="2232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3501013" y="1059582"/>
            <a:ext cx="2067778" cy="22329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131840" y="1363476"/>
            <a:ext cx="360735" cy="4881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570507" y="1363476"/>
            <a:ext cx="360735" cy="4881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4035852" y="10833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r>
              <a:rPr lang="fr-FR" dirty="0" smtClean="0"/>
              <a:t> km/h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5972770" y="4111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70" name="ZoneTexte 69"/>
          <p:cNvSpPr txBox="1"/>
          <p:nvPr/>
        </p:nvSpPr>
        <p:spPr>
          <a:xfrm>
            <a:off x="5142384" y="183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1" name="ZoneTexte 70"/>
          <p:cNvSpPr txBox="1"/>
          <p:nvPr/>
        </p:nvSpPr>
        <p:spPr>
          <a:xfrm>
            <a:off x="1284347" y="26120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3" name="Espace réservé du contenu 1"/>
          <p:cNvSpPr txBox="1">
            <a:spLocks/>
          </p:cNvSpPr>
          <p:nvPr/>
        </p:nvSpPr>
        <p:spPr bwMode="gray">
          <a:xfrm>
            <a:off x="6336196" y="3442517"/>
            <a:ext cx="2808312" cy="11287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Vu du la </a:t>
            </a:r>
            <a:r>
              <a:rPr lang="fr-FR" dirty="0" smtClean="0">
                <a:solidFill>
                  <a:srgbClr val="FF0000"/>
                </a:solidFill>
              </a:rPr>
              <a:t>berge</a:t>
            </a:r>
            <a:r>
              <a:rPr lang="fr-FR" dirty="0" smtClean="0"/>
              <a:t> :</a:t>
            </a:r>
          </a:p>
          <a:p>
            <a:endParaRPr lang="fr-FR" dirty="0"/>
          </a:p>
        </p:txBody>
      </p:sp>
      <p:sp>
        <p:nvSpPr>
          <p:cNvPr id="76" name="ZoneTexte 75"/>
          <p:cNvSpPr txBox="1"/>
          <p:nvPr/>
        </p:nvSpPr>
        <p:spPr>
          <a:xfrm>
            <a:off x="5259529" y="21694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cxnSp>
        <p:nvCxnSpPr>
          <p:cNvPr id="77" name="Connecteur droit 76"/>
          <p:cNvCxnSpPr/>
          <p:nvPr/>
        </p:nvCxnSpPr>
        <p:spPr>
          <a:xfrm flipV="1">
            <a:off x="6552237" y="697870"/>
            <a:ext cx="404907" cy="249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riangle rectangle 36"/>
          <p:cNvSpPr>
            <a:spLocks noChangeAspect="1"/>
          </p:cNvSpPr>
          <p:nvPr/>
        </p:nvSpPr>
        <p:spPr>
          <a:xfrm flipH="1">
            <a:off x="804939" y="1708350"/>
            <a:ext cx="1210777" cy="908083"/>
          </a:xfrm>
          <a:prstGeom prst="rtTriangl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2000424" y="1999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 rot="8549508">
            <a:off x="4857707" y="1555711"/>
            <a:ext cx="823781" cy="419761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 rot="8549508">
            <a:off x="3453551" y="2599827"/>
            <a:ext cx="823781" cy="419761"/>
          </a:xfrm>
          <a:prstGeom prst="rect">
            <a:avLst/>
          </a:prstGeom>
        </p:spPr>
      </p:pic>
      <p:sp>
        <p:nvSpPr>
          <p:cNvPr id="79" name="Triangle rectangle 78"/>
          <p:cNvSpPr>
            <a:spLocks noChangeAspect="1"/>
          </p:cNvSpPr>
          <p:nvPr/>
        </p:nvSpPr>
        <p:spPr>
          <a:xfrm flipH="1">
            <a:off x="3887924" y="1758771"/>
            <a:ext cx="1410913" cy="1058185"/>
          </a:xfrm>
          <a:prstGeom prst="rtTriangl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4476844" y="27693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83" name="ZoneTexte 82"/>
          <p:cNvSpPr txBox="1"/>
          <p:nvPr/>
        </p:nvSpPr>
        <p:spPr>
          <a:xfrm>
            <a:off x="4320223" y="19944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84" name="Rectangle 83"/>
          <p:cNvSpPr/>
          <p:nvPr/>
        </p:nvSpPr>
        <p:spPr>
          <a:xfrm>
            <a:off x="3138807" y="2618510"/>
            <a:ext cx="360735" cy="48819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5579417" y="2624312"/>
            <a:ext cx="360735" cy="48819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 vers le haut 2"/>
          <p:cNvSpPr/>
          <p:nvPr/>
        </p:nvSpPr>
        <p:spPr>
          <a:xfrm>
            <a:off x="5581104" y="1989484"/>
            <a:ext cx="327891" cy="36459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87" name="Flèche vers le haut 86"/>
          <p:cNvSpPr/>
          <p:nvPr/>
        </p:nvSpPr>
        <p:spPr>
          <a:xfrm>
            <a:off x="3163989" y="1995686"/>
            <a:ext cx="327891" cy="36459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 rot="8549508">
            <a:off x="6594860" y="2052600"/>
            <a:ext cx="823781" cy="419761"/>
          </a:xfrm>
          <a:prstGeom prst="rect">
            <a:avLst/>
          </a:prstGeom>
        </p:spPr>
      </p:pic>
      <p:pic>
        <p:nvPicPr>
          <p:cNvPr id="89" name="Image 88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 rot="8549508">
            <a:off x="7963012" y="2052600"/>
            <a:ext cx="823781" cy="41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4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6473908" y="2819575"/>
            <a:ext cx="2922628" cy="1948419"/>
          </a:xfrm>
          <a:prstGeom prst="rect">
            <a:avLst/>
          </a:prstGeom>
        </p:spPr>
      </p:pic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3" y="411163"/>
            <a:ext cx="4212468" cy="540000"/>
          </a:xfrm>
        </p:spPr>
        <p:txBody>
          <a:bodyPr/>
          <a:lstStyle/>
          <a:p>
            <a:r>
              <a:rPr lang="fr-FR" dirty="0"/>
              <a:t>Traversons la rivière par le bac </a:t>
            </a:r>
            <a:r>
              <a:rPr lang="fr-FR" dirty="0" smtClean="0"/>
              <a:t>(3/3</a:t>
            </a:r>
            <a:r>
              <a:rPr lang="fr-FR" dirty="0"/>
              <a:t>)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1501" y="774233"/>
            <a:ext cx="360735" cy="2232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489449" y="766650"/>
            <a:ext cx="360735" cy="2232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31540" y="774166"/>
            <a:ext cx="2067778" cy="22329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1500" y="1718616"/>
            <a:ext cx="360735" cy="4881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bas 14"/>
          <p:cNvSpPr/>
          <p:nvPr/>
        </p:nvSpPr>
        <p:spPr>
          <a:xfrm>
            <a:off x="472550" y="916642"/>
            <a:ext cx="378555" cy="39680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 rot="8549508">
            <a:off x="974314" y="1672544"/>
            <a:ext cx="823781" cy="41976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00687" y="1696778"/>
            <a:ext cx="357936" cy="510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94711" y="15790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r>
              <a:rPr lang="fr-FR" dirty="0" smtClean="0"/>
              <a:t> km/h</a:t>
            </a:r>
            <a:endParaRPr lang="fr-FR" dirty="0"/>
          </a:p>
        </p:txBody>
      </p:sp>
      <p:sp>
        <p:nvSpPr>
          <p:cNvPr id="19" name="Flèche vers le bas 18"/>
          <p:cNvSpPr/>
          <p:nvPr/>
        </p:nvSpPr>
        <p:spPr>
          <a:xfrm>
            <a:off x="1969738" y="910012"/>
            <a:ext cx="378555" cy="39680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967074" y="7897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 km/h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284347" y="2318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2" name="Triangle rectangle 21"/>
          <p:cNvSpPr>
            <a:spLocks noChangeAspect="1"/>
          </p:cNvSpPr>
          <p:nvPr/>
        </p:nvSpPr>
        <p:spPr>
          <a:xfrm flipH="1">
            <a:off x="804939" y="1414722"/>
            <a:ext cx="1210777" cy="908083"/>
          </a:xfrm>
          <a:prstGeom prst="rtTriangl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000424" y="17059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grpSp>
        <p:nvGrpSpPr>
          <p:cNvPr id="59" name="Groupe 58"/>
          <p:cNvGrpSpPr/>
          <p:nvPr/>
        </p:nvGrpSpPr>
        <p:grpSpPr>
          <a:xfrm>
            <a:off x="3131840" y="765954"/>
            <a:ext cx="2787123" cy="2240527"/>
            <a:chOff x="3131840" y="765954"/>
            <a:chExt cx="2787123" cy="2240527"/>
          </a:xfrm>
        </p:grpSpPr>
        <p:sp>
          <p:nvSpPr>
            <p:cNvPr id="24" name="Rectangle 23"/>
            <p:cNvSpPr/>
            <p:nvPr/>
          </p:nvSpPr>
          <p:spPr>
            <a:xfrm>
              <a:off x="3131841" y="773537"/>
              <a:ext cx="360735" cy="223294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49789" y="765954"/>
              <a:ext cx="360735" cy="223294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91880" y="773470"/>
              <a:ext cx="2067778" cy="22329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31840" y="1717920"/>
              <a:ext cx="360735" cy="4881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Flèche vers le bas 27"/>
            <p:cNvSpPr/>
            <p:nvPr/>
          </p:nvSpPr>
          <p:spPr>
            <a:xfrm>
              <a:off x="3532890" y="915946"/>
              <a:ext cx="378555" cy="396807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/>
            <p:cNvPicPr>
              <a:picLocks noChangeAspect="1"/>
            </p:cNvPicPr>
            <p:nvPr/>
          </p:nvPicPr>
          <p:blipFill>
            <a:blip r:link="rId3"/>
            <a:stretch>
              <a:fillRect/>
            </a:stretch>
          </p:blipFill>
          <p:spPr>
            <a:xfrm rot="7591079">
              <a:off x="4033830" y="1684330"/>
              <a:ext cx="823781" cy="419761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5561027" y="1696082"/>
              <a:ext cx="357936" cy="510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3455051" y="157839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  <a:r>
                <a:rPr lang="fr-FR" dirty="0" smtClean="0"/>
                <a:t> km/h</a:t>
              </a:r>
              <a:endParaRPr lang="fr-FR" dirty="0"/>
            </a:p>
          </p:txBody>
        </p:sp>
        <p:sp>
          <p:nvSpPr>
            <p:cNvPr id="32" name="Flèche vers le bas 31"/>
            <p:cNvSpPr/>
            <p:nvPr/>
          </p:nvSpPr>
          <p:spPr>
            <a:xfrm>
              <a:off x="5030078" y="909316"/>
              <a:ext cx="378555" cy="396807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4027414" y="78907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4</a:t>
              </a:r>
              <a:r>
                <a:rPr lang="fr-FR" dirty="0" smtClean="0"/>
                <a:t> km/h</a:t>
              </a:r>
              <a:endParaRPr lang="fr-FR" dirty="0"/>
            </a:p>
          </p:txBody>
        </p:sp>
        <p:sp>
          <p:nvSpPr>
            <p:cNvPr id="35" name="Triangle rectangle 34"/>
            <p:cNvSpPr>
              <a:spLocks noChangeAspect="1"/>
            </p:cNvSpPr>
            <p:nvPr/>
          </p:nvSpPr>
          <p:spPr>
            <a:xfrm flipH="1">
              <a:off x="3975562" y="1306014"/>
              <a:ext cx="920474" cy="1227299"/>
            </a:xfrm>
            <a:prstGeom prst="rtTriangl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4364382" y="22309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grpSp>
        <p:nvGrpSpPr>
          <p:cNvPr id="60" name="Groupe 59"/>
          <p:cNvGrpSpPr/>
          <p:nvPr/>
        </p:nvGrpSpPr>
        <p:grpSpPr>
          <a:xfrm>
            <a:off x="6285377" y="765954"/>
            <a:ext cx="2787123" cy="2240527"/>
            <a:chOff x="6285377" y="765954"/>
            <a:chExt cx="2787123" cy="2240527"/>
          </a:xfrm>
        </p:grpSpPr>
        <p:sp>
          <p:nvSpPr>
            <p:cNvPr id="37" name="Rectangle 36"/>
            <p:cNvSpPr/>
            <p:nvPr/>
          </p:nvSpPr>
          <p:spPr>
            <a:xfrm>
              <a:off x="6285378" y="773537"/>
              <a:ext cx="360735" cy="223294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03326" y="765954"/>
              <a:ext cx="360735" cy="223294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>
            <a:xfrm>
              <a:off x="6645417" y="773470"/>
              <a:ext cx="2067778" cy="22329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285377" y="1717920"/>
              <a:ext cx="360735" cy="4881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lèche vers le bas 40"/>
            <p:cNvSpPr/>
            <p:nvPr/>
          </p:nvSpPr>
          <p:spPr>
            <a:xfrm>
              <a:off x="6686427" y="915946"/>
              <a:ext cx="378555" cy="396807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2" name="Image 41"/>
            <p:cNvPicPr>
              <a:picLocks noChangeAspect="1"/>
            </p:cNvPicPr>
            <p:nvPr/>
          </p:nvPicPr>
          <p:blipFill>
            <a:blip r:link="rId3"/>
            <a:stretch>
              <a:fillRect/>
            </a:stretch>
          </p:blipFill>
          <p:spPr>
            <a:xfrm rot="6676827">
              <a:off x="7307438" y="1829883"/>
              <a:ext cx="823781" cy="419761"/>
            </a:xfrm>
            <a:prstGeom prst="rect">
              <a:avLst/>
            </a:prstGeom>
          </p:spPr>
        </p:pic>
        <p:sp>
          <p:nvSpPr>
            <p:cNvPr id="43" name="Rectangle 42"/>
            <p:cNvSpPr/>
            <p:nvPr/>
          </p:nvSpPr>
          <p:spPr>
            <a:xfrm>
              <a:off x="8714564" y="1696082"/>
              <a:ext cx="357936" cy="510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6608588" y="157839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  <a:r>
                <a:rPr lang="fr-FR" dirty="0" smtClean="0"/>
                <a:t> km/h</a:t>
              </a:r>
              <a:endParaRPr lang="fr-FR" dirty="0"/>
            </a:p>
          </p:txBody>
        </p:sp>
        <p:sp>
          <p:nvSpPr>
            <p:cNvPr id="45" name="Flèche vers le bas 44"/>
            <p:cNvSpPr/>
            <p:nvPr/>
          </p:nvSpPr>
          <p:spPr>
            <a:xfrm>
              <a:off x="8183615" y="909316"/>
              <a:ext cx="378555" cy="396807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7180951" y="789074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4.9 km/h</a:t>
              </a:r>
              <a:endParaRPr lang="fr-FR" dirty="0"/>
            </a:p>
          </p:txBody>
        </p:sp>
        <p:sp>
          <p:nvSpPr>
            <p:cNvPr id="48" name="Triangle rectangle 47"/>
            <p:cNvSpPr>
              <a:spLocks noChangeAspect="1"/>
            </p:cNvSpPr>
            <p:nvPr/>
          </p:nvSpPr>
          <p:spPr>
            <a:xfrm flipH="1">
              <a:off x="7488324" y="1180320"/>
              <a:ext cx="553495" cy="1427434"/>
            </a:xfrm>
            <a:prstGeom prst="rtTriangl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9" name="ZoneTexte 48"/>
          <p:cNvSpPr txBox="1"/>
          <p:nvPr/>
        </p:nvSpPr>
        <p:spPr>
          <a:xfrm>
            <a:off x="7997841" y="17602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4.9</a:t>
            </a:r>
            <a:endParaRPr lang="fr-FR" dirty="0"/>
          </a:p>
        </p:txBody>
      </p:sp>
      <p:sp>
        <p:nvSpPr>
          <p:cNvPr id="50" name="Espace réservé du contenu 1"/>
          <p:cNvSpPr txBox="1">
            <a:spLocks/>
          </p:cNvSpPr>
          <p:nvPr/>
        </p:nvSpPr>
        <p:spPr bwMode="gray">
          <a:xfrm>
            <a:off x="3882008" y="2728127"/>
            <a:ext cx="1374068" cy="2756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ym typeface="Symbol" panose="05050102010706020507" pitchFamily="18" charset="2"/>
              </a:rPr>
              <a:t></a:t>
            </a:r>
            <a:r>
              <a:rPr lang="fr-FR" dirty="0" smtClean="0"/>
              <a:t> = 5/3 = 1.67</a:t>
            </a:r>
            <a:endParaRPr lang="fr-FR" dirty="0"/>
          </a:p>
        </p:txBody>
      </p:sp>
      <p:sp>
        <p:nvSpPr>
          <p:cNvPr id="51" name="Espace réservé du contenu 1"/>
          <p:cNvSpPr txBox="1">
            <a:spLocks/>
          </p:cNvSpPr>
          <p:nvPr/>
        </p:nvSpPr>
        <p:spPr bwMode="gray">
          <a:xfrm>
            <a:off x="7374396" y="2728127"/>
            <a:ext cx="1374068" cy="2756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ym typeface="Symbol" panose="05050102010706020507" pitchFamily="18" charset="2"/>
              </a:rPr>
              <a:t></a:t>
            </a:r>
            <a:r>
              <a:rPr lang="fr-FR" dirty="0" smtClean="0"/>
              <a:t> = 5/1 = 5</a:t>
            </a:r>
            <a:endParaRPr lang="fr-FR" dirty="0"/>
          </a:p>
        </p:txBody>
      </p:sp>
      <p:sp>
        <p:nvSpPr>
          <p:cNvPr id="53" name="Espace réservé du contenu 1"/>
          <p:cNvSpPr txBox="1">
            <a:spLocks/>
          </p:cNvSpPr>
          <p:nvPr/>
        </p:nvSpPr>
        <p:spPr bwMode="gray">
          <a:xfrm>
            <a:off x="3406734" y="3760848"/>
            <a:ext cx="2353398" cy="2756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ym typeface="Symbol" panose="05050102010706020507" pitchFamily="18" charset="2"/>
              </a:rPr>
              <a:t></a:t>
            </a:r>
            <a:r>
              <a:rPr lang="fr-FR" dirty="0" smtClean="0"/>
              <a:t> = 10     pour v = 4.975</a:t>
            </a:r>
            <a:endParaRPr lang="fr-FR" dirty="0"/>
          </a:p>
        </p:txBody>
      </p:sp>
      <p:sp>
        <p:nvSpPr>
          <p:cNvPr id="54" name="Espace réservé du contenu 1"/>
          <p:cNvSpPr txBox="1">
            <a:spLocks/>
          </p:cNvSpPr>
          <p:nvPr/>
        </p:nvSpPr>
        <p:spPr bwMode="gray">
          <a:xfrm>
            <a:off x="3423873" y="4070343"/>
            <a:ext cx="2372263" cy="2756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ym typeface="Symbol" panose="05050102010706020507" pitchFamily="18" charset="2"/>
              </a:rPr>
              <a:t></a:t>
            </a:r>
            <a:r>
              <a:rPr lang="fr-FR" dirty="0" smtClean="0"/>
              <a:t> = 100   pour v = 4.99975</a:t>
            </a:r>
            <a:endParaRPr lang="fr-FR" dirty="0"/>
          </a:p>
        </p:txBody>
      </p:sp>
      <p:sp>
        <p:nvSpPr>
          <p:cNvPr id="55" name="Espace réservé du contenu 1"/>
          <p:cNvSpPr txBox="1">
            <a:spLocks/>
          </p:cNvSpPr>
          <p:nvPr/>
        </p:nvSpPr>
        <p:spPr bwMode="gray">
          <a:xfrm>
            <a:off x="3419872" y="3363838"/>
            <a:ext cx="4932548" cy="2756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ym typeface="Symbol" panose="05050102010706020507" pitchFamily="18" charset="2"/>
              </a:rPr>
              <a:t></a:t>
            </a:r>
            <a:r>
              <a:rPr lang="fr-FR" dirty="0" smtClean="0"/>
              <a:t> = facteur de </a:t>
            </a:r>
            <a:r>
              <a:rPr lang="fr-FR" dirty="0" smtClean="0">
                <a:solidFill>
                  <a:srgbClr val="FF0000"/>
                </a:solidFill>
              </a:rPr>
              <a:t>dilatation des durées        </a:t>
            </a:r>
            <a:r>
              <a:rPr lang="fr-FR" dirty="0" smtClean="0"/>
              <a:t>(de traversée)</a:t>
            </a:r>
            <a:endParaRPr lang="fr-FR" dirty="0"/>
          </a:p>
        </p:txBody>
      </p:sp>
      <p:sp>
        <p:nvSpPr>
          <p:cNvPr id="57" name="Espace réservé du contenu 1"/>
          <p:cNvSpPr txBox="1">
            <a:spLocks/>
          </p:cNvSpPr>
          <p:nvPr/>
        </p:nvSpPr>
        <p:spPr bwMode="gray">
          <a:xfrm>
            <a:off x="3423873" y="4346517"/>
            <a:ext cx="2372263" cy="2756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ym typeface="Symbol" panose="05050102010706020507" pitchFamily="18" charset="2"/>
              </a:rPr>
              <a:t></a:t>
            </a:r>
            <a:r>
              <a:rPr lang="fr-FR" dirty="0" smtClean="0"/>
              <a:t> = 1000 pour v = …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55576" y="2715766"/>
            <a:ext cx="1374068" cy="27567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ym typeface="Symbol" panose="05050102010706020507" pitchFamily="18" charset="2"/>
              </a:rPr>
              <a:t></a:t>
            </a:r>
            <a:r>
              <a:rPr lang="fr-FR" dirty="0" smtClean="0"/>
              <a:t> = 5/4 = 1.25</a:t>
            </a:r>
            <a:endParaRPr lang="fr-FR" dirty="0"/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-508" y="1560755"/>
            <a:ext cx="2636874" cy="3243243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4871162" y="17796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7747893" y="22973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098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9" grpId="0"/>
      <p:bldP spid="50" grpId="0"/>
      <p:bldP spid="51" grpId="0"/>
      <p:bldP spid="53" grpId="0"/>
      <p:bldP spid="54" grpId="0"/>
      <p:bldP spid="55" grpId="0"/>
      <p:bldP spid="57" grpId="0"/>
      <p:bldP spid="2" grpId="0" build="p"/>
      <p:bldP spid="34" grpId="0"/>
      <p:bldP spid="47" grpId="0"/>
    </p:bldLst>
  </p:timing>
</p:sld>
</file>

<file path=ppt/theme/theme1.xml><?xml version="1.0" encoding="utf-8"?>
<a:theme xmlns:a="http://schemas.openxmlformats.org/drawingml/2006/main" name="SAFRAN_Bleu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FRAN_Orange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AFRAN_Vert_foncé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AFRAN_Vert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5067D6-368B-4516-B21D-983CC95ABB8B}">
  <we:reference id="wa104380121" version="2.0.0.0" store="fr-F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RollupImage xmlns="http://schemas.microsoft.com/sharepoint/v3">&lt;img alt="" src="/com/Sagem/PracticalInfo/DocumentModels/PublishingImages/ppt_fr.jpg" style="BORDER&amp;#58;0px solid;" /&gt;</PublishingRollupImage>
    <j0d00d49c94f4a41889fe0a90686fcf3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Modèle de PowerPoint</TermName>
          <TermId xmlns="http://schemas.microsoft.com/office/infopath/2007/PartnerControls">80c833d3-038d-45cb-b65f-a8d2234b6314</TermId>
        </TermInfo>
      </Terms>
    </j0d00d49c94f4a41889fe0a90686fcf3>
    <SharePoint_Group_Language xmlns="594212a7-a8eb-497d-bd6b-0e3a174923ee">0</SharePoint_Group_Language>
    <fd69f967cfe64500a3ea9d72cb3281b0 xmlns="594212a7-a8eb-497d-bd6b-0e3a174923ee">
      <Terms xmlns="http://schemas.microsoft.com/office/infopath/2007/PartnerControls"/>
    </fd69f967cfe64500a3ea9d72cb3281b0>
    <TaxCatchAllLabel xmlns="594212a7-a8eb-497d-bd6b-0e3a174923ee"/>
    <SAF_RollupImageUrl xmlns="594212a7-a8eb-497d-bd6b-0e3a174923ee">/com/Sagem/PracticalInfo/DocumentModels/PublishingImages/ppt_fr.jpg</SAF_RollupImageUrl>
    <m7fd08401b3947dfa98de00fecb0dae1 xmlns="594212a7-a8eb-497d-bd6b-0e3a174923ee">
      <Terms xmlns="http://schemas.microsoft.com/office/infopath/2007/PartnerControls"/>
    </m7fd08401b3947dfa98de00fecb0dae1>
    <bf182a5ee3d048a18e411565aa2e2f45 xmlns="594212a7-a8eb-497d-bd6b-0e3a174923ee">
      <Terms xmlns="http://schemas.microsoft.com/office/infopath/2007/PartnerControls"/>
    </bf182a5ee3d048a18e411565aa2e2f45>
    <e52db41c680243efb0b30a61ab228ec7 xmlns="594212a7-a8eb-497d-bd6b-0e3a174923ee">
      <Terms xmlns="http://schemas.microsoft.com/office/infopath/2007/PartnerControls"/>
    </e52db41c680243efb0b30a61ab228ec7>
    <hbb7c253cca74a7eb37893d2c784478e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Société de rang 1</TermName>
          <TermId xmlns="http://schemas.microsoft.com/office/infopath/2007/PartnerControls">153bb90e-11c3-427f-ad6a-31f0311df60b</TermId>
        </TermInfo>
      </Terms>
    </hbb7c253cca74a7eb37893d2c784478e>
    <ad37d51a25df4e05a3b157053c5270a3 xmlns="594212a7-a8eb-497d-bd6b-0e3a174923ee">
      <Terms xmlns="http://schemas.microsoft.com/office/infopath/2007/PartnerControls"/>
    </ad37d51a25df4e05a3b157053c5270a3>
    <TaxCatchAll xmlns="594212a7-a8eb-497d-bd6b-0e3a174923ee">
      <Value>66</Value>
      <Value>3</Value>
      <Value>2</Value>
    </TaxCatchAll>
    <e2fa6dee792b43efac6bb28cb4245109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Safran Electronics and Defense</TermName>
          <TermId xmlns="http://schemas.microsoft.com/office/infopath/2007/PartnerControls">09be7f39-4113-4616-9cb0-773043a7aa11</TermId>
        </TermInfo>
      </Terms>
    </e2fa6dee792b43efac6bb28cb4245109>
    <l0cedefb36e74dc2b968aa0e806ff5e3 xmlns="594212a7-a8eb-497d-bd6b-0e3a174923ee">
      <Terms xmlns="http://schemas.microsoft.com/office/infopath/2007/PartnerControls"/>
    </l0cedefb36e74dc2b968aa0e806ff5e3>
    <TaxKeywordTaxHTField xmlns="594212a7-a8eb-497d-bd6b-0e3a174923ee">
      <Terms xmlns="http://schemas.microsoft.com/office/infopath/2007/PartnerControls"/>
    </TaxKeywordTaxHTField>
    <a825e358ec1643889847765ed6ff8a73 xmlns="594212a7-a8eb-497d-bd6b-0e3a174923ee">
      <Terms xmlns="http://schemas.microsoft.com/office/infopath/2007/PartnerControls"/>
    </a825e358ec1643889847765ed6ff8a73>
    <Audience xmlns="http://schemas.microsoft.com/sharepoint/v3">b1fcddf0-eb02-40cf-999e-f891355df569;;;;</Audience>
    <SAF_DateDeMiseAJour xmlns="594212a7-a8eb-497d-bd6b-0e3a174923ee">2016-05-18T22:00:00+00:00</SAF_DateDeMiseAJour>
    <SAF_Descriptif xmlns="594212a7-a8eb-497d-bd6b-0e3a174923ee">Modèle de présentation Powerpoint</SAF_Descriptif>
    <caf53a6a65da4c24b32d62b4b62720b3 xmlns="594212a7-a8eb-497d-bd6b-0e3a174923ee">
      <Terms xmlns="http://schemas.microsoft.com/office/infopath/2007/PartnerControls"/>
    </caf53a6a65da4c24b32d62b4b62720b3>
    <SAF_Auteur xmlns="594212a7-a8eb-497d-bd6b-0e3a174923ee" xsi:nil="true"/>
    <SharePoint_Item_Language xmlns="594212a7-a8eb-497d-bd6b-0e3a174923ee">ALL</SharePoint_Item_Languag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45132351-61c7-4947-8fdd-28b295696121" ContentTypeId="0x010100D21E0D47AF3242459E2F63E44FCC089100777D7FF5B336497A8022BDD96D52F206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Insite document" ma:contentTypeID="0x010100D21E0D47AF3242459E2F63E44FCC089100777D7FF5B336497A8022BDD96D52F2060073A9C0FD6552724BA132B83B91CE397D" ma:contentTypeVersion="58" ma:contentTypeDescription="Create Insite document" ma:contentTypeScope="" ma:versionID="f65cc82e10089ab0f0be1d7b16f82811">
  <xsd:schema xmlns:xsd="http://www.w3.org/2001/XMLSchema" xmlns:xs="http://www.w3.org/2001/XMLSchema" xmlns:p="http://schemas.microsoft.com/office/2006/metadata/properties" xmlns:ns1="http://schemas.microsoft.com/sharepoint/v3" xmlns:ns2="594212a7-a8eb-497d-bd6b-0e3a174923ee" targetNamespace="http://schemas.microsoft.com/office/2006/metadata/properties" ma:root="true" ma:fieldsID="a3d08b64a20d4b59c3188e4df41a755c" ns1:_="" ns2:_="">
    <xsd:import namespace="http://schemas.microsoft.com/sharepoint/v3"/>
    <xsd:import namespace="594212a7-a8eb-497d-bd6b-0e3a174923ee"/>
    <xsd:element name="properties">
      <xsd:complexType>
        <xsd:sequence>
          <xsd:element name="documentManagement">
            <xsd:complexType>
              <xsd:all>
                <xsd:element ref="ns1:Audience"/>
                <xsd:element ref="ns1:PublishingRollupImage" minOccurs="0"/>
                <xsd:element ref="ns2:TaxCatchAll" minOccurs="0"/>
                <xsd:element ref="ns2:TaxCatchAllLabel" minOccurs="0"/>
                <xsd:element ref="ns2:hbb7c253cca74a7eb37893d2c784478e" minOccurs="0"/>
                <xsd:element ref="ns2:e2fa6dee792b43efac6bb28cb4245109" minOccurs="0"/>
                <xsd:element ref="ns2:m7fd08401b3947dfa98de00fecb0dae1" minOccurs="0"/>
                <xsd:element ref="ns2:l0cedefb36e74dc2b968aa0e806ff5e3" minOccurs="0"/>
                <xsd:element ref="ns2:e52db41c680243efb0b30a61ab228ec7" minOccurs="0"/>
                <xsd:element ref="ns2:bf182a5ee3d048a18e411565aa2e2f45" minOccurs="0"/>
                <xsd:element ref="ns2:ad37d51a25df4e05a3b157053c5270a3" minOccurs="0"/>
                <xsd:element ref="ns2:fd69f967cfe64500a3ea9d72cb3281b0" minOccurs="0"/>
                <xsd:element ref="ns2:a825e358ec1643889847765ed6ff8a73" minOccurs="0"/>
                <xsd:element ref="ns2:caf53a6a65da4c24b32d62b4b62720b3" minOccurs="0"/>
                <xsd:element ref="ns2:j0d00d49c94f4a41889fe0a90686fcf3" minOccurs="0"/>
                <xsd:element ref="ns2:SAF_Descriptif"/>
                <xsd:element ref="ns2:SAF_DateDeMiseAJour"/>
                <xsd:element ref="ns2:SAF_Auteur" minOccurs="0"/>
                <xsd:element ref="ns2:SharePoint_Item_Language"/>
                <xsd:element ref="ns2:SharePoint_Group_Language" minOccurs="0"/>
                <xsd:element ref="ns2:SAF_RollupImageUrl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udience" ma:index="8" ma:displayName="Target Audiences" ma:description="Target Audiences is a site column created by the Publishing feature. It is used to specify audiences to which this page will be targeted." ma:internalName="Audience" ma:readOnly="false">
      <xsd:simpleType>
        <xsd:restriction base="dms:Unknown"/>
      </xsd:simpleType>
    </xsd:element>
    <xsd:element name="PublishingRollupImage" ma:index="9" nillable="true" ma:displayName="Rollup image" ma:description="Rollup Image is a site column created by the Publishing feature. It is used on the Page Content Type as the image for the page shown in content roll-ups such as the Content By Search web part." ma:internalName="PublishingRollupImag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212a7-a8eb-497d-bd6b-0e3a174923e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9065baee-787a-4b2c-9a5f-8c0ff377cc98}" ma:internalName="TaxCatchAll" ma:readOnly="false" ma:showField="CatchAllData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9065baee-787a-4b2c-9a5f-8c0ff377cc98}" ma:internalName="TaxCatchAllLabel" ma:readOnly="false" ma:showField="CatchAllDataLabel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bb7c253cca74a7eb37893d2c784478e" ma:index="12" ma:taxonomy="true" ma:internalName="hbb7c253cca74a7eb37893d2c784478e" ma:taxonomyFieldName="SAF_Perimetre" ma:displayName="Scope" ma:readOnly="false" ma:fieldId="{1bb7c253-cca7-4a7e-b378-93d2c784478e}" ma:sspId="45132351-61c7-4947-8fdd-28b295696121" ma:termSetId="1b45f720-bd19-43cd-a0f9-8331ec2f3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2fa6dee792b43efac6bb28cb4245109" ma:index="14" ma:taxonomy="true" ma:internalName="e2fa6dee792b43efac6bb28cb4245109" ma:taxonomyFieldName="SAF_Company" ma:displayName="Tier-1 company &#10;" ma:readOnly="false" ma:fieldId="{e2fa6dee-792b-43ef-ac6b-b28cb4245109}" ma:sspId="45132351-61c7-4947-8fdd-28b295696121" ma:termSetId="2dac507a-73d1-4662-b862-22cce81597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7fd08401b3947dfa98de00fecb0dae1" ma:index="16" nillable="true" ma:taxonomy="true" ma:internalName="m7fd08401b3947dfa98de00fecb0dae1" ma:taxonomyFieldName="SAF_SubSidiaryLevel1" ma:displayName="Level-1 subsidiary" ma:readOnly="false" ma:fieldId="{67fd0840-1b39-47df-a98d-e00fecb0dae1}" ma:sspId="45132351-61c7-4947-8fdd-28b295696121" ma:termSetId="b2de5a41-99c4-4b96-b173-1181d39d55c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0cedefb36e74dc2b968aa0e806ff5e3" ma:index="18" nillable="true" ma:taxonomy="true" ma:internalName="l0cedefb36e74dc2b968aa0e806ff5e3" ma:taxonomyFieldName="SAF_SubSidiaryLevel2" ma:displayName="Level-2 subsidiary" ma:readOnly="false" ma:fieldId="{50cedefb-36e7-4dc2-b968-aa0e806ff5e3}" ma:sspId="45132351-61c7-4947-8fdd-28b295696121" ma:termSetId="efd3a833-e321-4f7c-82ad-4506f059fe7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52db41c680243efb0b30a61ab228ec7" ma:index="20" nillable="true" ma:taxonomy="true" ma:internalName="e52db41c680243efb0b30a61ab228ec7" ma:taxonomyFieldName="SAF_Site" ma:displayName="Facility" ma:readOnly="false" ma:fieldId="{e52db41c-6802-43ef-b0b3-0a61ab228ec7}" ma:sspId="45132351-61c7-4947-8fdd-28b295696121" ma:termSetId="1e2c52bd-2ad3-4b44-b39c-0928818a65b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f182a5ee3d048a18e411565aa2e2f45" ma:index="22" nillable="true" ma:taxonomy="true" ma:internalName="bf182a5ee3d048a18e411565aa2e2f45" ma:taxonomyFieldName="SAF_Location" ma:displayName="Site" ma:readOnly="false" ma:fieldId="{bf182a5e-e3d0-48a1-8e41-1565aa2e2f45}" ma:sspId="45132351-61c7-4947-8fdd-28b295696121" ma:termSetId="95b63218-de97-4165-820e-29e8a1311d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37d51a25df4e05a3b157053c5270a3" ma:index="24" nillable="true" ma:taxonomy="true" ma:internalName="ad37d51a25df4e05a3b157053c5270a3" ma:taxonomyFieldName="SAF_CrossOverFunctions" ma:displayName="Group-wide Functions" ma:default="" ma:fieldId="{ad37d51a-25df-4e05-a3b1-57053c5270a3}" ma:taxonomyMulti="true" ma:sspId="45132351-61c7-4947-8fdd-28b295696121" ma:termSetId="3f763b69-121a-4a4d-aeac-562db83cf08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d69f967cfe64500a3ea9d72cb3281b0" ma:index="26" nillable="true" ma:taxonomy="true" ma:internalName="fd69f967cfe64500a3ea9d72cb3281b0" ma:taxonomyFieldName="SAF_Country" ma:displayName="Country" ma:readOnly="false" ma:fieldId="{fd69f967-cfe6-4500-a3ea-9d72cb3281b0}" ma:sspId="45132351-61c7-4947-8fdd-28b295696121" ma:termSetId="f32f2a60-e9a7-4bda-8f61-46c43dbb3c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825e358ec1643889847765ed6ff8a73" ma:index="28" nillable="true" ma:taxonomy="true" ma:internalName="a825e358ec1643889847765ed6ff8a73" ma:taxonomyFieldName="SAF_BusinessUnit" ma:displayName="Department" ma:readOnly="false" ma:fieldId="{a825e358-ec16-4388-9847-765ed6ff8a73}" ma:sspId="45132351-61c7-4947-8fdd-28b295696121" ma:termSetId="d540ff52-a7c7-403e-9d67-608dad319c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f53a6a65da4c24b32d62b4b62720b3" ma:index="30" nillable="true" ma:taxonomy="true" ma:internalName="caf53a6a65da4c24b32d62b4b62720b3" ma:taxonomyFieldName="SAF_Division" ma:displayName="Division/BU" ma:readOnly="false" ma:fieldId="{caf53a6a-65da-4c24-b32d-62b4b62720b3}" ma:sspId="45132351-61c7-4947-8fdd-28b295696121" ma:termSetId="5f50dbbd-fc38-49a7-84c2-cba8d57801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0d00d49c94f4a41889fe0a90686fcf3" ma:index="32" ma:taxonomy="true" ma:internalName="j0d00d49c94f4a41889fe0a90686fcf3" ma:taxonomyFieldName="SAF_DocumentsType" ma:displayName="Document type " ma:readOnly="false" ma:fieldId="{30d00d49-c94f-4a41-889f-e0a90686fcf3}" ma:sspId="45132351-61c7-4947-8fdd-28b295696121" ma:termSetId="50b2ac5f-3148-4a42-b234-fc348f9b3c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F_Descriptif" ma:index="34" ma:displayName="Description" ma:internalName="SAF_Descriptif" ma:readOnly="false">
      <xsd:simpleType>
        <xsd:restriction base="dms:Text">
          <xsd:maxLength value="200"/>
        </xsd:restriction>
      </xsd:simpleType>
    </xsd:element>
    <xsd:element name="SAF_DateDeMiseAJour" ma:index="35" ma:displayName="Last updated on" ma:format="DateOnly" ma:internalName="SAF_DateDeMiseAJour" ma:readOnly="false">
      <xsd:simpleType>
        <xsd:restriction base="dms:DateTime"/>
      </xsd:simpleType>
    </xsd:element>
    <xsd:element name="SAF_Auteur" ma:index="36" nillable="true" ma:displayName="Author" ma:internalName="SAF_Auteur" ma:readOnly="false">
      <xsd:simpleType>
        <xsd:restriction base="dms:Note">
          <xsd:maxLength value="255"/>
        </xsd:restriction>
      </xsd:simpleType>
    </xsd:element>
    <xsd:element name="SharePoint_Item_Language" ma:index="37" ma:displayName="Language" ma:default="ALL" ma:format="Dropdown" ma:internalName="SharePoint_Item_Language">
      <xsd:simpleType>
        <xsd:restriction base="dms:Choice">
          <xsd:enumeration value="ALL"/>
          <xsd:enumeration value="EN"/>
          <xsd:enumeration value="FR"/>
        </xsd:restriction>
      </xsd:simpleType>
    </xsd:element>
    <xsd:element name="SharePoint_Group_Language" ma:index="38" nillable="true" ma:displayName="SharePoint_Group_Language" ma:default="0" ma:internalName="SharePoint_Group_Language">
      <xsd:simpleType>
        <xsd:restriction base="dms:Number"/>
      </xsd:simpleType>
    </xsd:element>
    <xsd:element name="SAF_RollupImageUrl" ma:index="39" nillable="true" ma:displayName="URL Image Rollup  " ma:internalName="SAF_RollupImageUrl">
      <xsd:simpleType>
        <xsd:restriction base="dms:Text"/>
      </xsd:simpleType>
    </xsd:element>
    <xsd:element name="TaxKeywordTaxHTField" ma:index="40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BB7B86-1A6B-4396-82CD-495CB7635E87}">
  <ds:schemaRefs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594212a7-a8eb-497d-bd6b-0e3a174923e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FC1E5D-7D92-42DE-BD9A-3052BDFC67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A5CAF7-8EEF-4F62-8E18-26CC56AAAB6D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F7E004A7-897D-4E72-A616-FDDDB65662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4212a7-a8eb-497d-bd6b-0e3a174923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625</Words>
  <Application>Microsoft Office PowerPoint</Application>
  <PresentationFormat>Affichage à l'écran (16:9)</PresentationFormat>
  <Paragraphs>139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Calibri</vt:lpstr>
      <vt:lpstr>Pristina</vt:lpstr>
      <vt:lpstr>Symbol</vt:lpstr>
      <vt:lpstr>Wingdings 2</vt:lpstr>
      <vt:lpstr>SAFRAN_Bleu</vt:lpstr>
      <vt:lpstr>SAFRAN_Orange</vt:lpstr>
      <vt:lpstr>SAFRAN_Vert_foncé</vt:lpstr>
      <vt:lpstr>SAFRAN_Vert</vt:lpstr>
      <vt:lpstr>La relativité en dessinant </vt:lpstr>
      <vt:lpstr>Sudoku (4/4) generation de test</vt:lpstr>
      <vt:lpstr>P vs. NP</vt:lpstr>
      <vt:lpstr>Qu’est-ce qu’un diagramme espace-temps ?</vt:lpstr>
      <vt:lpstr>P vs. NP</vt:lpstr>
      <vt:lpstr>Scoop COVID-19 : les distances ‘sociales’ sont non-Euclidiennes !</vt:lpstr>
      <vt:lpstr>Traversons la rivière par le bac (1/3)</vt:lpstr>
      <vt:lpstr>Traversons la rivière par le bac (2/3)</vt:lpstr>
      <vt:lpstr>Traversons la rivière par le bac (3/3)</vt:lpstr>
      <vt:lpstr>Jouons avec une balle de basket</vt:lpstr>
      <vt:lpstr>Jouons avec une balle de LUMIERE</vt:lpstr>
      <vt:lpstr>P vs. NP</vt:lpstr>
      <vt:lpstr>P vs. NP</vt:lpstr>
    </vt:vector>
  </TitlesOfParts>
  <Manager>SAFRAN</Manager>
  <Company>SAFRAN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Safran Electronics &amp; Defense gabarit Powerpoint (FR)</dc:title>
  <dc:subject>SAFRAN</dc:subject>
  <dc:creator>SAFRAN</dc:creator>
  <cp:lastModifiedBy>DUFOUR Jean-Louis (SAFRAN ELECTRONICS &amp; DEFENSE)</cp:lastModifiedBy>
  <cp:revision>537</cp:revision>
  <cp:lastPrinted>2019-12-17T10:03:07Z</cp:lastPrinted>
  <dcterms:created xsi:type="dcterms:W3CDTF">2013-07-26T07:27:45Z</dcterms:created>
  <dcterms:modified xsi:type="dcterms:W3CDTF">2021-01-04T16:19:25Z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_HiddenNeedApprove">
    <vt:bool>false</vt:bool>
  </property>
  <property fmtid="{D5CDD505-2E9C-101B-9397-08002B2CF9AE}" pid="4" name="SAF_CrossOverFunctions">
    <vt:lpwstr/>
  </property>
  <property fmtid="{D5CDD505-2E9C-101B-9397-08002B2CF9AE}" pid="5" name="SAF_DocumentsType">
    <vt:lpwstr>66;#Modèle de PowerPoint|80c833d3-038d-45cb-b65f-a8d2234b6314</vt:lpwstr>
  </property>
  <property fmtid="{D5CDD505-2E9C-101B-9397-08002B2CF9AE}" pid="6" name="SAF_SubSidiaryLevel2">
    <vt:lpwstr/>
  </property>
  <property fmtid="{D5CDD505-2E9C-101B-9397-08002B2CF9AE}" pid="7" name="_HiddenNeedWorkflow">
    <vt:bool>false</vt:bool>
  </property>
  <property fmtid="{D5CDD505-2E9C-101B-9397-08002B2CF9AE}" pid="8" name="SAF_Location">
    <vt:lpwstr/>
  </property>
  <property fmtid="{D5CDD505-2E9C-101B-9397-08002B2CF9AE}" pid="9" name="ContentTypeId">
    <vt:lpwstr>0x010100D21E0D47AF3242459E2F63E44FCC089100777D7FF5B336497A8022BDD96D52F2060073A9C0FD6552724BA132B83B91CE397D</vt:lpwstr>
  </property>
  <property fmtid="{D5CDD505-2E9C-101B-9397-08002B2CF9AE}" pid="10" name="SAF_BusinessUnit">
    <vt:lpwstr/>
  </property>
  <property fmtid="{D5CDD505-2E9C-101B-9397-08002B2CF9AE}" pid="11" name="SAF_Company">
    <vt:lpwstr>3;#Safran Electronics and Defense|09be7f39-4113-4616-9cb0-773043a7aa11</vt:lpwstr>
  </property>
  <property fmtid="{D5CDD505-2E9C-101B-9397-08002B2CF9AE}" pid="12" name="SAF_Division">
    <vt:lpwstr/>
  </property>
  <property fmtid="{D5CDD505-2E9C-101B-9397-08002B2CF9AE}" pid="13" name="SAF_SubSidiaryLevel1">
    <vt:lpwstr/>
  </property>
  <property fmtid="{D5CDD505-2E9C-101B-9397-08002B2CF9AE}" pid="14" name="SAF_Site">
    <vt:lpwstr/>
  </property>
  <property fmtid="{D5CDD505-2E9C-101B-9397-08002B2CF9AE}" pid="15" name="SAF_Perimetre">
    <vt:lpwstr>2;#Société de rang 1|153bb90e-11c3-427f-ad6a-31f0311df60b</vt:lpwstr>
  </property>
  <property fmtid="{D5CDD505-2E9C-101B-9397-08002B2CF9AE}" pid="16" name="SAF_Country">
    <vt:lpwstr/>
  </property>
</Properties>
</file>