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26"/>
  </p:notesMasterIdLst>
  <p:handoutMasterIdLst>
    <p:handoutMasterId r:id="rId27"/>
  </p:handoutMasterIdLst>
  <p:sldIdLst>
    <p:sldId id="409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8" r:id="rId17"/>
    <p:sldId id="492" r:id="rId18"/>
    <p:sldId id="494" r:id="rId19"/>
    <p:sldId id="495" r:id="rId20"/>
    <p:sldId id="496" r:id="rId21"/>
    <p:sldId id="497" r:id="rId22"/>
    <p:sldId id="481" r:id="rId23"/>
    <p:sldId id="483" r:id="rId24"/>
    <p:sldId id="493" r:id="rId25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485"/>
            <p14:sldId id="486"/>
            <p14:sldId id="487"/>
            <p14:sldId id="488"/>
            <p14:sldId id="489"/>
            <p14:sldId id="490"/>
            <p14:sldId id="491"/>
            <p14:sldId id="498"/>
            <p14:sldId id="492"/>
            <p14:sldId id="494"/>
            <p14:sldId id="495"/>
            <p14:sldId id="496"/>
            <p14:sldId id="497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>
            <p14:sldId id="481"/>
          </p14:sldIdLst>
        </p14:section>
        <p14:section name="SAFRAN_Vert" id="{AEAED9FF-D98E-4A8B-A1BA-F0602EA03F85}">
          <p14:sldIdLst/>
        </p14:section>
        <p14:section name="Méthodologie" id="{B59A9594-C203-4CF9-AEF4-0E1940CD21E7}">
          <p14:sldIdLst>
            <p14:sldId id="483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6" autoAdjust="0"/>
    <p:restoredTop sz="94660"/>
  </p:normalViewPr>
  <p:slideViewPr>
    <p:cSldViewPr showGuides="1">
      <p:cViewPr varScale="1">
        <p:scale>
          <a:sx n="99" d="100"/>
          <a:sy n="99" d="100"/>
        </p:scale>
        <p:origin x="516" y="78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882" y="12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6" y="3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6" y="9428585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6" y="3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07/09/2021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7" rIns="91415" bIns="45707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15" tIns="45707" rIns="91415" bIns="45707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6" y="9428585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Dimissis</a:t>
            </a:r>
            <a:r>
              <a:rPr lang="fr-FR" dirty="0" smtClean="0"/>
              <a:t> omnibus </a:t>
            </a:r>
            <a:r>
              <a:rPr lang="fr-FR" dirty="0" err="1" smtClean="0"/>
              <a:t>imparibus</a:t>
            </a:r>
            <a:r>
              <a:rPr lang="fr-FR" dirty="0" smtClean="0"/>
              <a:t> et </a:t>
            </a:r>
            <a:r>
              <a:rPr lang="fr-FR" dirty="0" err="1" smtClean="0"/>
              <a:t>computatis</a:t>
            </a:r>
            <a:r>
              <a:rPr lang="fr-FR" dirty="0" smtClean="0"/>
              <a:t> </a:t>
            </a:r>
            <a:r>
              <a:rPr lang="fr-FR" dirty="0" err="1" smtClean="0"/>
              <a:t>paribus</a:t>
            </a:r>
            <a:r>
              <a:rPr lang="fr-FR" dirty="0" smtClean="0"/>
              <a:t> </a:t>
            </a:r>
            <a:r>
              <a:rPr lang="fr-FR" dirty="0" err="1" smtClean="0"/>
              <a:t>solum</a:t>
            </a:r>
            <a:r>
              <a:rPr lang="fr-FR" dirty="0" smtClean="0"/>
              <a:t>, ut duo, quatuor, </a:t>
            </a:r>
            <a:r>
              <a:rPr lang="fr-FR" dirty="0" err="1" smtClean="0"/>
              <a:t>sex</a:t>
            </a:r>
            <a:r>
              <a:rPr lang="fr-FR" dirty="0" smtClean="0"/>
              <a:t>, </a:t>
            </a:r>
            <a:r>
              <a:rPr lang="fr-FR" dirty="0" err="1" smtClean="0"/>
              <a:t>octo</a:t>
            </a:r>
            <a:r>
              <a:rPr lang="fr-FR" dirty="0" smtClean="0"/>
              <a:t>, etc., </a:t>
            </a:r>
            <a:r>
              <a:rPr lang="fr-FR" dirty="0" err="1" smtClean="0"/>
              <a:t>resultat</a:t>
            </a:r>
            <a:r>
              <a:rPr lang="fr-FR" dirty="0" smtClean="0"/>
              <a:t> numerus </a:t>
            </a:r>
            <a:r>
              <a:rPr lang="fr-FR" dirty="0" err="1" smtClean="0"/>
              <a:t>infinitus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Item ex </a:t>
            </a:r>
            <a:r>
              <a:rPr lang="fr-FR" dirty="0" err="1" smtClean="0"/>
              <a:t>imparibus</a:t>
            </a:r>
            <a:r>
              <a:rPr lang="fr-FR" dirty="0" smtClean="0"/>
              <a:t> </a:t>
            </a:r>
            <a:r>
              <a:rPr lang="fr-FR" dirty="0" err="1" smtClean="0"/>
              <a:t>dimissis</a:t>
            </a:r>
            <a:r>
              <a:rPr lang="fr-FR" dirty="0" smtClean="0"/>
              <a:t> </a:t>
            </a:r>
            <a:r>
              <a:rPr lang="fr-FR" dirty="0" err="1" smtClean="0"/>
              <a:t>paribus</a:t>
            </a:r>
            <a:r>
              <a:rPr lang="fr-FR" dirty="0" smtClean="0"/>
              <a:t>, et sic ex </a:t>
            </a:r>
            <a:r>
              <a:rPr lang="fr-FR" dirty="0" err="1" smtClean="0"/>
              <a:t>uno</a:t>
            </a:r>
            <a:r>
              <a:rPr lang="fr-FR" dirty="0" smtClean="0"/>
              <a:t> </a:t>
            </a:r>
            <a:r>
              <a:rPr lang="fr-FR" dirty="0" err="1" smtClean="0"/>
              <a:t>numero</a:t>
            </a:r>
            <a:r>
              <a:rPr lang="fr-FR" dirty="0" smtClean="0"/>
              <a:t> </a:t>
            </a:r>
            <a:r>
              <a:rPr lang="fr-FR" dirty="0" err="1" smtClean="0"/>
              <a:t>infinito</a:t>
            </a:r>
            <a:r>
              <a:rPr lang="fr-FR" dirty="0" smtClean="0"/>
              <a:t> </a:t>
            </a:r>
            <a:r>
              <a:rPr lang="fr-FR" dirty="0" err="1" smtClean="0"/>
              <a:t>possunt</a:t>
            </a:r>
            <a:r>
              <a:rPr lang="fr-FR" dirty="0" smtClean="0"/>
              <a:t> </a:t>
            </a:r>
            <a:r>
              <a:rPr lang="fr-FR" dirty="0" err="1" smtClean="0"/>
              <a:t>resultare</a:t>
            </a:r>
            <a:r>
              <a:rPr lang="fr-FR" dirty="0" smtClean="0"/>
              <a:t> </a:t>
            </a:r>
            <a:r>
              <a:rPr lang="fr-FR" dirty="0" err="1" smtClean="0"/>
              <a:t>infinities</a:t>
            </a:r>
            <a:r>
              <a:rPr lang="fr-FR" dirty="0" smtClean="0"/>
              <a:t> </a:t>
            </a:r>
            <a:r>
              <a:rPr lang="fr-FR" dirty="0" err="1" smtClean="0"/>
              <a:t>infiniti</a:t>
            </a:r>
            <a:r>
              <a:rPr lang="fr-FR" dirty="0" smtClean="0"/>
              <a:t> </a:t>
            </a:r>
            <a:r>
              <a:rPr lang="fr-FR" dirty="0" err="1" smtClean="0"/>
              <a:t>numeri</a:t>
            </a:r>
            <a:r>
              <a:rPr lang="fr-FR" dirty="0" smtClean="0"/>
              <a:t>.</a:t>
            </a:r>
          </a:p>
          <a:p>
            <a:r>
              <a:rPr lang="fr-FR" dirty="0" smtClean="0"/>
              <a:t>Et </a:t>
            </a:r>
            <a:r>
              <a:rPr lang="fr-FR" dirty="0" err="1" smtClean="0"/>
              <a:t>eodem</a:t>
            </a:r>
            <a:r>
              <a:rPr lang="fr-FR" dirty="0" smtClean="0"/>
              <a:t> modo ex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magnitudine</a:t>
            </a:r>
            <a:r>
              <a:rPr lang="fr-FR" dirty="0" smtClean="0"/>
              <a:t> </a:t>
            </a:r>
            <a:r>
              <a:rPr lang="fr-FR" dirty="0" err="1" smtClean="0"/>
              <a:t>infinita</a:t>
            </a:r>
            <a:r>
              <a:rPr lang="fr-FR" dirty="0" smtClean="0"/>
              <a:t> </a:t>
            </a:r>
            <a:r>
              <a:rPr lang="fr-FR" dirty="0" err="1" smtClean="0"/>
              <a:t>possunt</a:t>
            </a:r>
            <a:r>
              <a:rPr lang="fr-FR" dirty="0" smtClean="0"/>
              <a:t> </a:t>
            </a:r>
            <a:r>
              <a:rPr lang="fr-FR" dirty="0" err="1" smtClean="0"/>
              <a:t>resultare</a:t>
            </a:r>
            <a:r>
              <a:rPr lang="fr-FR" dirty="0" smtClean="0"/>
              <a:t> </a:t>
            </a:r>
            <a:r>
              <a:rPr lang="fr-FR" dirty="0" err="1" smtClean="0"/>
              <a:t>infinities</a:t>
            </a:r>
            <a:r>
              <a:rPr lang="fr-FR" dirty="0" smtClean="0"/>
              <a:t> </a:t>
            </a:r>
            <a:r>
              <a:rPr lang="fr-FR" dirty="0" err="1" smtClean="0"/>
              <a:t>infinitae</a:t>
            </a:r>
            <a:r>
              <a:rPr lang="fr-FR" dirty="0" smtClean="0"/>
              <a:t> </a:t>
            </a:r>
            <a:r>
              <a:rPr lang="fr-FR" dirty="0" err="1" smtClean="0"/>
              <a:t>magnitudines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025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– 5 </a:t>
            </a:r>
            <a:r>
              <a:rPr lang="en-US" dirty="0" err="1" smtClean="0"/>
              <a:t>nov.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220px-Hilary_Putnam.jpg" TargetMode="External"/><Relationship Id="rId2" Type="http://schemas.openxmlformats.org/officeDocument/2006/relationships/image" Target="file:///E:\github\cours_comp\200px-Martin_Davis.jpg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file:///E:\github\cours_comp\260px-Yuri_Matiyasevich._Portrait_1969.jpg" TargetMode="External"/><Relationship Id="rId4" Type="http://schemas.openxmlformats.org/officeDocument/2006/relationships/image" Target="file:///E:\github\cours_comp\200px-Julia_Robinson_1975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230px-JohnDunsScotus_-_full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file:///E:\github\cours_comp\1302_duns_scot_cercles.PNG" TargetMode="External"/><Relationship Id="rId4" Type="http://schemas.openxmlformats.org/officeDocument/2006/relationships/image" Target="file:///E:\github\cours_comp\1302_duns_scot_diagonale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galilee_chute_e480eb76-7692-471f-990b-fb1794e9ed14.jpg.960x960_q85.jpg" TargetMode="External"/><Relationship Id="rId2" Type="http://schemas.openxmlformats.org/officeDocument/2006/relationships/image" Target="file:///E:\github\cours_comp\330px-Galileo-sustermans4.jpg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260px-Gottfried_Wilhelm_von_Leibniz.jpg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220px-Georg_Cantor3.jpg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260px-Bertrand_Russell_transparent_bg.png" TargetMode="External"/><Relationship Id="rId2" Type="http://schemas.openxmlformats.org/officeDocument/2006/relationships/image" Target="file:///E:\github\cours_comp\260px-Young_frege.jpg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file:///E:\github\cours_comp\220px-Hilbert.jpg" TargetMode="External"/><Relationship Id="rId4" Type="http://schemas.openxmlformats.org/officeDocument/2006/relationships/image" Target="file:///E:\github\cours_comp\220px-Alfred_North_Whitehead_in_1936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licensed-image.jpg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220px-Alonzo_Church.jpg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alan_turing.jpg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375506"/>
            <a:ext cx="8137525" cy="1296144"/>
          </a:xfrm>
        </p:spPr>
        <p:txBody>
          <a:bodyPr/>
          <a:lstStyle/>
          <a:p>
            <a:r>
              <a:rPr lang="fr-FR" dirty="0" smtClean="0"/>
              <a:t>LES problèmes « </a:t>
            </a:r>
            <a:r>
              <a:rPr lang="fr-FR" dirty="0" err="1" smtClean="0"/>
              <a:t>INDécidableS</a:t>
            </a:r>
            <a:r>
              <a:rPr lang="fr-FR" dirty="0" smtClean="0"/>
              <a:t> »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432444" y="3399842"/>
            <a:ext cx="8136000" cy="502556"/>
          </a:xfrm>
        </p:spPr>
        <p:txBody>
          <a:bodyPr/>
          <a:lstStyle/>
          <a:p>
            <a:r>
              <a:rPr lang="fr-FR" dirty="0" smtClean="0"/>
              <a:t>Sept. 2021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3060141" y="2135883"/>
            <a:ext cx="3024336" cy="97592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/>
              <a:t>L’infini n’est pas de ce monde</a:t>
            </a:r>
          </a:p>
          <a:p>
            <a:r>
              <a:rPr lang="fr-FR" sz="1400" dirty="0" smtClean="0"/>
              <a:t>(au moins pour un ordinateur)</a:t>
            </a:r>
          </a:p>
        </p:txBody>
      </p:sp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1971 : </a:t>
            </a:r>
            <a:r>
              <a:rPr lang="fr-FR" dirty="0" err="1" smtClean="0"/>
              <a:t>Matyiasevich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1989570"/>
            <a:ext cx="5724636" cy="1575048"/>
          </a:xfrm>
        </p:spPr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ier</a:t>
            </a:r>
            <a:r>
              <a:rPr lang="fr-FR" dirty="0" smtClean="0"/>
              <a:t> problème ‘real-life’ indécidable</a:t>
            </a:r>
          </a:p>
          <a:p>
            <a:endParaRPr lang="fr-FR" dirty="0"/>
          </a:p>
          <a:p>
            <a:r>
              <a:rPr lang="fr-FR" dirty="0" smtClean="0"/>
              <a:t>Précieux pour les preuves par réduction</a:t>
            </a:r>
          </a:p>
          <a:p>
            <a:pPr lvl="1"/>
            <a:r>
              <a:rPr lang="fr-FR" dirty="0" smtClean="0"/>
              <a:t>Ex : planification/tarification des voyages aériens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809813" y="3327834"/>
            <a:ext cx="1905000" cy="13620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507300" y="1970757"/>
            <a:ext cx="2095500" cy="29813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912800" y="116131"/>
            <a:ext cx="2540000" cy="1739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6602800" y="51470"/>
            <a:ext cx="2476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Que faire alors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1560" y="1815666"/>
            <a:ext cx="4428491" cy="1575048"/>
          </a:xfrm>
        </p:spPr>
        <p:txBody>
          <a:bodyPr/>
          <a:lstStyle/>
          <a:p>
            <a:r>
              <a:rPr lang="fr-FR" dirty="0" smtClean="0"/>
              <a:t>Cheap / </a:t>
            </a:r>
            <a:r>
              <a:rPr lang="fr-FR" dirty="0" err="1" smtClean="0"/>
              <a:t>Fast</a:t>
            </a:r>
            <a:r>
              <a:rPr lang="fr-FR" dirty="0" smtClean="0"/>
              <a:t> / </a:t>
            </a:r>
            <a:r>
              <a:rPr lang="fr-FR" dirty="0" err="1" smtClean="0"/>
              <a:t>Reliable</a:t>
            </a:r>
            <a:r>
              <a:rPr lang="fr-FR" dirty="0" smtClean="0"/>
              <a:t> : </a:t>
            </a:r>
            <a:r>
              <a:rPr lang="fr-FR" dirty="0" err="1" smtClean="0"/>
              <a:t>choose</a:t>
            </a:r>
            <a:r>
              <a:rPr lang="fr-FR" dirty="0" smtClean="0"/>
              <a:t> 2 ! </a:t>
            </a:r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8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75556" y="1992155"/>
            <a:ext cx="4428491" cy="1575048"/>
          </a:xfrm>
        </p:spPr>
        <p:txBody>
          <a:bodyPr/>
          <a:lstStyle/>
          <a:p>
            <a:r>
              <a:rPr lang="fr-FR" dirty="0" err="1" smtClean="0"/>
              <a:t>Sipser</a:t>
            </a:r>
            <a:r>
              <a:rPr lang="fr-FR" dirty="0" smtClean="0"/>
              <a:t>, Moore/Mertens, Martin </a:t>
            </a:r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xx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771550"/>
            <a:ext cx="4428491" cy="1575048"/>
          </a:xfrm>
        </p:spPr>
        <p:txBody>
          <a:bodyPr/>
          <a:lstStyle/>
          <a:p>
            <a:r>
              <a:rPr lang="fr-FR" dirty="0" smtClean="0"/>
              <a:t>xx </a:t>
            </a:r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Annexe : preuve alternative du th. D’incomplétude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1252060"/>
            <a:ext cx="4428491" cy="1575048"/>
          </a:xfrm>
        </p:spPr>
        <p:txBody>
          <a:bodyPr/>
          <a:lstStyle/>
          <a:p>
            <a:r>
              <a:rPr lang="fr-FR" dirty="0" err="1" smtClean="0"/>
              <a:t>Boolos</a:t>
            </a:r>
            <a:r>
              <a:rPr lang="fr-FR" dirty="0" smtClean="0"/>
              <a:t> 1989/1998 p 383</a:t>
            </a:r>
          </a:p>
          <a:p>
            <a:endParaRPr lang="fr-FR" dirty="0"/>
          </a:p>
          <a:p>
            <a:r>
              <a:rPr lang="fr-FR" dirty="0" smtClean="0"/>
              <a:t>Voir aussi pour plus court </a:t>
            </a:r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1302 : Jean Duns Scot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1501" y="1276237"/>
            <a:ext cx="3960439" cy="61143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« Non </a:t>
            </a:r>
            <a:r>
              <a:rPr lang="fr-FR" dirty="0" err="1" smtClean="0"/>
              <a:t>erunt</a:t>
            </a:r>
            <a:r>
              <a:rPr lang="fr-FR" dirty="0" smtClean="0"/>
              <a:t> </a:t>
            </a:r>
            <a:r>
              <a:rPr lang="fr-FR" dirty="0" err="1" smtClean="0"/>
              <a:t>plura</a:t>
            </a:r>
            <a:r>
              <a:rPr lang="fr-FR" dirty="0" smtClean="0"/>
              <a:t> </a:t>
            </a:r>
            <a:r>
              <a:rPr lang="fr-FR" dirty="0" err="1" smtClean="0"/>
              <a:t>puncta</a:t>
            </a:r>
            <a:r>
              <a:rPr lang="fr-FR" dirty="0" smtClean="0"/>
              <a:t> in </a:t>
            </a:r>
            <a:r>
              <a:rPr lang="fr-FR" dirty="0" err="1" smtClean="0"/>
              <a:t>diametro</a:t>
            </a:r>
            <a:r>
              <a:rPr lang="fr-FR" dirty="0" smtClean="0"/>
              <a:t> </a:t>
            </a:r>
            <a:r>
              <a:rPr lang="fr-FR" dirty="0" err="1" smtClean="0"/>
              <a:t>quam</a:t>
            </a:r>
            <a:r>
              <a:rPr lang="fr-FR" dirty="0" smtClean="0"/>
              <a:t> in </a:t>
            </a:r>
            <a:r>
              <a:rPr lang="fr-FR" dirty="0" err="1" smtClean="0"/>
              <a:t>costa</a:t>
            </a:r>
            <a:r>
              <a:rPr lang="fr-FR" dirty="0" smtClean="0"/>
              <a:t>, et per </a:t>
            </a:r>
            <a:r>
              <a:rPr lang="fr-FR" dirty="0" err="1" smtClean="0"/>
              <a:t>consequens</a:t>
            </a:r>
            <a:r>
              <a:rPr lang="fr-FR" dirty="0" smtClean="0"/>
              <a:t> </a:t>
            </a:r>
            <a:r>
              <a:rPr lang="fr-FR" dirty="0" err="1" smtClean="0"/>
              <a:t>erunt</a:t>
            </a:r>
            <a:r>
              <a:rPr lang="fr-FR" dirty="0" smtClean="0"/>
              <a:t> </a:t>
            </a:r>
            <a:r>
              <a:rPr lang="fr-FR" dirty="0" err="1" smtClean="0"/>
              <a:t>aequales</a:t>
            </a:r>
            <a:r>
              <a:rPr lang="fr-FR" dirty="0" smtClean="0"/>
              <a:t> »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904556" y="29060"/>
            <a:ext cx="2190750" cy="33432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4505127" y="46292"/>
            <a:ext cx="2358234" cy="22250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4192977" y="2364055"/>
            <a:ext cx="2570110" cy="2491123"/>
          </a:xfrm>
          <a:prstGeom prst="rect">
            <a:avLst/>
          </a:prstGeom>
        </p:spPr>
      </p:pic>
      <p:sp>
        <p:nvSpPr>
          <p:cNvPr id="21" name="Espace réservé du contenu 1"/>
          <p:cNvSpPr txBox="1">
            <a:spLocks/>
          </p:cNvSpPr>
          <p:nvPr/>
        </p:nvSpPr>
        <p:spPr bwMode="gray">
          <a:xfrm>
            <a:off x="71500" y="2140333"/>
            <a:ext cx="3960439" cy="18348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µ"/>
            </a:pPr>
            <a:r>
              <a:rPr lang="fr-FR" dirty="0" smtClean="0">
                <a:sym typeface="Symbol" panose="05050102010706020507" pitchFamily="18" charset="2"/>
              </a:rPr>
              <a:t>-  = </a:t>
            </a:r>
          </a:p>
          <a:p>
            <a:pPr marL="0" indent="0">
              <a:buNone/>
            </a:pPr>
            <a:r>
              <a:rPr lang="fr-FR" dirty="0" smtClean="0">
                <a:sym typeface="Symbol" panose="05050102010706020507" pitchFamily="18" charset="2"/>
              </a:rPr>
              <a:t>Naturels – impairs = pairs</a:t>
            </a:r>
          </a:p>
          <a:p>
            <a:pPr marL="0" indent="0">
              <a:buNone/>
            </a:pPr>
            <a:endParaRPr lang="fr-FR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fr-FR" dirty="0" smtClean="0"/>
              <a:t>Euclide : « tout &gt; partie » restreint aux finis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5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21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1638 : Galilée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gray">
          <a:xfrm>
            <a:off x="369493" y="951570"/>
            <a:ext cx="5689327" cy="14869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err="1" smtClean="0"/>
              <a:t>Simplicio</a:t>
            </a:r>
            <a:r>
              <a:rPr lang="fr-FR" dirty="0" smtClean="0"/>
              <a:t> : … qu’il y ait un infini plus grand que l’infini me semble fou …</a:t>
            </a:r>
          </a:p>
          <a:p>
            <a:pPr lvl="1"/>
            <a:r>
              <a:rPr lang="fr-FR" dirty="0" smtClean="0"/>
              <a:t>Salviati : ... concernant les quantités infinies, on ne peut pas dire que l’une est plus grande que l’autre ou qu’elles sont égales …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Salviati : … Donc si je dis que tous les nombres, incluant les carrés et les non-carrés, sont plus nombreux que les carrés seuls, je dis vrai ?</a:t>
            </a:r>
          </a:p>
          <a:p>
            <a:pPr lvl="1"/>
            <a:r>
              <a:rPr lang="fr-FR" dirty="0" err="1" smtClean="0"/>
              <a:t>Simplicio</a:t>
            </a:r>
            <a:r>
              <a:rPr lang="fr-FR" dirty="0" smtClean="0"/>
              <a:t> : Très certainement.</a:t>
            </a:r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359532" y="2391730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Salviati : Si je demande maintenant combien il y a de carrés,</a:t>
            </a:r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359532" y="2607754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on peut répondre qu’il y en a autant que de racines correspondantes,</a:t>
            </a:r>
          </a:p>
        </p:txBody>
      </p:sp>
      <p:sp>
        <p:nvSpPr>
          <p:cNvPr id="17" name="Espace réservé du contenu 1"/>
          <p:cNvSpPr txBox="1">
            <a:spLocks/>
          </p:cNvSpPr>
          <p:nvPr/>
        </p:nvSpPr>
        <p:spPr bwMode="gray">
          <a:xfrm>
            <a:off x="358837" y="2798565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attendu que tout carré a sa racine et toute racine son carré,</a:t>
            </a:r>
          </a:p>
        </p:txBody>
      </p:sp>
      <p:sp>
        <p:nvSpPr>
          <p:cNvPr id="18" name="Espace réservé du contenu 1"/>
          <p:cNvSpPr txBox="1">
            <a:spLocks/>
          </p:cNvSpPr>
          <p:nvPr/>
        </p:nvSpPr>
        <p:spPr bwMode="gray">
          <a:xfrm>
            <a:off x="359532" y="3050593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qu’un carré n’a pas plus d’une racine, et une racine pas plus d‘un carré.</a:t>
            </a:r>
          </a:p>
        </p:txBody>
      </p:sp>
      <p:sp>
        <p:nvSpPr>
          <p:cNvPr id="20" name="Espace réservé du contenu 1"/>
          <p:cNvSpPr txBox="1">
            <a:spLocks/>
          </p:cNvSpPr>
          <p:nvPr/>
        </p:nvSpPr>
        <p:spPr bwMode="gray">
          <a:xfrm>
            <a:off x="359532" y="3579862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Salviati : Mais si je demande combien il y a de racines,</a:t>
            </a:r>
          </a:p>
        </p:txBody>
      </p:sp>
      <p:sp>
        <p:nvSpPr>
          <p:cNvPr id="21" name="Espace réservé du contenu 1"/>
          <p:cNvSpPr txBox="1">
            <a:spLocks/>
          </p:cNvSpPr>
          <p:nvPr/>
        </p:nvSpPr>
        <p:spPr bwMode="gray">
          <a:xfrm>
            <a:off x="359532" y="3327834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err="1" smtClean="0"/>
              <a:t>Simplicio</a:t>
            </a:r>
            <a:r>
              <a:rPr lang="fr-FR" dirty="0" smtClean="0"/>
              <a:t> : Exactement.</a:t>
            </a:r>
          </a:p>
        </p:txBody>
      </p:sp>
      <p:sp>
        <p:nvSpPr>
          <p:cNvPr id="22" name="Espace réservé du contenu 1"/>
          <p:cNvSpPr txBox="1">
            <a:spLocks/>
          </p:cNvSpPr>
          <p:nvPr/>
        </p:nvSpPr>
        <p:spPr bwMode="gray">
          <a:xfrm>
            <a:off x="359532" y="3785095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on ne peut nier qu’il y en a autant que de nombres</a:t>
            </a:r>
          </a:p>
        </p:txBody>
      </p:sp>
      <p:sp>
        <p:nvSpPr>
          <p:cNvPr id="23" name="Espace réservé du contenu 1"/>
          <p:cNvSpPr txBox="1">
            <a:spLocks/>
          </p:cNvSpPr>
          <p:nvPr/>
        </p:nvSpPr>
        <p:spPr bwMode="gray">
          <a:xfrm>
            <a:off x="355253" y="4204741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donc … il y a autant de nombres carrés qu’il y a de nombres</a:t>
            </a:r>
          </a:p>
        </p:txBody>
      </p:sp>
      <p:sp>
        <p:nvSpPr>
          <p:cNvPr id="24" name="Espace réservé du contenu 1"/>
          <p:cNvSpPr txBox="1">
            <a:spLocks/>
          </p:cNvSpPr>
          <p:nvPr/>
        </p:nvSpPr>
        <p:spPr bwMode="gray">
          <a:xfrm>
            <a:off x="359532" y="4541179"/>
            <a:ext cx="7308093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finalement … « égal », « plus grand » et « plus petit » n’ont pas de sens pour les quantités infinies</a:t>
            </a:r>
          </a:p>
        </p:txBody>
      </p:sp>
      <p:sp>
        <p:nvSpPr>
          <p:cNvPr id="25" name="Espace réservé du contenu 1"/>
          <p:cNvSpPr txBox="1">
            <a:spLocks/>
          </p:cNvSpPr>
          <p:nvPr/>
        </p:nvSpPr>
        <p:spPr bwMode="gray">
          <a:xfrm>
            <a:off x="5064705" y="4202460"/>
            <a:ext cx="3828470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Densité des carrés tends vers 0 : plus fort que …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331342" y="0"/>
            <a:ext cx="2813166" cy="211413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516217" y="1865767"/>
            <a:ext cx="2627784" cy="23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1679 Leibniz (brouillon de lettre à Malebranche)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1500" y="2940918"/>
            <a:ext cx="4428491" cy="1575048"/>
          </a:xfrm>
        </p:spPr>
        <p:txBody>
          <a:bodyPr/>
          <a:lstStyle/>
          <a:p>
            <a:r>
              <a:rPr lang="fr-FR" dirty="0" err="1" smtClean="0"/>
              <a:t>Cuilibet</a:t>
            </a:r>
            <a:r>
              <a:rPr lang="fr-FR" dirty="0" smtClean="0"/>
              <a:t> </a:t>
            </a:r>
            <a:r>
              <a:rPr lang="fr-FR" dirty="0" err="1" smtClean="0"/>
              <a:t>numero</a:t>
            </a:r>
            <a:r>
              <a:rPr lang="fr-FR" dirty="0" smtClean="0"/>
              <a:t> </a:t>
            </a:r>
            <a:r>
              <a:rPr lang="fr-FR" dirty="0" err="1" smtClean="0"/>
              <a:t>datur</a:t>
            </a:r>
            <a:r>
              <a:rPr lang="fr-FR" dirty="0" smtClean="0"/>
              <a:t> </a:t>
            </a:r>
            <a:r>
              <a:rPr lang="fr-FR" dirty="0" err="1" smtClean="0"/>
              <a:t>respondens</a:t>
            </a:r>
            <a:r>
              <a:rPr lang="fr-FR" dirty="0" smtClean="0"/>
              <a:t> numerus par qui est </a:t>
            </a:r>
            <a:r>
              <a:rPr lang="fr-FR" dirty="0" err="1" smtClean="0"/>
              <a:t>ipsius</a:t>
            </a:r>
            <a:r>
              <a:rPr lang="fr-FR" dirty="0" smtClean="0"/>
              <a:t> </a:t>
            </a:r>
            <a:r>
              <a:rPr lang="fr-FR" dirty="0" err="1" smtClean="0"/>
              <a:t>duplus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Ergo numerus </a:t>
            </a:r>
            <a:r>
              <a:rPr lang="fr-FR" dirty="0" err="1" smtClean="0"/>
              <a:t>numerorum</a:t>
            </a:r>
            <a:r>
              <a:rPr lang="fr-FR" dirty="0" smtClean="0"/>
              <a:t> omnium non est major </a:t>
            </a:r>
            <a:r>
              <a:rPr lang="fr-FR" dirty="0" err="1" smtClean="0"/>
              <a:t>numero</a:t>
            </a:r>
            <a:r>
              <a:rPr lang="fr-FR" dirty="0" smtClean="0"/>
              <a:t> </a:t>
            </a:r>
            <a:r>
              <a:rPr lang="fr-FR" dirty="0" err="1" smtClean="0"/>
              <a:t>numerorum</a:t>
            </a:r>
            <a:r>
              <a:rPr lang="fr-FR" dirty="0" smtClean="0"/>
              <a:t> </a:t>
            </a:r>
            <a:r>
              <a:rPr lang="fr-FR" dirty="0" err="1" smtClean="0"/>
              <a:t>parium</a:t>
            </a:r>
            <a:r>
              <a:rPr lang="fr-FR" dirty="0" smtClean="0"/>
              <a:t>,</a:t>
            </a:r>
          </a:p>
          <a:p>
            <a:r>
              <a:rPr lang="fr-FR" dirty="0" smtClean="0"/>
              <a:t>id est </a:t>
            </a:r>
            <a:r>
              <a:rPr lang="fr-FR" dirty="0" err="1" smtClean="0"/>
              <a:t>totum</a:t>
            </a:r>
            <a:r>
              <a:rPr lang="fr-FR" dirty="0" smtClean="0"/>
              <a:t> non est </a:t>
            </a:r>
            <a:r>
              <a:rPr lang="fr-FR" dirty="0" err="1" smtClean="0"/>
              <a:t>majus</a:t>
            </a:r>
            <a:r>
              <a:rPr lang="fr-FR" dirty="0" smtClean="0"/>
              <a:t> parte. </a:t>
            </a:r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gray">
          <a:xfrm>
            <a:off x="4716016" y="2904914"/>
            <a:ext cx="4356484" cy="15750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0" dirty="0"/>
              <a:t>A</a:t>
            </a:r>
            <a:r>
              <a:rPr lang="fr-FR" b="0" dirty="0" smtClean="0"/>
              <a:t> </a:t>
            </a:r>
            <a:r>
              <a:rPr lang="fr-FR" b="0" dirty="0"/>
              <a:t>tout nombre donné </a:t>
            </a:r>
            <a:r>
              <a:rPr lang="fr-FR" b="0" dirty="0" smtClean="0"/>
              <a:t>correspond son nombre double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b="0" dirty="0" smtClean="0"/>
              <a:t>Donc, </a:t>
            </a:r>
            <a:r>
              <a:rPr lang="fr-FR" b="0" dirty="0"/>
              <a:t>le nombre de tous les </a:t>
            </a:r>
            <a:r>
              <a:rPr lang="fr-FR" b="0" dirty="0" smtClean="0"/>
              <a:t>nombres </a:t>
            </a:r>
            <a:r>
              <a:rPr lang="fr-FR" b="0" dirty="0"/>
              <a:t>n'est pas plus grand que </a:t>
            </a:r>
            <a:r>
              <a:rPr lang="fr-FR" b="0" dirty="0" smtClean="0"/>
              <a:t>le nombre de </a:t>
            </a:r>
            <a:r>
              <a:rPr lang="fr-FR" b="0" dirty="0"/>
              <a:t>nombres </a:t>
            </a:r>
            <a:r>
              <a:rPr lang="fr-FR" b="0" dirty="0" smtClean="0"/>
              <a:t>pairs</a:t>
            </a:r>
            <a:r>
              <a:rPr lang="fr-FR" dirty="0" smtClean="0"/>
              <a:t>,</a:t>
            </a:r>
          </a:p>
          <a:p>
            <a:r>
              <a:rPr lang="fr-FR" b="0" dirty="0"/>
              <a:t>c'est-à-dire </a:t>
            </a:r>
            <a:r>
              <a:rPr lang="fr-FR" b="0" dirty="0" smtClean="0"/>
              <a:t>le </a:t>
            </a:r>
            <a:r>
              <a:rPr lang="fr-FR" b="0" dirty="0"/>
              <a:t>tout n'est pas plus grand que la </a:t>
            </a:r>
            <a:r>
              <a:rPr lang="fr-FR" b="0" dirty="0" smtClean="0"/>
              <a:t>partie</a:t>
            </a:r>
            <a:r>
              <a:rPr lang="fr-FR" b="0" dirty="0"/>
              <a:t>.</a:t>
            </a:r>
            <a:r>
              <a:rPr lang="fr-FR" dirty="0" smtClean="0"/>
              <a:t> </a:t>
            </a:r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917444" y="60800"/>
            <a:ext cx="2155056" cy="27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6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7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1874 : Cantor compare les infinis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2072" y="951570"/>
            <a:ext cx="6706192" cy="3266887"/>
          </a:xfrm>
        </p:spPr>
        <p:txBody>
          <a:bodyPr/>
          <a:lstStyle/>
          <a:p>
            <a:r>
              <a:rPr lang="fr-FR" dirty="0" smtClean="0"/>
              <a:t>Contexte : fonder l’analyse </a:t>
            </a:r>
            <a:r>
              <a:rPr lang="fr-FR" dirty="0" smtClean="0">
                <a:sym typeface="Wingdings" panose="05000000000000000000" pitchFamily="2" charset="2"/>
              </a:rPr>
              <a:t> fonder les mathématiques !!!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1874 : R est plus grand que N</a:t>
            </a:r>
          </a:p>
          <a:p>
            <a:r>
              <a:rPr lang="fr-FR" dirty="0" smtClean="0"/>
              <a:t>1891 : la diagonale inversée</a:t>
            </a:r>
          </a:p>
          <a:p>
            <a:endParaRPr lang="fr-FR" dirty="0"/>
          </a:p>
          <a:p>
            <a:r>
              <a:rPr lang="fr-FR" dirty="0" smtClean="0"/>
              <a:t>Q vs. N ?</a:t>
            </a:r>
          </a:p>
          <a:p>
            <a:r>
              <a:rPr lang="fr-FR" dirty="0" smtClean="0"/>
              <a:t>STRINGS vs. N ?</a:t>
            </a:r>
          </a:p>
          <a:p>
            <a:endParaRPr lang="fr-FR" dirty="0" smtClean="0"/>
          </a:p>
          <a:p>
            <a:r>
              <a:rPr lang="fr-FR" dirty="0" smtClean="0"/>
              <a:t>Le carré unité est-il plus ‘grand’ que le segment unité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i="1" u="sng" dirty="0" smtClean="0">
              <a:solidFill>
                <a:srgbClr val="FF0000"/>
              </a:solidFill>
            </a:endParaRPr>
          </a:p>
          <a:p>
            <a:r>
              <a:rPr lang="fr-FR" i="1" u="sng" dirty="0" smtClean="0">
                <a:solidFill>
                  <a:srgbClr val="FF0000"/>
                </a:solidFill>
              </a:rPr>
              <a:t>Tout est nombre (naturel)</a:t>
            </a:r>
            <a:endParaRPr lang="fr-FR" i="1" u="sng" dirty="0">
              <a:solidFill>
                <a:srgbClr val="FF0000"/>
              </a:solidFill>
            </a:endParaRPr>
          </a:p>
          <a:p>
            <a:r>
              <a:rPr lang="fr-FR" i="1" u="sng" dirty="0" smtClean="0">
                <a:solidFill>
                  <a:srgbClr val="FF0000"/>
                </a:solidFill>
              </a:rPr>
              <a:t>Un LANGAGE, c’est …</a:t>
            </a:r>
          </a:p>
          <a:p>
            <a:r>
              <a:rPr lang="fr-FR" i="1" u="sng" dirty="0" smtClean="0">
                <a:solidFill>
                  <a:srgbClr val="FF0000"/>
                </a:solidFill>
              </a:rPr>
              <a:t>Autre nom : problème de DECISION</a:t>
            </a:r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128284" y="73173"/>
            <a:ext cx="1901056" cy="29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4581983" y="195486"/>
            <a:ext cx="2366281" cy="3194480"/>
          </a:xfrm>
          <a:prstGeom prst="rect">
            <a:avLst/>
          </a:prstGeom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Juin 1902 : Bertrand Russell ruine les vacances de </a:t>
            </a:r>
            <a:r>
              <a:rPr lang="fr-FR" dirty="0" err="1" smtClean="0"/>
              <a:t>Gottlob</a:t>
            </a:r>
            <a:r>
              <a:rPr lang="fr-FR" dirty="0" smtClean="0"/>
              <a:t> Frege …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1501" y="1419622"/>
            <a:ext cx="4428491" cy="2628292"/>
          </a:xfrm>
        </p:spPr>
        <p:txBody>
          <a:bodyPr/>
          <a:lstStyle/>
          <a:p>
            <a:r>
              <a:rPr lang="fr-FR" dirty="0" smtClean="0"/>
              <a:t>{x | x not in x}</a:t>
            </a:r>
          </a:p>
          <a:p>
            <a:r>
              <a:rPr lang="fr-FR" dirty="0" smtClean="0"/>
              <a:t>Où le barbier du village se rase-t-il ?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Brouwer et le ‘péril’ INTUITIONISTE</a:t>
            </a:r>
          </a:p>
          <a:p>
            <a:r>
              <a:rPr lang="fr-FR" dirty="0" smtClean="0"/>
              <a:t>La réponse de Hilbert : le FORMALISME</a:t>
            </a:r>
            <a:endParaRPr lang="fr-FR" dirty="0"/>
          </a:p>
          <a:p>
            <a:r>
              <a:rPr lang="fr-FR" dirty="0" smtClean="0"/>
              <a:t>1910 : </a:t>
            </a:r>
            <a:r>
              <a:rPr lang="fr-FR" dirty="0" err="1" smtClean="0"/>
              <a:t>Principia</a:t>
            </a:r>
            <a:r>
              <a:rPr lang="fr-FR" dirty="0" smtClean="0"/>
              <a:t> </a:t>
            </a:r>
            <a:r>
              <a:rPr lang="fr-FR" dirty="0" err="1" smtClean="0"/>
              <a:t>Mathematica</a:t>
            </a:r>
            <a:endParaRPr lang="fr-FR" dirty="0" smtClean="0"/>
          </a:p>
          <a:p>
            <a:pPr lvl="1"/>
            <a:r>
              <a:rPr lang="fr-FR" dirty="0" smtClean="0"/>
              <a:t>1+1 = 2 en page 300</a:t>
            </a:r>
          </a:p>
          <a:p>
            <a:endParaRPr lang="fr-FR" dirty="0"/>
          </a:p>
          <a:p>
            <a:r>
              <a:rPr lang="fr-FR" dirty="0" smtClean="0"/>
              <a:t>Les défis de Hilbert :</a:t>
            </a:r>
          </a:p>
          <a:p>
            <a:r>
              <a:rPr lang="fr-FR" dirty="0" smtClean="0"/>
              <a:t>1900 : consistance de l’arithmétique</a:t>
            </a:r>
          </a:p>
          <a:p>
            <a:r>
              <a:rPr lang="fr-FR" dirty="0" smtClean="0"/>
              <a:t>1900 : </a:t>
            </a:r>
            <a:r>
              <a:rPr lang="fr-FR" smtClean="0"/>
              <a:t>équations diophantiennes</a:t>
            </a:r>
            <a:endParaRPr lang="fr-FR" dirty="0" smtClean="0"/>
          </a:p>
          <a:p>
            <a:r>
              <a:rPr lang="fr-FR" dirty="0" smtClean="0"/>
              <a:t>1928 : </a:t>
            </a:r>
            <a:r>
              <a:rPr lang="fr-FR" dirty="0" err="1" smtClean="0"/>
              <a:t>entscheidungproblem</a:t>
            </a:r>
            <a:endParaRPr lang="fr-FR" dirty="0" smtClean="0"/>
          </a:p>
          <a:p>
            <a:pPr marL="180000" lvl="1" indent="0">
              <a:buNone/>
            </a:pPr>
            <a:endParaRPr lang="fr-FR" dirty="0" smtClean="0"/>
          </a:p>
          <a:p>
            <a:pPr marL="18000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809639" y="14447"/>
            <a:ext cx="2334869" cy="34574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7049008" y="2415319"/>
            <a:ext cx="2095500" cy="23526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4932040" y="2270927"/>
            <a:ext cx="1843472" cy="24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1930 : le calme avant la tempête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68412" y="1635646"/>
            <a:ext cx="4428491" cy="1575048"/>
          </a:xfrm>
        </p:spPr>
        <p:txBody>
          <a:bodyPr/>
          <a:lstStyle/>
          <a:p>
            <a:r>
              <a:rPr lang="fr-FR" dirty="0" smtClean="0"/>
              <a:t>1929 : </a:t>
            </a:r>
            <a:r>
              <a:rPr lang="fr-FR" dirty="0" err="1" smtClean="0"/>
              <a:t>Presburger</a:t>
            </a:r>
            <a:endParaRPr lang="fr-FR" dirty="0" smtClean="0"/>
          </a:p>
          <a:p>
            <a:r>
              <a:rPr lang="fr-FR" dirty="0" smtClean="0"/>
              <a:t>1930 : Gödel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1931 : Gödel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7050" y="1504314"/>
            <a:ext cx="4428491" cy="1575048"/>
          </a:xfrm>
        </p:spPr>
        <p:txBody>
          <a:bodyPr/>
          <a:lstStyle/>
          <a:p>
            <a:r>
              <a:rPr lang="fr-FR" dirty="0" smtClean="0"/>
              <a:t>Tout est nombre …</a:t>
            </a:r>
          </a:p>
          <a:p>
            <a:r>
              <a:rPr lang="fr-FR" dirty="0" smtClean="0"/>
              <a:t>Donc une proposition est un nombre …</a:t>
            </a:r>
          </a:p>
          <a:p>
            <a:r>
              <a:rPr lang="fr-FR" dirty="0" smtClean="0"/>
              <a:t>Donc une preuve est un nombre …</a:t>
            </a:r>
          </a:p>
          <a:p>
            <a:endParaRPr lang="fr-FR" dirty="0"/>
          </a:p>
          <a:p>
            <a:r>
              <a:rPr lang="fr-FR" dirty="0" smtClean="0"/>
              <a:t>77 Paris-Harrington : ‘real-life’ </a:t>
            </a:r>
            <a:r>
              <a:rPr lang="fr-FR" dirty="0" err="1" smtClean="0"/>
              <a:t>statement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660232" y="87474"/>
            <a:ext cx="2416937" cy="30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1936 : Church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496" y="2760898"/>
            <a:ext cx="5184576" cy="1575048"/>
          </a:xfrm>
        </p:spPr>
        <p:txBody>
          <a:bodyPr/>
          <a:lstStyle/>
          <a:p>
            <a:r>
              <a:rPr lang="fr-FR" dirty="0" smtClean="0"/>
              <a:t>Lambda- calcul (= </a:t>
            </a:r>
            <a:r>
              <a:rPr lang="fr-FR" dirty="0" err="1" smtClean="0"/>
              <a:t>Haskell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Entscheidungsproblem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Probleme</a:t>
            </a:r>
            <a:r>
              <a:rPr lang="fr-FR" dirty="0" smtClean="0"/>
              <a:t> : le lambda-calcul ne ressemble pas à un calcul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912260" y="87474"/>
            <a:ext cx="2095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1936 : Turing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85999" y="2394804"/>
            <a:ext cx="5796644" cy="1575048"/>
          </a:xfrm>
        </p:spPr>
        <p:txBody>
          <a:bodyPr/>
          <a:lstStyle/>
          <a:p>
            <a:r>
              <a:rPr lang="fr-FR" dirty="0" smtClean="0"/>
              <a:t>Turing = ‘Taylor des calculateurs’</a:t>
            </a:r>
          </a:p>
          <a:p>
            <a:endParaRPr lang="fr-FR" dirty="0"/>
          </a:p>
          <a:p>
            <a:r>
              <a:rPr lang="fr-FR" dirty="0" smtClean="0"/>
              <a:t>Machine Universelle = </a:t>
            </a:r>
            <a:r>
              <a:rPr lang="fr-FR" dirty="0" smtClean="0"/>
              <a:t>interpréteur</a:t>
            </a:r>
          </a:p>
          <a:p>
            <a:endParaRPr lang="fr-FR" dirty="0"/>
          </a:p>
          <a:p>
            <a:r>
              <a:rPr lang="fr-FR" dirty="0" smtClean="0"/>
              <a:t>‘</a:t>
            </a:r>
            <a:r>
              <a:rPr lang="fr-FR" dirty="0" err="1" smtClean="0"/>
              <a:t>Halting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’ : Kleene 1952, Davis 1958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238875" y="5147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‘Turing </a:t>
            </a:r>
            <a:r>
              <a:rPr lang="fr-FR" dirty="0" err="1" smtClean="0"/>
              <a:t>completeness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1023578"/>
            <a:ext cx="7452828" cy="3312368"/>
          </a:xfrm>
        </p:spPr>
        <p:txBody>
          <a:bodyPr/>
          <a:lstStyle/>
          <a:p>
            <a:r>
              <a:rPr lang="fr-FR" dirty="0" err="1" smtClean="0"/>
              <a:t>Haskell</a:t>
            </a:r>
            <a:r>
              <a:rPr lang="fr-FR" dirty="0" smtClean="0"/>
              <a:t> == </a:t>
            </a:r>
            <a:r>
              <a:rPr lang="fr-FR" dirty="0" err="1" smtClean="0"/>
              <a:t>asm</a:t>
            </a:r>
            <a:r>
              <a:rPr lang="fr-FR" dirty="0" smtClean="0"/>
              <a:t> x86 == VB == </a:t>
            </a:r>
            <a:r>
              <a:rPr lang="fr-FR" dirty="0" smtClean="0"/>
              <a:t>Matlab == …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Minecraft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CSS3 (+ user interaction)</a:t>
            </a:r>
          </a:p>
          <a:p>
            <a:pPr lvl="1"/>
            <a:r>
              <a:rPr lang="fr-FR" dirty="0" smtClean="0"/>
              <a:t>Google « </a:t>
            </a:r>
            <a:r>
              <a:rPr lang="en-US" dirty="0"/>
              <a:t>css3-proven-to-be-turing-complete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Un concepteur de page HTML5+CSS3 (sans </a:t>
            </a:r>
            <a:r>
              <a:rPr lang="fr-FR" dirty="0" err="1" smtClean="0"/>
              <a:t>Javascript</a:t>
            </a:r>
            <a:r>
              <a:rPr lang="fr-FR" dirty="0" smtClean="0"/>
              <a:t>) est PRESQUE un PROGRAMMEUR !!!</a:t>
            </a:r>
          </a:p>
          <a:p>
            <a:pPr lvl="1"/>
            <a:endParaRPr lang="fr-FR" dirty="0"/>
          </a:p>
          <a:p>
            <a:r>
              <a:rPr lang="fr-FR" dirty="0" err="1" smtClean="0"/>
              <a:t>Scade</a:t>
            </a:r>
            <a:r>
              <a:rPr lang="fr-FR" dirty="0" smtClean="0"/>
              <a:t> / Lustre : plus subtil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6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1953 : </a:t>
            </a:r>
            <a:r>
              <a:rPr lang="fr-FR" dirty="0" err="1" smtClean="0"/>
              <a:t>Rice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1560" y="1023578"/>
            <a:ext cx="4428491" cy="1575048"/>
          </a:xfrm>
        </p:spPr>
        <p:txBody>
          <a:bodyPr/>
          <a:lstStyle/>
          <a:p>
            <a:r>
              <a:rPr lang="fr-FR" dirty="0" smtClean="0"/>
              <a:t>Toute propriété ‘sémantique’ non triviale est indécidable</a:t>
            </a:r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5067D6-368B-4516-B21D-983CC95ABB8B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Props1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CBB7B86-1A6B-4396-82CD-495CB7635E8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sharepoint/v3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594212a7-a8eb-497d-bd6b-0e3a174923e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1265</Words>
  <Application>Microsoft Office PowerPoint</Application>
  <PresentationFormat>Affichage à l'écran (16:9)</PresentationFormat>
  <Paragraphs>167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Symbol</vt:lpstr>
      <vt:lpstr>Wingdings</vt:lpstr>
      <vt:lpstr>Wingdings 2</vt:lpstr>
      <vt:lpstr>SAFRAN_Bleu</vt:lpstr>
      <vt:lpstr>SAFRAN_Orange</vt:lpstr>
      <vt:lpstr>SAFRAN_Vert_foncé</vt:lpstr>
      <vt:lpstr>SAFRAN_Vert</vt:lpstr>
      <vt:lpstr>LES problèmes « INDécidableS »  </vt:lpstr>
      <vt:lpstr>1874 : Cantor compare les infinis</vt:lpstr>
      <vt:lpstr>Juin 1902 : Bertrand Russell ruine les vacances de Gottlob Frege …</vt:lpstr>
      <vt:lpstr>1930 : le calme avant la tempête</vt:lpstr>
      <vt:lpstr>1931 : Gödel</vt:lpstr>
      <vt:lpstr>1936 : Church</vt:lpstr>
      <vt:lpstr>1936 : Turing</vt:lpstr>
      <vt:lpstr>‘Turing completeness’</vt:lpstr>
      <vt:lpstr>1953 : Rice</vt:lpstr>
      <vt:lpstr>1971 : Matyiasevich</vt:lpstr>
      <vt:lpstr>Que faire alors ?</vt:lpstr>
      <vt:lpstr>References</vt:lpstr>
      <vt:lpstr>xx</vt:lpstr>
      <vt:lpstr>Annexe : preuve alternative du th. D’incomplétude</vt:lpstr>
      <vt:lpstr>1302 : Jean Duns Scot</vt:lpstr>
      <vt:lpstr>1638 : Galilée</vt:lpstr>
      <vt:lpstr>1679 Leibniz (brouillon de lettre à Malebranche)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834</cp:revision>
  <cp:lastPrinted>2021-09-07T06:00:50Z</cp:lastPrinted>
  <dcterms:created xsi:type="dcterms:W3CDTF">2013-07-26T07:27:45Z</dcterms:created>
  <dcterms:modified xsi:type="dcterms:W3CDTF">2021-09-07T06:22:59Z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