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37"/>
  </p:notesMasterIdLst>
  <p:handoutMasterIdLst>
    <p:handoutMasterId r:id="rId38"/>
  </p:handoutMasterIdLst>
  <p:sldIdLst>
    <p:sldId id="409" r:id="rId9"/>
    <p:sldId id="481" r:id="rId10"/>
    <p:sldId id="482" r:id="rId11"/>
    <p:sldId id="483" r:id="rId12"/>
    <p:sldId id="499" r:id="rId13"/>
    <p:sldId id="484" r:id="rId14"/>
    <p:sldId id="485" r:id="rId15"/>
    <p:sldId id="486" r:id="rId16"/>
    <p:sldId id="489" r:id="rId17"/>
    <p:sldId id="511" r:id="rId18"/>
    <p:sldId id="488" r:id="rId19"/>
    <p:sldId id="512" r:id="rId20"/>
    <p:sldId id="491" r:id="rId21"/>
    <p:sldId id="493" r:id="rId22"/>
    <p:sldId id="515" r:id="rId23"/>
    <p:sldId id="497" r:id="rId24"/>
    <p:sldId id="513" r:id="rId25"/>
    <p:sldId id="492" r:id="rId26"/>
    <p:sldId id="496" r:id="rId27"/>
    <p:sldId id="516" r:id="rId28"/>
    <p:sldId id="510" r:id="rId29"/>
    <p:sldId id="517" r:id="rId30"/>
    <p:sldId id="501" r:id="rId31"/>
    <p:sldId id="509" r:id="rId32"/>
    <p:sldId id="498" r:id="rId33"/>
    <p:sldId id="506" r:id="rId34"/>
    <p:sldId id="507" r:id="rId35"/>
    <p:sldId id="518" r:id="rId36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481"/>
            <p14:sldId id="482"/>
            <p14:sldId id="483"/>
            <p14:sldId id="499"/>
            <p14:sldId id="484"/>
            <p14:sldId id="485"/>
            <p14:sldId id="486"/>
            <p14:sldId id="489"/>
            <p14:sldId id="511"/>
            <p14:sldId id="488"/>
            <p14:sldId id="512"/>
            <p14:sldId id="491"/>
            <p14:sldId id="493"/>
            <p14:sldId id="515"/>
            <p14:sldId id="497"/>
            <p14:sldId id="513"/>
            <p14:sldId id="492"/>
            <p14:sldId id="496"/>
            <p14:sldId id="516"/>
            <p14:sldId id="510"/>
            <p14:sldId id="517"/>
            <p14:sldId id="501"/>
            <p14:sldId id="509"/>
            <p14:sldId id="498"/>
            <p14:sldId id="506"/>
            <p14:sldId id="507"/>
            <p14:sldId id="518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 autoAdjust="0"/>
    <p:restoredTop sz="94660"/>
  </p:normalViewPr>
  <p:slideViewPr>
    <p:cSldViewPr showGuides="1">
      <p:cViewPr varScale="1">
        <p:scale>
          <a:sx n="132" d="100"/>
          <a:sy n="132" d="100"/>
        </p:scale>
        <p:origin x="120" y="492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1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7" y="2"/>
            <a:ext cx="3076363" cy="511731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3" y="9721107"/>
            <a:ext cx="3076363" cy="511731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7" y="9721107"/>
            <a:ext cx="3076363" cy="511731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1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7" y="2"/>
            <a:ext cx="3076363" cy="511731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26/05/2021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0" tIns="47375" rIns="94750" bIns="47375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750" tIns="47375" rIns="94750" bIns="47375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3" y="9721107"/>
            <a:ext cx="3076363" cy="511731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7" y="9721107"/>
            <a:ext cx="3076363" cy="511731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Comment </a:t>
            </a:r>
            <a:r>
              <a:rPr lang="en-US" dirty="0" err="1" smtClean="0"/>
              <a:t>réussir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sudokus</a:t>
            </a:r>
            <a:r>
              <a:rPr lang="en-US" dirty="0" smtClean="0"/>
              <a:t> ? La SMTLIB – 5 </a:t>
            </a:r>
            <a:r>
              <a:rPr lang="en-US" dirty="0" err="1" smtClean="0"/>
              <a:t>nov.</a:t>
            </a:r>
            <a:r>
              <a:rPr lang="en-US" dirty="0" smtClean="0"/>
              <a:t> 2020,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wolfram_TravelingSalesmanProblem_1000.gif" TargetMode="External"/><Relationship Id="rId2" Type="http://schemas.openxmlformats.org/officeDocument/2006/relationships/image" Target="file:///E:\github\cours_comp\wolfram_HamiltonianPlatonicCycles_751.gif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file:///E:\github\cours_comp\ODSA_tsp_2.PNG" TargetMode="External"/><Relationship Id="rId5" Type="http://schemas.openxmlformats.org/officeDocument/2006/relationships/image" Target="file:///E:\github\cours_comp\ODSA_tsp_1.PNG" TargetMode="External"/><Relationship Id="rId4" Type="http://schemas.openxmlformats.org/officeDocument/2006/relationships/image" Target="file:///E:\github\cours_comp\ODSA_hamcyc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erickson_circuit_2.PNG" TargetMode="External"/><Relationship Id="rId2" Type="http://schemas.openxmlformats.org/officeDocument/2006/relationships/image" Target="file:///E:\github\cours_comp\erickson_circuit_1.PNG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file:///E:\github\cours_comp\ampoule.jpg" TargetMode="External"/><Relationship Id="rId5" Type="http://schemas.openxmlformats.org/officeDocument/2006/relationships/image" Target="file:///E:\github\cours_comp\erickson_circuit_4.PNG" TargetMode="External"/><Relationship Id="rId4" Type="http://schemas.openxmlformats.org/officeDocument/2006/relationships/image" Target="file:///E:\github\cours_comp\erickson_circuit_3.P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passe-science_sat_col.png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demaine_mario_NPHard.PNG" TargetMode="External"/><Relationship Id="rId2" Type="http://schemas.openxmlformats.org/officeDocument/2006/relationships/image" Target="file:///E:\github\cours_comp\demaine_mario_NPHard_0.PNG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Turing_Machine_Model_Davey_2012.jpg" TargetMode="External"/><Relationship Id="rId2" Type="http://schemas.openxmlformats.org/officeDocument/2006/relationships/image" Target="file:///E:\github\cours_comp\Turing-statue-Bletchley_11.jpg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file:///E:\github\cours_comp\professor_sybill_trelawney.jpg" TargetMode="External"/><Relationship Id="rId5" Type="http://schemas.openxmlformats.org/officeDocument/2006/relationships/image" Target="file:///E:\github\cours_comp\12_sipser_exe_lineaire.PNG" TargetMode="External"/><Relationship Id="rId4" Type="http://schemas.openxmlformats.org/officeDocument/2006/relationships/image" Target="file:///E:\github\cours_comp\36_turing_1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36_turing_2.PNG" TargetMode="External"/><Relationship Id="rId7" Type="http://schemas.openxmlformats.org/officeDocument/2006/relationships/image" Target="file:///E:\github\cours_comp\12_sipser_exe_arbo.PNG" TargetMode="External"/><Relationship Id="rId2" Type="http://schemas.openxmlformats.org/officeDocument/2006/relationships/image" Target="file:///E:\github\cours_comp\Turing-statue-Bletchley_11.jpg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file:///E:\github\cours_comp\12_sipser_exe_lineaire.PNG" TargetMode="External"/><Relationship Id="rId5" Type="http://schemas.openxmlformats.org/officeDocument/2006/relationships/image" Target="file:///E:\github\cours_comp\parallel_worlds_3.jpg" TargetMode="External"/><Relationship Id="rId4" Type="http://schemas.openxmlformats.org/officeDocument/2006/relationships/image" Target="file:///E:\github\cours_comp\parallel_worlds_1.jp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parallel_worlds_1.jpg" TargetMode="External"/><Relationship Id="rId2" Type="http://schemas.openxmlformats.org/officeDocument/2006/relationships/image" Target="file:///E:\github\cours_comp\12_sipser_exe_arbo.PNG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11_martin_NFA.PNG" TargetMode="External"/><Relationship Id="rId2" Type="http://schemas.openxmlformats.org/officeDocument/2006/relationships/image" Target="file:///E:\github\cours_comp\bash_regexp.pn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file:///E:\github\cours_comp\11_martin_NFA_parsetree.P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2016-01-12-stephen-cook.jpg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5" Type="http://schemas.openxmlformats.org/officeDocument/2006/relationships/image" Target="file:///E:\github\cours_comp\emoji_facebook_loudly-crying-face_1f62d.png" TargetMode="External"/><Relationship Id="rId4" Type="http://schemas.openxmlformats.org/officeDocument/2006/relationships/image" Target="file:///E:\github\cours_comp\emoji_facebook_smiling-face-with-open-mouth-and-smiling-eyes_1f604.p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12_sipser_exe_lineaire.PNG" TargetMode="External"/><Relationship Id="rId2" Type="http://schemas.openxmlformats.org/officeDocument/2006/relationships/image" Target="file:///E:\github\cours_comp\2016-01-12-stephen-cook.jpg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72_karp.PNG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11_sole_incendie_2.PNG" TargetMode="External"/><Relationship Id="rId2" Type="http://schemas.openxmlformats.org/officeDocument/2006/relationships/image" Target="file:///E:\github\cours_comp\11_sole_incendie_1.PNG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file:///E:\github\cours_comp\11_sole_incendie_4.PNG" TargetMode="External"/><Relationship Id="rId4" Type="http://schemas.openxmlformats.org/officeDocument/2006/relationships/image" Target="file:///E:\github\cours_comp\11_sole_incendie_3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aq_Fpr4KZc" TargetMode="External"/><Relationship Id="rId7" Type="http://schemas.openxmlformats.org/officeDocument/2006/relationships/image" Target="file:///E:\github\cours_comp\18_wales_exploring_energy_landscapses_2.png" TargetMode="External"/><Relationship Id="rId2" Type="http://schemas.openxmlformats.org/officeDocument/2006/relationships/image" Target="file:///E:\github\cours_comp\17_wales_evolved_molecular_switch.jpg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file:///E:\github\cours_comp\annealing_fujitsu_2.png" TargetMode="External"/><Relationship Id="rId5" Type="http://schemas.openxmlformats.org/officeDocument/2006/relationships/image" Target="file:///E:\github\cours_comp\annealing_fujitsu_1.png" TargetMode="External"/><Relationship Id="rId4" Type="http://schemas.openxmlformats.org/officeDocument/2006/relationships/image" Target="file:///E:\github\cours_comp\annealing_1.P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file:///E:\github\cours_comp\91_cheeseman.PNG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18_li_xu_taylor_visu_ls_nn_2.png" TargetMode="External"/><Relationship Id="rId2" Type="http://schemas.openxmlformats.org/officeDocument/2006/relationships/image" Target="file:///E:\github\cours_comp\07_krzakala_montanari.PN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file:///E:\github\cours_comp\18_wales_exploring_energy_landscapes.jp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18_committee_machine_1.PNG" TargetMode="External"/><Relationship Id="rId2" Type="http://schemas.openxmlformats.org/officeDocument/2006/relationships/image" Target="file:///E:\github\cours_comp\18_committee_machine_2.PNG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11_sole_table_des_matieres.PNG" TargetMode="External"/><Relationship Id="rId2" Type="http://schemas.openxmlformats.org/officeDocument/2006/relationships/image" Target="file:///E:\github\cours_comp\11_sole_frontpage.jp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file:///E:\github\cours_comp\11_moore_mertens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puissances.png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expo.png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220px-Carl_Friedrich_Gauss_1840_by_Jensen.jpg" TargetMode="External"/><Relationship Id="rId2" Type="http://schemas.openxmlformats.org/officeDocument/2006/relationships/image" Target="file:///E:\github\cours_comp\multiplication_nlogn.PNG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file:///E:\github\cours_comp\170px-VStrassen_19791026_340.jpg" TargetMode="External"/><Relationship Id="rId4" Type="http://schemas.openxmlformats.org/officeDocument/2006/relationships/image" Target="file:///E:\github\cours_comp\Anatolii_Karatsuba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dwave_map_coloring_CSP4colors1.png" TargetMode="External"/><Relationship Id="rId2" Type="http://schemas.openxmlformats.org/officeDocument/2006/relationships/image" Target="file:///E:\github\cours_comp\dwave_Problem_MapColoring.pn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file:///E:\github\cours_comp\sudoku_graph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503547" y="375506"/>
            <a:ext cx="8137525" cy="1296144"/>
          </a:xfrm>
        </p:spPr>
        <p:txBody>
          <a:bodyPr/>
          <a:lstStyle/>
          <a:p>
            <a:r>
              <a:rPr lang="fr-FR" dirty="0" smtClean="0"/>
              <a:t>Comment REUSSIR vos SUDOKUS</a:t>
            </a:r>
            <a:r>
              <a:rPr lang="fr-FR" dirty="0"/>
              <a:t> </a:t>
            </a:r>
            <a:r>
              <a:rPr lang="fr-FR" dirty="0" smtClean="0"/>
              <a:t>?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432444" y="3399842"/>
            <a:ext cx="8136000" cy="502556"/>
          </a:xfrm>
        </p:spPr>
        <p:txBody>
          <a:bodyPr/>
          <a:lstStyle/>
          <a:p>
            <a:r>
              <a:rPr lang="fr-FR" dirty="0"/>
              <a:t>6</a:t>
            </a:r>
            <a:r>
              <a:rPr lang="fr-FR" dirty="0" smtClean="0"/>
              <a:t> mai 2021</a:t>
            </a:r>
          </a:p>
          <a:p>
            <a:r>
              <a:rPr lang="fr-FR" dirty="0" smtClean="0"/>
              <a:t>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10"/>
          <p:cNvSpPr txBox="1">
            <a:spLocks/>
          </p:cNvSpPr>
          <p:nvPr/>
        </p:nvSpPr>
        <p:spPr bwMode="gray">
          <a:xfrm>
            <a:off x="3060141" y="1656197"/>
            <a:ext cx="3024336" cy="14686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/>
              <a:t>LES solveurs de contraintes,</a:t>
            </a:r>
          </a:p>
          <a:p>
            <a:r>
              <a:rPr lang="fr-FR" sz="2000" dirty="0" smtClean="0"/>
              <a:t>Et comment gagner 1 MILLION ($)</a:t>
            </a:r>
          </a:p>
          <a:p>
            <a:r>
              <a:rPr lang="fr-FR" sz="1200" dirty="0" smtClean="0"/>
              <a:t>[</a:t>
            </a:r>
            <a:r>
              <a:rPr lang="fr-FR" sz="1200" u="sng" dirty="0" smtClean="0"/>
              <a:t>2ième partie</a:t>
            </a:r>
            <a:r>
              <a:rPr lang="fr-FR" sz="1200" dirty="0" smtClean="0"/>
              <a:t>]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1670"/>
            <a:ext cx="2249194" cy="225360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64" y="1203598"/>
            <a:ext cx="2154498" cy="142852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93" y="2140818"/>
            <a:ext cx="2352675" cy="19431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543084" y="1508880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Chiller" panose="04020404031007020602" pitchFamily="82" charset="0"/>
              </a:rPr>
              <a:t>P = NP ?</a:t>
            </a:r>
            <a:endParaRPr lang="fr-FR" sz="2800" b="1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Déconfinons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719554" y="3486671"/>
            <a:ext cx="1116124" cy="23720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Réduction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-72516" y="771550"/>
            <a:ext cx="4505325" cy="9715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315333" y="15466"/>
            <a:ext cx="4829175" cy="25527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-508" y="2543200"/>
            <a:ext cx="2484276" cy="21887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4071464" y="2595628"/>
            <a:ext cx="2516760" cy="21492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6696236" y="2565388"/>
            <a:ext cx="2447764" cy="2166602"/>
          </a:xfrm>
          <a:prstGeom prst="rect">
            <a:avLst/>
          </a:prstGeom>
        </p:spPr>
      </p:pic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143508" y="1879000"/>
            <a:ext cx="3492388" cy="6702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« G </a:t>
            </a:r>
            <a:r>
              <a:rPr lang="fr-FR" dirty="0" err="1" smtClean="0"/>
              <a:t>a-t-il</a:t>
            </a:r>
            <a:r>
              <a:rPr lang="fr-FR" dirty="0" smtClean="0"/>
              <a:t> un cycle </a:t>
            </a:r>
            <a:r>
              <a:rPr lang="fr-FR" dirty="0" err="1" smtClean="0"/>
              <a:t>hamiltonien</a:t>
            </a:r>
            <a:r>
              <a:rPr lang="fr-FR" dirty="0" smtClean="0"/>
              <a:t> ? »</a:t>
            </a:r>
          </a:p>
          <a:p>
            <a:pPr lvl="1"/>
            <a:r>
              <a:rPr lang="fr-FR" dirty="0" smtClean="0"/>
              <a:t>Polynomial ?</a:t>
            </a:r>
          </a:p>
          <a:p>
            <a:pPr lvl="1"/>
            <a:r>
              <a:rPr lang="fr-FR" dirty="0" smtClean="0"/>
              <a:t>Anti-gros-mytho ?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 bwMode="gray">
          <a:xfrm>
            <a:off x="5184068" y="1497487"/>
            <a:ext cx="3888432" cy="9030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Optimisation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Décision :</a:t>
            </a:r>
          </a:p>
          <a:p>
            <a:r>
              <a:rPr lang="fr-FR" dirty="0" smtClean="0"/>
              <a:t>« y </a:t>
            </a:r>
            <a:r>
              <a:rPr lang="fr-FR" dirty="0" err="1" smtClean="0"/>
              <a:t>a-t-il</a:t>
            </a:r>
            <a:r>
              <a:rPr lang="fr-FR" dirty="0" smtClean="0"/>
              <a:t> un tour de moins de 1000 km ? »</a:t>
            </a:r>
          </a:p>
          <a:p>
            <a:pPr lvl="1"/>
            <a:r>
              <a:rPr lang="fr-FR" dirty="0" smtClean="0"/>
              <a:t>Polynomial ?</a:t>
            </a:r>
          </a:p>
          <a:p>
            <a:pPr lvl="1"/>
            <a:r>
              <a:rPr lang="fr-FR" dirty="0" smtClean="0"/>
              <a:t>Anti-gros-mytho ?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719554" y="3399842"/>
            <a:ext cx="111612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1"/>
          <p:cNvSpPr txBox="1">
            <a:spLocks/>
          </p:cNvSpPr>
          <p:nvPr/>
        </p:nvSpPr>
        <p:spPr bwMode="gray">
          <a:xfrm>
            <a:off x="5472819" y="15466"/>
            <a:ext cx="3203637" cy="560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Voyageur de commerce (« TSP »):</a:t>
            </a:r>
          </a:p>
          <a:p>
            <a:r>
              <a:rPr lang="fr-FR" dirty="0" smtClean="0"/>
              <a:t>« quel est le tour optimal ? »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sp>
        <p:nvSpPr>
          <p:cNvPr id="17" name="Espace réservé du contenu 1"/>
          <p:cNvSpPr txBox="1">
            <a:spLocks/>
          </p:cNvSpPr>
          <p:nvPr/>
        </p:nvSpPr>
        <p:spPr bwMode="gray">
          <a:xfrm>
            <a:off x="2699792" y="3687874"/>
            <a:ext cx="1116124" cy="2736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FF0000"/>
                </a:solidFill>
              </a:rPr>
              <a:t>polynomiale</a:t>
            </a:r>
          </a:p>
        </p:txBody>
      </p:sp>
    </p:spTree>
    <p:extLst>
      <p:ext uri="{BB962C8B-B14F-4D97-AF65-F5344CB8AC3E}">
        <p14:creationId xmlns:p14="http://schemas.microsoft.com/office/powerpoint/2010/main" val="243962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build="p" bldLvl="2"/>
      <p:bldP spid="14" grpId="0" build="p" bldLvl="2"/>
      <p:bldP spid="16" grpId="0" build="p"/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Soyons un peu logiques ! (1/2)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2865085"/>
            <a:ext cx="2952328" cy="318733"/>
          </a:xfrm>
        </p:spPr>
        <p:txBody>
          <a:bodyPr/>
          <a:lstStyle/>
          <a:p>
            <a:r>
              <a:rPr lang="fr-FR" dirty="0" smtClean="0"/>
              <a:t>« peut-on allumer la lumière ? »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15516" y="843558"/>
            <a:ext cx="3757858" cy="18620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935550" y="159482"/>
            <a:ext cx="4100946" cy="197724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275856" y="2463738"/>
            <a:ext cx="5868652" cy="5943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976156" y="3380885"/>
            <a:ext cx="3142565" cy="1387109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4391980" y="1448812"/>
            <a:ext cx="46805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551501" y="2175706"/>
            <a:ext cx="719" cy="2778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551501" y="3046849"/>
            <a:ext cx="719" cy="2778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 rot="5400000">
            <a:off x="3851920" y="1547409"/>
            <a:ext cx="526740" cy="526740"/>
          </a:xfrm>
          <a:prstGeom prst="rect">
            <a:avLst/>
          </a:prstGeom>
        </p:spPr>
      </p:pic>
      <p:sp>
        <p:nvSpPr>
          <p:cNvPr id="17" name="Espace réservé du contenu 1"/>
          <p:cNvSpPr txBox="1">
            <a:spLocks/>
          </p:cNvSpPr>
          <p:nvPr/>
        </p:nvSpPr>
        <p:spPr bwMode="gray">
          <a:xfrm>
            <a:off x="251520" y="3858970"/>
            <a:ext cx="2952328" cy="2969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BOOL-SAT</a:t>
            </a:r>
          </a:p>
        </p:txBody>
      </p:sp>
      <p:sp>
        <p:nvSpPr>
          <p:cNvPr id="19" name="Espace réservé du contenu 1"/>
          <p:cNvSpPr txBox="1">
            <a:spLocks/>
          </p:cNvSpPr>
          <p:nvPr/>
        </p:nvSpPr>
        <p:spPr bwMode="gray">
          <a:xfrm>
            <a:off x="251520" y="4371950"/>
            <a:ext cx="1176790" cy="2969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3-SAT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sp>
        <p:nvSpPr>
          <p:cNvPr id="20" name="Espace réservé du contenu 1"/>
          <p:cNvSpPr txBox="1">
            <a:spLocks/>
          </p:cNvSpPr>
          <p:nvPr/>
        </p:nvSpPr>
        <p:spPr bwMode="gray">
          <a:xfrm>
            <a:off x="244860" y="4119922"/>
            <a:ext cx="1842864" cy="2969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CNF-SAT (« SAT »)</a:t>
            </a:r>
          </a:p>
        </p:txBody>
      </p:sp>
      <p:sp>
        <p:nvSpPr>
          <p:cNvPr id="21" name="Espace réservé du contenu 1"/>
          <p:cNvSpPr txBox="1">
            <a:spLocks/>
          </p:cNvSpPr>
          <p:nvPr/>
        </p:nvSpPr>
        <p:spPr bwMode="gray">
          <a:xfrm>
            <a:off x="251520" y="3183818"/>
            <a:ext cx="1836204" cy="7176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Circuit-SAT</a:t>
            </a:r>
          </a:p>
          <a:p>
            <a:pPr lvl="1"/>
            <a:r>
              <a:rPr lang="fr-FR" dirty="0" smtClean="0"/>
              <a:t>Polynomial ?</a:t>
            </a:r>
          </a:p>
          <a:p>
            <a:pPr lvl="1"/>
            <a:r>
              <a:rPr lang="fr-FR" dirty="0" smtClean="0"/>
              <a:t>Anti-gros-mytho ?</a:t>
            </a:r>
          </a:p>
        </p:txBody>
      </p:sp>
      <p:sp>
        <p:nvSpPr>
          <p:cNvPr id="7" name="Flèche courbée vers la gauche 6"/>
          <p:cNvSpPr/>
          <p:nvPr/>
        </p:nvSpPr>
        <p:spPr>
          <a:xfrm flipV="1">
            <a:off x="1669804" y="3076640"/>
            <a:ext cx="940737" cy="1475330"/>
          </a:xfrm>
          <a:prstGeom prst="curvedLeftArrow">
            <a:avLst>
              <a:gd name="adj1" fmla="val 11510"/>
              <a:gd name="adj2" fmla="val 50000"/>
              <a:gd name="adj3" fmla="val 13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9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7" grpId="0" build="p"/>
      <p:bldP spid="19" grpId="0" build="p"/>
      <p:bldP spid="20" grpId="0" build="p"/>
      <p:bldP spid="21" grpId="0" build="p" bldLvl="2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Soyons un peu logiques ! (2/2)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20530" y="2385395"/>
            <a:ext cx="1819222" cy="330371"/>
          </a:xfrm>
        </p:spPr>
        <p:txBody>
          <a:bodyPr/>
          <a:lstStyle/>
          <a:p>
            <a:r>
              <a:rPr lang="fr-FR" dirty="0" smtClean="0"/>
              <a:t>SAT </a:t>
            </a:r>
            <a:r>
              <a:rPr lang="fr-FR" dirty="0" smtClean="0">
                <a:sym typeface="Wingdings" panose="05000000000000000000" pitchFamily="2" charset="2"/>
              </a:rPr>
              <a:t> 3-COL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662839" y="663538"/>
            <a:ext cx="5445665" cy="4032448"/>
          </a:xfrm>
          <a:prstGeom prst="rect">
            <a:avLst/>
          </a:prstGeom>
        </p:spPr>
      </p:pic>
      <p:sp>
        <p:nvSpPr>
          <p:cNvPr id="3" name="Flèche courbée vers le haut 2"/>
          <p:cNvSpPr/>
          <p:nvPr/>
        </p:nvSpPr>
        <p:spPr>
          <a:xfrm flipH="1">
            <a:off x="755576" y="2694700"/>
            <a:ext cx="888756" cy="432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9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Super Mario </a:t>
            </a:r>
            <a:r>
              <a:rPr lang="fr-FR" dirty="0" err="1" smtClean="0"/>
              <a:t>Bros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80112" y="3973391"/>
            <a:ext cx="2186491" cy="290548"/>
          </a:xfrm>
        </p:spPr>
        <p:txBody>
          <a:bodyPr/>
          <a:lstStyle/>
          <a:p>
            <a:r>
              <a:rPr lang="fr-FR" dirty="0" smtClean="0"/>
              <a:t>3-SAT </a:t>
            </a:r>
            <a:r>
              <a:rPr lang="fr-FR" dirty="0" smtClean="0">
                <a:sym typeface="Wingdings" panose="05000000000000000000" pitchFamily="2" charset="2"/>
              </a:rPr>
              <a:t> Super Mario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1859" y="1602161"/>
            <a:ext cx="3640041" cy="31658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3275855" y="15466"/>
            <a:ext cx="5878077" cy="3789748"/>
          </a:xfrm>
          <a:prstGeom prst="rect">
            <a:avLst/>
          </a:prstGeom>
        </p:spPr>
      </p:pic>
      <p:sp>
        <p:nvSpPr>
          <p:cNvPr id="9" name="Flèche courbée vers le haut 8"/>
          <p:cNvSpPr/>
          <p:nvPr/>
        </p:nvSpPr>
        <p:spPr>
          <a:xfrm flipH="1">
            <a:off x="5968538" y="4263939"/>
            <a:ext cx="888756" cy="432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7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« non-déterminisme » selon A. Turing (1936) (1/2)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7637543" y="15464"/>
            <a:ext cx="1506965" cy="227414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001931" y="2312903"/>
            <a:ext cx="3142577" cy="2095051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15408" y="3075806"/>
            <a:ext cx="5796136" cy="1119895"/>
            <a:chOff x="1547664" y="894123"/>
            <a:chExt cx="5796136" cy="1119895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link="rId4"/>
            <a:stretch>
              <a:fillRect/>
            </a:stretch>
          </p:blipFill>
          <p:spPr>
            <a:xfrm>
              <a:off x="1547664" y="894123"/>
              <a:ext cx="5796136" cy="111989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940152" y="1793389"/>
              <a:ext cx="1368152" cy="202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5" name="Connecteur droit 14"/>
          <p:cNvCxnSpPr/>
          <p:nvPr/>
        </p:nvCxnSpPr>
        <p:spPr>
          <a:xfrm flipV="1">
            <a:off x="33156" y="4191930"/>
            <a:ext cx="4214808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79512" y="879562"/>
            <a:ext cx="864096" cy="208781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59532" y="1657038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</a:t>
            </a:r>
            <a:r>
              <a:rPr lang="fr-FR" sz="1200" dirty="0" smtClean="0"/>
              <a:t> := </a:t>
            </a:r>
            <a:r>
              <a:rPr lang="fr-FR" sz="1200" dirty="0" err="1" smtClean="0"/>
              <a:t>x+a</a:t>
            </a:r>
            <a:r>
              <a:rPr lang="fr-FR" sz="1200" dirty="0" smtClean="0"/>
              <a:t>;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69899" y="2427734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resultat</a:t>
            </a:r>
            <a:r>
              <a:rPr lang="fr-FR" sz="1200" dirty="0" smtClean="0"/>
              <a:t> := (y &gt; b);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59532" y="1186063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a := input();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59532" y="2125437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b</a:t>
            </a:r>
            <a:r>
              <a:rPr lang="fr-FR" sz="1200" dirty="0" smtClean="0">
                <a:solidFill>
                  <a:srgbClr val="FF0000"/>
                </a:solidFill>
              </a:rPr>
              <a:t> := input();</a:t>
            </a:r>
            <a:endParaRPr lang="fr-FR" sz="1200" dirty="0">
              <a:solidFill>
                <a:srgbClr val="FF0000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4680012" y="699542"/>
            <a:ext cx="2809783" cy="1578741"/>
          </a:xfrm>
          <a:prstGeom prst="rect">
            <a:avLst/>
          </a:prstGeom>
        </p:spPr>
      </p:pic>
      <p:sp>
        <p:nvSpPr>
          <p:cNvPr id="25" name="Espace réservé du contenu 24"/>
          <p:cNvSpPr>
            <a:spLocks noGrp="1"/>
          </p:cNvSpPr>
          <p:nvPr>
            <p:ph idx="1"/>
          </p:nvPr>
        </p:nvSpPr>
        <p:spPr>
          <a:xfrm>
            <a:off x="123056" y="4492521"/>
            <a:ext cx="7833320" cy="275473"/>
          </a:xfrm>
        </p:spPr>
        <p:txBody>
          <a:bodyPr/>
          <a:lstStyle/>
          <a:p>
            <a:r>
              <a:rPr lang="fr-FR" dirty="0" smtClean="0"/>
              <a:t>La machine ‘accepte’ N     </a:t>
            </a:r>
            <a:r>
              <a:rPr lang="fr-FR" dirty="0" smtClean="0">
                <a:sym typeface="Wingdings" panose="05000000000000000000" pitchFamily="2" charset="2"/>
              </a:rPr>
              <a:t></a:t>
            </a:r>
            <a:r>
              <a:rPr lang="fr-FR" dirty="0" smtClean="0"/>
              <a:t>     </a:t>
            </a:r>
            <a:r>
              <a:rPr lang="fr-FR" dirty="0" smtClean="0">
                <a:solidFill>
                  <a:srgbClr val="FF0000"/>
                </a:solidFill>
              </a:rPr>
              <a:t>IL EXISTE </a:t>
            </a:r>
            <a:r>
              <a:rPr lang="fr-FR" dirty="0" smtClean="0"/>
              <a:t>une suite de ‘choix’ qui amène à ‘</a:t>
            </a:r>
            <a:r>
              <a:rPr lang="fr-FR" dirty="0" err="1" smtClean="0"/>
              <a:t>accept</a:t>
            </a:r>
            <a:r>
              <a:rPr lang="fr-FR" dirty="0" smtClean="0"/>
              <a:t>’</a:t>
            </a:r>
            <a:endParaRPr lang="fr-FR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2411760" y="879561"/>
            <a:ext cx="864096" cy="208781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2591780" y="1657038"/>
            <a:ext cx="201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reste := N modulo diviseur;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595333" y="2053333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resultat</a:t>
            </a:r>
            <a:r>
              <a:rPr lang="fr-FR" sz="1200" dirty="0" smtClean="0"/>
              <a:t> := (reste == 0);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591780" y="118606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diviseur := input();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31" name="Multiplication 30"/>
          <p:cNvSpPr/>
          <p:nvPr/>
        </p:nvSpPr>
        <p:spPr>
          <a:xfrm>
            <a:off x="4989858" y="662885"/>
            <a:ext cx="2396352" cy="1692188"/>
          </a:xfrm>
          <a:prstGeom prst="mathMultiply">
            <a:avLst>
              <a:gd name="adj1" fmla="val 65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107504" y="663538"/>
            <a:ext cx="65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Toto(x)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339752" y="663538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Is_composite</a:t>
            </a:r>
            <a:r>
              <a:rPr lang="fr-FR" sz="1200" dirty="0" smtClean="0"/>
              <a:t>(N)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0981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5" grpId="0" build="p"/>
      <p:bldP spid="27" grpId="0"/>
      <p:bldP spid="28" grpId="0"/>
      <p:bldP spid="29" grpId="0"/>
      <p:bldP spid="31" grpId="0" animBg="1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/>
              <a:t>Le « non-déterminisme » selon A. Turing (1936) </a:t>
            </a:r>
            <a:r>
              <a:rPr lang="fr-FR" dirty="0" smtClean="0"/>
              <a:t>(2/2</a:t>
            </a:r>
            <a:r>
              <a:rPr lang="fr-FR" dirty="0"/>
              <a:t>)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8187052" y="1"/>
            <a:ext cx="927092" cy="1399066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861623" y="1419622"/>
            <a:ext cx="2210877" cy="25931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IL EXISTE un diviseur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30386" y="3492349"/>
            <a:ext cx="6336196" cy="114545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 rot="5400000">
            <a:off x="2772328" y="1256700"/>
            <a:ext cx="2616074" cy="146500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331640" y="699542"/>
            <a:ext cx="1955067" cy="109849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179512" y="879562"/>
            <a:ext cx="864096" cy="208781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59532" y="1186063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a := input();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59532" y="2125437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b</a:t>
            </a:r>
            <a:r>
              <a:rPr lang="fr-FR" sz="1200" dirty="0" smtClean="0">
                <a:solidFill>
                  <a:srgbClr val="FF0000"/>
                </a:solidFill>
              </a:rPr>
              <a:t> := input();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72723" y="2427734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c := input();</a:t>
            </a:r>
            <a:endParaRPr lang="fr-FR" sz="1200" dirty="0">
              <a:solidFill>
                <a:srgbClr val="FF0000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link="rId7"/>
          <a:stretch>
            <a:fillRect/>
          </a:stretch>
        </p:blipFill>
        <p:spPr>
          <a:xfrm>
            <a:off x="4896036" y="689939"/>
            <a:ext cx="1953917" cy="2607298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6077468" y="2190477"/>
            <a:ext cx="755624" cy="5612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4391980" y="2942995"/>
            <a:ext cx="216024" cy="2053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7308304" y="2248129"/>
            <a:ext cx="864096" cy="2087817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7491877" y="3421901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resultat</a:t>
            </a:r>
            <a:r>
              <a:rPr lang="fr-FR" sz="1200" dirty="0" smtClean="0"/>
              <a:t> := (reste == 0);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7488324" y="2554631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diviseur := input();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426154" y="2942823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reste := N </a:t>
            </a:r>
            <a:r>
              <a:rPr lang="fr-FR" sz="1200" dirty="0" err="1" smtClean="0"/>
              <a:t>mod</a:t>
            </a:r>
            <a:r>
              <a:rPr lang="fr-FR" sz="1200" dirty="0" smtClean="0"/>
              <a:t> diviseur;</a:t>
            </a:r>
            <a:endParaRPr lang="fr-FR" sz="1200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7670112" y="2559761"/>
            <a:ext cx="936104" cy="288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912260" y="1959682"/>
            <a:ext cx="234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FOR diviseur = 2,3,…, </a:t>
            </a:r>
            <a:r>
              <a:rPr lang="fr-FR" sz="1400" dirty="0" smtClean="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r>
              <a:rPr lang="fr-FR" sz="1400" dirty="0" smtClean="0">
                <a:solidFill>
                  <a:srgbClr val="FF0000"/>
                </a:solidFill>
              </a:rPr>
              <a:t>N :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13176" y="4623977"/>
            <a:ext cx="4214808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463716" y="4479962"/>
            <a:ext cx="1052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272300" y="1635646"/>
            <a:ext cx="719" cy="2778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contenu 5"/>
          <p:cNvSpPr txBox="1">
            <a:spLocks/>
          </p:cNvSpPr>
          <p:nvPr/>
        </p:nvSpPr>
        <p:spPr bwMode="gray">
          <a:xfrm>
            <a:off x="6976951" y="4479962"/>
            <a:ext cx="1447477" cy="2593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‘FORCE BRUTE’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1326463" y="2269016"/>
            <a:ext cx="1959094" cy="1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1317208" y="2579749"/>
            <a:ext cx="1969499" cy="25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370452" y="186440"/>
            <a:ext cx="1441420" cy="646331"/>
          </a:xfrm>
          <a:prstGeom prst="rect">
            <a:avLst/>
          </a:prstGeom>
          <a:noFill/>
          <a:ln w="381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Parallélisme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illimité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3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2" grpId="0" animBg="1"/>
      <p:bldP spid="23" grpId="0" animBg="1"/>
      <p:bldP spid="25" grpId="0"/>
      <p:bldP spid="26" grpId="0"/>
      <p:bldP spid="27" grpId="0"/>
      <p:bldP spid="30" grpId="0"/>
      <p:bldP spid="33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431984"/>
          </a:xfrm>
        </p:spPr>
        <p:txBody>
          <a:bodyPr/>
          <a:lstStyle/>
          <a:p>
            <a:r>
              <a:rPr lang="fr-FR" dirty="0" smtClean="0"/>
              <a:t>Pourquoi ‘OUI-facilement-vérifiable’ = ‘NP’ (‘Non-</a:t>
            </a:r>
            <a:r>
              <a:rPr lang="fr-FR" dirty="0" err="1" smtClean="0"/>
              <a:t>deterministic</a:t>
            </a:r>
            <a:r>
              <a:rPr lang="fr-FR" dirty="0" smtClean="0"/>
              <a:t> Polynomial’)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5516" y="1095586"/>
            <a:ext cx="3719874" cy="216024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 : N = 289…449 est-il composé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B : OUI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A : c’est pas que j’ai pas confiance, mais 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B : c’est divisible par C = 123…373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A : (Python : N%C </a:t>
            </a:r>
            <a:r>
              <a:rPr lang="fr-FR" dirty="0" smtClean="0">
                <a:sym typeface="Wingdings" panose="05000000000000000000" pitchFamily="2" charset="2"/>
              </a:rPr>
              <a:t> 0</a:t>
            </a:r>
            <a:r>
              <a:rPr lang="fr-FR" dirty="0" smtClean="0"/>
              <a:t>) OK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899592" y="3555096"/>
            <a:ext cx="652743" cy="770022"/>
            <a:chOff x="4139952" y="2967794"/>
            <a:chExt cx="652743" cy="770022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4283968" y="2967794"/>
              <a:ext cx="0" cy="1080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644008" y="2967794"/>
              <a:ext cx="0" cy="1080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63988" y="3629804"/>
              <a:ext cx="0" cy="1080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4139952" y="3075806"/>
              <a:ext cx="652743" cy="553998"/>
            </a:xfrm>
            <a:prstGeom prst="rect">
              <a:avLst/>
            </a:prstGeom>
            <a:noFill/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N        C</a:t>
              </a:r>
            </a:p>
            <a:p>
              <a:endParaRPr lang="fr-FR" sz="1000" dirty="0" smtClean="0"/>
            </a:p>
            <a:p>
              <a:r>
                <a:rPr lang="fr-FR" sz="1000" dirty="0" smtClean="0"/>
                <a:t>   N%C</a:t>
              </a:r>
              <a:endParaRPr lang="fr-FR" sz="1000" dirty="0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>
            <a:off x="683568" y="3555096"/>
            <a:ext cx="0" cy="77002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3192" y="3801607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Poly(n)</a:t>
            </a:r>
            <a:endParaRPr lang="fr-FR" sz="12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3995936" y="987574"/>
            <a:ext cx="0" cy="3420380"/>
          </a:xfrm>
          <a:prstGeom prst="line">
            <a:avLst/>
          </a:prstGeom>
          <a:ln w="50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4716016" y="879252"/>
            <a:ext cx="1116124" cy="1489351"/>
          </a:xfrm>
          <a:prstGeom prst="rect">
            <a:avLst/>
          </a:prstGeom>
        </p:spPr>
      </p:pic>
      <p:cxnSp>
        <p:nvCxnSpPr>
          <p:cNvPr id="25" name="Connecteur droit avec flèche 24"/>
          <p:cNvCxnSpPr/>
          <p:nvPr/>
        </p:nvCxnSpPr>
        <p:spPr>
          <a:xfrm>
            <a:off x="6023801" y="879252"/>
            <a:ext cx="5019" cy="14893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 rot="5400000">
            <a:off x="7315275" y="1253330"/>
            <a:ext cx="1698945" cy="951409"/>
          </a:xfrm>
          <a:prstGeom prst="rect">
            <a:avLst/>
          </a:prstGeom>
        </p:spPr>
      </p:pic>
      <p:cxnSp>
        <p:nvCxnSpPr>
          <p:cNvPr id="47" name="Connecteur droit avec flèche 46"/>
          <p:cNvCxnSpPr/>
          <p:nvPr/>
        </p:nvCxnSpPr>
        <p:spPr>
          <a:xfrm>
            <a:off x="4644008" y="3543858"/>
            <a:ext cx="0" cy="77002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973632" y="3795886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Poly(n)</a:t>
            </a:r>
            <a:endParaRPr lang="fr-FR" sz="12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747349" y="3543858"/>
            <a:ext cx="4217139" cy="770022"/>
            <a:chOff x="4747349" y="3543858"/>
            <a:chExt cx="4217139" cy="770022"/>
          </a:xfrm>
        </p:grpSpPr>
        <p:grpSp>
          <p:nvGrpSpPr>
            <p:cNvPr id="27" name="Groupe 26"/>
            <p:cNvGrpSpPr/>
            <p:nvPr/>
          </p:nvGrpSpPr>
          <p:grpSpPr>
            <a:xfrm>
              <a:off x="4747349" y="3543858"/>
              <a:ext cx="652743" cy="770022"/>
              <a:chOff x="4139952" y="2967794"/>
              <a:chExt cx="652743" cy="770022"/>
            </a:xfrm>
          </p:grpSpPr>
          <p:cxnSp>
            <p:nvCxnSpPr>
              <p:cNvPr id="28" name="Connecteur droit 27"/>
              <p:cNvCxnSpPr/>
              <p:nvPr/>
            </p:nvCxnSpPr>
            <p:spPr>
              <a:xfrm>
                <a:off x="4283968" y="2967794"/>
                <a:ext cx="0" cy="10801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>
                <a:off x="4644008" y="2967794"/>
                <a:ext cx="0" cy="10801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>
                <a:off x="4463988" y="3629804"/>
                <a:ext cx="0" cy="10801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4139952" y="3075806"/>
                <a:ext cx="652743" cy="553998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000" dirty="0" smtClean="0"/>
                  <a:t>N        C</a:t>
                </a:r>
              </a:p>
              <a:p>
                <a:endParaRPr lang="fr-FR" sz="1000" dirty="0" smtClean="0"/>
              </a:p>
              <a:p>
                <a:r>
                  <a:rPr lang="fr-FR" sz="1000" dirty="0" smtClean="0"/>
                  <a:t>   N%C</a:t>
                </a:r>
                <a:endParaRPr lang="fr-FR" sz="1000" dirty="0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5611445" y="3543858"/>
              <a:ext cx="652743" cy="770022"/>
              <a:chOff x="4139952" y="2967794"/>
              <a:chExt cx="652743" cy="770022"/>
            </a:xfrm>
          </p:grpSpPr>
          <p:cxnSp>
            <p:nvCxnSpPr>
              <p:cNvPr id="33" name="Connecteur droit 32"/>
              <p:cNvCxnSpPr/>
              <p:nvPr/>
            </p:nvCxnSpPr>
            <p:spPr>
              <a:xfrm>
                <a:off x="4283968" y="2967794"/>
                <a:ext cx="0" cy="10801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>
                <a:off x="4644008" y="2967794"/>
                <a:ext cx="0" cy="10801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4463988" y="3629804"/>
                <a:ext cx="0" cy="10801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4139952" y="3075806"/>
                <a:ext cx="652743" cy="553998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000" dirty="0" smtClean="0"/>
                  <a:t>N        C</a:t>
                </a:r>
              </a:p>
              <a:p>
                <a:endParaRPr lang="fr-FR" sz="1000" dirty="0" smtClean="0"/>
              </a:p>
              <a:p>
                <a:r>
                  <a:rPr lang="fr-FR" sz="1000" dirty="0" smtClean="0"/>
                  <a:t>   N%C</a:t>
                </a:r>
                <a:endParaRPr lang="fr-FR" sz="1000" dirty="0"/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7447649" y="3543858"/>
              <a:ext cx="652743" cy="770022"/>
              <a:chOff x="4139952" y="2967794"/>
              <a:chExt cx="652743" cy="770022"/>
            </a:xfrm>
          </p:grpSpPr>
          <p:cxnSp>
            <p:nvCxnSpPr>
              <p:cNvPr id="38" name="Connecteur droit 37"/>
              <p:cNvCxnSpPr/>
              <p:nvPr/>
            </p:nvCxnSpPr>
            <p:spPr>
              <a:xfrm>
                <a:off x="4283968" y="2967794"/>
                <a:ext cx="0" cy="10801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>
                <a:off x="4644008" y="2967794"/>
                <a:ext cx="0" cy="10801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>
                <a:off x="4463988" y="3629804"/>
                <a:ext cx="0" cy="10801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ZoneTexte 40"/>
              <p:cNvSpPr txBox="1"/>
              <p:nvPr/>
            </p:nvSpPr>
            <p:spPr>
              <a:xfrm>
                <a:off x="4139952" y="3075806"/>
                <a:ext cx="652743" cy="553998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000" dirty="0" smtClean="0"/>
                  <a:t>N        C</a:t>
                </a:r>
              </a:p>
              <a:p>
                <a:endParaRPr lang="fr-FR" sz="1000" dirty="0" smtClean="0"/>
              </a:p>
              <a:p>
                <a:r>
                  <a:rPr lang="fr-FR" sz="1000" dirty="0" smtClean="0"/>
                  <a:t>   N%C</a:t>
                </a:r>
                <a:endParaRPr lang="fr-FR" sz="1000" dirty="0"/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8311745" y="3543858"/>
              <a:ext cx="652743" cy="770022"/>
              <a:chOff x="4139952" y="2967794"/>
              <a:chExt cx="652743" cy="770022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4283968" y="2967794"/>
                <a:ext cx="0" cy="10801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4644008" y="2967794"/>
                <a:ext cx="0" cy="10801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4463988" y="3629804"/>
                <a:ext cx="0" cy="10801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ZoneTexte 45"/>
              <p:cNvSpPr txBox="1"/>
              <p:nvPr/>
            </p:nvSpPr>
            <p:spPr>
              <a:xfrm>
                <a:off x="4139952" y="3075806"/>
                <a:ext cx="652743" cy="553998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000" dirty="0" smtClean="0"/>
                  <a:t>N        C</a:t>
                </a:r>
              </a:p>
              <a:p>
                <a:endParaRPr lang="fr-FR" sz="1000" dirty="0" smtClean="0"/>
              </a:p>
              <a:p>
                <a:r>
                  <a:rPr lang="fr-FR" sz="1000" dirty="0" smtClean="0"/>
                  <a:t>   N%C</a:t>
                </a:r>
                <a:endParaRPr lang="fr-FR" sz="1000" dirty="0"/>
              </a:p>
            </p:txBody>
          </p:sp>
        </p:grpSp>
        <p:sp>
          <p:nvSpPr>
            <p:cNvPr id="49" name="ZoneTexte 48"/>
            <p:cNvSpPr txBox="1"/>
            <p:nvPr/>
          </p:nvSpPr>
          <p:spPr>
            <a:xfrm>
              <a:off x="6583553" y="37035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…</a:t>
              </a:r>
              <a:endParaRPr lang="fr-FR" dirty="0"/>
            </a:p>
          </p:txBody>
        </p:sp>
      </p:grpSp>
      <p:sp>
        <p:nvSpPr>
          <p:cNvPr id="50" name="ZoneTexte 49"/>
          <p:cNvSpPr txBox="1"/>
          <p:nvPr/>
        </p:nvSpPr>
        <p:spPr>
          <a:xfrm>
            <a:off x="4716016" y="307327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5098389" y="30806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5588774" y="30758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5987286" y="3075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7424978" y="30758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8289074" y="30758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7597212" y="307580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Symbol" panose="05050102010706020507" pitchFamily="18" charset="2"/>
              </a:rPr>
              <a:t></a:t>
            </a:r>
            <a:r>
              <a:rPr lang="fr-FR" dirty="0" smtClean="0"/>
              <a:t>N-1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8558480" y="308062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Symbol" panose="05050102010706020507" pitchFamily="18" charset="2"/>
              </a:rPr>
              <a:t></a:t>
            </a:r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6048164" y="1574671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Max(</a:t>
            </a:r>
            <a:r>
              <a:rPr lang="fr-FR" sz="1200" dirty="0" err="1" smtClean="0"/>
              <a:t>sequences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1009842" y="4354494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OK</a:t>
            </a:r>
            <a:endParaRPr lang="fr-FR" sz="1200" dirty="0">
              <a:solidFill>
                <a:srgbClr val="FF0000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852819" y="4310486"/>
            <a:ext cx="3996203" cy="291631"/>
            <a:chOff x="4852819" y="4310486"/>
            <a:chExt cx="3996203" cy="291631"/>
          </a:xfrm>
        </p:grpSpPr>
        <p:sp>
          <p:nvSpPr>
            <p:cNvPr id="58" name="ZoneTexte 57"/>
            <p:cNvSpPr txBox="1"/>
            <p:nvPr/>
          </p:nvSpPr>
          <p:spPr>
            <a:xfrm>
              <a:off x="4852819" y="4320659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KO</a:t>
              </a:r>
              <a:endParaRPr lang="fr-FR" sz="1200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6578883" y="4310975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rgbClr val="FF0000"/>
                  </a:solidFill>
                </a:rPr>
                <a:t>OK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731739" y="4310486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KO</a:t>
              </a:r>
              <a:endParaRPr lang="fr-FR" sz="1200" dirty="0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7567943" y="4325118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KO</a:t>
              </a:r>
              <a:endParaRPr lang="fr-FR" sz="1200" dirty="0"/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8441538" y="4325118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KO</a:t>
              </a:r>
              <a:endParaRPr lang="fr-FR" sz="1200" dirty="0"/>
            </a:p>
          </p:txBody>
        </p:sp>
      </p:grpSp>
      <p:sp>
        <p:nvSpPr>
          <p:cNvPr id="69" name="ZoneTexte 68"/>
          <p:cNvSpPr txBox="1"/>
          <p:nvPr/>
        </p:nvSpPr>
        <p:spPr>
          <a:xfrm>
            <a:off x="867919" y="31838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1233756" y="31838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8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0" grpId="0"/>
      <p:bldP spid="64" grpId="0"/>
      <p:bldP spid="69" grpId="0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3" y="411163"/>
            <a:ext cx="5184576" cy="432395"/>
          </a:xfrm>
        </p:spPr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« non-déterminisme » avant le 4 mai 1971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9533" y="841545"/>
            <a:ext cx="3382622" cy="218037"/>
          </a:xfrm>
        </p:spPr>
        <p:txBody>
          <a:bodyPr/>
          <a:lstStyle/>
          <a:p>
            <a:r>
              <a:rPr lang="fr-FR" dirty="0"/>
              <a:t>1959 </a:t>
            </a:r>
            <a:r>
              <a:rPr lang="fr-FR" dirty="0" smtClean="0"/>
              <a:t>: Rabin </a:t>
            </a:r>
            <a:r>
              <a:rPr lang="fr-FR" dirty="0"/>
              <a:t>&amp; Scott, </a:t>
            </a:r>
            <a:r>
              <a:rPr lang="fr-FR" dirty="0" err="1" smtClean="0"/>
              <a:t>Shepherdson</a:t>
            </a: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0" y="1695144"/>
            <a:ext cx="3943491" cy="30728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3943491" y="1059582"/>
            <a:ext cx="2464713" cy="21945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840252" y="2708"/>
            <a:ext cx="2304256" cy="4702062"/>
          </a:xfrm>
          <a:prstGeom prst="rect">
            <a:avLst/>
          </a:prstGeom>
        </p:spPr>
      </p:pic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4103948" y="4138934"/>
            <a:ext cx="3384376" cy="5210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1962-63  Chomsky &amp; </a:t>
            </a:r>
            <a:r>
              <a:rPr lang="fr-FR" dirty="0" err="1" smtClean="0"/>
              <a:t>Schützenberger</a:t>
            </a:r>
            <a:endParaRPr lang="fr-FR" dirty="0" smtClean="0"/>
          </a:p>
          <a:p>
            <a:r>
              <a:rPr lang="fr-FR" dirty="0" smtClean="0"/>
              <a:t>1964 Kuroda</a:t>
            </a:r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 bwMode="gray">
          <a:xfrm>
            <a:off x="2754874" y="1261083"/>
            <a:ext cx="1061041" cy="22888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  (</a:t>
            </a:r>
            <a:r>
              <a:rPr lang="fr-FR" dirty="0" err="1" smtClean="0"/>
              <a:t>aa|aab</a:t>
            </a:r>
            <a:r>
              <a:rPr lang="fr-FR" dirty="0" smtClean="0"/>
              <a:t>)*b</a:t>
            </a:r>
          </a:p>
        </p:txBody>
      </p:sp>
    </p:spTree>
    <p:extLst>
      <p:ext uri="{BB962C8B-B14F-4D97-AF65-F5344CB8AC3E}">
        <p14:creationId xmlns:p14="http://schemas.microsoft.com/office/powerpoint/2010/main" val="7890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build="p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Résumons : Le paysage avant le 4 mai 1971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807818" y="1421601"/>
            <a:ext cx="3096344" cy="2435072"/>
          </a:xfrm>
        </p:spPr>
        <p:txBody>
          <a:bodyPr/>
          <a:lstStyle/>
          <a:p>
            <a:r>
              <a:rPr lang="fr-FR" dirty="0" smtClean="0"/>
              <a:t>Polynomial :</a:t>
            </a:r>
          </a:p>
          <a:p>
            <a:pPr lvl="1"/>
            <a:r>
              <a:rPr lang="fr-FR" dirty="0" smtClean="0"/>
              <a:t>pressenti important …</a:t>
            </a:r>
          </a:p>
          <a:p>
            <a:pPr lvl="1"/>
            <a:r>
              <a:rPr lang="fr-FR" dirty="0" smtClean="0"/>
              <a:t>… mais non formalisé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Complexité = Copier-coller de la théorie de la calculabilité</a:t>
            </a:r>
          </a:p>
          <a:p>
            <a:pPr lvl="1"/>
            <a:r>
              <a:rPr lang="fr-FR" dirty="0" smtClean="0"/>
              <a:t>Ne donne rien d’intéressant</a:t>
            </a:r>
          </a:p>
          <a:p>
            <a:pPr lvl="1"/>
            <a:endParaRPr lang="fr-FR" dirty="0"/>
          </a:p>
          <a:p>
            <a:r>
              <a:rPr lang="fr-FR" dirty="0"/>
              <a:t>Non-</a:t>
            </a:r>
            <a:r>
              <a:rPr lang="fr-FR" dirty="0" err="1"/>
              <a:t>determinisme</a:t>
            </a:r>
            <a:r>
              <a:rPr lang="fr-FR" dirty="0"/>
              <a:t> : </a:t>
            </a:r>
            <a:r>
              <a:rPr lang="fr-FR" u="sng" dirty="0"/>
              <a:t>ABSOLUMENT PAS </a:t>
            </a:r>
            <a:r>
              <a:rPr lang="fr-FR" u="sng" dirty="0" smtClean="0"/>
              <a:t>ANTICIPE</a:t>
            </a:r>
            <a:endParaRPr lang="fr-FR" u="sng" dirty="0"/>
          </a:p>
        </p:txBody>
      </p:sp>
      <p:sp>
        <p:nvSpPr>
          <p:cNvPr id="3" name="Ellipse 2"/>
          <p:cNvSpPr/>
          <p:nvPr/>
        </p:nvSpPr>
        <p:spPr>
          <a:xfrm>
            <a:off x="1475656" y="3219822"/>
            <a:ext cx="1872208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970905" y="1131590"/>
            <a:ext cx="2881015" cy="36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242135" y="436265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P</a:t>
            </a:r>
            <a:endParaRPr lang="fr-FR" i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2090336" y="1162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EXP</a:t>
            </a:r>
            <a:endParaRPr lang="fr-FR" i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970905" y="271962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Composé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668744" y="1838199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412975" y="160444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3-COL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242135" y="214084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HAMCYC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042330" y="257561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TSP</a:t>
            </a:r>
            <a:r>
              <a:rPr lang="fr-FR" baseline="-25000" dirty="0" smtClean="0"/>
              <a:t>B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7" name="Connecteur droit avec flèche 6"/>
          <p:cNvCxnSpPr>
            <a:endCxn id="15" idx="1"/>
          </p:cNvCxnSpPr>
          <p:nvPr/>
        </p:nvCxnSpPr>
        <p:spPr>
          <a:xfrm flipV="1">
            <a:off x="2143021" y="1789107"/>
            <a:ext cx="269954" cy="730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710167" y="1936544"/>
            <a:ext cx="0" cy="217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2090336" y="2154200"/>
            <a:ext cx="151525" cy="138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042056" y="2466783"/>
            <a:ext cx="235258" cy="1769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5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Le 4 mai 1971 à 15h : Stephen Cook (1/2)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957544" y="2350602"/>
            <a:ext cx="2128349" cy="2253784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Tout </a:t>
            </a:r>
            <a:r>
              <a:rPr lang="fr-FR" dirty="0" err="1" smtClean="0">
                <a:solidFill>
                  <a:srgbClr val="FF0000"/>
                </a:solidFill>
              </a:rPr>
              <a:t>pb</a:t>
            </a:r>
            <a:r>
              <a:rPr lang="fr-FR" dirty="0" smtClean="0">
                <a:solidFill>
                  <a:srgbClr val="FF0000"/>
                </a:solidFill>
              </a:rPr>
              <a:t> dans NP peut être sous-traité à SAT</a:t>
            </a:r>
          </a:p>
          <a:p>
            <a:endParaRPr lang="fr-FR" dirty="0"/>
          </a:p>
          <a:p>
            <a:r>
              <a:rPr lang="fr-FR" dirty="0" smtClean="0"/>
              <a:t>SAT est le plus fort</a:t>
            </a:r>
          </a:p>
          <a:p>
            <a:r>
              <a:rPr lang="fr-FR" dirty="0" smtClean="0"/>
              <a:t>« </a:t>
            </a:r>
            <a:r>
              <a:rPr lang="fr-FR" dirty="0" smtClean="0">
                <a:solidFill>
                  <a:srgbClr val="FF0000"/>
                </a:solidFill>
              </a:rPr>
              <a:t>NP-complet </a:t>
            </a:r>
            <a:r>
              <a:rPr lang="fr-FR" dirty="0" smtClean="0"/>
              <a:t>»</a:t>
            </a:r>
          </a:p>
          <a:p>
            <a:endParaRPr lang="fr-FR" dirty="0"/>
          </a:p>
          <a:p>
            <a:r>
              <a:rPr lang="fr-FR" dirty="0" smtClean="0"/>
              <a:t>SAT peut être sous-traité à plein d’autres</a:t>
            </a:r>
          </a:p>
          <a:p>
            <a:r>
              <a:rPr lang="fr-FR" dirty="0" smtClean="0"/>
              <a:t>… qui sont donc aussi NP-complets</a:t>
            </a:r>
          </a:p>
          <a:p>
            <a:endParaRPr lang="fr-FR" dirty="0"/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40247" y="3219822"/>
            <a:ext cx="1872208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5496" y="1131590"/>
            <a:ext cx="2881015" cy="36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306726" y="436265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P</a:t>
            </a:r>
            <a:endParaRPr lang="fr-FR" i="1" u="sng" dirty="0"/>
          </a:p>
        </p:txBody>
      </p:sp>
      <p:sp>
        <p:nvSpPr>
          <p:cNvPr id="14" name="ZoneTexte 13"/>
          <p:cNvSpPr txBox="1"/>
          <p:nvPr/>
        </p:nvSpPr>
        <p:spPr>
          <a:xfrm>
            <a:off x="1154927" y="1162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EXP</a:t>
            </a:r>
            <a:endParaRPr lang="fr-FR" i="1" u="sng" dirty="0"/>
          </a:p>
        </p:txBody>
      </p:sp>
      <p:sp>
        <p:nvSpPr>
          <p:cNvPr id="15" name="ZoneTexte 14"/>
          <p:cNvSpPr txBox="1"/>
          <p:nvPr/>
        </p:nvSpPr>
        <p:spPr>
          <a:xfrm>
            <a:off x="35496" y="288649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Composé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33335" y="1838199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SAT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477566" y="160444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3-COL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306726" y="214084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HAMCYC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06921" y="257561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TSP</a:t>
            </a:r>
            <a:r>
              <a:rPr lang="fr-FR" baseline="-25000" dirty="0" smtClean="0"/>
              <a:t>B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20" name="Connecteur droit avec flèche 19"/>
          <p:cNvCxnSpPr>
            <a:endCxn id="17" idx="1"/>
          </p:cNvCxnSpPr>
          <p:nvPr/>
        </p:nvCxnSpPr>
        <p:spPr>
          <a:xfrm flipV="1">
            <a:off x="1207612" y="1789107"/>
            <a:ext cx="269954" cy="730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1774758" y="1936544"/>
            <a:ext cx="0" cy="217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1154927" y="2154200"/>
            <a:ext cx="151525" cy="138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106647" y="2466783"/>
            <a:ext cx="235258" cy="1769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427984" y="3219822"/>
            <a:ext cx="1728887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851225" y="1131590"/>
            <a:ext cx="2881015" cy="36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5122455" y="436265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P</a:t>
            </a:r>
            <a:endParaRPr lang="fr-FR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4970656" y="1162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EXP</a:t>
            </a:r>
            <a:endParaRPr lang="fr-FR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7944" y="293179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Composé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4353995" y="2282117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SAT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874415" y="202465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3-COL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190864" y="231043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HAMCYC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745925" y="261038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TSP</a:t>
            </a:r>
            <a:r>
              <a:rPr lang="fr-FR" baseline="-25000" dirty="0" smtClean="0">
                <a:solidFill>
                  <a:srgbClr val="FF0000"/>
                </a:solidFill>
              </a:rPr>
              <a:t>B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33" name="Connecteur droit avec flèche 32"/>
          <p:cNvCxnSpPr>
            <a:endCxn id="30" idx="1"/>
          </p:cNvCxnSpPr>
          <p:nvPr/>
        </p:nvCxnSpPr>
        <p:spPr>
          <a:xfrm flipV="1">
            <a:off x="4712964" y="2209316"/>
            <a:ext cx="161451" cy="104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5378965" y="2660543"/>
            <a:ext cx="125763" cy="1275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 flipV="1">
            <a:off x="4670162" y="2630533"/>
            <a:ext cx="151525" cy="138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5651009" y="2193629"/>
            <a:ext cx="235258" cy="1769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5811653" y="0"/>
            <a:ext cx="3332346" cy="2221564"/>
          </a:xfrm>
          <a:prstGeom prst="rect">
            <a:avLst/>
          </a:prstGeom>
        </p:spPr>
      </p:pic>
      <p:sp>
        <p:nvSpPr>
          <p:cNvPr id="4" name="Flèche droite 3"/>
          <p:cNvSpPr/>
          <p:nvPr/>
        </p:nvSpPr>
        <p:spPr>
          <a:xfrm>
            <a:off x="3131840" y="2719625"/>
            <a:ext cx="504056" cy="320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4103639" y="1707654"/>
            <a:ext cx="2376573" cy="30222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5040877" y="17009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/>
              <a:t>N</a:t>
            </a:r>
            <a:r>
              <a:rPr lang="fr-FR" i="1" u="sng" dirty="0" smtClean="0"/>
              <a:t>P</a:t>
            </a:r>
            <a:endParaRPr lang="fr-FR" i="1" u="sng" dirty="0"/>
          </a:p>
        </p:txBody>
      </p:sp>
      <p:cxnSp>
        <p:nvCxnSpPr>
          <p:cNvPr id="40" name="Connecteur droit 39"/>
          <p:cNvCxnSpPr/>
          <p:nvPr/>
        </p:nvCxnSpPr>
        <p:spPr>
          <a:xfrm flipV="1">
            <a:off x="4246158" y="2965947"/>
            <a:ext cx="2129646" cy="131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608074" y="3244541"/>
            <a:ext cx="275700" cy="31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1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Faisons un achat sur internet …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496" y="2760898"/>
            <a:ext cx="4428491" cy="1575048"/>
          </a:xfrm>
        </p:spPr>
        <p:txBody>
          <a:bodyPr/>
          <a:lstStyle/>
          <a:p>
            <a:r>
              <a:rPr lang="fr-FR" dirty="0" smtClean="0"/>
              <a:t>Fonction « A sens unique »       («  One-</a:t>
            </a:r>
            <a:r>
              <a:rPr lang="fr-FR" dirty="0" err="1" smtClean="0"/>
              <a:t>way</a:t>
            </a:r>
            <a:r>
              <a:rPr lang="fr-FR" dirty="0" smtClean="0"/>
              <a:t> »)</a:t>
            </a:r>
          </a:p>
          <a:p>
            <a:pPr lvl="1"/>
            <a:r>
              <a:rPr lang="fr-FR" dirty="0" smtClean="0"/>
              <a:t>Produit :          FACILE</a:t>
            </a:r>
          </a:p>
          <a:p>
            <a:pPr lvl="1"/>
            <a:r>
              <a:rPr lang="fr-FR" dirty="0" smtClean="0"/>
              <a:t>Factorisation : DIFFICILE  …</a:t>
            </a:r>
          </a:p>
          <a:p>
            <a:pPr lvl="2"/>
            <a:r>
              <a:rPr lang="fr-FR" dirty="0" smtClean="0"/>
              <a:t>… ou pas ????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SI une fonction « One-</a:t>
            </a:r>
            <a:r>
              <a:rPr lang="fr-FR" dirty="0" err="1" smtClean="0"/>
              <a:t>way</a:t>
            </a:r>
            <a:r>
              <a:rPr lang="fr-FR" dirty="0" smtClean="0"/>
              <a:t> » existe …</a:t>
            </a:r>
          </a:p>
          <a:p>
            <a:r>
              <a:rPr lang="fr-FR" dirty="0" smtClean="0"/>
              <a:t>… ALORS</a:t>
            </a:r>
            <a:r>
              <a:rPr lang="fr-FR" dirty="0"/>
              <a:t> </a:t>
            </a:r>
            <a:r>
              <a:rPr lang="fr-FR" dirty="0" smtClean="0"/>
              <a:t>      </a:t>
            </a:r>
            <a:r>
              <a:rPr lang="fr-FR" dirty="0" smtClean="0">
                <a:sym typeface="Wingdings" panose="05000000000000000000" pitchFamily="2" charset="2"/>
              </a:rPr>
              <a:t>  P </a:t>
            </a:r>
            <a:r>
              <a:rPr lang="fr-FR" dirty="0" smtClean="0">
                <a:sym typeface="Symbol" panose="05050102010706020507" pitchFamily="18" charset="2"/>
              </a:rPr>
              <a:t></a:t>
            </a:r>
            <a:r>
              <a:rPr lang="fr-FR" dirty="0" smtClean="0">
                <a:sym typeface="Wingdings" panose="05000000000000000000" pitchFamily="2" charset="2"/>
              </a:rPr>
              <a:t> NP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60" y="824271"/>
            <a:ext cx="2199903" cy="124342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828752"/>
            <a:ext cx="4781550" cy="123825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4878797" y="1851670"/>
            <a:ext cx="1961455" cy="464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535996" y="2139702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289589997896663358893448442920449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381666" y="4155926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12345678987654373 * </a:t>
            </a:r>
            <a:r>
              <a:rPr lang="fr-FR" dirty="0"/>
              <a:t>23456789876543213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4572000" y="2580878"/>
            <a:ext cx="1143000" cy="1143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8001508" y="2581042"/>
            <a:ext cx="1143000" cy="1143000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 flipV="1">
            <a:off x="6012160" y="2580878"/>
            <a:ext cx="0" cy="1444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452320" y="2580878"/>
            <a:ext cx="0" cy="1444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715000" y="3075806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200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804248" y="307580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2 milliards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5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9" grpId="0"/>
      <p:bldP spid="13" grpId="0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Le 4 mai 1971 à 15h : Stephen Cook (2/2)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396486" y="2463738"/>
            <a:ext cx="5604006" cy="283040"/>
          </a:xfrm>
        </p:spPr>
        <p:txBody>
          <a:bodyPr/>
          <a:lstStyle/>
          <a:p>
            <a:r>
              <a:rPr lang="fr-FR" dirty="0" smtClean="0"/>
              <a:t>PC7 = 36  =&gt;  PC8 = 37  &amp;  A8 = A7  &amp;   B8 = B7+A7  &amp;   C8 = C7 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300192" y="0"/>
            <a:ext cx="2843808" cy="18958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834733" y="1059582"/>
            <a:ext cx="1505019" cy="36364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5880" y="762258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Verif</a:t>
            </a:r>
            <a:r>
              <a:rPr lang="fr-FR" dirty="0" smtClean="0"/>
              <a:t>(N,C)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25112" y="2108086"/>
            <a:ext cx="2718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// PC7, A7, B7, C7</a:t>
            </a:r>
          </a:p>
          <a:p>
            <a:r>
              <a:rPr lang="fr-FR" dirty="0" smtClean="0"/>
              <a:t>    </a:t>
            </a:r>
            <a:r>
              <a:rPr lang="fr-FR" dirty="0" smtClean="0">
                <a:solidFill>
                  <a:srgbClr val="FF0000"/>
                </a:solidFill>
              </a:rPr>
              <a:t>36 : </a:t>
            </a:r>
            <a:r>
              <a:rPr lang="fr-FR" dirty="0" smtClean="0">
                <a:solidFill>
                  <a:srgbClr val="00B0F0"/>
                </a:solidFill>
              </a:rPr>
              <a:t>B := B+A</a:t>
            </a:r>
          </a:p>
          <a:p>
            <a:r>
              <a:rPr lang="fr-FR" dirty="0" smtClean="0"/>
              <a:t>// PC8, A8, B8, C8 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491880" y="2787774"/>
            <a:ext cx="5401295" cy="3600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747192" y="848748"/>
            <a:ext cx="8384" cy="3884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760132" y="28237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poly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31684" y="245944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poly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152273" y="3871497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Poly * poly </a:t>
            </a:r>
            <a:r>
              <a:rPr lang="fr-FR" dirty="0" smtClean="0">
                <a:sym typeface="Wingdings" panose="05000000000000000000" pitchFamily="2" charset="2"/>
              </a:rPr>
              <a:t> poly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09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1972 : Richard </a:t>
            </a:r>
            <a:r>
              <a:rPr lang="fr-FR" dirty="0" err="1" smtClean="0"/>
              <a:t>Karp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619672" y="678867"/>
            <a:ext cx="7524327" cy="4068862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0" y="3585430"/>
            <a:ext cx="2339752" cy="1162299"/>
          </a:xfrm>
        </p:spPr>
        <p:txBody>
          <a:bodyPr/>
          <a:lstStyle/>
          <a:p>
            <a:r>
              <a:rPr lang="fr-FR" dirty="0" smtClean="0"/>
              <a:t>1979 : </a:t>
            </a:r>
            <a:r>
              <a:rPr lang="fr-FR" dirty="0" err="1" smtClean="0"/>
              <a:t>Garey</a:t>
            </a:r>
            <a:r>
              <a:rPr lang="fr-FR" dirty="0" smtClean="0"/>
              <a:t> &amp; Johnson</a:t>
            </a:r>
          </a:p>
          <a:p>
            <a:endParaRPr lang="fr-FR" dirty="0"/>
          </a:p>
          <a:p>
            <a:r>
              <a:rPr lang="fr-FR" dirty="0" smtClean="0"/>
              <a:t>1982 : Turing </a:t>
            </a:r>
            <a:r>
              <a:rPr lang="fr-FR" dirty="0" err="1" smtClean="0"/>
              <a:t>Award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2000 : 1M$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060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Si P = NP …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8070" y="1095586"/>
            <a:ext cx="8616418" cy="3276364"/>
          </a:xfrm>
        </p:spPr>
        <p:txBody>
          <a:bodyPr/>
          <a:lstStyle/>
          <a:p>
            <a:r>
              <a:rPr lang="fr-FR" dirty="0" smtClean="0"/>
              <a:t>NP = résoluble en temps polynomial via un parallélisme illimité = vérifiable en temps polynomial</a:t>
            </a:r>
          </a:p>
          <a:p>
            <a:endParaRPr lang="fr-FR" dirty="0"/>
          </a:p>
          <a:p>
            <a:r>
              <a:rPr lang="fr-FR" dirty="0" smtClean="0"/>
              <a:t>Vérifier = Trouver</a:t>
            </a:r>
          </a:p>
          <a:p>
            <a:r>
              <a:rPr lang="fr-FR" dirty="0" smtClean="0"/>
              <a:t>Comprendre un corrigé  = trouver la démonstration</a:t>
            </a:r>
          </a:p>
          <a:p>
            <a:r>
              <a:rPr lang="fr-FR" dirty="0" smtClean="0"/>
              <a:t>Comprendre une blague = être humoriste</a:t>
            </a:r>
          </a:p>
          <a:p>
            <a:r>
              <a:rPr lang="fr-FR" dirty="0" smtClean="0"/>
              <a:t>Apprécier une musique  = être compositeur</a:t>
            </a:r>
          </a:p>
          <a:p>
            <a:r>
              <a:rPr lang="fr-FR" dirty="0" smtClean="0"/>
              <a:t>…</a:t>
            </a:r>
          </a:p>
          <a:p>
            <a:endParaRPr lang="fr-FR" dirty="0"/>
          </a:p>
          <a:p>
            <a:r>
              <a:rPr lang="fr-FR" dirty="0" smtClean="0"/>
              <a:t>99% des chercheurs du domaine pensent que P </a:t>
            </a:r>
            <a:r>
              <a:rPr lang="fr-FR" dirty="0" smtClean="0">
                <a:sym typeface="Symbol" panose="05050102010706020507" pitchFamily="18" charset="2"/>
              </a:rPr>
              <a:t> NP</a:t>
            </a:r>
          </a:p>
          <a:p>
            <a:endParaRPr lang="fr-FR" dirty="0">
              <a:sym typeface="Symbol" panose="05050102010706020507" pitchFamily="18" charset="2"/>
            </a:endParaRPr>
          </a:p>
          <a:p>
            <a:r>
              <a:rPr lang="fr-FR" dirty="0" smtClean="0">
                <a:sym typeface="Symbol" panose="05050102010706020507" pitchFamily="18" charset="2"/>
              </a:rPr>
              <a:t>AUCUNE IDEE sur la manière de le prouver</a:t>
            </a:r>
          </a:p>
          <a:p>
            <a:r>
              <a:rPr lang="fr-FR" dirty="0" smtClean="0">
                <a:sym typeface="Symbol" panose="05050102010706020507" pitchFamily="18" charset="2"/>
              </a:rPr>
              <a:t>AUCUNE IDEE sur les impacts que cela aura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Une transition de phase simple : la percolation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68412" y="2175706"/>
            <a:ext cx="4095068" cy="624585"/>
          </a:xfrm>
        </p:spPr>
        <p:txBody>
          <a:bodyPr/>
          <a:lstStyle/>
          <a:p>
            <a:pPr marL="180000" lvl="1" indent="0">
              <a:buNone/>
            </a:pPr>
            <a:r>
              <a:rPr lang="fr-FR" dirty="0" smtClean="0"/>
              <a:t> p = 0.55                      p = 0.60                        p = 0.65</a:t>
            </a:r>
          </a:p>
          <a:p>
            <a:pPr marL="180000" lvl="1" indent="0">
              <a:buNone/>
            </a:pPr>
            <a:r>
              <a:rPr lang="fr-FR" dirty="0" smtClean="0"/>
              <a:t>La densité est linéaire avec p</a:t>
            </a:r>
          </a:p>
          <a:p>
            <a:pPr marL="180000" lvl="1" indent="0">
              <a:buNone/>
            </a:pPr>
            <a:r>
              <a:rPr lang="fr-FR" b="1" i="1" u="sng" dirty="0" smtClean="0">
                <a:solidFill>
                  <a:srgbClr val="C00000"/>
                </a:solidFill>
              </a:rPr>
              <a:t>La </a:t>
            </a:r>
            <a:r>
              <a:rPr lang="fr-FR" b="1" i="1" u="sng" dirty="0" smtClean="0">
                <a:solidFill>
                  <a:srgbClr val="C00000"/>
                </a:solidFill>
              </a:rPr>
              <a:t>‘connectivité’ </a:t>
            </a:r>
            <a:r>
              <a:rPr lang="fr-FR" b="1" i="1" u="sng" dirty="0" smtClean="0">
                <a:solidFill>
                  <a:srgbClr val="C00000"/>
                </a:solidFill>
              </a:rPr>
              <a:t>ne l’est pas</a:t>
            </a:r>
            <a:endParaRPr lang="fr-FR" b="1" i="1" u="sng" dirty="0">
              <a:solidFill>
                <a:srgbClr val="C00000"/>
              </a:solidFill>
            </a:endParaRPr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07504" y="843558"/>
            <a:ext cx="4355976" cy="120300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07504" y="2890972"/>
            <a:ext cx="4355976" cy="11209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228184" y="1"/>
            <a:ext cx="2908516" cy="23869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6192180" y="2435945"/>
            <a:ext cx="2942156" cy="23320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231259" y="4235005"/>
            <a:ext cx="2832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dirty="0" smtClean="0"/>
              <a:t>p</a:t>
            </a:r>
            <a:r>
              <a:rPr lang="fr-FR" dirty="0" smtClean="0"/>
              <a:t> </a:t>
            </a:r>
            <a:r>
              <a:rPr lang="fr-FR" dirty="0" smtClean="0"/>
              <a:t>= « control </a:t>
            </a:r>
            <a:r>
              <a:rPr lang="fr-FR" dirty="0" err="1" smtClean="0"/>
              <a:t>parameter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9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87524" y="2931790"/>
            <a:ext cx="4521831" cy="1908213"/>
          </a:xfrm>
          <a:prstGeom prst="rect">
            <a:avLst/>
          </a:prstGeom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1982 : le recuit « simulé » (« </a:t>
            </a:r>
            <a:r>
              <a:rPr lang="fr-FR" dirty="0" err="1" smtClean="0"/>
              <a:t>simulated</a:t>
            </a:r>
            <a:r>
              <a:rPr lang="fr-FR" dirty="0" smtClean="0"/>
              <a:t> » </a:t>
            </a:r>
            <a:r>
              <a:rPr lang="fr-FR" dirty="0" err="1" smtClean="0"/>
              <a:t>annealing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44114" y="735546"/>
            <a:ext cx="4331942" cy="32403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www.youtube.com/watch?v=iaq_Fpr4KZc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5183373" y="1887674"/>
            <a:ext cx="3961135" cy="28691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79598" y="971900"/>
            <a:ext cx="4456398" cy="109579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0" y="2067694"/>
            <a:ext cx="4535996" cy="126462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link="rId7"/>
          <a:stretch>
            <a:fillRect/>
          </a:stretch>
        </p:blipFill>
        <p:spPr>
          <a:xfrm>
            <a:off x="6794017" y="1"/>
            <a:ext cx="2350491" cy="18876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788024" y="1455626"/>
            <a:ext cx="38266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Energie minimale : « </a:t>
            </a:r>
            <a:r>
              <a:rPr lang="fr-FR" dirty="0" err="1" smtClean="0">
                <a:solidFill>
                  <a:srgbClr val="C00000"/>
                </a:solidFill>
              </a:rPr>
              <a:t>ground</a:t>
            </a:r>
            <a:r>
              <a:rPr lang="fr-FR" dirty="0" smtClean="0">
                <a:solidFill>
                  <a:srgbClr val="C00000"/>
                </a:solidFill>
              </a:rPr>
              <a:t> state »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-508" y="3904760"/>
            <a:ext cx="4339011" cy="863234"/>
          </a:xfrm>
          <a:prstGeom prst="rect">
            <a:avLst/>
          </a:prstGeom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Où sont les problèmes difficiles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0825" y="1149593"/>
            <a:ext cx="2845011" cy="414045"/>
          </a:xfrm>
        </p:spPr>
        <p:txBody>
          <a:bodyPr/>
          <a:lstStyle/>
          <a:p>
            <a:r>
              <a:rPr lang="fr-FR" dirty="0" smtClean="0"/>
              <a:t>Années 80 : P/NP hors-sol ?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7" name="Picture 301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5504" y="0"/>
            <a:ext cx="6592788" cy="48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251520" y="1545637"/>
            <a:ext cx="2845011" cy="4140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1991 : </a:t>
            </a:r>
            <a:r>
              <a:rPr lang="fr-FR" dirty="0" err="1" smtClean="0"/>
              <a:t>Cheeseman</a:t>
            </a:r>
            <a:r>
              <a:rPr lang="fr-FR" dirty="0" smtClean="0"/>
              <a:t> &amp; col.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3563888" y="483518"/>
            <a:ext cx="5256584" cy="3339199"/>
            <a:chOff x="1714534" y="1023578"/>
            <a:chExt cx="4648203" cy="3051167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33584" y="1042628"/>
              <a:ext cx="4614865" cy="301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1733584" y="1042628"/>
              <a:ext cx="230188" cy="0"/>
            </a:xfrm>
            <a:prstGeom prst="line">
              <a:avLst/>
            </a:pr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6" name="Freeform 150"/>
            <p:cNvSpPr>
              <a:spLocks/>
            </p:cNvSpPr>
            <p:nvPr/>
          </p:nvSpPr>
          <p:spPr bwMode="auto">
            <a:xfrm>
              <a:off x="1963771" y="1042628"/>
              <a:ext cx="233363" cy="0"/>
            </a:xfrm>
            <a:custGeom>
              <a:avLst/>
              <a:gdLst>
                <a:gd name="T0" fmla="*/ 0 w 147"/>
                <a:gd name="T1" fmla="*/ 73 w 147"/>
                <a:gd name="T2" fmla="*/ 147 w 14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7">
                  <a:moveTo>
                    <a:pt x="0" y="0"/>
                  </a:moveTo>
                  <a:lnTo>
                    <a:pt x="73" y="0"/>
                  </a:lnTo>
                  <a:lnTo>
                    <a:pt x="147" y="0"/>
                  </a:lnTo>
                </a:path>
              </a:pathLst>
            </a:cu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197134" y="1042628"/>
              <a:ext cx="230188" cy="0"/>
            </a:xfrm>
            <a:prstGeom prst="line">
              <a:avLst/>
            </a:pr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2427322" y="1042628"/>
              <a:ext cx="228600" cy="0"/>
            </a:xfrm>
            <a:prstGeom prst="line">
              <a:avLst/>
            </a:pr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2655922" y="1042628"/>
              <a:ext cx="230188" cy="0"/>
            </a:xfrm>
            <a:prstGeom prst="line">
              <a:avLst/>
            </a:pr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0" name="Freeform 154"/>
            <p:cNvSpPr>
              <a:spLocks/>
            </p:cNvSpPr>
            <p:nvPr/>
          </p:nvSpPr>
          <p:spPr bwMode="auto">
            <a:xfrm>
              <a:off x="2886109" y="1042628"/>
              <a:ext cx="234950" cy="0"/>
            </a:xfrm>
            <a:custGeom>
              <a:avLst/>
              <a:gdLst>
                <a:gd name="T0" fmla="*/ 0 w 148"/>
                <a:gd name="T1" fmla="*/ 74 w 148"/>
                <a:gd name="T2" fmla="*/ 148 w 1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8">
                  <a:moveTo>
                    <a:pt x="0" y="0"/>
                  </a:moveTo>
                  <a:lnTo>
                    <a:pt x="74" y="0"/>
                  </a:lnTo>
                  <a:lnTo>
                    <a:pt x="148" y="0"/>
                  </a:lnTo>
                </a:path>
              </a:pathLst>
            </a:cu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1" name="Freeform 155"/>
            <p:cNvSpPr>
              <a:spLocks/>
            </p:cNvSpPr>
            <p:nvPr/>
          </p:nvSpPr>
          <p:spPr bwMode="auto">
            <a:xfrm>
              <a:off x="3121059" y="1037865"/>
              <a:ext cx="228600" cy="9525"/>
            </a:xfrm>
            <a:custGeom>
              <a:avLst/>
              <a:gdLst>
                <a:gd name="T0" fmla="*/ 0 w 144"/>
                <a:gd name="T1" fmla="*/ 3 h 6"/>
                <a:gd name="T2" fmla="*/ 37 w 144"/>
                <a:gd name="T3" fmla="*/ 3 h 6"/>
                <a:gd name="T4" fmla="*/ 73 w 144"/>
                <a:gd name="T5" fmla="*/ 0 h 6"/>
                <a:gd name="T6" fmla="*/ 107 w 144"/>
                <a:gd name="T7" fmla="*/ 0 h 6"/>
                <a:gd name="T8" fmla="*/ 144 w 14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">
                  <a:moveTo>
                    <a:pt x="0" y="3"/>
                  </a:moveTo>
                  <a:lnTo>
                    <a:pt x="37" y="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144" y="6"/>
                  </a:lnTo>
                </a:path>
              </a:pathLst>
            </a:cu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2" name="Freeform 156"/>
            <p:cNvSpPr>
              <a:spLocks/>
            </p:cNvSpPr>
            <p:nvPr/>
          </p:nvSpPr>
          <p:spPr bwMode="auto">
            <a:xfrm>
              <a:off x="3349660" y="1047390"/>
              <a:ext cx="230188" cy="112712"/>
            </a:xfrm>
            <a:custGeom>
              <a:avLst/>
              <a:gdLst>
                <a:gd name="T0" fmla="*/ 0 w 145"/>
                <a:gd name="T1" fmla="*/ 0 h 71"/>
                <a:gd name="T2" fmla="*/ 16 w 145"/>
                <a:gd name="T3" fmla="*/ 3 h 71"/>
                <a:gd name="T4" fmla="*/ 34 w 145"/>
                <a:gd name="T5" fmla="*/ 6 h 71"/>
                <a:gd name="T6" fmla="*/ 52 w 145"/>
                <a:gd name="T7" fmla="*/ 9 h 71"/>
                <a:gd name="T8" fmla="*/ 71 w 145"/>
                <a:gd name="T9" fmla="*/ 12 h 71"/>
                <a:gd name="T10" fmla="*/ 92 w 145"/>
                <a:gd name="T11" fmla="*/ 22 h 71"/>
                <a:gd name="T12" fmla="*/ 111 w 145"/>
                <a:gd name="T13" fmla="*/ 31 h 71"/>
                <a:gd name="T14" fmla="*/ 129 w 145"/>
                <a:gd name="T15" fmla="*/ 49 h 71"/>
                <a:gd name="T16" fmla="*/ 145 w 145"/>
                <a:gd name="T1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71">
                  <a:moveTo>
                    <a:pt x="0" y="0"/>
                  </a:moveTo>
                  <a:lnTo>
                    <a:pt x="16" y="3"/>
                  </a:lnTo>
                  <a:lnTo>
                    <a:pt x="34" y="6"/>
                  </a:lnTo>
                  <a:lnTo>
                    <a:pt x="52" y="9"/>
                  </a:lnTo>
                  <a:lnTo>
                    <a:pt x="71" y="12"/>
                  </a:lnTo>
                  <a:lnTo>
                    <a:pt x="92" y="22"/>
                  </a:lnTo>
                  <a:lnTo>
                    <a:pt x="111" y="31"/>
                  </a:lnTo>
                  <a:lnTo>
                    <a:pt x="129" y="49"/>
                  </a:lnTo>
                  <a:lnTo>
                    <a:pt x="145" y="71"/>
                  </a:lnTo>
                </a:path>
              </a:pathLst>
            </a:cu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3" name="Freeform 157"/>
            <p:cNvSpPr>
              <a:spLocks/>
            </p:cNvSpPr>
            <p:nvPr/>
          </p:nvSpPr>
          <p:spPr bwMode="auto">
            <a:xfrm>
              <a:off x="3579847" y="1160102"/>
              <a:ext cx="228600" cy="717548"/>
            </a:xfrm>
            <a:custGeom>
              <a:avLst/>
              <a:gdLst>
                <a:gd name="T0" fmla="*/ 0 w 144"/>
                <a:gd name="T1" fmla="*/ 0 h 452"/>
                <a:gd name="T2" fmla="*/ 18 w 144"/>
                <a:gd name="T3" fmla="*/ 37 h 452"/>
                <a:gd name="T4" fmla="*/ 37 w 144"/>
                <a:gd name="T5" fmla="*/ 80 h 452"/>
                <a:gd name="T6" fmla="*/ 55 w 144"/>
                <a:gd name="T7" fmla="*/ 129 h 452"/>
                <a:gd name="T8" fmla="*/ 71 w 144"/>
                <a:gd name="T9" fmla="*/ 184 h 452"/>
                <a:gd name="T10" fmla="*/ 89 w 144"/>
                <a:gd name="T11" fmla="*/ 246 h 452"/>
                <a:gd name="T12" fmla="*/ 107 w 144"/>
                <a:gd name="T13" fmla="*/ 310 h 452"/>
                <a:gd name="T14" fmla="*/ 126 w 144"/>
                <a:gd name="T15" fmla="*/ 378 h 452"/>
                <a:gd name="T16" fmla="*/ 144 w 144"/>
                <a:gd name="T1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452">
                  <a:moveTo>
                    <a:pt x="0" y="0"/>
                  </a:moveTo>
                  <a:lnTo>
                    <a:pt x="18" y="37"/>
                  </a:lnTo>
                  <a:lnTo>
                    <a:pt x="37" y="80"/>
                  </a:lnTo>
                  <a:lnTo>
                    <a:pt x="55" y="129"/>
                  </a:lnTo>
                  <a:lnTo>
                    <a:pt x="71" y="184"/>
                  </a:lnTo>
                  <a:lnTo>
                    <a:pt x="89" y="246"/>
                  </a:lnTo>
                  <a:lnTo>
                    <a:pt x="107" y="310"/>
                  </a:lnTo>
                  <a:lnTo>
                    <a:pt x="126" y="378"/>
                  </a:lnTo>
                  <a:lnTo>
                    <a:pt x="144" y="452"/>
                  </a:lnTo>
                </a:path>
              </a:pathLst>
            </a:cu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4" name="Freeform 158"/>
            <p:cNvSpPr>
              <a:spLocks/>
            </p:cNvSpPr>
            <p:nvPr/>
          </p:nvSpPr>
          <p:spPr bwMode="auto">
            <a:xfrm>
              <a:off x="3808447" y="1877651"/>
              <a:ext cx="234950" cy="1176335"/>
            </a:xfrm>
            <a:custGeom>
              <a:avLst/>
              <a:gdLst>
                <a:gd name="T0" fmla="*/ 0 w 148"/>
                <a:gd name="T1" fmla="*/ 0 h 741"/>
                <a:gd name="T2" fmla="*/ 10 w 148"/>
                <a:gd name="T3" fmla="*/ 40 h 741"/>
                <a:gd name="T4" fmla="*/ 19 w 148"/>
                <a:gd name="T5" fmla="*/ 80 h 741"/>
                <a:gd name="T6" fmla="*/ 28 w 148"/>
                <a:gd name="T7" fmla="*/ 126 h 741"/>
                <a:gd name="T8" fmla="*/ 37 w 148"/>
                <a:gd name="T9" fmla="*/ 172 h 741"/>
                <a:gd name="T10" fmla="*/ 56 w 148"/>
                <a:gd name="T11" fmla="*/ 268 h 741"/>
                <a:gd name="T12" fmla="*/ 74 w 148"/>
                <a:gd name="T13" fmla="*/ 369 h 741"/>
                <a:gd name="T14" fmla="*/ 93 w 148"/>
                <a:gd name="T15" fmla="*/ 471 h 741"/>
                <a:gd name="T16" fmla="*/ 111 w 148"/>
                <a:gd name="T17" fmla="*/ 566 h 741"/>
                <a:gd name="T18" fmla="*/ 120 w 148"/>
                <a:gd name="T19" fmla="*/ 615 h 741"/>
                <a:gd name="T20" fmla="*/ 130 w 148"/>
                <a:gd name="T21" fmla="*/ 658 h 741"/>
                <a:gd name="T22" fmla="*/ 139 w 148"/>
                <a:gd name="T23" fmla="*/ 701 h 741"/>
                <a:gd name="T24" fmla="*/ 148 w 148"/>
                <a:gd name="T2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741">
                  <a:moveTo>
                    <a:pt x="0" y="0"/>
                  </a:moveTo>
                  <a:lnTo>
                    <a:pt x="10" y="40"/>
                  </a:lnTo>
                  <a:lnTo>
                    <a:pt x="19" y="80"/>
                  </a:lnTo>
                  <a:lnTo>
                    <a:pt x="28" y="126"/>
                  </a:lnTo>
                  <a:lnTo>
                    <a:pt x="37" y="172"/>
                  </a:lnTo>
                  <a:lnTo>
                    <a:pt x="56" y="268"/>
                  </a:lnTo>
                  <a:lnTo>
                    <a:pt x="74" y="369"/>
                  </a:lnTo>
                  <a:lnTo>
                    <a:pt x="93" y="471"/>
                  </a:lnTo>
                  <a:lnTo>
                    <a:pt x="111" y="566"/>
                  </a:lnTo>
                  <a:lnTo>
                    <a:pt x="120" y="615"/>
                  </a:lnTo>
                  <a:lnTo>
                    <a:pt x="130" y="658"/>
                  </a:lnTo>
                  <a:lnTo>
                    <a:pt x="139" y="701"/>
                  </a:lnTo>
                  <a:lnTo>
                    <a:pt x="148" y="741"/>
                  </a:lnTo>
                </a:path>
              </a:pathLst>
            </a:cu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5" name="Freeform 159"/>
            <p:cNvSpPr>
              <a:spLocks/>
            </p:cNvSpPr>
            <p:nvPr/>
          </p:nvSpPr>
          <p:spPr bwMode="auto">
            <a:xfrm>
              <a:off x="4043397" y="3053985"/>
              <a:ext cx="230188" cy="776286"/>
            </a:xfrm>
            <a:custGeom>
              <a:avLst/>
              <a:gdLst>
                <a:gd name="T0" fmla="*/ 0 w 145"/>
                <a:gd name="T1" fmla="*/ 0 h 489"/>
                <a:gd name="T2" fmla="*/ 18 w 145"/>
                <a:gd name="T3" fmla="*/ 77 h 489"/>
                <a:gd name="T4" fmla="*/ 37 w 145"/>
                <a:gd name="T5" fmla="*/ 148 h 489"/>
                <a:gd name="T6" fmla="*/ 55 w 145"/>
                <a:gd name="T7" fmla="*/ 219 h 489"/>
                <a:gd name="T8" fmla="*/ 74 w 145"/>
                <a:gd name="T9" fmla="*/ 283 h 489"/>
                <a:gd name="T10" fmla="*/ 89 w 145"/>
                <a:gd name="T11" fmla="*/ 345 h 489"/>
                <a:gd name="T12" fmla="*/ 108 w 145"/>
                <a:gd name="T13" fmla="*/ 400 h 489"/>
                <a:gd name="T14" fmla="*/ 126 w 145"/>
                <a:gd name="T15" fmla="*/ 449 h 489"/>
                <a:gd name="T16" fmla="*/ 145 w 145"/>
                <a:gd name="T1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489">
                  <a:moveTo>
                    <a:pt x="0" y="0"/>
                  </a:moveTo>
                  <a:lnTo>
                    <a:pt x="18" y="77"/>
                  </a:lnTo>
                  <a:lnTo>
                    <a:pt x="37" y="148"/>
                  </a:lnTo>
                  <a:lnTo>
                    <a:pt x="55" y="219"/>
                  </a:lnTo>
                  <a:lnTo>
                    <a:pt x="74" y="283"/>
                  </a:lnTo>
                  <a:lnTo>
                    <a:pt x="89" y="345"/>
                  </a:lnTo>
                  <a:lnTo>
                    <a:pt x="108" y="400"/>
                  </a:lnTo>
                  <a:lnTo>
                    <a:pt x="126" y="449"/>
                  </a:lnTo>
                  <a:lnTo>
                    <a:pt x="145" y="489"/>
                  </a:lnTo>
                </a:path>
              </a:pathLst>
            </a:cu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6" name="Freeform 160"/>
            <p:cNvSpPr>
              <a:spLocks/>
            </p:cNvSpPr>
            <p:nvPr/>
          </p:nvSpPr>
          <p:spPr bwMode="auto">
            <a:xfrm>
              <a:off x="4273585" y="3830271"/>
              <a:ext cx="228600" cy="180975"/>
            </a:xfrm>
            <a:custGeom>
              <a:avLst/>
              <a:gdLst>
                <a:gd name="T0" fmla="*/ 0 w 144"/>
                <a:gd name="T1" fmla="*/ 0 h 114"/>
                <a:gd name="T2" fmla="*/ 15 w 144"/>
                <a:gd name="T3" fmla="*/ 28 h 114"/>
                <a:gd name="T4" fmla="*/ 33 w 144"/>
                <a:gd name="T5" fmla="*/ 50 h 114"/>
                <a:gd name="T6" fmla="*/ 52 w 144"/>
                <a:gd name="T7" fmla="*/ 68 h 114"/>
                <a:gd name="T8" fmla="*/ 70 w 144"/>
                <a:gd name="T9" fmla="*/ 80 h 114"/>
                <a:gd name="T10" fmla="*/ 92 w 144"/>
                <a:gd name="T11" fmla="*/ 93 h 114"/>
                <a:gd name="T12" fmla="*/ 110 w 144"/>
                <a:gd name="T13" fmla="*/ 99 h 114"/>
                <a:gd name="T14" fmla="*/ 129 w 144"/>
                <a:gd name="T15" fmla="*/ 108 h 114"/>
                <a:gd name="T16" fmla="*/ 144 w 144"/>
                <a:gd name="T1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4">
                  <a:moveTo>
                    <a:pt x="0" y="0"/>
                  </a:moveTo>
                  <a:lnTo>
                    <a:pt x="15" y="28"/>
                  </a:lnTo>
                  <a:lnTo>
                    <a:pt x="33" y="50"/>
                  </a:lnTo>
                  <a:lnTo>
                    <a:pt x="52" y="68"/>
                  </a:lnTo>
                  <a:lnTo>
                    <a:pt x="70" y="80"/>
                  </a:lnTo>
                  <a:lnTo>
                    <a:pt x="92" y="93"/>
                  </a:lnTo>
                  <a:lnTo>
                    <a:pt x="110" y="99"/>
                  </a:lnTo>
                  <a:lnTo>
                    <a:pt x="129" y="108"/>
                  </a:lnTo>
                  <a:lnTo>
                    <a:pt x="144" y="114"/>
                  </a:lnTo>
                </a:path>
              </a:pathLst>
            </a:cu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7" name="Freeform 161"/>
            <p:cNvSpPr>
              <a:spLocks/>
            </p:cNvSpPr>
            <p:nvPr/>
          </p:nvSpPr>
          <p:spPr bwMode="auto">
            <a:xfrm>
              <a:off x="4502185" y="4011246"/>
              <a:ext cx="230188" cy="49212"/>
            </a:xfrm>
            <a:custGeom>
              <a:avLst/>
              <a:gdLst>
                <a:gd name="T0" fmla="*/ 0 w 145"/>
                <a:gd name="T1" fmla="*/ 0 h 31"/>
                <a:gd name="T2" fmla="*/ 37 w 145"/>
                <a:gd name="T3" fmla="*/ 16 h 31"/>
                <a:gd name="T4" fmla="*/ 71 w 145"/>
                <a:gd name="T5" fmla="*/ 22 h 31"/>
                <a:gd name="T6" fmla="*/ 108 w 145"/>
                <a:gd name="T7" fmla="*/ 28 h 31"/>
                <a:gd name="T8" fmla="*/ 145 w 145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31">
                  <a:moveTo>
                    <a:pt x="0" y="0"/>
                  </a:moveTo>
                  <a:lnTo>
                    <a:pt x="37" y="16"/>
                  </a:lnTo>
                  <a:lnTo>
                    <a:pt x="71" y="22"/>
                  </a:lnTo>
                  <a:lnTo>
                    <a:pt x="108" y="28"/>
                  </a:lnTo>
                  <a:lnTo>
                    <a:pt x="145" y="31"/>
                  </a:lnTo>
                </a:path>
              </a:pathLst>
            </a:cu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8" name="Freeform 162"/>
            <p:cNvSpPr>
              <a:spLocks/>
            </p:cNvSpPr>
            <p:nvPr/>
          </p:nvSpPr>
          <p:spPr bwMode="auto">
            <a:xfrm>
              <a:off x="4732373" y="4060458"/>
              <a:ext cx="233363" cy="4762"/>
            </a:xfrm>
            <a:custGeom>
              <a:avLst/>
              <a:gdLst>
                <a:gd name="T0" fmla="*/ 0 w 147"/>
                <a:gd name="T1" fmla="*/ 0 h 3"/>
                <a:gd name="T2" fmla="*/ 37 w 147"/>
                <a:gd name="T3" fmla="*/ 3 h 3"/>
                <a:gd name="T4" fmla="*/ 74 w 147"/>
                <a:gd name="T5" fmla="*/ 3 h 3"/>
                <a:gd name="T6" fmla="*/ 147 w 14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3">
                  <a:moveTo>
                    <a:pt x="0" y="0"/>
                  </a:moveTo>
                  <a:lnTo>
                    <a:pt x="37" y="3"/>
                  </a:lnTo>
                  <a:lnTo>
                    <a:pt x="74" y="3"/>
                  </a:lnTo>
                  <a:lnTo>
                    <a:pt x="147" y="0"/>
                  </a:lnTo>
                </a:path>
              </a:pathLst>
            </a:cu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4965735" y="4060458"/>
              <a:ext cx="230188" cy="0"/>
            </a:xfrm>
            <a:prstGeom prst="line">
              <a:avLst/>
            </a:pr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5195923" y="4060458"/>
              <a:ext cx="230188" cy="0"/>
            </a:xfrm>
            <a:prstGeom prst="line">
              <a:avLst/>
            </a:pr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5426111" y="4060458"/>
              <a:ext cx="228600" cy="0"/>
            </a:xfrm>
            <a:prstGeom prst="line">
              <a:avLst/>
            </a:pr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5654711" y="4060458"/>
              <a:ext cx="230188" cy="0"/>
            </a:xfrm>
            <a:prstGeom prst="line">
              <a:avLst/>
            </a:pr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3" name="Freeform 167"/>
            <p:cNvSpPr>
              <a:spLocks/>
            </p:cNvSpPr>
            <p:nvPr/>
          </p:nvSpPr>
          <p:spPr bwMode="auto">
            <a:xfrm>
              <a:off x="5884898" y="4060458"/>
              <a:ext cx="233363" cy="0"/>
            </a:xfrm>
            <a:custGeom>
              <a:avLst/>
              <a:gdLst>
                <a:gd name="T0" fmla="*/ 0 w 147"/>
                <a:gd name="T1" fmla="*/ 74 w 147"/>
                <a:gd name="T2" fmla="*/ 147 w 14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7">
                  <a:moveTo>
                    <a:pt x="0" y="0"/>
                  </a:moveTo>
                  <a:lnTo>
                    <a:pt x="74" y="0"/>
                  </a:lnTo>
                  <a:lnTo>
                    <a:pt x="147" y="0"/>
                  </a:lnTo>
                </a:path>
              </a:pathLst>
            </a:cu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6118261" y="4060458"/>
              <a:ext cx="230188" cy="0"/>
            </a:xfrm>
            <a:prstGeom prst="line">
              <a:avLst/>
            </a:prstGeom>
            <a:noFill/>
            <a:ln w="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5" name="Oval 169"/>
            <p:cNvSpPr>
              <a:spLocks noChangeArrowheads="1"/>
            </p:cNvSpPr>
            <p:nvPr/>
          </p:nvSpPr>
          <p:spPr bwMode="auto">
            <a:xfrm>
              <a:off x="1714534" y="1023578"/>
              <a:ext cx="33338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6" name="Oval 170"/>
            <p:cNvSpPr>
              <a:spLocks noChangeArrowheads="1"/>
            </p:cNvSpPr>
            <p:nvPr/>
          </p:nvSpPr>
          <p:spPr bwMode="auto">
            <a:xfrm>
              <a:off x="1943134" y="1023578"/>
              <a:ext cx="34925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7" name="Oval 171"/>
            <p:cNvSpPr>
              <a:spLocks noChangeArrowheads="1"/>
            </p:cNvSpPr>
            <p:nvPr/>
          </p:nvSpPr>
          <p:spPr bwMode="auto">
            <a:xfrm>
              <a:off x="2178084" y="1023578"/>
              <a:ext cx="33338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8" name="Oval 172"/>
            <p:cNvSpPr>
              <a:spLocks noChangeArrowheads="1"/>
            </p:cNvSpPr>
            <p:nvPr/>
          </p:nvSpPr>
          <p:spPr bwMode="auto">
            <a:xfrm>
              <a:off x="2406684" y="1023578"/>
              <a:ext cx="34925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9" name="Oval 173"/>
            <p:cNvSpPr>
              <a:spLocks noChangeArrowheads="1"/>
            </p:cNvSpPr>
            <p:nvPr/>
          </p:nvSpPr>
          <p:spPr bwMode="auto">
            <a:xfrm>
              <a:off x="2636872" y="1023578"/>
              <a:ext cx="34925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40" name="Oval 174"/>
            <p:cNvSpPr>
              <a:spLocks noChangeArrowheads="1"/>
            </p:cNvSpPr>
            <p:nvPr/>
          </p:nvSpPr>
          <p:spPr bwMode="auto">
            <a:xfrm>
              <a:off x="2867059" y="1023578"/>
              <a:ext cx="33338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41" name="Oval 175"/>
            <p:cNvSpPr>
              <a:spLocks noChangeArrowheads="1"/>
            </p:cNvSpPr>
            <p:nvPr/>
          </p:nvSpPr>
          <p:spPr bwMode="auto">
            <a:xfrm>
              <a:off x="3100422" y="1023578"/>
              <a:ext cx="34925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42" name="Oval 176"/>
            <p:cNvSpPr>
              <a:spLocks noChangeArrowheads="1"/>
            </p:cNvSpPr>
            <p:nvPr/>
          </p:nvSpPr>
          <p:spPr bwMode="auto">
            <a:xfrm>
              <a:off x="3330610" y="1028340"/>
              <a:ext cx="33338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43" name="Oval 177"/>
            <p:cNvSpPr>
              <a:spLocks noChangeArrowheads="1"/>
            </p:cNvSpPr>
            <p:nvPr/>
          </p:nvSpPr>
          <p:spPr bwMode="auto">
            <a:xfrm>
              <a:off x="3559210" y="1139465"/>
              <a:ext cx="34925" cy="34925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44" name="Oval 178"/>
            <p:cNvSpPr>
              <a:spLocks noChangeArrowheads="1"/>
            </p:cNvSpPr>
            <p:nvPr/>
          </p:nvSpPr>
          <p:spPr bwMode="auto">
            <a:xfrm>
              <a:off x="3789397" y="1858601"/>
              <a:ext cx="34925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45" name="Oval 179"/>
            <p:cNvSpPr>
              <a:spLocks noChangeArrowheads="1"/>
            </p:cNvSpPr>
            <p:nvPr/>
          </p:nvSpPr>
          <p:spPr bwMode="auto">
            <a:xfrm>
              <a:off x="4024347" y="3034936"/>
              <a:ext cx="33338" cy="34925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46" name="Oval 180"/>
            <p:cNvSpPr>
              <a:spLocks noChangeArrowheads="1"/>
            </p:cNvSpPr>
            <p:nvPr/>
          </p:nvSpPr>
          <p:spPr bwMode="auto">
            <a:xfrm>
              <a:off x="4252948" y="3811221"/>
              <a:ext cx="34925" cy="34925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47" name="Oval 181"/>
            <p:cNvSpPr>
              <a:spLocks noChangeArrowheads="1"/>
            </p:cNvSpPr>
            <p:nvPr/>
          </p:nvSpPr>
          <p:spPr bwMode="auto">
            <a:xfrm>
              <a:off x="4483135" y="3992196"/>
              <a:ext cx="33338" cy="34925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48" name="Oval 182"/>
            <p:cNvSpPr>
              <a:spLocks noChangeArrowheads="1"/>
            </p:cNvSpPr>
            <p:nvPr/>
          </p:nvSpPr>
          <p:spPr bwMode="auto">
            <a:xfrm>
              <a:off x="4711735" y="4041408"/>
              <a:ext cx="34925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49" name="Oval 183"/>
            <p:cNvSpPr>
              <a:spLocks noChangeArrowheads="1"/>
            </p:cNvSpPr>
            <p:nvPr/>
          </p:nvSpPr>
          <p:spPr bwMode="auto">
            <a:xfrm>
              <a:off x="4946685" y="4041408"/>
              <a:ext cx="34925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50" name="Oval 184"/>
            <p:cNvSpPr>
              <a:spLocks noChangeArrowheads="1"/>
            </p:cNvSpPr>
            <p:nvPr/>
          </p:nvSpPr>
          <p:spPr bwMode="auto">
            <a:xfrm>
              <a:off x="5176873" y="4041408"/>
              <a:ext cx="33338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51" name="Oval 185"/>
            <p:cNvSpPr>
              <a:spLocks noChangeArrowheads="1"/>
            </p:cNvSpPr>
            <p:nvPr/>
          </p:nvSpPr>
          <p:spPr bwMode="auto">
            <a:xfrm>
              <a:off x="5405473" y="4041408"/>
              <a:ext cx="34925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52" name="Oval 186"/>
            <p:cNvSpPr>
              <a:spLocks noChangeArrowheads="1"/>
            </p:cNvSpPr>
            <p:nvPr/>
          </p:nvSpPr>
          <p:spPr bwMode="auto">
            <a:xfrm>
              <a:off x="5635661" y="4041408"/>
              <a:ext cx="33338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53" name="Oval 187"/>
            <p:cNvSpPr>
              <a:spLocks noChangeArrowheads="1"/>
            </p:cNvSpPr>
            <p:nvPr/>
          </p:nvSpPr>
          <p:spPr bwMode="auto">
            <a:xfrm>
              <a:off x="5864261" y="4041408"/>
              <a:ext cx="34925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54" name="Oval 188"/>
            <p:cNvSpPr>
              <a:spLocks noChangeArrowheads="1"/>
            </p:cNvSpPr>
            <p:nvPr/>
          </p:nvSpPr>
          <p:spPr bwMode="auto">
            <a:xfrm>
              <a:off x="6099211" y="4041408"/>
              <a:ext cx="34925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55" name="Oval 189"/>
            <p:cNvSpPr>
              <a:spLocks noChangeArrowheads="1"/>
            </p:cNvSpPr>
            <p:nvPr/>
          </p:nvSpPr>
          <p:spPr bwMode="auto">
            <a:xfrm>
              <a:off x="6329399" y="4041408"/>
              <a:ext cx="33338" cy="33337"/>
            </a:xfrm>
            <a:prstGeom prst="ellipse">
              <a:avLst/>
            </a:prstGeom>
            <a:solidFill>
              <a:srgbClr val="FF0000"/>
            </a:solidFill>
            <a:ln w="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58222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Le point de vue du physicien : « 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landscapes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516216" y="231490"/>
            <a:ext cx="2567746" cy="576064"/>
          </a:xfrm>
        </p:spPr>
        <p:txBody>
          <a:bodyPr/>
          <a:lstStyle/>
          <a:p>
            <a:r>
              <a:rPr lang="fr-FR" dirty="0" err="1" smtClean="0"/>
              <a:t>Hamiltonien</a:t>
            </a:r>
            <a:r>
              <a:rPr lang="fr-FR" dirty="0" smtClean="0"/>
              <a:t> = nombre de contraintes non satisfaites</a:t>
            </a:r>
            <a:endParaRPr lang="fr-FR" dirty="0"/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756084" y="2588188"/>
            <a:ext cx="7560332" cy="1927777"/>
          </a:xfrm>
          <a:prstGeom prst="rect">
            <a:avLst/>
          </a:prstGeom>
        </p:spPr>
      </p:pic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251520" y="4516867"/>
            <a:ext cx="8688426" cy="251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Youtube</a:t>
            </a:r>
            <a:r>
              <a:rPr lang="fr-FR" dirty="0" smtClean="0"/>
              <a:t>  : </a:t>
            </a:r>
            <a:r>
              <a:rPr lang="en-US" b="0" dirty="0" smtClean="0"/>
              <a:t>Guilhem </a:t>
            </a:r>
            <a:r>
              <a:rPr lang="en-US" b="0" dirty="0" err="1" smtClean="0"/>
              <a:t>Semerjian</a:t>
            </a:r>
            <a:r>
              <a:rPr lang="en-US" b="0" dirty="0" smtClean="0"/>
              <a:t> - Replica symmetry breaking in random constraint satisfaction problems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07504" y="735546"/>
            <a:ext cx="2824369" cy="18156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2931873" y="663538"/>
            <a:ext cx="4052396" cy="19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Physique </a:t>
            </a:r>
            <a:r>
              <a:rPr lang="fr-FR" smtClean="0">
                <a:sym typeface="Wingdings" panose="05000000000000000000" pitchFamily="2" charset="2"/>
              </a:rPr>
              <a:t> </a:t>
            </a:r>
            <a:r>
              <a:rPr lang="fr-FR" smtClean="0">
                <a:sym typeface="Wingdings" panose="05000000000000000000" pitchFamily="2" charset="2"/>
              </a:rPr>
              <a:t>Informatique : </a:t>
            </a:r>
            <a:r>
              <a:rPr lang="fr-FR" dirty="0" smtClean="0">
                <a:sym typeface="Wingdings" panose="05000000000000000000" pitchFamily="2" charset="2"/>
              </a:rPr>
              <a:t>dans les 2 sens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1535990"/>
            <a:ext cx="1523630" cy="252028"/>
          </a:xfrm>
        </p:spPr>
        <p:txBody>
          <a:bodyPr/>
          <a:lstStyle/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421405" y="771550"/>
            <a:ext cx="7725862" cy="27284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134240" y="1023578"/>
            <a:ext cx="6300192" cy="3351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3141" y="4011910"/>
            <a:ext cx="7190033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251520" y="4516867"/>
            <a:ext cx="8688426" cy="251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Youtube</a:t>
            </a:r>
            <a:r>
              <a:rPr lang="fr-FR" dirty="0" smtClean="0"/>
              <a:t>  : </a:t>
            </a:r>
            <a:r>
              <a:rPr lang="en-US" b="0" dirty="0"/>
              <a:t>Statistical physics modelling of machine learning par </a:t>
            </a:r>
            <a:r>
              <a:rPr lang="en-US" b="0" dirty="0" err="1"/>
              <a:t>Lenka</a:t>
            </a:r>
            <a:r>
              <a:rPr lang="en-US" b="0" dirty="0"/>
              <a:t> </a:t>
            </a:r>
            <a:r>
              <a:rPr lang="en-US" b="0" dirty="0" err="1"/>
              <a:t>Zdeborova</a:t>
            </a:r>
            <a:endParaRPr lang="en-US" b="0" dirty="0"/>
          </a:p>
          <a:p>
            <a:endParaRPr lang="en-US" b="0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2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1535990"/>
            <a:ext cx="1523630" cy="252028"/>
          </a:xfrm>
        </p:spPr>
        <p:txBody>
          <a:bodyPr/>
          <a:lstStyle/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5608292" y="0"/>
            <a:ext cx="1555996" cy="24047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55380" y="644637"/>
            <a:ext cx="5524732" cy="417646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738499" y="1352308"/>
            <a:ext cx="2412409" cy="341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Complexité de l’addition … 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9276" y="1851670"/>
            <a:ext cx="8633899" cy="252745"/>
          </a:xfrm>
        </p:spPr>
        <p:txBody>
          <a:bodyPr/>
          <a:lstStyle/>
          <a:p>
            <a:r>
              <a:rPr lang="fr-FR" dirty="0" err="1" smtClean="0"/>
              <a:t>Add</a:t>
            </a:r>
            <a:r>
              <a:rPr lang="fr-FR" dirty="0" smtClean="0"/>
              <a:t> ( « </a:t>
            </a:r>
            <a:r>
              <a:rPr lang="fr-FR" dirty="0" err="1" smtClean="0">
                <a:solidFill>
                  <a:srgbClr val="FF0000"/>
                </a:solidFill>
              </a:rPr>
              <a:t>x</a:t>
            </a:r>
            <a:r>
              <a:rPr lang="fr-FR" baseline="-25000" dirty="0" err="1" smtClean="0">
                <a:solidFill>
                  <a:srgbClr val="FF0000"/>
                </a:solidFill>
              </a:rPr>
              <a:t>m</a:t>
            </a:r>
            <a:r>
              <a:rPr lang="fr-FR" dirty="0" smtClean="0">
                <a:solidFill>
                  <a:srgbClr val="FF0000"/>
                </a:solidFill>
              </a:rPr>
              <a:t>…x</a:t>
            </a:r>
            <a:r>
              <a:rPr lang="fr-FR" baseline="-25000" dirty="0" smtClean="0">
                <a:solidFill>
                  <a:srgbClr val="FF0000"/>
                </a:solidFill>
              </a:rPr>
              <a:t>1</a:t>
            </a:r>
            <a:r>
              <a:rPr lang="fr-FR" dirty="0" smtClean="0">
                <a:solidFill>
                  <a:srgbClr val="FF0000"/>
                </a:solidFill>
              </a:rPr>
              <a:t>,y</a:t>
            </a:r>
            <a:r>
              <a:rPr lang="fr-FR" baseline="-25000" dirty="0" smtClean="0">
                <a:solidFill>
                  <a:srgbClr val="FF0000"/>
                </a:solidFill>
              </a:rPr>
              <a:t>n</a:t>
            </a:r>
            <a:r>
              <a:rPr lang="fr-FR" dirty="0" smtClean="0">
                <a:solidFill>
                  <a:srgbClr val="FF0000"/>
                </a:solidFill>
              </a:rPr>
              <a:t>…y</a:t>
            </a:r>
            <a:r>
              <a:rPr lang="fr-FR" baseline="-25000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 » )	 	</a:t>
            </a:r>
            <a:r>
              <a:rPr lang="fr-FR" dirty="0" smtClean="0">
                <a:sym typeface="Wingdings" panose="05000000000000000000" pitchFamily="2" charset="2"/>
              </a:rPr>
              <a:t>  	</a:t>
            </a:r>
            <a:r>
              <a:rPr lang="fr-FR" dirty="0" err="1" smtClean="0">
                <a:sym typeface="Wingdings" panose="05000000000000000000" pitchFamily="2" charset="2"/>
              </a:rPr>
              <a:t>z</a:t>
            </a:r>
            <a:r>
              <a:rPr lang="fr-FR" baseline="-25000" dirty="0" err="1" smtClean="0">
                <a:sym typeface="Wingdings" panose="05000000000000000000" pitchFamily="2" charset="2"/>
              </a:rPr>
              <a:t>p</a:t>
            </a:r>
            <a:r>
              <a:rPr lang="fr-FR" dirty="0" smtClean="0">
                <a:sym typeface="Wingdings" panose="05000000000000000000" pitchFamily="2" charset="2"/>
              </a:rPr>
              <a:t>…z</a:t>
            </a:r>
            <a:r>
              <a:rPr lang="fr-FR" baseline="-25000" dirty="0" smtClean="0">
                <a:sym typeface="Wingdings" panose="05000000000000000000" pitchFamily="2" charset="2"/>
              </a:rPr>
              <a:t>1</a:t>
            </a:r>
            <a:r>
              <a:rPr lang="fr-FR" dirty="0" smtClean="0">
                <a:sym typeface="Wingdings" panose="05000000000000000000" pitchFamily="2" charset="2"/>
              </a:rPr>
              <a:t>		avec p = max(</a:t>
            </a:r>
            <a:r>
              <a:rPr lang="fr-FR" dirty="0" err="1" smtClean="0">
                <a:sym typeface="Wingdings" panose="05000000000000000000" pitchFamily="2" charset="2"/>
              </a:rPr>
              <a:t>m,n</a:t>
            </a:r>
            <a:r>
              <a:rPr lang="fr-FR" dirty="0" smtClean="0">
                <a:sym typeface="Wingdings" panose="05000000000000000000" pitchFamily="2" charset="2"/>
              </a:rPr>
              <a:t>)+1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033409" y="699542"/>
            <a:ext cx="639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11</a:t>
            </a:r>
          </a:p>
          <a:p>
            <a:r>
              <a:rPr lang="fr-FR" u="sng" dirty="0" smtClean="0"/>
              <a:t>+ 22</a:t>
            </a:r>
          </a:p>
          <a:p>
            <a:r>
              <a:rPr lang="fr-FR" dirty="0"/>
              <a:t> </a:t>
            </a:r>
            <a:r>
              <a:rPr lang="fr-FR" dirty="0" smtClean="0"/>
              <a:t>  33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93336" y="699542"/>
            <a:ext cx="864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1…1</a:t>
            </a:r>
          </a:p>
          <a:p>
            <a:r>
              <a:rPr lang="fr-FR" u="sng" dirty="0" smtClean="0"/>
              <a:t>+ 2…2</a:t>
            </a:r>
          </a:p>
          <a:p>
            <a:r>
              <a:rPr lang="fr-FR" dirty="0"/>
              <a:t> </a:t>
            </a:r>
            <a:r>
              <a:rPr lang="fr-FR" dirty="0" smtClean="0"/>
              <a:t>  3…3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-1839" y="1038279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For …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do</a:t>
            </a:r>
            <a:endParaRPr lang="fr-FR" sz="14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2015716" y="936762"/>
            <a:ext cx="341910" cy="224445"/>
            <a:chOff x="2015716" y="936762"/>
            <a:chExt cx="341910" cy="224445"/>
          </a:xfrm>
        </p:grpSpPr>
        <p:cxnSp>
          <p:nvCxnSpPr>
            <p:cNvPr id="15" name="Connecteur droit 14"/>
            <p:cNvCxnSpPr/>
            <p:nvPr/>
          </p:nvCxnSpPr>
          <p:spPr>
            <a:xfrm flipH="1">
              <a:off x="2015716" y="951163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2195736" y="936762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5850220" y="932304"/>
            <a:ext cx="578861" cy="347960"/>
            <a:chOff x="5850220" y="932304"/>
            <a:chExt cx="578861" cy="347960"/>
          </a:xfrm>
        </p:grpSpPr>
        <p:cxnSp>
          <p:nvCxnSpPr>
            <p:cNvPr id="18" name="Connecteur droit 17"/>
            <p:cNvCxnSpPr/>
            <p:nvPr/>
          </p:nvCxnSpPr>
          <p:spPr>
            <a:xfrm flipH="1">
              <a:off x="5963088" y="947555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6143108" y="933154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H="1">
              <a:off x="5850220" y="950406"/>
              <a:ext cx="292888" cy="21080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6155172" y="932304"/>
              <a:ext cx="273909" cy="22614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5955840" y="94171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</p:grpSp>
      <p:sp>
        <p:nvSpPr>
          <p:cNvPr id="37" name="Ellipse 36"/>
          <p:cNvSpPr/>
          <p:nvPr/>
        </p:nvSpPr>
        <p:spPr>
          <a:xfrm>
            <a:off x="4387740" y="1270527"/>
            <a:ext cx="1251893" cy="2977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5623733" y="13268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Linéaire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1179575" y="1278515"/>
            <a:ext cx="525362" cy="336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1583668" y="1239542"/>
            <a:ext cx="324036" cy="144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>
            <a:off x="1387734" y="1220564"/>
            <a:ext cx="934572" cy="487093"/>
            <a:chOff x="1387734" y="1220564"/>
            <a:chExt cx="934572" cy="487093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1698111" y="1220564"/>
              <a:ext cx="624195" cy="4870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1387734" y="1554250"/>
              <a:ext cx="299605" cy="1502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space réservé du contenu 1"/>
          <p:cNvSpPr txBox="1">
            <a:spLocks/>
          </p:cNvSpPr>
          <p:nvPr/>
        </p:nvSpPr>
        <p:spPr bwMode="gray">
          <a:xfrm>
            <a:off x="287524" y="3003797"/>
            <a:ext cx="7536297" cy="18199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Complexité de </a:t>
            </a:r>
            <a:r>
              <a:rPr lang="fr-FR" u="sng" dirty="0" smtClean="0"/>
              <a:t>cet algorithme</a:t>
            </a:r>
            <a:r>
              <a:rPr lang="fr-FR" dirty="0" smtClean="0"/>
              <a:t> pour un ‘s’ donné :</a:t>
            </a:r>
          </a:p>
          <a:p>
            <a:pPr lvl="1"/>
            <a:r>
              <a:rPr lang="fr-FR" dirty="0" smtClean="0"/>
              <a:t>On considère TOUTES les entrées possibles de taille s                      (par ex: s = 10 : « 99999999,1 »)</a:t>
            </a:r>
          </a:p>
          <a:p>
            <a:pPr lvl="1"/>
            <a:r>
              <a:rPr lang="fr-FR" dirty="0" smtClean="0"/>
              <a:t>On prend le MAX des c (« pire cas ») …</a:t>
            </a:r>
          </a:p>
          <a:p>
            <a:pPr lvl="1"/>
            <a:r>
              <a:rPr lang="fr-FR" dirty="0" smtClean="0"/>
              <a:t>… et c’est un peu pénible </a:t>
            </a:r>
            <a:r>
              <a:rPr lang="fr-FR" dirty="0" smtClean="0">
                <a:sym typeface="Wingdings" panose="05000000000000000000" pitchFamily="2" charset="2"/>
              </a:rPr>
              <a:t> ON NE RETIENT QUE L’ORDRE DE GRANDEUR :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Le coût (pire cas) de </a:t>
            </a:r>
            <a:r>
              <a:rPr lang="fr-FR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cet algorithme</a:t>
            </a:r>
            <a:r>
              <a:rPr lang="fr-F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est une fonction </a:t>
            </a:r>
            <a:r>
              <a:rPr lang="fr-FR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linéaire</a:t>
            </a:r>
            <a:r>
              <a:rPr lang="fr-F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de la taille de l’entrée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Tout (autre) </a:t>
            </a:r>
            <a:r>
              <a:rPr lang="fr-FR" dirty="0" err="1" smtClean="0"/>
              <a:t>algo</a:t>
            </a:r>
            <a:r>
              <a:rPr lang="fr-FR" dirty="0" smtClean="0"/>
              <a:t> doit calculer les p chiffres du résultat </a:t>
            </a:r>
            <a:r>
              <a:rPr lang="fr-FR" dirty="0" smtClean="0">
                <a:sym typeface="Wingdings" panose="05000000000000000000" pitchFamily="2" charset="2"/>
              </a:rPr>
              <a:t> LINEAIRE (au moins)</a:t>
            </a:r>
            <a:endParaRPr lang="fr-FR" dirty="0" smtClean="0"/>
          </a:p>
          <a:p>
            <a:r>
              <a:rPr lang="fr-FR" dirty="0" smtClean="0"/>
              <a:t>DONC : la complexité du </a:t>
            </a:r>
            <a:r>
              <a:rPr lang="fr-FR" u="sng" dirty="0" smtClean="0"/>
              <a:t>PROBLEME</a:t>
            </a:r>
            <a:r>
              <a:rPr lang="fr-FR" dirty="0" smtClean="0"/>
              <a:t> ‘Addition’ est LINEAIRE</a:t>
            </a:r>
          </a:p>
          <a:p>
            <a:r>
              <a:rPr lang="fr-FR" dirty="0" smtClean="0"/>
              <a:t>C’est un des seuls problèmes dont on connaisse la complexité !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sp>
        <p:nvSpPr>
          <p:cNvPr id="3" name="Accolade ouvrante 2"/>
          <p:cNvSpPr/>
          <p:nvPr/>
        </p:nvSpPr>
        <p:spPr>
          <a:xfrm rot="16200000">
            <a:off x="1573623" y="1645691"/>
            <a:ext cx="164106" cy="115212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15354" y="2346363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Donnée/entrée du problème</a:t>
            </a:r>
          </a:p>
          <a:p>
            <a:r>
              <a:rPr lang="fr-FR" dirty="0"/>
              <a:t>Taille : s = </a:t>
            </a:r>
            <a:r>
              <a:rPr lang="fr-FR" dirty="0" smtClean="0">
                <a:solidFill>
                  <a:srgbClr val="FF0000"/>
                </a:solidFill>
              </a:rPr>
              <a:t>m+n+1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891017" y="2319722"/>
            <a:ext cx="254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p chiffres du résultat</a:t>
            </a:r>
          </a:p>
          <a:p>
            <a:pPr marL="285750" indent="-285750">
              <a:buFontTx/>
              <a:buChar char="-"/>
            </a:pPr>
            <a:r>
              <a:rPr lang="fr-FR" dirty="0"/>
              <a:t>p</a:t>
            </a:r>
            <a:r>
              <a:rPr lang="fr-FR" dirty="0" smtClean="0"/>
              <a:t>-1 retenues</a:t>
            </a:r>
            <a:endParaRPr lang="fr-FR" dirty="0"/>
          </a:p>
        </p:txBody>
      </p:sp>
      <p:sp>
        <p:nvSpPr>
          <p:cNvPr id="51" name="Accolade ouvrante 50"/>
          <p:cNvSpPr/>
          <p:nvPr/>
        </p:nvSpPr>
        <p:spPr>
          <a:xfrm rot="10800000">
            <a:off x="6465030" y="2391730"/>
            <a:ext cx="164106" cy="51446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597977" y="2319722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 = 2p-1 opérations</a:t>
            </a:r>
          </a:p>
          <a:p>
            <a:r>
              <a:rPr lang="fr-FR" dirty="0"/>
              <a:t> </a:t>
            </a:r>
            <a:r>
              <a:rPr lang="fr-FR" dirty="0" smtClean="0"/>
              <a:t>       </a:t>
            </a:r>
            <a:r>
              <a:rPr lang="fr-FR" u="sng" dirty="0" smtClean="0">
                <a:solidFill>
                  <a:srgbClr val="FF0000"/>
                </a:solidFill>
              </a:rPr>
              <a:t>élémentaires</a:t>
            </a:r>
          </a:p>
        </p:txBody>
      </p:sp>
    </p:spTree>
    <p:extLst>
      <p:ext uri="{BB962C8B-B14F-4D97-AF65-F5344CB8AC3E}">
        <p14:creationId xmlns:p14="http://schemas.microsoft.com/office/powerpoint/2010/main" val="31199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  <p:bldP spid="13" grpId="0"/>
      <p:bldP spid="37" grpId="0" animBg="1"/>
      <p:bldP spid="38" grpId="0"/>
      <p:bldP spid="39" grpId="0" animBg="1"/>
      <p:bldP spid="48" grpId="0" build="p" bldLvl="2"/>
      <p:bldP spid="3" grpId="0" animBg="1"/>
      <p:bldP spid="4" grpId="0" build="p"/>
      <p:bldP spid="50" grpId="0" build="p"/>
      <p:bldP spid="51" grpId="0" animBg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Rappels du collège : puissances et racines (les « gentils »)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5516" y="951570"/>
            <a:ext cx="2810241" cy="2196244"/>
          </a:xfrm>
        </p:spPr>
        <p:txBody>
          <a:bodyPr/>
          <a:lstStyle/>
          <a:p>
            <a:r>
              <a:rPr lang="fr-FR" dirty="0" smtClean="0"/>
              <a:t>100 = 10*10</a:t>
            </a:r>
          </a:p>
          <a:p>
            <a:pPr lvl="1"/>
            <a:r>
              <a:rPr lang="fr-FR" dirty="0" smtClean="0"/>
              <a:t>100 = 10</a:t>
            </a:r>
            <a:r>
              <a:rPr lang="fr-FR" baseline="30000" dirty="0" smtClean="0"/>
              <a:t>2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« </a:t>
            </a:r>
            <a:r>
              <a:rPr lang="fr-FR" u="sng" dirty="0" smtClean="0"/>
              <a:t>carré</a:t>
            </a:r>
            <a:r>
              <a:rPr lang="fr-FR" dirty="0" smtClean="0"/>
              <a:t> de 10 »</a:t>
            </a:r>
          </a:p>
          <a:p>
            <a:pPr lvl="1"/>
            <a:r>
              <a:rPr lang="fr-FR" dirty="0" smtClean="0"/>
              <a:t>10 = </a:t>
            </a:r>
            <a:r>
              <a:rPr lang="fr-FR" dirty="0" smtClean="0">
                <a:sym typeface="Symbol" panose="05050102010706020507" pitchFamily="18" charset="2"/>
              </a:rPr>
              <a:t></a:t>
            </a:r>
            <a:r>
              <a:rPr lang="fr-FR" dirty="0" smtClean="0"/>
              <a:t>100</a:t>
            </a:r>
          </a:p>
          <a:p>
            <a:pPr lvl="2"/>
            <a:r>
              <a:rPr lang="fr-FR" dirty="0" smtClean="0"/>
              <a:t>« </a:t>
            </a:r>
            <a:r>
              <a:rPr lang="fr-FR" u="sng" dirty="0" smtClean="0"/>
              <a:t>racine carrée</a:t>
            </a:r>
            <a:r>
              <a:rPr lang="fr-FR" dirty="0" smtClean="0"/>
              <a:t> de 100 »</a:t>
            </a:r>
          </a:p>
          <a:p>
            <a:endParaRPr lang="fr-FR" dirty="0" smtClean="0"/>
          </a:p>
          <a:p>
            <a:r>
              <a:rPr lang="fr-FR" dirty="0" smtClean="0"/>
              <a:t>8 = 2*2*2</a:t>
            </a:r>
          </a:p>
          <a:p>
            <a:pPr lvl="1"/>
            <a:r>
              <a:rPr lang="fr-FR" dirty="0"/>
              <a:t>8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smtClean="0"/>
              <a:t>2</a:t>
            </a:r>
            <a:r>
              <a:rPr lang="fr-FR" baseline="30000" dirty="0" smtClean="0"/>
              <a:t>3</a:t>
            </a:r>
            <a:r>
              <a:rPr lang="fr-FR" dirty="0" smtClean="0"/>
              <a:t> </a:t>
            </a:r>
          </a:p>
          <a:p>
            <a:pPr lvl="2"/>
            <a:r>
              <a:rPr lang="fr-FR" dirty="0"/>
              <a:t>« </a:t>
            </a:r>
            <a:r>
              <a:rPr lang="fr-FR" u="sng" dirty="0" smtClean="0"/>
              <a:t>cube</a:t>
            </a:r>
            <a:r>
              <a:rPr lang="fr-FR" dirty="0"/>
              <a:t> </a:t>
            </a:r>
            <a:r>
              <a:rPr lang="fr-FR" dirty="0" smtClean="0"/>
              <a:t>de </a:t>
            </a:r>
            <a:r>
              <a:rPr lang="fr-FR" dirty="0"/>
              <a:t>2</a:t>
            </a:r>
            <a:r>
              <a:rPr lang="fr-FR" dirty="0" smtClean="0"/>
              <a:t> »</a:t>
            </a:r>
            <a:endParaRPr lang="fr-FR" dirty="0"/>
          </a:p>
          <a:p>
            <a:pPr lvl="1"/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smtClean="0"/>
              <a:t> </a:t>
            </a:r>
            <a:r>
              <a:rPr lang="fr-FR" baseline="30000" dirty="0" smtClean="0"/>
              <a:t>3</a:t>
            </a:r>
            <a:r>
              <a:rPr lang="fr-FR" dirty="0" smtClean="0">
                <a:sym typeface="Symbol" panose="05050102010706020507" pitchFamily="18" charset="2"/>
              </a:rPr>
              <a:t></a:t>
            </a:r>
            <a:r>
              <a:rPr lang="fr-FR" dirty="0">
                <a:sym typeface="Symbol" panose="05050102010706020507" pitchFamily="18" charset="2"/>
              </a:rPr>
              <a:t>8</a:t>
            </a:r>
            <a:endParaRPr lang="fr-FR" dirty="0"/>
          </a:p>
          <a:p>
            <a:pPr lvl="2"/>
            <a:r>
              <a:rPr lang="fr-FR" dirty="0"/>
              <a:t>« </a:t>
            </a:r>
            <a:r>
              <a:rPr lang="fr-FR" u="sng" dirty="0" smtClean="0"/>
              <a:t>racine cubique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smtClean="0"/>
              <a:t>8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018683" y="663538"/>
            <a:ext cx="6125317" cy="4083545"/>
          </a:xfrm>
          <a:prstGeom prst="rect">
            <a:avLst/>
          </a:prstGeom>
        </p:spPr>
      </p:pic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208442" y="3255826"/>
            <a:ext cx="2810241" cy="1404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2n</a:t>
            </a:r>
            <a:r>
              <a:rPr lang="fr-FR" baseline="30000" dirty="0" smtClean="0"/>
              <a:t>3</a:t>
            </a:r>
            <a:r>
              <a:rPr lang="fr-FR" dirty="0" smtClean="0"/>
              <a:t> + 3n</a:t>
            </a:r>
            <a:r>
              <a:rPr lang="fr-FR" baseline="30000" dirty="0" smtClean="0"/>
              <a:t>2</a:t>
            </a:r>
            <a:r>
              <a:rPr lang="fr-FR" dirty="0" smtClean="0"/>
              <a:t> -7</a:t>
            </a:r>
          </a:p>
          <a:p>
            <a:pPr lvl="1"/>
            <a:r>
              <a:rPr lang="fr-FR" dirty="0" smtClean="0"/>
              <a:t>2n</a:t>
            </a:r>
            <a:r>
              <a:rPr lang="fr-FR" baseline="30000" dirty="0" smtClean="0"/>
              <a:t>3</a:t>
            </a:r>
          </a:p>
          <a:p>
            <a:pPr lvl="2"/>
            <a:r>
              <a:rPr lang="fr-FR" dirty="0" smtClean="0"/>
              <a:t>Terme dominant quand n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Symbol" panose="05050102010706020507" pitchFamily="18" charset="2"/>
              </a:rPr>
              <a:t></a:t>
            </a:r>
            <a:endParaRPr lang="fr-FR" dirty="0" smtClean="0"/>
          </a:p>
          <a:p>
            <a:pPr lvl="1"/>
            <a:r>
              <a:rPr lang="fr-FR" dirty="0" smtClean="0"/>
              <a:t>  n</a:t>
            </a:r>
            <a:r>
              <a:rPr lang="fr-FR" baseline="30000" dirty="0" smtClean="0"/>
              <a:t>3 </a:t>
            </a:r>
            <a:endParaRPr lang="fr-FR" dirty="0" smtClean="0"/>
          </a:p>
          <a:p>
            <a:pPr lvl="2"/>
            <a:r>
              <a:rPr lang="fr-FR" dirty="0" smtClean="0"/>
              <a:t>« ordre de grandeur »</a:t>
            </a:r>
          </a:p>
          <a:p>
            <a:pPr lvl="2"/>
            <a:r>
              <a:rPr lang="fr-FR" dirty="0" smtClean="0"/>
              <a:t>Informatique </a:t>
            </a:r>
            <a:r>
              <a:rPr lang="fr-FR" u="sng" dirty="0" smtClean="0">
                <a:solidFill>
                  <a:srgbClr val="FF0000"/>
                </a:solidFill>
              </a:rPr>
              <a:t>théorique</a:t>
            </a:r>
          </a:p>
          <a:p>
            <a:pPr lvl="2"/>
            <a:r>
              <a:rPr lang="fr-FR" dirty="0" smtClean="0"/>
              <a:t>Complexité </a:t>
            </a:r>
            <a:r>
              <a:rPr lang="fr-FR" dirty="0" smtClean="0">
                <a:sym typeface="Symbol" panose="05050102010706020507" pitchFamily="18" charset="2"/>
              </a:rPr>
              <a:t></a:t>
            </a:r>
            <a:r>
              <a:rPr lang="fr-FR" dirty="0" smtClean="0"/>
              <a:t> « </a:t>
            </a:r>
            <a:r>
              <a:rPr lang="fr-FR" dirty="0" err="1" smtClean="0"/>
              <a:t>perfo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72403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9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Rappels du lycée : exponentielles et logarithmes (les « méchants »)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1500" y="1131590"/>
            <a:ext cx="3816424" cy="2880320"/>
          </a:xfrm>
        </p:spPr>
        <p:txBody>
          <a:bodyPr/>
          <a:lstStyle/>
          <a:p>
            <a:r>
              <a:rPr lang="fr-FR" dirty="0" smtClean="0"/>
              <a:t>Polynôme :       x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x</a:t>
            </a:r>
            <a:r>
              <a:rPr lang="fr-FR" baseline="30000" dirty="0" smtClean="0"/>
              <a:t>c</a:t>
            </a:r>
            <a:r>
              <a:rPr lang="fr-FR" dirty="0" smtClean="0"/>
              <a:t>   avec c </a:t>
            </a:r>
            <a:r>
              <a:rPr lang="fr-FR" dirty="0" smtClean="0">
                <a:sym typeface="Symbol" panose="05050102010706020507" pitchFamily="18" charset="2"/>
              </a:rPr>
              <a:t></a:t>
            </a:r>
            <a:r>
              <a:rPr lang="fr-FR" dirty="0" smtClean="0"/>
              <a:t> 1</a:t>
            </a:r>
          </a:p>
          <a:p>
            <a:endParaRPr lang="fr-FR" dirty="0" smtClean="0"/>
          </a:p>
          <a:p>
            <a:r>
              <a:rPr lang="fr-FR" dirty="0" smtClean="0"/>
              <a:t>Exponentielle : </a:t>
            </a:r>
            <a:r>
              <a:rPr lang="fr-FR" dirty="0"/>
              <a:t>x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c</a:t>
            </a:r>
            <a:r>
              <a:rPr lang="fr-FR" baseline="30000" dirty="0" smtClean="0"/>
              <a:t>x</a:t>
            </a:r>
            <a:r>
              <a:rPr lang="fr-FR" dirty="0" smtClean="0"/>
              <a:t>   avec c &gt; 1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 base c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10</a:t>
            </a:r>
            <a:r>
              <a:rPr lang="fr-FR" baseline="30000" dirty="0" smtClean="0"/>
              <a:t>x</a:t>
            </a:r>
            <a:r>
              <a:rPr lang="fr-FR" dirty="0" smtClean="0"/>
              <a:t>  e</a:t>
            </a:r>
            <a:r>
              <a:rPr lang="fr-FR" baseline="30000" dirty="0" smtClean="0"/>
              <a:t>x</a:t>
            </a:r>
            <a:r>
              <a:rPr lang="fr-FR" dirty="0"/>
              <a:t>  </a:t>
            </a:r>
            <a:r>
              <a:rPr lang="fr-FR" dirty="0" smtClean="0"/>
              <a:t>2</a:t>
            </a:r>
            <a:r>
              <a:rPr lang="fr-FR" baseline="30000" dirty="0" smtClean="0"/>
              <a:t>x</a:t>
            </a:r>
            <a:r>
              <a:rPr lang="fr-FR" dirty="0" smtClean="0"/>
              <a:t>  1.0001</a:t>
            </a:r>
            <a:r>
              <a:rPr lang="fr-FR" baseline="30000" dirty="0" smtClean="0"/>
              <a:t>x</a:t>
            </a:r>
            <a:r>
              <a:rPr lang="fr-FR" dirty="0" smtClean="0"/>
              <a:t>  …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100 = 10</a:t>
            </a:r>
            <a:r>
              <a:rPr lang="fr-FR" baseline="30000" dirty="0" smtClean="0"/>
              <a:t>2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smtClean="0"/>
              <a:t>exponentielle_de_base_10(2) </a:t>
            </a:r>
          </a:p>
          <a:p>
            <a:pPr lvl="1"/>
            <a:r>
              <a:rPr lang="fr-FR" dirty="0" smtClean="0"/>
              <a:t>2 = log</a:t>
            </a:r>
            <a:r>
              <a:rPr lang="fr-FR" baseline="-25000" dirty="0" smtClean="0"/>
              <a:t>10</a:t>
            </a:r>
            <a:r>
              <a:rPr lang="fr-FR" dirty="0" smtClean="0"/>
              <a:t> 100</a:t>
            </a:r>
          </a:p>
          <a:p>
            <a:pPr lvl="2"/>
            <a:r>
              <a:rPr lang="fr-FR" dirty="0" smtClean="0"/>
              <a:t>« log de base 10 de 100 »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l</a:t>
            </a:r>
            <a:r>
              <a:rPr lang="fr-FR" dirty="0" smtClean="0">
                <a:solidFill>
                  <a:srgbClr val="FF0000"/>
                </a:solidFill>
              </a:rPr>
              <a:t>og</a:t>
            </a:r>
            <a:r>
              <a:rPr lang="fr-FR" baseline="-25000" dirty="0" smtClean="0">
                <a:solidFill>
                  <a:srgbClr val="FF0000"/>
                </a:solidFill>
              </a:rPr>
              <a:t>10</a:t>
            </a:r>
            <a:r>
              <a:rPr lang="fr-FR" dirty="0" smtClean="0">
                <a:solidFill>
                  <a:srgbClr val="FF0000"/>
                </a:solidFill>
              </a:rPr>
              <a:t>(765) = 2.88366 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 3 chiffres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8 = 2</a:t>
            </a:r>
            <a:r>
              <a:rPr lang="fr-FR" baseline="30000" dirty="0" smtClean="0"/>
              <a:t>3</a:t>
            </a:r>
            <a:r>
              <a:rPr lang="fr-FR" dirty="0" smtClean="0"/>
              <a:t> </a:t>
            </a:r>
            <a:r>
              <a:rPr lang="fr-FR" dirty="0"/>
              <a:t>= exponentielle_de_base_2(3)</a:t>
            </a:r>
            <a:endParaRPr lang="fr-FR" dirty="0" smtClean="0"/>
          </a:p>
          <a:p>
            <a:pPr lvl="1"/>
            <a:r>
              <a:rPr lang="fr-FR" dirty="0" smtClean="0"/>
              <a:t>3 </a:t>
            </a:r>
            <a:r>
              <a:rPr lang="fr-FR" dirty="0"/>
              <a:t>= </a:t>
            </a:r>
            <a:r>
              <a:rPr lang="fr-FR" dirty="0" smtClean="0"/>
              <a:t>log</a:t>
            </a:r>
            <a:r>
              <a:rPr lang="fr-FR" baseline="-25000" dirty="0" smtClean="0"/>
              <a:t>2</a:t>
            </a:r>
            <a:r>
              <a:rPr lang="fr-FR" dirty="0" smtClean="0"/>
              <a:t> 8</a:t>
            </a:r>
          </a:p>
          <a:p>
            <a:pPr lvl="2"/>
            <a:r>
              <a:rPr lang="fr-FR" dirty="0"/>
              <a:t>« log de base 2</a:t>
            </a:r>
            <a:r>
              <a:rPr lang="fr-FR" dirty="0" smtClean="0"/>
              <a:t> </a:t>
            </a:r>
            <a:r>
              <a:rPr lang="fr-FR" dirty="0"/>
              <a:t>de 8 »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log</a:t>
            </a:r>
            <a:r>
              <a:rPr lang="fr-FR" baseline="-25000" dirty="0" smtClean="0">
                <a:solidFill>
                  <a:srgbClr val="FF0000"/>
                </a:solidFill>
              </a:rPr>
              <a:t>2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>
                <a:solidFill>
                  <a:srgbClr val="FF0000"/>
                </a:solidFill>
              </a:rPr>
              <a:t>0b1011111101</a:t>
            </a:r>
            <a:r>
              <a:rPr lang="fr-FR" dirty="0" smtClean="0">
                <a:solidFill>
                  <a:srgbClr val="FF0000"/>
                </a:solidFill>
              </a:rPr>
              <a:t>) </a:t>
            </a:r>
            <a:r>
              <a:rPr lang="fr-FR" dirty="0">
                <a:solidFill>
                  <a:srgbClr val="FF0000"/>
                </a:solidFill>
              </a:rPr>
              <a:t>= </a:t>
            </a:r>
            <a:r>
              <a:rPr lang="fr-FR" dirty="0" smtClean="0">
                <a:solidFill>
                  <a:srgbClr val="FF0000"/>
                </a:solidFill>
              </a:rPr>
              <a:t>9.5793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  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10 bits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4045254" y="677950"/>
            <a:ext cx="5098746" cy="3318868"/>
          </a:xfrm>
          <a:prstGeom prst="rect">
            <a:avLst/>
          </a:prstGeom>
        </p:spPr>
      </p:pic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85121" y="4191930"/>
            <a:ext cx="5711015" cy="4324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0000"/>
                </a:solidFill>
              </a:rPr>
              <a:t>Toute exponentielle </a:t>
            </a:r>
            <a:r>
              <a:rPr lang="fr-FR" u="sng" dirty="0" smtClean="0">
                <a:solidFill>
                  <a:srgbClr val="FF0000"/>
                </a:solidFill>
              </a:rPr>
              <a:t>domine</a:t>
            </a:r>
            <a:r>
              <a:rPr lang="fr-FR" dirty="0" smtClean="0">
                <a:solidFill>
                  <a:srgbClr val="FF0000"/>
                </a:solidFill>
              </a:rPr>
              <a:t> tout polynôme :  1.001</a:t>
            </a:r>
            <a:r>
              <a:rPr lang="fr-FR" baseline="30000" dirty="0" smtClean="0">
                <a:solidFill>
                  <a:srgbClr val="FF0000"/>
                </a:solidFill>
              </a:rPr>
              <a:t>x</a:t>
            </a:r>
            <a:r>
              <a:rPr lang="fr-FR" dirty="0" smtClean="0">
                <a:solidFill>
                  <a:srgbClr val="FF0000"/>
                </a:solidFill>
              </a:rPr>
              <a:t> domine x</a:t>
            </a:r>
            <a:r>
              <a:rPr lang="fr-FR" baseline="30000" dirty="0" smtClean="0">
                <a:solidFill>
                  <a:srgbClr val="FF0000"/>
                </a:solidFill>
              </a:rPr>
              <a:t>1000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dirty="0" smtClean="0"/>
              <a:t>En fait, c’est cela qui est important : « </a:t>
            </a:r>
            <a:r>
              <a:rPr lang="fr-FR" u="sng" dirty="0" smtClean="0">
                <a:solidFill>
                  <a:srgbClr val="FF0000"/>
                </a:solidFill>
              </a:rPr>
              <a:t>super-polynomial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6114218" y="4231483"/>
            <a:ext cx="1230090" cy="2844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Polynomial ?</a:t>
            </a:r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 bwMode="gray">
          <a:xfrm>
            <a:off x="8316417" y="3975906"/>
            <a:ext cx="720079" cy="2844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jouable</a:t>
            </a: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 bwMode="gray">
          <a:xfrm>
            <a:off x="8203170" y="4555519"/>
            <a:ext cx="941338" cy="2844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dangereux</a:t>
            </a:r>
          </a:p>
        </p:txBody>
      </p:sp>
      <p:sp>
        <p:nvSpPr>
          <p:cNvPr id="4" name="ZoneTexte 3"/>
          <p:cNvSpPr txBox="1"/>
          <p:nvPr/>
        </p:nvSpPr>
        <p:spPr>
          <a:xfrm rot="20315038">
            <a:off x="7452094" y="3961474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 rot="1564435">
            <a:off x="7376541" y="438945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non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7436078" y="4083918"/>
            <a:ext cx="628310" cy="2520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421814" y="4335946"/>
            <a:ext cx="630076" cy="2836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/>
      <p:bldP spid="9" grpId="0" build="p" bldLvl="4"/>
      <p:bldP spid="13" grpId="0" build="p"/>
      <p:bldP spid="14" grpId="0" build="p"/>
      <p:bldP spid="15" grpId="0" build="p"/>
      <p:bldP spid="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Revisitons l’addition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28083" y="1779252"/>
            <a:ext cx="2364325" cy="2988742"/>
          </a:xfrm>
        </p:spPr>
        <p:txBody>
          <a:bodyPr/>
          <a:lstStyle/>
          <a:p>
            <a:r>
              <a:rPr lang="fr-FR" dirty="0"/>
              <a:t>Ne pas confondre :</a:t>
            </a:r>
          </a:p>
          <a:p>
            <a:pPr lvl="1"/>
            <a:r>
              <a:rPr lang="fr-FR" dirty="0" smtClean="0"/>
              <a:t>Un nombre</a:t>
            </a:r>
          </a:p>
          <a:p>
            <a:pPr lvl="1"/>
            <a:r>
              <a:rPr lang="fr-FR" dirty="0" smtClean="0"/>
              <a:t>Ses représentations</a:t>
            </a:r>
            <a:endParaRPr lang="fr-FR" dirty="0"/>
          </a:p>
          <a:p>
            <a:endParaRPr lang="fr-FR" dirty="0" smtClean="0"/>
          </a:p>
          <a:p>
            <a:r>
              <a:rPr lang="en-US" b="0" dirty="0" err="1" smtClean="0"/>
              <a:t>Une</a:t>
            </a:r>
            <a:r>
              <a:rPr lang="en-US" b="0" dirty="0" smtClean="0"/>
              <a:t> </a:t>
            </a:r>
            <a:r>
              <a:rPr lang="en-US" b="0" dirty="0" err="1" smtClean="0"/>
              <a:t>représentation</a:t>
            </a:r>
            <a:r>
              <a:rPr lang="en-US" b="0" dirty="0" smtClean="0"/>
              <a:t> </a:t>
            </a:r>
            <a:r>
              <a:rPr lang="en-US" b="0" dirty="0" err="1" smtClean="0"/>
              <a:t>est</a:t>
            </a:r>
            <a:r>
              <a:rPr lang="en-US" b="0" dirty="0" smtClean="0"/>
              <a:t> </a:t>
            </a:r>
            <a:r>
              <a:rPr lang="en-US" b="0" u="sng" dirty="0" smtClean="0">
                <a:solidFill>
                  <a:srgbClr val="FF0000"/>
                </a:solidFill>
              </a:rPr>
              <a:t>LOGARITHMIQUEMENT</a:t>
            </a:r>
            <a:r>
              <a:rPr lang="en-US" b="0" dirty="0" smtClean="0"/>
              <a:t> plus petite que le </a:t>
            </a:r>
            <a:r>
              <a:rPr lang="en-US" b="0" dirty="0" err="1" smtClean="0"/>
              <a:t>nombre</a:t>
            </a:r>
            <a:endParaRPr lang="en-US" b="0" dirty="0"/>
          </a:p>
          <a:p>
            <a:r>
              <a:rPr lang="fr-FR" b="0" dirty="0" smtClean="0"/>
              <a:t>Un nombre est </a:t>
            </a:r>
            <a:r>
              <a:rPr lang="fr-FR" b="0" u="sng" dirty="0" smtClean="0">
                <a:solidFill>
                  <a:srgbClr val="FF0000"/>
                </a:solidFill>
              </a:rPr>
              <a:t>EXPONENTIELLEMENT</a:t>
            </a:r>
            <a:r>
              <a:rPr lang="fr-FR" b="0" dirty="0" smtClean="0"/>
              <a:t> plus grand que sa représentation</a:t>
            </a:r>
          </a:p>
          <a:p>
            <a:endParaRPr lang="fr-FR" b="0" dirty="0"/>
          </a:p>
          <a:p>
            <a:pPr marL="0" indent="0">
              <a:buNone/>
            </a:pPr>
            <a:r>
              <a:rPr lang="fr-FR" b="0" dirty="0" smtClean="0"/>
              <a:t>Si pour représenter 100,</a:t>
            </a:r>
          </a:p>
          <a:p>
            <a:pPr marL="0" indent="0">
              <a:buNone/>
            </a:pPr>
            <a:r>
              <a:rPr lang="fr-FR" b="0" dirty="0"/>
              <a:t>i</a:t>
            </a:r>
            <a:r>
              <a:rPr lang="fr-FR" b="0" dirty="0" smtClean="0"/>
              <a:t>l fallait 100 chiffres …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033409" y="699542"/>
            <a:ext cx="639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11</a:t>
            </a:r>
          </a:p>
          <a:p>
            <a:r>
              <a:rPr lang="fr-FR" u="sng" dirty="0" smtClean="0"/>
              <a:t>+ 22</a:t>
            </a:r>
          </a:p>
          <a:p>
            <a:r>
              <a:rPr lang="fr-FR" dirty="0"/>
              <a:t> </a:t>
            </a:r>
            <a:r>
              <a:rPr lang="fr-FR" dirty="0" smtClean="0"/>
              <a:t>  33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-1839" y="1038279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For …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do</a:t>
            </a:r>
            <a:endParaRPr lang="fr-FR" sz="1400" dirty="0"/>
          </a:p>
        </p:txBody>
      </p:sp>
      <p:grpSp>
        <p:nvGrpSpPr>
          <p:cNvPr id="27" name="Groupe 26"/>
          <p:cNvGrpSpPr/>
          <p:nvPr/>
        </p:nvGrpSpPr>
        <p:grpSpPr>
          <a:xfrm>
            <a:off x="2015716" y="936762"/>
            <a:ext cx="341910" cy="224445"/>
            <a:chOff x="2015716" y="936762"/>
            <a:chExt cx="341910" cy="224445"/>
          </a:xfrm>
        </p:grpSpPr>
        <p:cxnSp>
          <p:nvCxnSpPr>
            <p:cNvPr id="28" name="Connecteur droit 27"/>
            <p:cNvCxnSpPr/>
            <p:nvPr/>
          </p:nvCxnSpPr>
          <p:spPr>
            <a:xfrm flipH="1">
              <a:off x="2015716" y="951163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195736" y="936762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llipse 29"/>
          <p:cNvSpPr/>
          <p:nvPr/>
        </p:nvSpPr>
        <p:spPr>
          <a:xfrm>
            <a:off x="1179575" y="1278515"/>
            <a:ext cx="525362" cy="336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1583668" y="1239542"/>
            <a:ext cx="324036" cy="144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1387734" y="1220564"/>
            <a:ext cx="934572" cy="487093"/>
            <a:chOff x="1387734" y="1220564"/>
            <a:chExt cx="934572" cy="487093"/>
          </a:xfrm>
        </p:grpSpPr>
        <p:cxnSp>
          <p:nvCxnSpPr>
            <p:cNvPr id="33" name="Connecteur droit avec flèche 32"/>
            <p:cNvCxnSpPr/>
            <p:nvPr/>
          </p:nvCxnSpPr>
          <p:spPr>
            <a:xfrm flipV="1">
              <a:off x="1698111" y="1220564"/>
              <a:ext cx="624195" cy="4870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387734" y="1554250"/>
              <a:ext cx="299605" cy="1502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ce réservé du contenu 1"/>
          <p:cNvSpPr txBox="1">
            <a:spLocks/>
          </p:cNvSpPr>
          <p:nvPr/>
        </p:nvSpPr>
        <p:spPr bwMode="gray">
          <a:xfrm>
            <a:off x="983870" y="1815666"/>
            <a:ext cx="3732146" cy="29517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    11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+   1</a:t>
            </a:r>
          </a:p>
          <a:p>
            <a:pPr marL="0" indent="0">
              <a:buNone/>
            </a:pPr>
            <a:r>
              <a:rPr lang="fr-FR" dirty="0" smtClean="0"/>
              <a:t>+   1</a:t>
            </a:r>
          </a:p>
          <a:p>
            <a:pPr marL="0" indent="0">
              <a:buNone/>
            </a:pPr>
            <a:r>
              <a:rPr lang="fr-FR" dirty="0" smtClean="0"/>
              <a:t>   …</a:t>
            </a:r>
          </a:p>
          <a:p>
            <a:pPr marL="0" indent="0">
              <a:buNone/>
            </a:pPr>
            <a:r>
              <a:rPr lang="fr-FR" dirty="0" smtClean="0"/>
              <a:t>+   1 (22</a:t>
            </a:r>
            <a:r>
              <a:rPr lang="fr-FR" baseline="30000" dirty="0" smtClean="0"/>
              <a:t>ième</a:t>
            </a:r>
            <a:r>
              <a:rPr lang="fr-FR" dirty="0" smtClean="0"/>
              <a:t> fois)</a:t>
            </a:r>
          </a:p>
          <a:p>
            <a:pPr marL="0" indent="0">
              <a:buNone/>
            </a:pPr>
            <a:r>
              <a:rPr lang="fr-FR" dirty="0" smtClean="0"/>
              <a:t>  ___</a:t>
            </a:r>
          </a:p>
          <a:p>
            <a:pPr marL="0" indent="0">
              <a:buNone/>
            </a:pPr>
            <a:r>
              <a:rPr lang="fr-FR" dirty="0" smtClean="0"/>
              <a:t>   33</a:t>
            </a:r>
          </a:p>
          <a:p>
            <a:endParaRPr lang="fr-FR" dirty="0"/>
          </a:p>
          <a:p>
            <a:r>
              <a:rPr lang="fr-FR" dirty="0" smtClean="0"/>
              <a:t>Complexité ?</a:t>
            </a:r>
          </a:p>
          <a:p>
            <a:pPr lvl="1"/>
            <a:r>
              <a:rPr lang="fr-FR" dirty="0" smtClean="0"/>
              <a:t>fonction de la TAILLE de l’entrée …</a:t>
            </a:r>
          </a:p>
          <a:p>
            <a:pPr lvl="1"/>
            <a:r>
              <a:rPr lang="fr-FR" dirty="0" smtClean="0"/>
              <a:t>… et non pas de sa VALEUR</a:t>
            </a:r>
          </a:p>
          <a:p>
            <a:r>
              <a:rPr lang="fr-FR" dirty="0" smtClean="0"/>
              <a:t>EXPONENTIELLE !!!</a:t>
            </a:r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sp>
        <p:nvSpPr>
          <p:cNvPr id="40" name="Espace réservé du contenu 1"/>
          <p:cNvSpPr txBox="1">
            <a:spLocks/>
          </p:cNvSpPr>
          <p:nvPr/>
        </p:nvSpPr>
        <p:spPr bwMode="gray">
          <a:xfrm>
            <a:off x="5328084" y="288882"/>
            <a:ext cx="2952328" cy="1166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Ne pas confondre :</a:t>
            </a:r>
          </a:p>
          <a:p>
            <a:pPr lvl="1"/>
            <a:r>
              <a:rPr lang="fr-FR" dirty="0" smtClean="0"/>
              <a:t>Un problème</a:t>
            </a:r>
          </a:p>
          <a:p>
            <a:pPr lvl="1"/>
            <a:r>
              <a:rPr lang="fr-FR" dirty="0" smtClean="0"/>
              <a:t>Ses algorithmes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Cplx</a:t>
            </a:r>
            <a:r>
              <a:rPr lang="fr-FR" dirty="0" smtClean="0"/>
              <a:t>(</a:t>
            </a:r>
            <a:r>
              <a:rPr lang="fr-FR" dirty="0" err="1" smtClean="0"/>
              <a:t>Prob</a:t>
            </a:r>
            <a:r>
              <a:rPr lang="fr-FR" dirty="0" smtClean="0"/>
              <a:t>) = </a:t>
            </a:r>
            <a:r>
              <a:rPr lang="fr-FR" u="sng" dirty="0" smtClean="0">
                <a:solidFill>
                  <a:srgbClr val="FF0000"/>
                </a:solidFill>
              </a:rPr>
              <a:t>min</a:t>
            </a:r>
            <a:r>
              <a:rPr lang="fr-FR" dirty="0" smtClean="0"/>
              <a:t> </a:t>
            </a:r>
            <a:r>
              <a:rPr lang="fr-FR" dirty="0" err="1" smtClean="0"/>
              <a:t>Cplx</a:t>
            </a:r>
            <a:r>
              <a:rPr lang="fr-FR" dirty="0" smtClean="0"/>
              <a:t>(</a:t>
            </a:r>
            <a:r>
              <a:rPr lang="fr-FR" dirty="0" err="1" smtClean="0"/>
              <a:t>Algos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424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9" grpId="0" build="p"/>
      <p:bldP spid="40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Et la multiplication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2463738"/>
            <a:ext cx="5724636" cy="656346"/>
          </a:xfrm>
        </p:spPr>
        <p:txBody>
          <a:bodyPr/>
          <a:lstStyle/>
          <a:p>
            <a:r>
              <a:rPr lang="fr-FR" dirty="0" smtClean="0"/>
              <a:t>1969 : Volker </a:t>
            </a:r>
            <a:r>
              <a:rPr lang="fr-FR" dirty="0" err="1" smtClean="0"/>
              <a:t>Strassen</a:t>
            </a:r>
            <a:r>
              <a:rPr lang="fr-FR" dirty="0" smtClean="0"/>
              <a:t> :                         produit matriciel ‘rapide’</a:t>
            </a:r>
          </a:p>
          <a:p>
            <a:r>
              <a:rPr lang="fr-FR" dirty="0" smtClean="0"/>
              <a:t>1971 : A. </a:t>
            </a:r>
            <a:r>
              <a:rPr lang="fr-FR" dirty="0" err="1" smtClean="0"/>
              <a:t>Schönhage</a:t>
            </a:r>
            <a:r>
              <a:rPr lang="fr-FR" dirty="0" smtClean="0"/>
              <a:t> &amp; V. </a:t>
            </a:r>
            <a:r>
              <a:rPr lang="fr-FR" dirty="0" err="1" smtClean="0"/>
              <a:t>Strassen</a:t>
            </a:r>
            <a:r>
              <a:rPr lang="fr-FR" dirty="0" smtClean="0"/>
              <a:t> :     n . log(n) . </a:t>
            </a:r>
            <a:r>
              <a:rPr lang="fr-FR" dirty="0"/>
              <a:t>l</a:t>
            </a:r>
            <a:r>
              <a:rPr lang="fr-FR" dirty="0" smtClean="0"/>
              <a:t>og(log(n))</a:t>
            </a:r>
          </a:p>
          <a:p>
            <a:r>
              <a:rPr lang="fr-FR" dirty="0" smtClean="0"/>
              <a:t>2019 : D. Harvey &amp; J. van der </a:t>
            </a:r>
            <a:r>
              <a:rPr lang="fr-FR" dirty="0" err="1" smtClean="0"/>
              <a:t>Hoeven</a:t>
            </a:r>
            <a:r>
              <a:rPr lang="fr-FR" dirty="0" smtClean="0"/>
              <a:t> : n . log(n)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863588" y="3179004"/>
            <a:ext cx="4278776" cy="1228950"/>
          </a:xfrm>
          <a:prstGeom prst="rect">
            <a:avLst/>
          </a:prstGeom>
        </p:spPr>
      </p:pic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107504" y="4483511"/>
            <a:ext cx="5556078" cy="2844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2019 : </a:t>
            </a:r>
            <a:r>
              <a:rPr lang="fr-FR" dirty="0" err="1" smtClean="0"/>
              <a:t>Afshani</a:t>
            </a:r>
            <a:r>
              <a:rPr lang="fr-FR" dirty="0"/>
              <a:t>, </a:t>
            </a:r>
            <a:r>
              <a:rPr lang="fr-FR" dirty="0" err="1" smtClean="0"/>
              <a:t>Freksen</a:t>
            </a:r>
            <a:r>
              <a:rPr lang="fr-FR" dirty="0"/>
              <a:t>, </a:t>
            </a:r>
            <a:r>
              <a:rPr lang="fr-FR" dirty="0" err="1" smtClean="0"/>
              <a:t>Kamma</a:t>
            </a:r>
            <a:r>
              <a:rPr lang="fr-FR" dirty="0"/>
              <a:t> &amp; </a:t>
            </a:r>
            <a:r>
              <a:rPr lang="fr-FR" dirty="0" smtClean="0"/>
              <a:t>Larsen : …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29328" y="687219"/>
            <a:ext cx="659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11</a:t>
            </a:r>
          </a:p>
          <a:p>
            <a:r>
              <a:rPr lang="fr-FR" u="sng" dirty="0" smtClean="0"/>
              <a:t>*  22</a:t>
            </a:r>
          </a:p>
          <a:p>
            <a:r>
              <a:rPr lang="fr-FR" dirty="0"/>
              <a:t> </a:t>
            </a:r>
            <a:r>
              <a:rPr lang="fr-FR" dirty="0" smtClean="0"/>
              <a:t>  22</a:t>
            </a:r>
          </a:p>
          <a:p>
            <a:r>
              <a:rPr lang="fr-FR" u="sng" dirty="0"/>
              <a:t> </a:t>
            </a:r>
            <a:r>
              <a:rPr lang="fr-FR" u="sng" dirty="0" smtClean="0"/>
              <a:t>22 .</a:t>
            </a:r>
          </a:p>
          <a:p>
            <a:r>
              <a:rPr lang="fr-FR" dirty="0"/>
              <a:t> </a:t>
            </a:r>
            <a:r>
              <a:rPr lang="fr-FR" dirty="0" smtClean="0"/>
              <a:t>242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605900" y="550021"/>
            <a:ext cx="954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 1…1</a:t>
            </a:r>
          </a:p>
          <a:p>
            <a:r>
              <a:rPr lang="fr-FR" u="sng" dirty="0" smtClean="0"/>
              <a:t> *  2…2</a:t>
            </a:r>
          </a:p>
          <a:p>
            <a:r>
              <a:rPr lang="fr-FR" dirty="0"/>
              <a:t> </a:t>
            </a:r>
            <a:r>
              <a:rPr lang="fr-FR" dirty="0" smtClean="0"/>
              <a:t>   2…2</a:t>
            </a:r>
          </a:p>
          <a:p>
            <a:r>
              <a:rPr lang="fr-FR" dirty="0"/>
              <a:t> </a:t>
            </a:r>
            <a:r>
              <a:rPr lang="fr-FR" dirty="0" smtClean="0">
                <a:sym typeface="MT Extra" panose="05050102010205020202" pitchFamily="18" charset="2"/>
              </a:rPr>
              <a:t>  </a:t>
            </a:r>
            <a:endParaRPr lang="fr-FR" dirty="0" smtClean="0"/>
          </a:p>
          <a:p>
            <a:r>
              <a:rPr lang="fr-FR" u="sng" dirty="0" smtClean="0"/>
              <a:t>2…2 ...</a:t>
            </a:r>
          </a:p>
          <a:p>
            <a:r>
              <a:rPr lang="fr-FR" dirty="0" smtClean="0"/>
              <a:t>…8642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95919" y="1067191"/>
            <a:ext cx="830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For …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For …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do</a:t>
            </a:r>
            <a:endParaRPr lang="fr-FR" sz="1400" dirty="0"/>
          </a:p>
        </p:txBody>
      </p:sp>
      <p:grpSp>
        <p:nvGrpSpPr>
          <p:cNvPr id="16" name="Groupe 15"/>
          <p:cNvGrpSpPr/>
          <p:nvPr/>
        </p:nvGrpSpPr>
        <p:grpSpPr>
          <a:xfrm>
            <a:off x="2103623" y="1229944"/>
            <a:ext cx="953978" cy="434899"/>
            <a:chOff x="1907704" y="2289288"/>
            <a:chExt cx="953978" cy="434899"/>
          </a:xfrm>
        </p:grpSpPr>
        <p:cxnSp>
          <p:nvCxnSpPr>
            <p:cNvPr id="17" name="Connecteur droit 16"/>
            <p:cNvCxnSpPr/>
            <p:nvPr/>
          </p:nvCxnSpPr>
          <p:spPr>
            <a:xfrm flipH="1">
              <a:off x="1907704" y="2505722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087724" y="2491321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>
              <a:off x="2519772" y="2514143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699792" y="2499742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2378976" y="2289288"/>
              <a:ext cx="320816" cy="202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2105726" y="2289288"/>
              <a:ext cx="273250" cy="1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e 112"/>
          <p:cNvGrpSpPr/>
          <p:nvPr/>
        </p:nvGrpSpPr>
        <p:grpSpPr>
          <a:xfrm>
            <a:off x="5752173" y="1145018"/>
            <a:ext cx="1471163" cy="583437"/>
            <a:chOff x="5556254" y="2204362"/>
            <a:chExt cx="1471163" cy="583437"/>
          </a:xfrm>
        </p:grpSpPr>
        <p:cxnSp>
          <p:nvCxnSpPr>
            <p:cNvPr id="114" name="Connecteur droit 113"/>
            <p:cNvCxnSpPr/>
            <p:nvPr/>
          </p:nvCxnSpPr>
          <p:spPr>
            <a:xfrm flipH="1">
              <a:off x="5669122" y="2455090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>
              <a:off x="5849142" y="2440689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 flipH="1">
              <a:off x="5556254" y="2457941"/>
              <a:ext cx="292888" cy="21080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5861206" y="2439839"/>
              <a:ext cx="273909" cy="22614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5661874" y="244924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6561424" y="2445327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6741444" y="2430926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H="1">
              <a:off x="6448556" y="2448178"/>
              <a:ext cx="292888" cy="21080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>
              <a:off x="6753508" y="2430076"/>
              <a:ext cx="273909" cy="22614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ZoneTexte 122"/>
            <p:cNvSpPr txBox="1"/>
            <p:nvPr/>
          </p:nvSpPr>
          <p:spPr>
            <a:xfrm>
              <a:off x="6554176" y="243948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  <p:cxnSp>
          <p:nvCxnSpPr>
            <p:cNvPr id="124" name="Connecteur droit 123"/>
            <p:cNvCxnSpPr>
              <a:stCxn id="118" idx="0"/>
            </p:cNvCxnSpPr>
            <p:nvPr/>
          </p:nvCxnSpPr>
          <p:spPr>
            <a:xfrm flipV="1">
              <a:off x="5856799" y="2236468"/>
              <a:ext cx="412129" cy="212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>
              <a:stCxn id="123" idx="0"/>
            </p:cNvCxnSpPr>
            <p:nvPr/>
          </p:nvCxnSpPr>
          <p:spPr>
            <a:xfrm flipH="1" flipV="1">
              <a:off x="6272606" y="2232957"/>
              <a:ext cx="476495" cy="206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ZoneTexte 125"/>
            <p:cNvSpPr txBox="1"/>
            <p:nvPr/>
          </p:nvSpPr>
          <p:spPr>
            <a:xfrm>
              <a:off x="6108336" y="220436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</p:grpSp>
      <p:sp>
        <p:nvSpPr>
          <p:cNvPr id="127" name="Ellipse 126"/>
          <p:cNvSpPr/>
          <p:nvPr/>
        </p:nvSpPr>
        <p:spPr>
          <a:xfrm>
            <a:off x="4460458" y="1165421"/>
            <a:ext cx="1251893" cy="8418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ZoneTexte 128"/>
          <p:cNvSpPr txBox="1"/>
          <p:nvPr/>
        </p:nvSpPr>
        <p:spPr>
          <a:xfrm>
            <a:off x="5741542" y="171074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Quadratique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1167519" y="1279667"/>
            <a:ext cx="788453" cy="555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space réservé du contenu 1"/>
          <p:cNvSpPr txBox="1">
            <a:spLocks/>
          </p:cNvSpPr>
          <p:nvPr/>
        </p:nvSpPr>
        <p:spPr bwMode="gray">
          <a:xfrm>
            <a:off x="107504" y="2247714"/>
            <a:ext cx="5556078" cy="2544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1962 : Anatoly </a:t>
            </a:r>
            <a:r>
              <a:rPr lang="fr-FR" dirty="0" err="1" smtClean="0"/>
              <a:t>Karatsuba</a:t>
            </a:r>
            <a:r>
              <a:rPr lang="fr-FR" dirty="0" smtClean="0"/>
              <a:t> :                     n</a:t>
            </a:r>
            <a:r>
              <a:rPr lang="fr-FR" baseline="30000" dirty="0" smtClean="0"/>
              <a:t>log</a:t>
            </a:r>
            <a:r>
              <a:rPr lang="fr-FR" sz="1100" baseline="14000" dirty="0" smtClean="0"/>
              <a:t>2</a:t>
            </a:r>
            <a:r>
              <a:rPr lang="fr-FR" baseline="30000" dirty="0" smtClean="0"/>
              <a:t>3</a:t>
            </a:r>
            <a:r>
              <a:rPr lang="fr-FR" dirty="0" smtClean="0"/>
              <a:t>    </a:t>
            </a:r>
            <a:r>
              <a:rPr lang="fr-FR" dirty="0" smtClean="0">
                <a:sym typeface="Symbol" panose="05050102010706020507" pitchFamily="18" charset="2"/>
              </a:rPr>
              <a:t></a:t>
            </a:r>
            <a:r>
              <a:rPr lang="fr-FR" dirty="0" smtClean="0"/>
              <a:t>   n</a:t>
            </a:r>
            <a:r>
              <a:rPr lang="fr-FR" baseline="30000" dirty="0" smtClean="0"/>
              <a:t>1.585</a:t>
            </a:r>
            <a:r>
              <a:rPr lang="fr-FR" dirty="0" smtClean="0"/>
              <a:t>   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7073387" y="2118433"/>
            <a:ext cx="1186201" cy="150971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7710000" y="2860293"/>
            <a:ext cx="1398165" cy="186845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6422073" y="2834740"/>
            <a:ext cx="1287927" cy="189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0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9" grpId="0" build="p"/>
      <p:bldP spid="14" grpId="0"/>
      <p:bldP spid="15" grpId="0"/>
      <p:bldP spid="127" grpId="0" animBg="1"/>
      <p:bldP spid="129" grpId="0"/>
      <p:bldP spid="13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Primalité et factorisation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5516" y="735546"/>
            <a:ext cx="8136904" cy="2304256"/>
          </a:xfrm>
        </p:spPr>
        <p:txBody>
          <a:bodyPr/>
          <a:lstStyle/>
          <a:p>
            <a:r>
              <a:rPr lang="fr-FR" dirty="0" smtClean="0"/>
              <a:t>N = 23 : premier ou composé ?</a:t>
            </a:r>
          </a:p>
          <a:p>
            <a:pPr lvl="1"/>
            <a:r>
              <a:rPr lang="fr-FR" dirty="0" smtClean="0"/>
              <a:t>Divisible par 2 ?</a:t>
            </a:r>
          </a:p>
          <a:p>
            <a:pPr lvl="1"/>
            <a:r>
              <a:rPr lang="fr-FR" dirty="0" smtClean="0"/>
              <a:t>Divisible par 3 ?</a:t>
            </a:r>
          </a:p>
          <a:p>
            <a:pPr lvl="1"/>
            <a:r>
              <a:rPr lang="fr-FR" dirty="0" smtClean="0"/>
              <a:t>Divisible par 4 ?</a:t>
            </a:r>
          </a:p>
          <a:p>
            <a:pPr lvl="2"/>
            <a:r>
              <a:rPr lang="fr-FR" dirty="0" smtClean="0"/>
              <a:t>Pas besoin !!!!</a:t>
            </a:r>
          </a:p>
          <a:p>
            <a:pPr lvl="1"/>
            <a:r>
              <a:rPr lang="fr-FR" dirty="0" smtClean="0"/>
              <a:t>Divisible par 5 ?</a:t>
            </a:r>
          </a:p>
          <a:p>
            <a:pPr lvl="2"/>
            <a:r>
              <a:rPr lang="fr-FR" dirty="0" smtClean="0"/>
              <a:t>Pas besoin !!!!</a:t>
            </a:r>
            <a:endParaRPr lang="fr-FR" dirty="0"/>
          </a:p>
          <a:p>
            <a:r>
              <a:rPr lang="fr-FR" dirty="0" err="1" smtClean="0"/>
              <a:t>Algo</a:t>
            </a:r>
            <a:r>
              <a:rPr lang="fr-FR" dirty="0" smtClean="0"/>
              <a:t> ‘naïf’ : divisibilité par 2, puis par tous les impairs </a:t>
            </a:r>
            <a:r>
              <a:rPr lang="fr-FR" dirty="0" smtClean="0">
                <a:sym typeface="Symbol" panose="05050102010706020507" pitchFamily="18" charset="2"/>
              </a:rPr>
              <a:t></a:t>
            </a:r>
            <a:r>
              <a:rPr lang="fr-FR" dirty="0" smtClean="0"/>
              <a:t> </a:t>
            </a:r>
            <a:r>
              <a:rPr lang="fr-FR" dirty="0" smtClean="0">
                <a:sym typeface="Symbol" panose="05050102010706020507" pitchFamily="18" charset="2"/>
              </a:rPr>
              <a:t>N</a:t>
            </a:r>
          </a:p>
          <a:p>
            <a:pPr lvl="1"/>
            <a:r>
              <a:rPr lang="fr-FR" dirty="0" err="1" smtClean="0">
                <a:sym typeface="Symbol" panose="05050102010706020507" pitchFamily="18" charset="2"/>
              </a:rPr>
              <a:t>Algo</a:t>
            </a:r>
            <a:r>
              <a:rPr lang="fr-FR" dirty="0" smtClean="0">
                <a:sym typeface="Symbol" panose="05050102010706020507" pitchFamily="18" charset="2"/>
              </a:rPr>
              <a:t> ‘brute force’ : divisibilité par 2 … N-1</a:t>
            </a:r>
            <a:endParaRPr lang="fr-FR" dirty="0">
              <a:sym typeface="Symbol" panose="05050102010706020507" pitchFamily="18" charset="2"/>
            </a:endParaRPr>
          </a:p>
          <a:p>
            <a:r>
              <a:rPr lang="fr-FR" dirty="0" smtClean="0">
                <a:sym typeface="Symbol" panose="05050102010706020507" pitchFamily="18" charset="2"/>
              </a:rPr>
              <a:t>Polynomial ?</a:t>
            </a:r>
          </a:p>
          <a:p>
            <a:pPr lvl="1"/>
            <a:r>
              <a:rPr lang="fr-FR" dirty="0" smtClean="0">
                <a:sym typeface="Symbol" panose="05050102010706020507" pitchFamily="18" charset="2"/>
              </a:rPr>
              <a:t>N  2</a:t>
            </a:r>
            <a:r>
              <a:rPr lang="fr-FR" baseline="30000" dirty="0" smtClean="0">
                <a:sym typeface="Symbol" panose="05050102010706020507" pitchFamily="18" charset="2"/>
              </a:rPr>
              <a:t>n</a:t>
            </a:r>
            <a:r>
              <a:rPr lang="fr-FR" dirty="0" smtClean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fr-FR" dirty="0">
                <a:sym typeface="Symbol" panose="05050102010706020507" pitchFamily="18" charset="2"/>
              </a:rPr>
              <a:t></a:t>
            </a:r>
            <a:r>
              <a:rPr lang="fr-FR" dirty="0" smtClean="0">
                <a:sym typeface="Symbol" panose="05050102010706020507" pitchFamily="18" charset="2"/>
              </a:rPr>
              <a:t>N = (</a:t>
            </a:r>
            <a:r>
              <a:rPr lang="fr-FR" dirty="0">
                <a:sym typeface="Symbol" panose="05050102010706020507" pitchFamily="18" charset="2"/>
              </a:rPr>
              <a:t>2</a:t>
            </a:r>
            <a:r>
              <a:rPr lang="fr-FR" baseline="30000" dirty="0">
                <a:sym typeface="Symbol" panose="05050102010706020507" pitchFamily="18" charset="2"/>
              </a:rPr>
              <a:t>n</a:t>
            </a:r>
            <a:r>
              <a:rPr lang="fr-FR" dirty="0" smtClean="0">
                <a:sym typeface="Symbol" panose="05050102010706020507" pitchFamily="18" charset="2"/>
              </a:rPr>
              <a:t>)</a:t>
            </a:r>
            <a:r>
              <a:rPr lang="fr-FR" baseline="30000" dirty="0" smtClean="0">
                <a:sym typeface="Symbol" panose="05050102010706020507" pitchFamily="18" charset="2"/>
              </a:rPr>
              <a:t>1/2</a:t>
            </a:r>
            <a:r>
              <a:rPr lang="fr-FR" dirty="0" smtClean="0">
                <a:sym typeface="Symbol" panose="05050102010706020507" pitchFamily="18" charset="2"/>
              </a:rPr>
              <a:t> = (2</a:t>
            </a:r>
            <a:r>
              <a:rPr lang="fr-FR" baseline="30000" dirty="0" smtClean="0">
                <a:sym typeface="Symbol" panose="05050102010706020507" pitchFamily="18" charset="2"/>
              </a:rPr>
              <a:t>1/2</a:t>
            </a:r>
            <a:r>
              <a:rPr lang="fr-FR" dirty="0" smtClean="0">
                <a:sym typeface="Symbol" panose="05050102010706020507" pitchFamily="18" charset="2"/>
              </a:rPr>
              <a:t>)</a:t>
            </a:r>
            <a:r>
              <a:rPr lang="fr-FR" baseline="30000" dirty="0" smtClean="0">
                <a:sym typeface="Symbol" panose="05050102010706020507" pitchFamily="18" charset="2"/>
              </a:rPr>
              <a:t>n</a:t>
            </a:r>
            <a:r>
              <a:rPr lang="fr-FR" dirty="0" smtClean="0">
                <a:sym typeface="Symbol" panose="05050102010706020507" pitchFamily="18" charset="2"/>
              </a:rPr>
              <a:t> </a:t>
            </a:r>
            <a:r>
              <a:rPr lang="fr-FR" dirty="0">
                <a:sym typeface="Symbol" panose="05050102010706020507" pitchFamily="18" charset="2"/>
              </a:rPr>
              <a:t> </a:t>
            </a:r>
            <a:r>
              <a:rPr lang="fr-FR" dirty="0" smtClean="0">
                <a:sym typeface="Symbol" panose="05050102010706020507" pitchFamily="18" charset="2"/>
              </a:rPr>
              <a:t>1.414</a:t>
            </a:r>
            <a:r>
              <a:rPr lang="fr-FR" baseline="30000" dirty="0" smtClean="0">
                <a:sym typeface="Symbol" panose="05050102010706020507" pitchFamily="18" charset="2"/>
              </a:rPr>
              <a:t>n</a:t>
            </a:r>
            <a:endParaRPr lang="fr-FR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3023828" y="79088"/>
            <a:ext cx="6084676" cy="15696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 </a:t>
            </a:r>
            <a:r>
              <a:rPr lang="en-US" sz="1200" dirty="0" err="1" smtClean="0"/>
              <a:t>problème</a:t>
            </a:r>
            <a:r>
              <a:rPr lang="en-US" sz="1200" dirty="0" smtClean="0"/>
              <a:t> de </a:t>
            </a:r>
            <a:r>
              <a:rPr lang="en-US" sz="1200" dirty="0" err="1" smtClean="0"/>
              <a:t>distinguer</a:t>
            </a:r>
            <a:r>
              <a:rPr lang="en-US" sz="1200" dirty="0" smtClean="0"/>
              <a:t> les </a:t>
            </a:r>
            <a:r>
              <a:rPr lang="en-US" sz="1200" dirty="0" err="1" smtClean="0"/>
              <a:t>nombres</a:t>
            </a:r>
            <a:r>
              <a:rPr lang="en-US" sz="1200" dirty="0" smtClean="0"/>
              <a:t> premiers des </a:t>
            </a:r>
            <a:r>
              <a:rPr lang="en-US" sz="1200" dirty="0" err="1" smtClean="0"/>
              <a:t>composés</a:t>
            </a:r>
            <a:r>
              <a:rPr lang="en-US" sz="1200" dirty="0" smtClean="0"/>
              <a:t> et de </a:t>
            </a:r>
            <a:r>
              <a:rPr lang="en-US" sz="1200" dirty="0" err="1" smtClean="0"/>
              <a:t>décomposer</a:t>
            </a:r>
            <a:r>
              <a:rPr lang="en-US" sz="1200" dirty="0" smtClean="0"/>
              <a:t> </a:t>
            </a:r>
            <a:r>
              <a:rPr lang="en-US" sz="1200" dirty="0" err="1" smtClean="0"/>
              <a:t>ces</a:t>
            </a:r>
            <a:r>
              <a:rPr lang="en-US" sz="1200" dirty="0" smtClean="0"/>
              <a:t> </a:t>
            </a:r>
            <a:r>
              <a:rPr lang="en-US" sz="1200" dirty="0" err="1" smtClean="0"/>
              <a:t>derniers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facteurs</a:t>
            </a:r>
            <a:r>
              <a:rPr lang="en-US" sz="1200" dirty="0" smtClean="0"/>
              <a:t> premiers </a:t>
            </a:r>
            <a:r>
              <a:rPr lang="en-US" sz="1200" dirty="0" err="1" smtClean="0"/>
              <a:t>est</a:t>
            </a:r>
            <a:r>
              <a:rPr lang="en-US" sz="1200" dirty="0" smtClean="0"/>
              <a:t> … un des plus </a:t>
            </a:r>
            <a:r>
              <a:rPr lang="en-US" sz="1200" dirty="0" err="1" smtClean="0"/>
              <a:t>importants</a:t>
            </a:r>
            <a:r>
              <a:rPr lang="en-US" sz="1200" dirty="0" smtClean="0"/>
              <a:t> et </a:t>
            </a:r>
            <a:r>
              <a:rPr lang="en-US" sz="1200" dirty="0" err="1" smtClean="0"/>
              <a:t>utiles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arithmétique</a:t>
            </a:r>
            <a:r>
              <a:rPr lang="en-US" sz="1200" dirty="0" smtClean="0"/>
              <a:t>.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err="1" smtClean="0"/>
              <a:t>Néanmoins</a:t>
            </a:r>
            <a:r>
              <a:rPr lang="en-US" sz="1200" dirty="0" smtClean="0"/>
              <a:t> nous </a:t>
            </a:r>
            <a:r>
              <a:rPr lang="en-US" sz="1200" dirty="0" err="1" smtClean="0"/>
              <a:t>devons</a:t>
            </a:r>
            <a:r>
              <a:rPr lang="en-US" sz="1200" dirty="0" smtClean="0"/>
              <a:t> </a:t>
            </a:r>
            <a:r>
              <a:rPr lang="en-US" sz="1200" dirty="0" err="1" smtClean="0"/>
              <a:t>admettre</a:t>
            </a:r>
            <a:r>
              <a:rPr lang="en-US" sz="1200" dirty="0" smtClean="0"/>
              <a:t> que </a:t>
            </a:r>
            <a:r>
              <a:rPr lang="en-US" sz="1200" dirty="0" err="1" smtClean="0"/>
              <a:t>toutes</a:t>
            </a:r>
            <a:r>
              <a:rPr lang="en-US" sz="1200" dirty="0" smtClean="0"/>
              <a:t> les </a:t>
            </a:r>
            <a:r>
              <a:rPr lang="en-US" sz="1200" dirty="0" err="1" smtClean="0"/>
              <a:t>méthodes</a:t>
            </a:r>
            <a:r>
              <a:rPr lang="en-US" sz="1200" dirty="0" smtClean="0"/>
              <a:t> … </a:t>
            </a:r>
            <a:r>
              <a:rPr lang="en-US" sz="1200" dirty="0" err="1" smtClean="0"/>
              <a:t>sont</a:t>
            </a:r>
            <a:r>
              <a:rPr lang="en-US" sz="1200" dirty="0" smtClean="0"/>
              <a:t> </a:t>
            </a:r>
            <a:r>
              <a:rPr lang="en-US" sz="1200" dirty="0" err="1" smtClean="0"/>
              <a:t>tellement</a:t>
            </a:r>
            <a:r>
              <a:rPr lang="en-US" sz="1200" dirty="0" smtClean="0"/>
              <a:t> </a:t>
            </a:r>
            <a:r>
              <a:rPr lang="en-US" sz="1200" dirty="0" err="1" smtClean="0"/>
              <a:t>laborieuses</a:t>
            </a:r>
            <a:r>
              <a:rPr lang="en-US" sz="1200" dirty="0" smtClean="0"/>
              <a:t> … </a:t>
            </a:r>
            <a:r>
              <a:rPr lang="en-US" sz="1200" dirty="0" err="1" smtClean="0"/>
              <a:t>elles</a:t>
            </a:r>
            <a:r>
              <a:rPr lang="en-US" sz="1200" dirty="0" smtClean="0"/>
              <a:t> </a:t>
            </a:r>
            <a:r>
              <a:rPr lang="en-US" sz="1200" dirty="0" err="1" smtClean="0"/>
              <a:t>arrivent</a:t>
            </a:r>
            <a:r>
              <a:rPr lang="en-US" sz="1200" dirty="0" smtClean="0"/>
              <a:t> </a:t>
            </a:r>
            <a:r>
              <a:rPr lang="en-US" sz="1200" dirty="0"/>
              <a:t>à</a:t>
            </a:r>
            <a:r>
              <a:rPr lang="en-US" sz="1200" dirty="0" smtClean="0"/>
              <a:t> bout de la patience du </a:t>
            </a:r>
            <a:r>
              <a:rPr lang="en-US" sz="1200" dirty="0" err="1" smtClean="0"/>
              <a:t>calculateur</a:t>
            </a:r>
            <a:r>
              <a:rPr lang="en-US" sz="1200" dirty="0" smtClean="0"/>
              <a:t> le plus </a:t>
            </a:r>
            <a:r>
              <a:rPr lang="en-US" sz="1200" dirty="0" err="1" smtClean="0"/>
              <a:t>chevronné</a:t>
            </a:r>
            <a:r>
              <a:rPr lang="en-US" sz="1200" dirty="0" smtClean="0"/>
              <a:t> … et ne </a:t>
            </a:r>
            <a:r>
              <a:rPr lang="en-US" sz="1200" dirty="0" err="1" smtClean="0"/>
              <a:t>s’appliquent</a:t>
            </a:r>
            <a:r>
              <a:rPr lang="en-US" sz="1200" dirty="0" smtClean="0"/>
              <a:t> pas du tout aux grands </a:t>
            </a:r>
            <a:r>
              <a:rPr lang="en-US" sz="1200" dirty="0" err="1" smtClean="0"/>
              <a:t>nombres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smtClean="0"/>
              <a:t>C. F. </a:t>
            </a:r>
            <a:r>
              <a:rPr lang="en-US" sz="1200" dirty="0"/>
              <a:t>Gauss, </a:t>
            </a:r>
            <a:r>
              <a:rPr lang="en-US" sz="1200" dirty="0" smtClean="0"/>
              <a:t>art. 329 des </a:t>
            </a:r>
            <a:r>
              <a:rPr lang="fr-FR" sz="1200" dirty="0" err="1" smtClean="0"/>
              <a:t>Disquisitiones</a:t>
            </a:r>
            <a:r>
              <a:rPr lang="fr-FR" sz="1200" dirty="0" smtClean="0"/>
              <a:t> </a:t>
            </a:r>
            <a:r>
              <a:rPr lang="fr-FR" sz="1200" dirty="0" err="1" smtClean="0"/>
              <a:t>arithmeticae</a:t>
            </a:r>
            <a:r>
              <a:rPr lang="fr-FR" sz="1200" dirty="0" smtClean="0"/>
              <a:t>, </a:t>
            </a:r>
            <a:r>
              <a:rPr lang="en-US" sz="1200" dirty="0" smtClean="0"/>
              <a:t>1801</a:t>
            </a:r>
            <a:endParaRPr lang="fr-FR" sz="1200" dirty="0"/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215516" y="3363838"/>
            <a:ext cx="8136904" cy="14401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« N est-il </a:t>
            </a:r>
            <a:r>
              <a:rPr lang="fr-FR" u="sng" dirty="0" smtClean="0"/>
              <a:t>composé</a:t>
            </a:r>
            <a:r>
              <a:rPr lang="fr-FR" dirty="0" smtClean="0"/>
              <a:t> ? » : si OUI, l’</a:t>
            </a:r>
            <a:r>
              <a:rPr lang="fr-FR" dirty="0" err="1" smtClean="0"/>
              <a:t>algo</a:t>
            </a:r>
            <a:r>
              <a:rPr lang="fr-FR" dirty="0" smtClean="0"/>
              <a:t> donne un diviseur : c’est une « </a:t>
            </a:r>
            <a:r>
              <a:rPr lang="fr-FR" dirty="0" smtClean="0">
                <a:solidFill>
                  <a:srgbClr val="FF0000"/>
                </a:solidFill>
              </a:rPr>
              <a:t>preuve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Remarque générale : Une preuve compliquée NE CONVAINC PAS</a:t>
            </a:r>
          </a:p>
          <a:p>
            <a:r>
              <a:rPr lang="fr-FR" dirty="0" smtClean="0"/>
              <a:t>ICI, cette preuve est </a:t>
            </a:r>
            <a:r>
              <a:rPr lang="fr-FR" dirty="0" smtClean="0">
                <a:solidFill>
                  <a:srgbClr val="FF0000"/>
                </a:solidFill>
              </a:rPr>
              <a:t>courte et facilement vérifiable</a:t>
            </a:r>
            <a:r>
              <a:rPr lang="fr-FR" dirty="0" smtClean="0"/>
              <a:t> : c’est un « </a:t>
            </a:r>
            <a:r>
              <a:rPr lang="fr-FR" dirty="0" smtClean="0">
                <a:solidFill>
                  <a:srgbClr val="FF0000"/>
                </a:solidFill>
              </a:rPr>
              <a:t>témoin/certificat</a:t>
            </a:r>
            <a:r>
              <a:rPr lang="fr-FR" dirty="0" smtClean="0"/>
              <a:t> »</a:t>
            </a:r>
          </a:p>
          <a:p>
            <a:pPr lvl="1"/>
            <a:endParaRPr lang="fr-FR" dirty="0" smtClean="0"/>
          </a:p>
          <a:p>
            <a:r>
              <a:rPr lang="fr-FR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questions ayant dans le cas « OUI » un certificat sont dites « OUI-facilement-vérifiables  »</a:t>
            </a:r>
          </a:p>
          <a:p>
            <a:pPr lvl="1"/>
            <a:r>
              <a:rPr lang="fr-FR" dirty="0" smtClean="0"/>
              <a:t>« anti-gros-mytho », « anti-baratineur », « anti-bluffer », « anti-</a:t>
            </a:r>
            <a:r>
              <a:rPr lang="fr-FR" dirty="0" err="1" smtClean="0"/>
              <a:t>prank</a:t>
            </a:r>
            <a:r>
              <a:rPr lang="fr-FR" dirty="0" smtClean="0"/>
              <a:t> », …</a:t>
            </a:r>
          </a:p>
          <a:p>
            <a:pPr lvl="1"/>
            <a:r>
              <a:rPr lang="fr-FR" dirty="0" smtClean="0"/>
              <a:t>« </a:t>
            </a:r>
            <a:r>
              <a:rPr lang="fr-FR" u="sng" dirty="0" smtClean="0">
                <a:solidFill>
                  <a:srgbClr val="FF0000"/>
                </a:solidFill>
              </a:rPr>
              <a:t>NP</a:t>
            </a:r>
            <a:r>
              <a:rPr lang="fr-FR" dirty="0" smtClean="0"/>
              <a:t> » : dans 10 slides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43508" y="3015107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****  SPOILER ALERT  ****  SPOILER ALERT  ****  SPOILER ALERT  ****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5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9" grpId="0" build="p" bldLvl="2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Colorons les graphes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779912" y="0"/>
            <a:ext cx="2448272" cy="23319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465432" y="15466"/>
            <a:ext cx="2679076" cy="21958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79512" y="2617830"/>
            <a:ext cx="4784595" cy="2168558"/>
          </a:xfrm>
          <a:prstGeom prst="rect">
            <a:avLst/>
          </a:prstGeom>
        </p:spPr>
      </p:pic>
      <p:sp>
        <p:nvSpPr>
          <p:cNvPr id="14" name="Espace réservé du contenu 1"/>
          <p:cNvSpPr txBox="1">
            <a:spLocks/>
          </p:cNvSpPr>
          <p:nvPr/>
        </p:nvSpPr>
        <p:spPr bwMode="gray">
          <a:xfrm>
            <a:off x="250825" y="779729"/>
            <a:ext cx="2900639" cy="20199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« C/G est-il 4-coloriable ? »</a:t>
            </a:r>
          </a:p>
          <a:p>
            <a:endParaRPr lang="fr-FR" dirty="0"/>
          </a:p>
          <a:p>
            <a:r>
              <a:rPr lang="fr-FR" dirty="0" smtClean="0"/>
              <a:t>Polynomial </a:t>
            </a:r>
            <a:r>
              <a:rPr lang="fr-FR" dirty="0"/>
              <a:t>?</a:t>
            </a:r>
          </a:p>
          <a:p>
            <a:pPr lvl="1"/>
            <a:r>
              <a:rPr lang="fr-FR" dirty="0"/>
              <a:t> 4*4* … * 4     </a:t>
            </a:r>
            <a:r>
              <a:rPr lang="fr-FR" dirty="0">
                <a:sym typeface="Wingdings" panose="05000000000000000000" pitchFamily="2" charset="2"/>
              </a:rPr>
              <a:t>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Anti-gros-mytho ?</a:t>
            </a:r>
          </a:p>
          <a:p>
            <a:pPr lvl="1"/>
            <a:r>
              <a:rPr lang="fr-FR" dirty="0"/>
              <a:t> certificat = coloriage    </a:t>
            </a:r>
            <a:r>
              <a:rPr lang="fr-FR" dirty="0">
                <a:sym typeface="Wingdings" panose="05000000000000000000" pitchFamily="2" charset="2"/>
              </a:rPr>
              <a:t>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Quid de la question opposée ?</a:t>
            </a:r>
          </a:p>
        </p:txBody>
      </p:sp>
      <p:sp>
        <p:nvSpPr>
          <p:cNvPr id="16" name="Espace réservé du contenu 1"/>
          <p:cNvSpPr txBox="1">
            <a:spLocks/>
          </p:cNvSpPr>
          <p:nvPr/>
        </p:nvSpPr>
        <p:spPr bwMode="gray">
          <a:xfrm>
            <a:off x="5328084" y="2907046"/>
            <a:ext cx="3708412" cy="15222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‘Sudoku’ sous-traité à ‘Coloriage’</a:t>
            </a:r>
          </a:p>
          <a:p>
            <a:pPr lvl="1"/>
            <a:r>
              <a:rPr lang="fr-FR" dirty="0" smtClean="0"/>
              <a:t>… réduit à …</a:t>
            </a:r>
          </a:p>
          <a:p>
            <a:pPr lvl="1"/>
            <a:r>
              <a:rPr lang="fr-FR" dirty="0" smtClean="0"/>
              <a:t>‘Coloriage’ est plus fort que ‘Sudoku’</a:t>
            </a:r>
          </a:p>
          <a:p>
            <a:endParaRPr lang="fr-FR" dirty="0"/>
          </a:p>
          <a:p>
            <a:r>
              <a:rPr lang="fr-FR" dirty="0" smtClean="0"/>
              <a:t>Sous-traitance </a:t>
            </a:r>
            <a:r>
              <a:rPr lang="fr-FR" dirty="0"/>
              <a:t>‘polynomiale’</a:t>
            </a:r>
          </a:p>
          <a:p>
            <a:pPr marL="1800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L’écriture du cahier des charges est polynomiale</a:t>
            </a:r>
          </a:p>
          <a:p>
            <a:pPr lvl="1">
              <a:buFont typeface="Wingdings" panose="05000000000000000000" pitchFamily="2" charset="2"/>
              <a:buChar char="ß"/>
            </a:pPr>
            <a:r>
              <a:rPr lang="fr-FR" dirty="0"/>
              <a:t>La </a:t>
            </a:r>
            <a:r>
              <a:rPr lang="fr-FR" dirty="0" smtClean="0"/>
              <a:t>réception des travaux </a:t>
            </a:r>
            <a:r>
              <a:rPr lang="fr-FR" dirty="0"/>
              <a:t>est </a:t>
            </a:r>
            <a:r>
              <a:rPr lang="fr-FR" dirty="0" smtClean="0"/>
              <a:t>polynomiale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754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2"/>
      <p:bldP spid="16" grpId="0" build="p" bldLvl="2"/>
    </p:bld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5067D6-368B-4516-B21D-983CC95ABB8B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BB7B86-1A6B-4396-82CD-495CB7635E87}">
  <ds:schemaRefs>
    <ds:schemaRef ds:uri="http://purl.org/dc/dcmitype/"/>
    <ds:schemaRef ds:uri="http://schemas.microsoft.com/office/2006/documentManagement/types"/>
    <ds:schemaRef ds:uri="594212a7-a8eb-497d-bd6b-0e3a174923e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2617</Words>
  <Application>Microsoft Office PowerPoint</Application>
  <PresentationFormat>Affichage à l'écran (16:9)</PresentationFormat>
  <Paragraphs>480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28</vt:i4>
      </vt:variant>
    </vt:vector>
  </HeadingPairs>
  <TitlesOfParts>
    <vt:vector size="40" baseType="lpstr">
      <vt:lpstr>Arial</vt:lpstr>
      <vt:lpstr>Arial Black</vt:lpstr>
      <vt:lpstr>Calibri</vt:lpstr>
      <vt:lpstr>Chiller</vt:lpstr>
      <vt:lpstr>MT Extra</vt:lpstr>
      <vt:lpstr>Symbol</vt:lpstr>
      <vt:lpstr>Wingdings</vt:lpstr>
      <vt:lpstr>Wingdings 2</vt:lpstr>
      <vt:lpstr>SAFRAN_Bleu</vt:lpstr>
      <vt:lpstr>SAFRAN_Orange</vt:lpstr>
      <vt:lpstr>SAFRAN_Vert_foncé</vt:lpstr>
      <vt:lpstr>SAFRAN_Vert</vt:lpstr>
      <vt:lpstr>Comment REUSSIR vos SUDOKUS ?  </vt:lpstr>
      <vt:lpstr>Faisons un achat sur internet …</vt:lpstr>
      <vt:lpstr>Complexité de l’addition … </vt:lpstr>
      <vt:lpstr>Rappels du collège : puissances et racines (les « gentils »)</vt:lpstr>
      <vt:lpstr>Rappels du lycée : exponentielles et logarithmes (les « méchants »)</vt:lpstr>
      <vt:lpstr>Revisitons l’addition</vt:lpstr>
      <vt:lpstr>Et la multiplication ?</vt:lpstr>
      <vt:lpstr>Primalité et factorisation</vt:lpstr>
      <vt:lpstr>Colorons les graphes</vt:lpstr>
      <vt:lpstr>Déconfinons !</vt:lpstr>
      <vt:lpstr>Soyons un peu logiques ! (1/2)</vt:lpstr>
      <vt:lpstr>Soyons un peu logiques ! (2/2)</vt:lpstr>
      <vt:lpstr>Super Mario Bros.</vt:lpstr>
      <vt:lpstr>Le « non-déterminisme » selon A. Turing (1936) (1/2)</vt:lpstr>
      <vt:lpstr>Le « non-déterminisme » selon A. Turing (1936) (2/2)</vt:lpstr>
      <vt:lpstr>Pourquoi ‘OUI-facilement-vérifiable’ = ‘NP’ (‘Non-deterministic Polynomial’) ?</vt:lpstr>
      <vt:lpstr>Le « non-déterminisme » avant le 4 mai 1971</vt:lpstr>
      <vt:lpstr>Résumons : Le paysage avant le 4 mai 1971</vt:lpstr>
      <vt:lpstr>Le 4 mai 1971 à 15h : Stephen Cook (1/2)</vt:lpstr>
      <vt:lpstr>Le 4 mai 1971 à 15h : Stephen Cook (2/2)</vt:lpstr>
      <vt:lpstr>1972 : Richard Karp</vt:lpstr>
      <vt:lpstr>Si P = NP …</vt:lpstr>
      <vt:lpstr>Une transition de phase simple : la percolation</vt:lpstr>
      <vt:lpstr>1982 : le recuit « simulé » (« simulated » annealing)</vt:lpstr>
      <vt:lpstr>Où sont les problèmes difficiles ?</vt:lpstr>
      <vt:lpstr>Le point de vue du physicien : « Energy landscapes »</vt:lpstr>
      <vt:lpstr>Physique  Informatique : dans les 2 sens</vt:lpstr>
      <vt:lpstr>Pour aller plus loin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791</cp:revision>
  <cp:lastPrinted>2021-05-05T14:57:23Z</cp:lastPrinted>
  <dcterms:created xsi:type="dcterms:W3CDTF">2013-07-26T07:27:45Z</dcterms:created>
  <dcterms:modified xsi:type="dcterms:W3CDTF">2021-05-26T15:58:45Z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