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15"/>
  </p:notesMasterIdLst>
  <p:handoutMasterIdLst>
    <p:handoutMasterId r:id="rId16"/>
  </p:handoutMasterIdLst>
  <p:sldIdLst>
    <p:sldId id="409" r:id="rId9"/>
    <p:sldId id="445" r:id="rId10"/>
    <p:sldId id="443" r:id="rId11"/>
    <p:sldId id="449" r:id="rId12"/>
    <p:sldId id="450" r:id="rId13"/>
    <p:sldId id="421" r:id="rId14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445"/>
            <p14:sldId id="443"/>
            <p14:sldId id="449"/>
            <p14:sldId id="450"/>
            <p14:sldId id="421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howGuides="1">
      <p:cViewPr varScale="1">
        <p:scale>
          <a:sx n="175" d="100"/>
          <a:sy n="175" d="100"/>
        </p:scale>
        <p:origin x="180" y="13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21/01/2021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21/01/2021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– 5 </a:t>
            </a:r>
            <a:r>
              <a:rPr lang="en-US" dirty="0" err="1" smtClean="0"/>
              <a:t>nov.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872208"/>
          </a:xfrm>
        </p:spPr>
        <p:txBody>
          <a:bodyPr/>
          <a:lstStyle/>
          <a:p>
            <a:r>
              <a:rPr lang="fr-FR" dirty="0" smtClean="0"/>
              <a:t>Comment </a:t>
            </a:r>
            <a:r>
              <a:rPr lang="fr-FR" dirty="0" smtClean="0"/>
              <a:t>mal </a:t>
            </a:r>
            <a:r>
              <a:rPr lang="fr-FR" dirty="0" err="1" smtClean="0"/>
              <a:t>developper</a:t>
            </a:r>
            <a:r>
              <a:rPr lang="fr-FR" dirty="0"/>
              <a:t> </a:t>
            </a:r>
            <a:r>
              <a:rPr lang="fr-FR" dirty="0" smtClean="0"/>
              <a:t>?</a:t>
            </a:r>
            <a:br>
              <a:rPr lang="fr-FR" dirty="0" smtClean="0"/>
            </a:br>
            <a:r>
              <a:rPr lang="fr-FR" dirty="0" smtClean="0"/>
              <a:t>Un expert témoigne</a:t>
            </a:r>
            <a:r>
              <a:rPr lang="fr-FR" dirty="0" smtClean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5 nov. 2020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3060141" y="1656197"/>
            <a:ext cx="3024336" cy="14686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LES </a:t>
            </a:r>
            <a:r>
              <a:rPr lang="fr-FR" sz="2000" dirty="0" smtClean="0"/>
              <a:t>erreurs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debug</a:t>
            </a:r>
            <a:r>
              <a:rPr lang="fr-FR" dirty="0" smtClean="0"/>
              <a:t> au ‘</a:t>
            </a:r>
            <a:r>
              <a:rPr lang="fr-FR" dirty="0" err="1" smtClean="0"/>
              <a:t>print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-- 5 </a:t>
            </a:r>
            <a:r>
              <a:rPr lang="en-US" dirty="0" err="1"/>
              <a:t>nov.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503238" y="1131889"/>
            <a:ext cx="1619795" cy="1511869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6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‘polynomial’ vs. ‘exponentiel’ (1/3)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-- 5 </a:t>
            </a:r>
            <a:r>
              <a:rPr lang="en-US" dirty="0" err="1"/>
              <a:t>nov.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33409" y="699542"/>
            <a:ext cx="639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11</a:t>
            </a:r>
          </a:p>
          <a:p>
            <a:r>
              <a:rPr lang="fr-FR" u="sng" dirty="0" smtClean="0"/>
              <a:t>+ 22</a:t>
            </a:r>
          </a:p>
          <a:p>
            <a:r>
              <a:rPr lang="fr-FR" dirty="0"/>
              <a:t> </a:t>
            </a:r>
            <a:r>
              <a:rPr lang="fr-FR" dirty="0" smtClean="0"/>
              <a:t>  33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493336" y="699542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1…1</a:t>
            </a:r>
          </a:p>
          <a:p>
            <a:r>
              <a:rPr lang="fr-FR" u="sng" dirty="0" smtClean="0"/>
              <a:t>+ 2…2</a:t>
            </a:r>
          </a:p>
          <a:p>
            <a:r>
              <a:rPr lang="fr-FR" dirty="0"/>
              <a:t> </a:t>
            </a:r>
            <a:r>
              <a:rPr lang="fr-FR" dirty="0" smtClean="0"/>
              <a:t>  3…3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33409" y="1746563"/>
            <a:ext cx="659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11</a:t>
            </a:r>
          </a:p>
          <a:p>
            <a:r>
              <a:rPr lang="fr-FR" u="sng" dirty="0" smtClean="0"/>
              <a:t>*  22</a:t>
            </a:r>
          </a:p>
          <a:p>
            <a:r>
              <a:rPr lang="fr-FR" dirty="0"/>
              <a:t> </a:t>
            </a:r>
            <a:r>
              <a:rPr lang="fr-FR" dirty="0" smtClean="0"/>
              <a:t>  22</a:t>
            </a:r>
          </a:p>
          <a:p>
            <a:r>
              <a:rPr lang="fr-FR" u="sng" dirty="0"/>
              <a:t> </a:t>
            </a:r>
            <a:r>
              <a:rPr lang="fr-FR" u="sng" dirty="0" smtClean="0"/>
              <a:t>22 .</a:t>
            </a:r>
          </a:p>
          <a:p>
            <a:r>
              <a:rPr lang="fr-FR" dirty="0"/>
              <a:t> </a:t>
            </a:r>
            <a:r>
              <a:rPr lang="fr-FR" dirty="0" smtClean="0"/>
              <a:t>242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409981" y="1609365"/>
            <a:ext cx="954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 1…1</a:t>
            </a:r>
          </a:p>
          <a:p>
            <a:r>
              <a:rPr lang="fr-FR" u="sng" dirty="0" smtClean="0"/>
              <a:t> *  2…2</a:t>
            </a:r>
          </a:p>
          <a:p>
            <a:r>
              <a:rPr lang="fr-FR" dirty="0"/>
              <a:t> </a:t>
            </a:r>
            <a:r>
              <a:rPr lang="fr-FR" dirty="0" smtClean="0"/>
              <a:t>   2…2</a:t>
            </a:r>
          </a:p>
          <a:p>
            <a:r>
              <a:rPr lang="fr-FR" dirty="0"/>
              <a:t> </a:t>
            </a:r>
            <a:r>
              <a:rPr lang="fr-FR" dirty="0" smtClean="0">
                <a:sym typeface="MT Extra" panose="05050102010205020202" pitchFamily="18" charset="2"/>
              </a:rPr>
              <a:t>  </a:t>
            </a:r>
            <a:endParaRPr lang="fr-FR" dirty="0" smtClean="0"/>
          </a:p>
          <a:p>
            <a:r>
              <a:rPr lang="fr-FR" u="sng" dirty="0" smtClean="0"/>
              <a:t>2…2 ...</a:t>
            </a:r>
          </a:p>
          <a:p>
            <a:r>
              <a:rPr lang="fr-FR" dirty="0" smtClean="0"/>
              <a:t>…8642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4" y="3471850"/>
            <a:ext cx="668470" cy="6697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89" y="3465269"/>
            <a:ext cx="937875" cy="942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3399842"/>
            <a:ext cx="1257223" cy="128438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3380658"/>
            <a:ext cx="1737466" cy="177966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-1839" y="1038279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do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2126535"/>
            <a:ext cx="830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do</a:t>
            </a:r>
            <a:endParaRPr lang="fr-FR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-3093" y="3867894"/>
            <a:ext cx="979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</a:t>
            </a:r>
            <a:r>
              <a:rPr lang="fr-FR" sz="1400" b="1" dirty="0" smtClean="0">
                <a:solidFill>
                  <a:srgbClr val="FF0000"/>
                </a:solidFill>
                <a:sym typeface="MT Extra" panose="05050102010205020202" pitchFamily="18" charset="2"/>
              </a:rPr>
              <a:t>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r>
              <a:rPr lang="fr-FR" sz="1400" dirty="0"/>
              <a:t> </a:t>
            </a:r>
            <a:r>
              <a:rPr lang="fr-FR" sz="1400" dirty="0" smtClean="0"/>
              <a:t>     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do</a:t>
            </a:r>
            <a:endParaRPr lang="fr-FR" sz="1400" dirty="0"/>
          </a:p>
        </p:txBody>
      </p:sp>
      <p:grpSp>
        <p:nvGrpSpPr>
          <p:cNvPr id="2" name="Groupe 1"/>
          <p:cNvGrpSpPr/>
          <p:nvPr/>
        </p:nvGrpSpPr>
        <p:grpSpPr>
          <a:xfrm>
            <a:off x="2015716" y="936762"/>
            <a:ext cx="341910" cy="224445"/>
            <a:chOff x="2015716" y="936762"/>
            <a:chExt cx="341910" cy="224445"/>
          </a:xfrm>
        </p:grpSpPr>
        <p:cxnSp>
          <p:nvCxnSpPr>
            <p:cNvPr id="23" name="Connecteur droit 22"/>
            <p:cNvCxnSpPr/>
            <p:nvPr/>
          </p:nvCxnSpPr>
          <p:spPr>
            <a:xfrm flipH="1">
              <a:off x="2015716" y="951163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2195736" y="936762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907704" y="2289288"/>
            <a:ext cx="953978" cy="434899"/>
            <a:chOff x="1907704" y="2289288"/>
            <a:chExt cx="953978" cy="434899"/>
          </a:xfrm>
        </p:grpSpPr>
        <p:cxnSp>
          <p:nvCxnSpPr>
            <p:cNvPr id="37" name="Connecteur droit 36"/>
            <p:cNvCxnSpPr/>
            <p:nvPr/>
          </p:nvCxnSpPr>
          <p:spPr>
            <a:xfrm flipH="1">
              <a:off x="1907704" y="2505722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2087724" y="2491321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>
              <a:off x="2519772" y="2514143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99792" y="2499742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2378976" y="2289288"/>
              <a:ext cx="320816" cy="20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105726" y="2289288"/>
              <a:ext cx="273250" cy="195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2977921" y="2098192"/>
            <a:ext cx="1231261" cy="555397"/>
            <a:chOff x="2977921" y="2098192"/>
            <a:chExt cx="1231261" cy="555397"/>
          </a:xfrm>
        </p:grpSpPr>
        <p:sp>
          <p:nvSpPr>
            <p:cNvPr id="48" name="Ellipse 47"/>
            <p:cNvSpPr/>
            <p:nvPr/>
          </p:nvSpPr>
          <p:spPr>
            <a:xfrm flipH="1">
              <a:off x="3872032" y="2211941"/>
              <a:ext cx="337150" cy="32449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H="1">
              <a:off x="2977921" y="2203606"/>
              <a:ext cx="337150" cy="32449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flipH="1">
              <a:off x="3322443" y="2098192"/>
              <a:ext cx="549589" cy="555397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3122125" y="219759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3114834" y="249974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016293" y="2175706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017747" y="249974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850220" y="932304"/>
            <a:ext cx="578861" cy="347960"/>
            <a:chOff x="5850220" y="932304"/>
            <a:chExt cx="578861" cy="347960"/>
          </a:xfrm>
        </p:grpSpPr>
        <p:cxnSp>
          <p:nvCxnSpPr>
            <p:cNvPr id="55" name="Connecteur droit 54"/>
            <p:cNvCxnSpPr/>
            <p:nvPr/>
          </p:nvCxnSpPr>
          <p:spPr>
            <a:xfrm flipH="1">
              <a:off x="5963088" y="947555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143108" y="933154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5850220" y="950406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6155172" y="932304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5955840" y="9417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7584302" y="833843"/>
            <a:ext cx="588098" cy="585779"/>
            <a:chOff x="7584302" y="833843"/>
            <a:chExt cx="588098" cy="585779"/>
          </a:xfrm>
        </p:grpSpPr>
        <p:sp>
          <p:nvSpPr>
            <p:cNvPr id="63" name="Ellipse 62"/>
            <p:cNvSpPr/>
            <p:nvPr/>
          </p:nvSpPr>
          <p:spPr>
            <a:xfrm flipH="1">
              <a:off x="7599952" y="851306"/>
              <a:ext cx="549589" cy="555397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8126681" y="1127060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7584302" y="112158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7612724" y="987574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7684732" y="87956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8035057" y="87956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>
              <a:off x="8107065" y="987574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612724" y="127398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8071061" y="127398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7736702" y="133789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7999053" y="1337899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/>
            <p:cNvSpPr/>
            <p:nvPr/>
          </p:nvSpPr>
          <p:spPr>
            <a:xfrm>
              <a:off x="7855037" y="1373903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828748" y="833843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7236451" y="1923809"/>
            <a:ext cx="1280090" cy="1223730"/>
            <a:chOff x="7236451" y="1923809"/>
            <a:chExt cx="1280090" cy="1223730"/>
          </a:xfrm>
        </p:grpSpPr>
        <p:sp>
          <p:nvSpPr>
            <p:cNvPr id="80" name="Ellipse 79"/>
            <p:cNvSpPr/>
            <p:nvPr/>
          </p:nvSpPr>
          <p:spPr>
            <a:xfrm flipH="1">
              <a:off x="7614995" y="2255132"/>
              <a:ext cx="549589" cy="555397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7236451" y="2367658"/>
              <a:ext cx="372555" cy="347862"/>
              <a:chOff x="7378959" y="2223772"/>
              <a:chExt cx="372555" cy="347862"/>
            </a:xfrm>
          </p:grpSpPr>
          <p:sp>
            <p:nvSpPr>
              <p:cNvPr id="79" name="Ellipse 78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2" name="Groupe 91"/>
            <p:cNvGrpSpPr/>
            <p:nvPr/>
          </p:nvGrpSpPr>
          <p:grpSpPr>
            <a:xfrm>
              <a:off x="7696287" y="1923809"/>
              <a:ext cx="372555" cy="347862"/>
              <a:chOff x="7378959" y="2223772"/>
              <a:chExt cx="372555" cy="347862"/>
            </a:xfrm>
          </p:grpSpPr>
          <p:sp>
            <p:nvSpPr>
              <p:cNvPr id="93" name="Ellipse 9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2" name="Groupe 101"/>
            <p:cNvGrpSpPr/>
            <p:nvPr/>
          </p:nvGrpSpPr>
          <p:grpSpPr>
            <a:xfrm>
              <a:off x="7707304" y="2799677"/>
              <a:ext cx="372555" cy="347862"/>
              <a:chOff x="7378959" y="2223772"/>
              <a:chExt cx="372555" cy="347862"/>
            </a:xfrm>
          </p:grpSpPr>
          <p:sp>
            <p:nvSpPr>
              <p:cNvPr id="103" name="Ellipse 10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2" name="Groupe 111"/>
            <p:cNvGrpSpPr/>
            <p:nvPr/>
          </p:nvGrpSpPr>
          <p:grpSpPr>
            <a:xfrm>
              <a:off x="8143986" y="2358899"/>
              <a:ext cx="372555" cy="347862"/>
              <a:chOff x="7378959" y="2223772"/>
              <a:chExt cx="372555" cy="347862"/>
            </a:xfrm>
          </p:grpSpPr>
          <p:sp>
            <p:nvSpPr>
              <p:cNvPr id="113" name="Ellipse 11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lipse 11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2" name="Groupe 121"/>
            <p:cNvGrpSpPr/>
            <p:nvPr/>
          </p:nvGrpSpPr>
          <p:grpSpPr>
            <a:xfrm>
              <a:off x="7366627" y="2680901"/>
              <a:ext cx="372555" cy="347862"/>
              <a:chOff x="7378959" y="2223772"/>
              <a:chExt cx="372555" cy="347862"/>
            </a:xfrm>
          </p:grpSpPr>
          <p:sp>
            <p:nvSpPr>
              <p:cNvPr id="123" name="Ellipse 12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Ellipse 12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2" name="Groupe 131"/>
            <p:cNvGrpSpPr/>
            <p:nvPr/>
          </p:nvGrpSpPr>
          <p:grpSpPr>
            <a:xfrm>
              <a:off x="8028538" y="2670648"/>
              <a:ext cx="372555" cy="347862"/>
              <a:chOff x="7378959" y="2223772"/>
              <a:chExt cx="372555" cy="347862"/>
            </a:xfrm>
          </p:grpSpPr>
          <p:sp>
            <p:nvSpPr>
              <p:cNvPr id="133" name="Ellipse 13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Ellipse 13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Ellipse 13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Ellipse 13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Ellipse 13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2" name="Groupe 141"/>
            <p:cNvGrpSpPr/>
            <p:nvPr/>
          </p:nvGrpSpPr>
          <p:grpSpPr>
            <a:xfrm>
              <a:off x="7367798" y="2056128"/>
              <a:ext cx="372555" cy="347862"/>
              <a:chOff x="7378959" y="2223772"/>
              <a:chExt cx="372555" cy="347862"/>
            </a:xfrm>
          </p:grpSpPr>
          <p:sp>
            <p:nvSpPr>
              <p:cNvPr id="143" name="Ellipse 14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2" name="Groupe 151"/>
            <p:cNvGrpSpPr/>
            <p:nvPr/>
          </p:nvGrpSpPr>
          <p:grpSpPr>
            <a:xfrm>
              <a:off x="8015869" y="2067694"/>
              <a:ext cx="372555" cy="347862"/>
              <a:chOff x="7378959" y="2223772"/>
              <a:chExt cx="372555" cy="347862"/>
            </a:xfrm>
          </p:grpSpPr>
          <p:sp>
            <p:nvSpPr>
              <p:cNvPr id="153" name="Ellipse 152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7" name="Ellipse 156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4" name="Groupe 23"/>
          <p:cNvGrpSpPr/>
          <p:nvPr/>
        </p:nvGrpSpPr>
        <p:grpSpPr>
          <a:xfrm>
            <a:off x="5556254" y="2204362"/>
            <a:ext cx="1471163" cy="583437"/>
            <a:chOff x="5556254" y="2204362"/>
            <a:chExt cx="1471163" cy="583437"/>
          </a:xfrm>
        </p:grpSpPr>
        <p:cxnSp>
          <p:nvCxnSpPr>
            <p:cNvPr id="182" name="Connecteur droit 181"/>
            <p:cNvCxnSpPr/>
            <p:nvPr/>
          </p:nvCxnSpPr>
          <p:spPr>
            <a:xfrm flipH="1">
              <a:off x="5669122" y="2455090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849142" y="2440689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H="1">
              <a:off x="5556254" y="2457941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861206" y="2439839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ZoneTexte 185"/>
            <p:cNvSpPr txBox="1"/>
            <p:nvPr/>
          </p:nvSpPr>
          <p:spPr>
            <a:xfrm>
              <a:off x="5661874" y="2449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6561424" y="2445327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741444" y="2430926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6448556" y="2448178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6753508" y="2430076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ZoneTexte 190"/>
            <p:cNvSpPr txBox="1"/>
            <p:nvPr/>
          </p:nvSpPr>
          <p:spPr>
            <a:xfrm>
              <a:off x="6554176" y="243948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92" name="Connecteur droit 191"/>
            <p:cNvCxnSpPr>
              <a:stCxn id="186" idx="0"/>
            </p:cNvCxnSpPr>
            <p:nvPr/>
          </p:nvCxnSpPr>
          <p:spPr>
            <a:xfrm flipV="1">
              <a:off x="5856799" y="2236468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>
              <a:stCxn id="191" idx="0"/>
            </p:cNvCxnSpPr>
            <p:nvPr/>
          </p:nvCxnSpPr>
          <p:spPr>
            <a:xfrm flipH="1" flipV="1">
              <a:off x="6272606" y="2232957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ZoneTexte 204"/>
            <p:cNvSpPr txBox="1"/>
            <p:nvPr/>
          </p:nvSpPr>
          <p:spPr>
            <a:xfrm>
              <a:off x="6108336" y="220436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304595" y="3614173"/>
            <a:ext cx="1083829" cy="1076316"/>
            <a:chOff x="7304595" y="3614173"/>
            <a:chExt cx="1083829" cy="1076316"/>
          </a:xfrm>
        </p:grpSpPr>
        <p:sp>
          <p:nvSpPr>
            <p:cNvPr id="248" name="Ellipse 247"/>
            <p:cNvSpPr/>
            <p:nvPr/>
          </p:nvSpPr>
          <p:spPr>
            <a:xfrm flipH="1">
              <a:off x="7614995" y="3924565"/>
              <a:ext cx="549589" cy="555397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Ellipse 251"/>
            <p:cNvSpPr/>
            <p:nvPr/>
          </p:nvSpPr>
          <p:spPr>
            <a:xfrm flipH="1">
              <a:off x="8060819" y="4365643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Ellipse 252"/>
            <p:cNvSpPr/>
            <p:nvPr/>
          </p:nvSpPr>
          <p:spPr>
            <a:xfrm flipH="1">
              <a:off x="7774131" y="3711132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Ellipse 253"/>
            <p:cNvSpPr/>
            <p:nvPr/>
          </p:nvSpPr>
          <p:spPr>
            <a:xfrm flipH="1">
              <a:off x="7399619" y="4089294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Ellipse 254"/>
            <p:cNvSpPr/>
            <p:nvPr/>
          </p:nvSpPr>
          <p:spPr>
            <a:xfrm flipH="1">
              <a:off x="8180894" y="4092745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6" name="Ellipse 255"/>
            <p:cNvSpPr/>
            <p:nvPr/>
          </p:nvSpPr>
          <p:spPr>
            <a:xfrm flipH="1">
              <a:off x="7788725" y="4486003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7" name="Ellipse 256"/>
            <p:cNvSpPr/>
            <p:nvPr/>
          </p:nvSpPr>
          <p:spPr>
            <a:xfrm flipH="1">
              <a:off x="7517877" y="4373524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8" name="Ellipse 257"/>
            <p:cNvSpPr/>
            <p:nvPr/>
          </p:nvSpPr>
          <p:spPr>
            <a:xfrm flipH="1">
              <a:off x="8071061" y="3834368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Ellipse 258"/>
            <p:cNvSpPr/>
            <p:nvPr/>
          </p:nvSpPr>
          <p:spPr>
            <a:xfrm flipH="1">
              <a:off x="7509538" y="3827117"/>
              <a:ext cx="207530" cy="204486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Ellipse 259"/>
            <p:cNvSpPr/>
            <p:nvPr/>
          </p:nvSpPr>
          <p:spPr>
            <a:xfrm flipH="1">
              <a:off x="7834024" y="3614173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Ellipse 260"/>
            <p:cNvSpPr/>
            <p:nvPr/>
          </p:nvSpPr>
          <p:spPr>
            <a:xfrm flipH="1">
              <a:off x="7712454" y="3670046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Ellipse 261"/>
            <p:cNvSpPr/>
            <p:nvPr/>
          </p:nvSpPr>
          <p:spPr>
            <a:xfrm flipH="1">
              <a:off x="7683474" y="3770920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Ellipse 262"/>
            <p:cNvSpPr/>
            <p:nvPr/>
          </p:nvSpPr>
          <p:spPr>
            <a:xfrm flipH="1">
              <a:off x="7963564" y="3678759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Ellipse 263"/>
            <p:cNvSpPr/>
            <p:nvPr/>
          </p:nvSpPr>
          <p:spPr>
            <a:xfrm flipH="1">
              <a:off x="7969151" y="3801662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Ellipse 264"/>
            <p:cNvSpPr/>
            <p:nvPr/>
          </p:nvSpPr>
          <p:spPr>
            <a:xfrm flipH="1">
              <a:off x="7578032" y="3742385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6" name="Ellipse 265"/>
            <p:cNvSpPr/>
            <p:nvPr/>
          </p:nvSpPr>
          <p:spPr>
            <a:xfrm flipH="1">
              <a:off x="7455260" y="3792886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7" name="Ellipse 266"/>
            <p:cNvSpPr/>
            <p:nvPr/>
          </p:nvSpPr>
          <p:spPr>
            <a:xfrm flipH="1">
              <a:off x="7424442" y="3931425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8" name="Ellipse 267"/>
            <p:cNvSpPr/>
            <p:nvPr/>
          </p:nvSpPr>
          <p:spPr>
            <a:xfrm flipH="1">
              <a:off x="7541905" y="4028080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9" name="Ellipse 268"/>
            <p:cNvSpPr/>
            <p:nvPr/>
          </p:nvSpPr>
          <p:spPr>
            <a:xfrm flipH="1">
              <a:off x="7367280" y="4020071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Ellipse 269"/>
            <p:cNvSpPr/>
            <p:nvPr/>
          </p:nvSpPr>
          <p:spPr>
            <a:xfrm flipH="1">
              <a:off x="7304595" y="4121093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Ellipse 270"/>
            <p:cNvSpPr/>
            <p:nvPr/>
          </p:nvSpPr>
          <p:spPr>
            <a:xfrm flipH="1">
              <a:off x="7328545" y="4230068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Ellipse 271"/>
            <p:cNvSpPr/>
            <p:nvPr/>
          </p:nvSpPr>
          <p:spPr>
            <a:xfrm flipH="1">
              <a:off x="7504409" y="4301524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Ellipse 272"/>
            <p:cNvSpPr/>
            <p:nvPr/>
          </p:nvSpPr>
          <p:spPr>
            <a:xfrm flipH="1">
              <a:off x="7435312" y="4393685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Ellipse 273"/>
            <p:cNvSpPr/>
            <p:nvPr/>
          </p:nvSpPr>
          <p:spPr>
            <a:xfrm flipH="1">
              <a:off x="8239265" y="3976306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Ellipse 274"/>
            <p:cNvSpPr/>
            <p:nvPr/>
          </p:nvSpPr>
          <p:spPr>
            <a:xfrm flipH="1">
              <a:off x="8220507" y="3772280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Ellipse 275"/>
            <p:cNvSpPr/>
            <p:nvPr/>
          </p:nvSpPr>
          <p:spPr>
            <a:xfrm flipH="1">
              <a:off x="8282755" y="3880391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Ellipse 276"/>
            <p:cNvSpPr/>
            <p:nvPr/>
          </p:nvSpPr>
          <p:spPr>
            <a:xfrm flipH="1">
              <a:off x="8063669" y="3758211"/>
              <a:ext cx="93435" cy="92161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Ellipse 278"/>
            <p:cNvSpPr/>
            <p:nvPr/>
          </p:nvSpPr>
          <p:spPr>
            <a:xfrm flipH="1">
              <a:off x="7415699" y="3779239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Ellipse 279"/>
            <p:cNvSpPr/>
            <p:nvPr/>
          </p:nvSpPr>
          <p:spPr>
            <a:xfrm flipH="1">
              <a:off x="7486120" y="3758572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1" name="Ellipse 280"/>
            <p:cNvSpPr/>
            <p:nvPr/>
          </p:nvSpPr>
          <p:spPr>
            <a:xfrm flipH="1">
              <a:off x="7401152" y="3849497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Ellipse 281"/>
            <p:cNvSpPr/>
            <p:nvPr/>
          </p:nvSpPr>
          <p:spPr>
            <a:xfrm flipH="1">
              <a:off x="7453034" y="3874447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3" name="Ellipse 282"/>
            <p:cNvSpPr/>
            <p:nvPr/>
          </p:nvSpPr>
          <p:spPr>
            <a:xfrm flipH="1">
              <a:off x="7549159" y="3743295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4" name="Ellipse 283"/>
            <p:cNvSpPr/>
            <p:nvPr/>
          </p:nvSpPr>
          <p:spPr>
            <a:xfrm flipH="1">
              <a:off x="7669263" y="3687124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5" name="Ellipse 284"/>
            <p:cNvSpPr/>
            <p:nvPr/>
          </p:nvSpPr>
          <p:spPr>
            <a:xfrm flipH="1">
              <a:off x="7682301" y="3637930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Ellipse 285"/>
            <p:cNvSpPr/>
            <p:nvPr/>
          </p:nvSpPr>
          <p:spPr>
            <a:xfrm flipH="1">
              <a:off x="7595627" y="3701324"/>
              <a:ext cx="45719" cy="4571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8" name="Ellipse 287"/>
          <p:cNvSpPr/>
          <p:nvPr/>
        </p:nvSpPr>
        <p:spPr>
          <a:xfrm>
            <a:off x="4387740" y="1270527"/>
            <a:ext cx="1251893" cy="2977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Ellipse 288"/>
          <p:cNvSpPr/>
          <p:nvPr/>
        </p:nvSpPr>
        <p:spPr>
          <a:xfrm>
            <a:off x="4264539" y="2224765"/>
            <a:ext cx="1251893" cy="841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0" name="ZoneTexte 289"/>
          <p:cNvSpPr txBox="1"/>
          <p:nvPr/>
        </p:nvSpPr>
        <p:spPr>
          <a:xfrm>
            <a:off x="5623733" y="13268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Linéaire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5545623" y="27700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Quadratique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2" name="ZoneTexte 291"/>
          <p:cNvSpPr txBox="1"/>
          <p:nvPr/>
        </p:nvSpPr>
        <p:spPr>
          <a:xfrm>
            <a:off x="6912451" y="4722698"/>
            <a:ext cx="1980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Super-polynomial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93" name="Ellipse 292"/>
          <p:cNvSpPr/>
          <p:nvPr/>
        </p:nvSpPr>
        <p:spPr>
          <a:xfrm>
            <a:off x="146045" y="4071864"/>
            <a:ext cx="357503" cy="336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6009199" y="3449606"/>
            <a:ext cx="892302" cy="1461497"/>
            <a:chOff x="6009199" y="3449606"/>
            <a:chExt cx="892302" cy="1461497"/>
          </a:xfrm>
        </p:grpSpPr>
        <p:cxnSp>
          <p:nvCxnSpPr>
            <p:cNvPr id="206" name="Connecteur droit 205"/>
            <p:cNvCxnSpPr/>
            <p:nvPr/>
          </p:nvCxnSpPr>
          <p:spPr>
            <a:xfrm flipV="1">
              <a:off x="6009199" y="3475097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flipH="1" flipV="1">
              <a:off x="6425006" y="3471586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V="1">
              <a:off x="6009199" y="3691385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flipH="1" flipV="1">
              <a:off x="6425006" y="3687874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 flipV="1">
              <a:off x="6009199" y="4339193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 flipH="1" flipV="1">
              <a:off x="6425006" y="4335682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ZoneTexte 213"/>
            <p:cNvSpPr txBox="1"/>
            <p:nvPr/>
          </p:nvSpPr>
          <p:spPr>
            <a:xfrm>
              <a:off x="6234156" y="344960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6234156" y="366279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6234156" y="431443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217" name="Connecteur droit 216"/>
            <p:cNvCxnSpPr/>
            <p:nvPr/>
          </p:nvCxnSpPr>
          <p:spPr>
            <a:xfrm flipH="1">
              <a:off x="6233651" y="4578394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>
              <a:off x="6413671" y="4563993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6120783" y="4581245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6425735" y="4563143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ZoneTexte 220"/>
            <p:cNvSpPr txBox="1"/>
            <p:nvPr/>
          </p:nvSpPr>
          <p:spPr>
            <a:xfrm>
              <a:off x="6226403" y="457254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224" name="Connecteur droit 223"/>
            <p:cNvCxnSpPr/>
            <p:nvPr/>
          </p:nvCxnSpPr>
          <p:spPr>
            <a:xfrm>
              <a:off x="6429081" y="3957402"/>
              <a:ext cx="0" cy="31308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Ellipse 293"/>
            <p:cNvSpPr/>
            <p:nvPr/>
          </p:nvSpPr>
          <p:spPr>
            <a:xfrm>
              <a:off x="6257245" y="3891374"/>
              <a:ext cx="357503" cy="4380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5" name="ZoneTexte 294"/>
          <p:cNvSpPr txBox="1"/>
          <p:nvPr/>
        </p:nvSpPr>
        <p:spPr>
          <a:xfrm>
            <a:off x="7032695" y="34648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rgbClr val="FF0000"/>
                </a:solidFill>
              </a:rPr>
              <a:t>‘fractal’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213" name="Ellipse 212"/>
          <p:cNvSpPr/>
          <p:nvPr/>
        </p:nvSpPr>
        <p:spPr>
          <a:xfrm>
            <a:off x="1179575" y="1278515"/>
            <a:ext cx="525362" cy="336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583668" y="1239542"/>
            <a:ext cx="324036" cy="14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e 250"/>
          <p:cNvGrpSpPr/>
          <p:nvPr/>
        </p:nvGrpSpPr>
        <p:grpSpPr>
          <a:xfrm>
            <a:off x="1387734" y="1220564"/>
            <a:ext cx="934572" cy="487093"/>
            <a:chOff x="1387734" y="1220564"/>
            <a:chExt cx="934572" cy="487093"/>
          </a:xfrm>
        </p:grpSpPr>
        <p:cxnSp>
          <p:nvCxnSpPr>
            <p:cNvPr id="236" name="Connecteur droit avec flèche 235"/>
            <p:cNvCxnSpPr/>
            <p:nvPr/>
          </p:nvCxnSpPr>
          <p:spPr>
            <a:xfrm flipV="1">
              <a:off x="1698111" y="1220564"/>
              <a:ext cx="624195" cy="4870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>
              <a:off x="1387734" y="1554250"/>
              <a:ext cx="299605" cy="1502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3322684" y="892706"/>
            <a:ext cx="588098" cy="468052"/>
            <a:chOff x="3322684" y="892706"/>
            <a:chExt cx="588098" cy="468052"/>
          </a:xfrm>
        </p:grpSpPr>
        <p:sp>
          <p:nvSpPr>
            <p:cNvPr id="31" name="Ellipse 30"/>
            <p:cNvSpPr/>
            <p:nvPr/>
          </p:nvSpPr>
          <p:spPr>
            <a:xfrm>
              <a:off x="3865063" y="111931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>
              <a:off x="3322684" y="111384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Arc 31"/>
            <p:cNvSpPr/>
            <p:nvPr/>
          </p:nvSpPr>
          <p:spPr>
            <a:xfrm>
              <a:off x="3346453" y="892706"/>
              <a:ext cx="527577" cy="468052"/>
            </a:xfrm>
            <a:prstGeom prst="arc">
              <a:avLst>
                <a:gd name="adj1" fmla="val 16200000"/>
                <a:gd name="adj2" fmla="val 15291021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8" name="Ellipse 277"/>
          <p:cNvSpPr/>
          <p:nvPr/>
        </p:nvSpPr>
        <p:spPr>
          <a:xfrm>
            <a:off x="971600" y="2339011"/>
            <a:ext cx="788453" cy="555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9" grpId="0"/>
      <p:bldP spid="20" grpId="0"/>
      <p:bldP spid="21" grpId="0"/>
      <p:bldP spid="288" grpId="0" animBg="1"/>
      <p:bldP spid="289" grpId="0" animBg="1"/>
      <p:bldP spid="290" grpId="0"/>
      <p:bldP spid="291" grpId="0"/>
      <p:bldP spid="292" grpId="0" animBg="1"/>
      <p:bldP spid="293" grpId="0" animBg="1"/>
      <p:bldP spid="295" grpId="0"/>
      <p:bldP spid="213" grpId="0" animBg="1"/>
      <p:bldP spid="2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/>
              <a:t>‘polynomial’ vs. ‘exponentiel’ </a:t>
            </a:r>
            <a:r>
              <a:rPr lang="fr-FR" dirty="0" smtClean="0"/>
              <a:t>(2/3)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-- 5 </a:t>
            </a:r>
            <a:r>
              <a:rPr lang="en-US" dirty="0" err="1"/>
              <a:t>nov.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24563" y="1517627"/>
            <a:ext cx="2072987" cy="941098"/>
          </a:xfrm>
        </p:spPr>
        <p:txBody>
          <a:bodyPr/>
          <a:lstStyle/>
          <a:p>
            <a:r>
              <a:rPr lang="fr-FR" dirty="0" smtClean="0"/>
              <a:t>10</a:t>
            </a:r>
            <a:r>
              <a:rPr lang="fr-FR" baseline="30000" dirty="0" smtClean="0"/>
              <a:t>2</a:t>
            </a:r>
            <a:r>
              <a:rPr lang="fr-FR" dirty="0" smtClean="0"/>
              <a:t> = 10*10 = 100</a:t>
            </a:r>
          </a:p>
          <a:p>
            <a:endParaRPr lang="fr-FR" dirty="0"/>
          </a:p>
          <a:p>
            <a:r>
              <a:rPr lang="fr-FR" dirty="0" smtClean="0"/>
              <a:t>2</a:t>
            </a:r>
            <a:r>
              <a:rPr lang="fr-FR" baseline="30000" dirty="0" smtClean="0"/>
              <a:t>10</a:t>
            </a:r>
            <a:r>
              <a:rPr lang="fr-FR" dirty="0" smtClean="0"/>
              <a:t> = 2*2*…*2 = 1024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8" name="Picture 4" descr="graph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03238"/>
            <a:ext cx="6948264" cy="402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>
            <a:off x="3383868" y="951163"/>
            <a:ext cx="0" cy="318152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336373" y="1142816"/>
            <a:ext cx="94989" cy="91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336373" y="3831890"/>
            <a:ext cx="94989" cy="91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917322" y="20316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r>
              <a:rPr lang="fr-FR" baseline="30000" dirty="0" smtClean="0"/>
              <a:t>2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354239" y="136433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r>
              <a:rPr lang="fr-FR" baseline="30000" dirty="0" smtClean="0"/>
              <a:t>n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388926" y="3340187"/>
            <a:ext cx="528396" cy="512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383394" y="789163"/>
            <a:ext cx="473" cy="407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1"/>
          <p:cNvSpPr txBox="1">
            <a:spLocks/>
          </p:cNvSpPr>
          <p:nvPr/>
        </p:nvSpPr>
        <p:spPr bwMode="gray">
          <a:xfrm>
            <a:off x="122749" y="2905240"/>
            <a:ext cx="1820354" cy="1436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11</a:t>
            </a:r>
            <a:r>
              <a:rPr lang="fr-FR" baseline="30000" dirty="0" smtClean="0"/>
              <a:t>2</a:t>
            </a:r>
            <a:r>
              <a:rPr lang="fr-FR" dirty="0" smtClean="0"/>
              <a:t> = 11*11 = 121</a:t>
            </a:r>
          </a:p>
          <a:p>
            <a:endParaRPr lang="fr-FR" dirty="0" smtClean="0"/>
          </a:p>
          <a:p>
            <a:r>
              <a:rPr lang="fr-FR" dirty="0" smtClean="0"/>
              <a:t>2</a:t>
            </a:r>
            <a:r>
              <a:rPr lang="fr-FR" baseline="30000" dirty="0" smtClean="0"/>
              <a:t>11</a:t>
            </a:r>
            <a:r>
              <a:rPr lang="fr-FR" dirty="0" smtClean="0"/>
              <a:t> = 2</a:t>
            </a:r>
            <a:r>
              <a:rPr lang="fr-FR" baseline="30000" dirty="0" smtClean="0"/>
              <a:t>10</a:t>
            </a:r>
            <a:r>
              <a:rPr lang="fr-FR" dirty="0" smtClean="0"/>
              <a:t>*2 = 2048</a:t>
            </a:r>
          </a:p>
          <a:p>
            <a:pPr lvl="1"/>
            <a:r>
              <a:rPr lang="fr-FR" dirty="0" smtClean="0"/>
              <a:t>hospitalisations COVID</a:t>
            </a:r>
          </a:p>
          <a:p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8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3" grpId="0" animBg="1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/>
              <a:t>‘polynomial’ vs. ‘exponentiel’ </a:t>
            </a:r>
            <a:r>
              <a:rPr lang="fr-FR" dirty="0" smtClean="0"/>
              <a:t>(3/3)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-- 5 </a:t>
            </a:r>
            <a:r>
              <a:rPr lang="en-US" dirty="0" err="1"/>
              <a:t>nov.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2340" y="3731346"/>
            <a:ext cx="3924746" cy="802679"/>
          </a:xfrm>
        </p:spPr>
        <p:txBody>
          <a:bodyPr/>
          <a:lstStyle/>
          <a:p>
            <a:r>
              <a:rPr lang="fr-FR" dirty="0" smtClean="0"/>
              <a:t>Passer à l’</a:t>
            </a:r>
            <a:r>
              <a:rPr lang="fr-FR" dirty="0" err="1" smtClean="0"/>
              <a:t>echelle</a:t>
            </a:r>
            <a:r>
              <a:rPr lang="fr-FR" dirty="0" smtClean="0"/>
              <a:t> (ou pas)</a:t>
            </a:r>
          </a:p>
          <a:p>
            <a:endParaRPr lang="fr-FR" dirty="0"/>
          </a:p>
          <a:p>
            <a:r>
              <a:rPr lang="fr-FR" dirty="0" err="1" smtClean="0"/>
              <a:t>Algo</a:t>
            </a:r>
            <a:r>
              <a:rPr lang="fr-FR" dirty="0" smtClean="0"/>
              <a:t> exponentiel : </a:t>
            </a:r>
            <a:r>
              <a:rPr lang="fr-FR" i="1" u="sng" dirty="0" smtClean="0">
                <a:solidFill>
                  <a:srgbClr val="FF0000"/>
                </a:solidFill>
              </a:rPr>
              <a:t>AVOIR DE LA MARGE</a:t>
            </a:r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upload.wikimedia.org/wikipedia/commons/thumb/6/64/Exponential.svg/1280px-Exponentia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49" y="15466"/>
            <a:ext cx="4606755" cy="38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" y="905703"/>
            <a:ext cx="4020381" cy="23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19745968">
            <a:off x="-74516" y="1600799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Fake</a:t>
            </a:r>
            <a:r>
              <a:rPr lang="fr-FR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News !</a:t>
            </a:r>
            <a:endParaRPr lang="fr-F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896036" y="2859782"/>
            <a:ext cx="1692188" cy="725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076056" y="4083918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Si la ‘vraie vie’ est là …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Flèche vers le haut 5"/>
          <p:cNvSpPr/>
          <p:nvPr/>
        </p:nvSpPr>
        <p:spPr>
          <a:xfrm>
            <a:off x="5652120" y="3609688"/>
            <a:ext cx="180020" cy="430245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 rot="8132061">
            <a:off x="8483822" y="1149617"/>
            <a:ext cx="147630" cy="421543"/>
          </a:xfrm>
          <a:prstGeom prst="up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242666" y="7786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DANGER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8692633" y="1346860"/>
            <a:ext cx="446101" cy="471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8654969" y="1134440"/>
            <a:ext cx="238206" cy="68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2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3" grpId="0" animBg="1"/>
      <p:bldP spid="4" grpId="0"/>
      <p:bldP spid="6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Et le million dans tout ça ?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La SMTLIB -- 5 </a:t>
            </a:r>
            <a:r>
              <a:rPr lang="en-US" dirty="0" err="1"/>
              <a:t>nov.</a:t>
            </a:r>
            <a:r>
              <a:rPr lang="en-US" dirty="0"/>
              <a:t> 2020, </a:t>
            </a:r>
            <a:r>
              <a:rPr lang="en-US" dirty="0" smtClean="0"/>
              <a:t>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4" y="847276"/>
            <a:ext cx="668470" cy="6697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89" y="840695"/>
            <a:ext cx="937875" cy="94268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775268"/>
            <a:ext cx="1257223" cy="128438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756084"/>
            <a:ext cx="1737466" cy="1779662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 flipV="1">
            <a:off x="6009199" y="850523"/>
            <a:ext cx="412129" cy="21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 flipV="1">
            <a:off x="6425006" y="847012"/>
            <a:ext cx="476495" cy="20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09199" y="1066811"/>
            <a:ext cx="412129" cy="21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6425006" y="1063300"/>
            <a:ext cx="476495" cy="20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6009199" y="1714619"/>
            <a:ext cx="412129" cy="212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 flipV="1">
            <a:off x="6425006" y="1711108"/>
            <a:ext cx="476495" cy="20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234156" y="825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…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234156" y="10382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…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234156" y="16898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…</a:t>
            </a:r>
            <a:endParaRPr lang="fr-FR" sz="1600" dirty="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6233651" y="1953820"/>
            <a:ext cx="180020" cy="21004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413671" y="1939419"/>
            <a:ext cx="161890" cy="224445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6120783" y="1956671"/>
            <a:ext cx="292888" cy="21080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425735" y="1938569"/>
            <a:ext cx="273909" cy="22614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226403" y="194797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…</a:t>
            </a:r>
            <a:endParaRPr lang="fr-FR" sz="1600" dirty="0"/>
          </a:p>
        </p:txBody>
      </p:sp>
      <p:cxnSp>
        <p:nvCxnSpPr>
          <p:cNvPr id="31" name="Connecteur droit 30"/>
          <p:cNvCxnSpPr/>
          <p:nvPr/>
        </p:nvCxnSpPr>
        <p:spPr>
          <a:xfrm>
            <a:off x="6429081" y="1332828"/>
            <a:ext cx="0" cy="313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 flipH="1">
            <a:off x="7614995" y="1299991"/>
            <a:ext cx="549589" cy="555397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 flipH="1">
            <a:off x="8060819" y="1741069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 flipH="1">
            <a:off x="7774131" y="1086558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 flipH="1">
            <a:off x="7399619" y="1464720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 flipH="1">
            <a:off x="8180894" y="1468171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 flipH="1">
            <a:off x="7788725" y="1861429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 flipH="1">
            <a:off x="7517877" y="1748950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 flipH="1">
            <a:off x="8071061" y="1209794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 flipH="1">
            <a:off x="7509538" y="1202543"/>
            <a:ext cx="207530" cy="20448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 flipH="1">
            <a:off x="7834024" y="989599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 flipH="1">
            <a:off x="7712454" y="1045472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 flipH="1">
            <a:off x="7683474" y="1146346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 flipH="1">
            <a:off x="7963564" y="1054185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 flipH="1">
            <a:off x="7969151" y="1177088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 flipH="1">
            <a:off x="7578032" y="1117811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 flipH="1">
            <a:off x="7455260" y="1168312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 flipH="1">
            <a:off x="7424442" y="1306851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 flipH="1">
            <a:off x="7541905" y="1403506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 flipH="1">
            <a:off x="7367280" y="1395497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 flipH="1">
            <a:off x="7304595" y="1496519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 flipH="1">
            <a:off x="7328545" y="1605494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 flipH="1">
            <a:off x="7504409" y="1676950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 flipH="1">
            <a:off x="7435312" y="1769111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 flipH="1">
            <a:off x="8239265" y="1351732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 flipH="1">
            <a:off x="8220507" y="1147706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 flipH="1">
            <a:off x="8282755" y="1255817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 flipH="1">
            <a:off x="8063669" y="1133637"/>
            <a:ext cx="93435" cy="9216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 flipH="1">
            <a:off x="7415699" y="1154665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 flipH="1">
            <a:off x="7486120" y="1133998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 flipH="1">
            <a:off x="7401152" y="1224923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 flipH="1">
            <a:off x="7453034" y="1249873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 flipH="1">
            <a:off x="7549159" y="1118721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 flipH="1">
            <a:off x="7669263" y="1062550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 flipH="1">
            <a:off x="7682301" y="1013356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 flipH="1">
            <a:off x="7595627" y="1076750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6912451" y="2098124"/>
            <a:ext cx="1980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Super-polynomial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6257245" y="1266800"/>
            <a:ext cx="357503" cy="43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990300" y="8469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rgbClr val="FF0000"/>
                </a:solidFill>
              </a:rPr>
              <a:t>‘fractal’</a:t>
            </a:r>
            <a:endParaRPr lang="fr-FR" sz="1400" i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-3093" y="1116124"/>
            <a:ext cx="9797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</a:t>
            </a:r>
            <a:r>
              <a:rPr lang="fr-FR" sz="1400" b="1" dirty="0" smtClean="0">
                <a:solidFill>
                  <a:srgbClr val="FF0000"/>
                </a:solidFill>
                <a:sym typeface="MT Extra" panose="05050102010205020202" pitchFamily="18" charset="2"/>
              </a:rPr>
              <a:t>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r>
              <a:rPr lang="fr-FR" sz="1400" dirty="0"/>
              <a:t> </a:t>
            </a:r>
            <a:r>
              <a:rPr lang="fr-FR" sz="1400" dirty="0" smtClean="0"/>
              <a:t>     For …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do</a:t>
            </a:r>
            <a:endParaRPr lang="fr-FR" sz="1400" dirty="0"/>
          </a:p>
        </p:txBody>
      </p:sp>
      <p:sp>
        <p:nvSpPr>
          <p:cNvPr id="72" name="Ellipse 71"/>
          <p:cNvSpPr/>
          <p:nvPr/>
        </p:nvSpPr>
        <p:spPr>
          <a:xfrm>
            <a:off x="146045" y="1320094"/>
            <a:ext cx="357503" cy="336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ZoneTexte 166"/>
          <p:cNvSpPr txBox="1"/>
          <p:nvPr/>
        </p:nvSpPr>
        <p:spPr>
          <a:xfrm>
            <a:off x="7304595" y="28876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Polynomial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04" y="2103698"/>
            <a:ext cx="3190139" cy="25712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50" name="Picture 2" descr="Avengers 4: Hulk pourrait avoir une nouvelle armure ! | MCE T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08" y="38208"/>
            <a:ext cx="1829296" cy="8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5256077" y="3291830"/>
            <a:ext cx="3260464" cy="1640300"/>
            <a:chOff x="5256077" y="3291830"/>
            <a:chExt cx="3260464" cy="1640300"/>
          </a:xfrm>
        </p:grpSpPr>
        <p:sp>
          <p:nvSpPr>
            <p:cNvPr id="73" name="Ellipse 72"/>
            <p:cNvSpPr/>
            <p:nvPr/>
          </p:nvSpPr>
          <p:spPr>
            <a:xfrm flipH="1">
              <a:off x="7614995" y="3623559"/>
              <a:ext cx="549589" cy="555397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4" name="Groupe 73"/>
            <p:cNvGrpSpPr/>
            <p:nvPr/>
          </p:nvGrpSpPr>
          <p:grpSpPr>
            <a:xfrm>
              <a:off x="7236451" y="3736085"/>
              <a:ext cx="372555" cy="347862"/>
              <a:chOff x="7378959" y="2223772"/>
              <a:chExt cx="372555" cy="347862"/>
            </a:xfrm>
          </p:grpSpPr>
          <p:sp>
            <p:nvSpPr>
              <p:cNvPr id="75" name="Ellipse 7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" name="Groupe 83"/>
            <p:cNvGrpSpPr/>
            <p:nvPr/>
          </p:nvGrpSpPr>
          <p:grpSpPr>
            <a:xfrm>
              <a:off x="7696287" y="3292236"/>
              <a:ext cx="372555" cy="347862"/>
              <a:chOff x="7378959" y="2223772"/>
              <a:chExt cx="372555" cy="347862"/>
            </a:xfrm>
          </p:grpSpPr>
          <p:sp>
            <p:nvSpPr>
              <p:cNvPr id="85" name="Ellipse 8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Ellipse 8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7707304" y="4168104"/>
              <a:ext cx="372555" cy="347862"/>
              <a:chOff x="7378959" y="2223772"/>
              <a:chExt cx="372555" cy="347862"/>
            </a:xfrm>
          </p:grpSpPr>
          <p:sp>
            <p:nvSpPr>
              <p:cNvPr id="95" name="Ellipse 9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8143986" y="3727326"/>
              <a:ext cx="372555" cy="347862"/>
              <a:chOff x="7378959" y="2223772"/>
              <a:chExt cx="372555" cy="347862"/>
            </a:xfrm>
          </p:grpSpPr>
          <p:sp>
            <p:nvSpPr>
              <p:cNvPr id="105" name="Ellipse 10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4" name="Groupe 113"/>
            <p:cNvGrpSpPr/>
            <p:nvPr/>
          </p:nvGrpSpPr>
          <p:grpSpPr>
            <a:xfrm>
              <a:off x="7366627" y="4049328"/>
              <a:ext cx="372555" cy="347862"/>
              <a:chOff x="7378959" y="2223772"/>
              <a:chExt cx="372555" cy="347862"/>
            </a:xfrm>
          </p:grpSpPr>
          <p:sp>
            <p:nvSpPr>
              <p:cNvPr id="115" name="Ellipse 11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lipse 11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4" name="Groupe 123"/>
            <p:cNvGrpSpPr/>
            <p:nvPr/>
          </p:nvGrpSpPr>
          <p:grpSpPr>
            <a:xfrm>
              <a:off x="8028538" y="4039075"/>
              <a:ext cx="372555" cy="347862"/>
              <a:chOff x="7378959" y="2223772"/>
              <a:chExt cx="372555" cy="347862"/>
            </a:xfrm>
          </p:grpSpPr>
          <p:sp>
            <p:nvSpPr>
              <p:cNvPr id="125" name="Ellipse 12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Ellipse 12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4" name="Groupe 133"/>
            <p:cNvGrpSpPr/>
            <p:nvPr/>
          </p:nvGrpSpPr>
          <p:grpSpPr>
            <a:xfrm>
              <a:off x="7367798" y="3424555"/>
              <a:ext cx="372555" cy="347862"/>
              <a:chOff x="7378959" y="2223772"/>
              <a:chExt cx="372555" cy="347862"/>
            </a:xfrm>
          </p:grpSpPr>
          <p:sp>
            <p:nvSpPr>
              <p:cNvPr id="135" name="Ellipse 13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Ellipse 13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Ellipse 13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Ellipse 13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4" name="Groupe 143"/>
            <p:cNvGrpSpPr/>
            <p:nvPr/>
          </p:nvGrpSpPr>
          <p:grpSpPr>
            <a:xfrm>
              <a:off x="8015869" y="3436121"/>
              <a:ext cx="372555" cy="347862"/>
              <a:chOff x="7378959" y="2223772"/>
              <a:chExt cx="372555" cy="347862"/>
            </a:xfrm>
          </p:grpSpPr>
          <p:sp>
            <p:nvSpPr>
              <p:cNvPr id="145" name="Ellipse 144"/>
              <p:cNvSpPr/>
              <p:nvPr/>
            </p:nvSpPr>
            <p:spPr>
              <a:xfrm flipH="1">
                <a:off x="7409191" y="2229779"/>
                <a:ext cx="337150" cy="32449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/>
              <p:cNvSpPr/>
              <p:nvPr/>
            </p:nvSpPr>
            <p:spPr>
              <a:xfrm>
                <a:off x="7553395" y="22237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/>
              <p:cNvSpPr/>
              <p:nvPr/>
            </p:nvSpPr>
            <p:spPr>
              <a:xfrm>
                <a:off x="7546104" y="252591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7705795" y="237617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Ellipse 148"/>
              <p:cNvSpPr/>
              <p:nvPr/>
            </p:nvSpPr>
            <p:spPr>
              <a:xfrm>
                <a:off x="7428032" y="227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7378959" y="23761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7456479" y="2490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Ellipse 151"/>
              <p:cNvSpPr/>
              <p:nvPr/>
            </p:nvSpPr>
            <p:spPr>
              <a:xfrm>
                <a:off x="7668344" y="249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7694633" y="22837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54" name="Connecteur droit 153"/>
            <p:cNvCxnSpPr/>
            <p:nvPr/>
          </p:nvCxnSpPr>
          <p:spPr>
            <a:xfrm flipH="1">
              <a:off x="5669122" y="3542558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>
              <a:off x="5849142" y="3528157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H="1">
              <a:off x="5556254" y="3545409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5861206" y="3527307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ZoneTexte 157"/>
            <p:cNvSpPr txBox="1"/>
            <p:nvPr/>
          </p:nvSpPr>
          <p:spPr>
            <a:xfrm>
              <a:off x="5661874" y="353671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59" name="Connecteur droit 158"/>
            <p:cNvCxnSpPr/>
            <p:nvPr/>
          </p:nvCxnSpPr>
          <p:spPr>
            <a:xfrm flipH="1">
              <a:off x="6561424" y="3532795"/>
              <a:ext cx="180020" cy="21004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6741444" y="3518394"/>
              <a:ext cx="161890" cy="224445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>
              <a:off x="6448556" y="3535646"/>
              <a:ext cx="292888" cy="21080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6753508" y="3517544"/>
              <a:ext cx="273909" cy="22614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ZoneTexte 162"/>
            <p:cNvSpPr txBox="1"/>
            <p:nvPr/>
          </p:nvSpPr>
          <p:spPr>
            <a:xfrm>
              <a:off x="6554176" y="352695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cxnSp>
          <p:nvCxnSpPr>
            <p:cNvPr id="164" name="Connecteur droit 163"/>
            <p:cNvCxnSpPr>
              <a:stCxn id="158" idx="0"/>
            </p:cNvCxnSpPr>
            <p:nvPr/>
          </p:nvCxnSpPr>
          <p:spPr>
            <a:xfrm flipV="1">
              <a:off x="5856799" y="3323936"/>
              <a:ext cx="412129" cy="212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>
              <a:stCxn id="163" idx="0"/>
            </p:cNvCxnSpPr>
            <p:nvPr/>
          </p:nvCxnSpPr>
          <p:spPr>
            <a:xfrm flipH="1" flipV="1">
              <a:off x="6272606" y="3320425"/>
              <a:ext cx="476495" cy="206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ZoneTexte 165"/>
            <p:cNvSpPr txBox="1"/>
            <p:nvPr/>
          </p:nvSpPr>
          <p:spPr>
            <a:xfrm>
              <a:off x="6108336" y="329183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…</a:t>
              </a:r>
              <a:endParaRPr lang="fr-FR" sz="1600" dirty="0"/>
            </a:p>
          </p:txBody>
        </p:sp>
        <p:pic>
          <p:nvPicPr>
            <p:cNvPr id="2052" name="Picture 4" descr="Avengers Endgame - La Claque (SPOILER!) - De BriC et de BroC - Le Blo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7" y="3884063"/>
              <a:ext cx="1877786" cy="1048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Flèche vers le bas 1"/>
          <p:cNvSpPr/>
          <p:nvPr/>
        </p:nvSpPr>
        <p:spPr>
          <a:xfrm>
            <a:off x="7682301" y="2535746"/>
            <a:ext cx="631641" cy="32403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" grpId="0" animBg="1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B7B86-1A6B-4396-82CD-495CB7635E87}">
  <ds:schemaRefs>
    <ds:schemaRef ds:uri="http://schemas.microsoft.com/office/2006/documentManagement/types"/>
    <ds:schemaRef ds:uri="http://purl.org/dc/elements/1.1/"/>
    <ds:schemaRef ds:uri="594212a7-a8eb-497d-bd6b-0e3a174923e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345</Words>
  <Application>Microsoft Office PowerPoint</Application>
  <PresentationFormat>Affichage à l'écran (16:9)</PresentationFormat>
  <Paragraphs>95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MT Extra</vt:lpstr>
      <vt:lpstr>Wingdings 2</vt:lpstr>
      <vt:lpstr>SAFRAN_Bleu</vt:lpstr>
      <vt:lpstr>SAFRAN_Orange</vt:lpstr>
      <vt:lpstr>SAFRAN_Vert_foncé</vt:lpstr>
      <vt:lpstr>SAFRAN_Vert</vt:lpstr>
      <vt:lpstr>Comment mal developper ? Un expert témoigne  </vt:lpstr>
      <vt:lpstr>Le debug au ‘print’</vt:lpstr>
      <vt:lpstr>‘polynomial’ vs. ‘exponentiel’ (1/3)</vt:lpstr>
      <vt:lpstr>‘polynomial’ vs. ‘exponentiel’ (2/3)</vt:lpstr>
      <vt:lpstr>‘polynomial’ vs. ‘exponentiel’ (3/3)</vt:lpstr>
      <vt:lpstr>Et le million dans tout ça ?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561</cp:revision>
  <cp:lastPrinted>2020-11-05T13:05:09Z</cp:lastPrinted>
  <dcterms:created xsi:type="dcterms:W3CDTF">2013-07-26T07:27:45Z</dcterms:created>
  <dcterms:modified xsi:type="dcterms:W3CDTF">2021-01-21T11:47:18Z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