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5"/>
    <p:sldMasterId id="2147483898" r:id="rId6"/>
    <p:sldMasterId id="2147483907" r:id="rId7"/>
    <p:sldMasterId id="2147483916" r:id="rId8"/>
  </p:sldMasterIdLst>
  <p:notesMasterIdLst>
    <p:notesMasterId r:id="rId26"/>
  </p:notesMasterIdLst>
  <p:handoutMasterIdLst>
    <p:handoutMasterId r:id="rId27"/>
  </p:handoutMasterIdLst>
  <p:sldIdLst>
    <p:sldId id="409" r:id="rId9"/>
    <p:sldId id="481" r:id="rId10"/>
    <p:sldId id="483" r:id="rId11"/>
    <p:sldId id="493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8" r:id="rId20"/>
    <p:sldId id="492" r:id="rId21"/>
    <p:sldId id="494" r:id="rId22"/>
    <p:sldId id="495" r:id="rId23"/>
    <p:sldId id="496" r:id="rId24"/>
    <p:sldId id="497" r:id="rId25"/>
  </p:sldIdLst>
  <p:sldSz cx="9144000" cy="5143500" type="screen16x9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FRAN_Bleu" id="{1586124D-6FE6-4F7A-BAA3-1A64DCEA8F8D}">
          <p14:sldIdLst>
            <p14:sldId id="409"/>
            <p14:sldId id="481"/>
            <p14:sldId id="483"/>
            <p14:sldId id="493"/>
            <p14:sldId id="485"/>
            <p14:sldId id="486"/>
            <p14:sldId id="487"/>
            <p14:sldId id="488"/>
            <p14:sldId id="489"/>
            <p14:sldId id="490"/>
            <p14:sldId id="491"/>
            <p14:sldId id="498"/>
            <p14:sldId id="492"/>
            <p14:sldId id="494"/>
            <p14:sldId id="495"/>
            <p14:sldId id="496"/>
            <p14:sldId id="497"/>
          </p14:sldIdLst>
        </p14:section>
        <p14:section name="SAFRAN_Orange" id="{D8F3042B-97C2-4D50-8FF8-D94D3054BC85}">
          <p14:sldIdLst/>
        </p14:section>
        <p14:section name="SAFRAN_Vert_foncé" id="{E8FFF585-2E74-4CFD-AA84-2D56271D5136}">
          <p14:sldIdLst/>
        </p14:section>
        <p14:section name="SAFRAN_Vert" id="{AEAED9FF-D98E-4A8B-A1BA-F0602EA03F85}">
          <p14:sldIdLst/>
        </p14:section>
        <p14:section name="Méthodologie" id="{B59A9594-C203-4CF9-AEF4-0E1940CD21E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735">
          <p15:clr>
            <a:srgbClr val="A4A3A4"/>
          </p15:clr>
        </p15:guide>
        <p15:guide id="4" orient="horz" pos="46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orient="horz" pos="3094">
          <p15:clr>
            <a:srgbClr val="A4A3A4"/>
          </p15:clr>
        </p15:guide>
        <p15:guide id="7" orient="horz" pos="2595">
          <p15:clr>
            <a:srgbClr val="A4A3A4"/>
          </p15:clr>
        </p15:guide>
        <p15:guide id="8" orient="horz" pos="158">
          <p15:clr>
            <a:srgbClr val="A4A3A4"/>
          </p15:clr>
        </p15:guide>
        <p15:guide id="9" orient="horz" pos="2459">
          <p15:clr>
            <a:srgbClr val="A4A3A4"/>
          </p15:clr>
        </p15:guide>
        <p15:guide id="10" orient="horz" pos="2777">
          <p15:clr>
            <a:srgbClr val="A4A3A4"/>
          </p15:clr>
        </p15:guide>
        <p15:guide id="11" orient="horz" pos="1030">
          <p15:clr>
            <a:srgbClr val="A4A3A4"/>
          </p15:clr>
        </p15:guide>
        <p15:guide id="12" pos="2880">
          <p15:clr>
            <a:srgbClr val="A4A3A4"/>
          </p15:clr>
        </p15:guide>
        <p15:guide id="13" pos="317">
          <p15:clr>
            <a:srgbClr val="A4A3A4"/>
          </p15:clr>
        </p15:guide>
        <p15:guide id="14" pos="5103">
          <p15:clr>
            <a:srgbClr val="A4A3A4"/>
          </p15:clr>
        </p15:guide>
        <p15:guide id="15" pos="5715">
          <p15:clr>
            <a:srgbClr val="A4A3A4"/>
          </p15:clr>
        </p15:guide>
        <p15:guide id="16" pos="657">
          <p15:clr>
            <a:srgbClr val="A4A3A4"/>
          </p15:clr>
        </p15:guide>
        <p15:guide id="17" pos="748">
          <p15:clr>
            <a:srgbClr val="A4A3A4"/>
          </p15:clr>
        </p15:guide>
        <p15:guide id="18" pos="907">
          <p15:clr>
            <a:srgbClr val="A4A3A4"/>
          </p15:clr>
        </p15:guide>
        <p15:guide id="19" pos="4830">
          <p15:clr>
            <a:srgbClr val="A4A3A4"/>
          </p15:clr>
        </p15:guide>
        <p15:guide id="20" pos="5443">
          <p15:clr>
            <a:srgbClr val="A4A3A4"/>
          </p15:clr>
        </p15:guide>
        <p15:guide id="21" pos="158">
          <p15:clr>
            <a:srgbClr val="A4A3A4"/>
          </p15:clr>
        </p15:guide>
        <p15:guide id="22" pos="5602">
          <p15:clr>
            <a:srgbClr val="A4A3A4"/>
          </p15:clr>
        </p15:guide>
        <p15:guide id="23" pos="3674">
          <p15:clr>
            <a:srgbClr val="A4A3A4"/>
          </p15:clr>
        </p15:guide>
        <p15:guide id="24" pos="2086">
          <p15:clr>
            <a:srgbClr val="A4A3A4"/>
          </p15:clr>
        </p15:guide>
        <p15:guide id="25" pos="3175">
          <p15:clr>
            <a:srgbClr val="A4A3A4"/>
          </p15:clr>
        </p15:guide>
        <p15:guide id="26" pos="26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2" autoAdjust="0"/>
    <p:restoredTop sz="94660"/>
  </p:normalViewPr>
  <p:slideViewPr>
    <p:cSldViewPr showGuides="1">
      <p:cViewPr varScale="1">
        <p:scale>
          <a:sx n="159" d="100"/>
          <a:sy n="159" d="100"/>
        </p:scale>
        <p:origin x="150" y="414"/>
      </p:cViewPr>
      <p:guideLst>
        <p:guide orient="horz" pos="1620"/>
        <p:guide orient="horz" pos="259"/>
        <p:guide orient="horz" pos="735"/>
        <p:guide orient="horz" pos="463"/>
        <p:guide orient="horz" pos="2913"/>
        <p:guide orient="horz" pos="3094"/>
        <p:guide orient="horz" pos="2595"/>
        <p:guide orient="horz" pos="158"/>
        <p:guide orient="horz" pos="2459"/>
        <p:guide orient="horz" pos="2777"/>
        <p:guide orient="horz" pos="1030"/>
        <p:guide pos="2880"/>
        <p:guide pos="317"/>
        <p:guide pos="5103"/>
        <p:guide pos="5715"/>
        <p:guide pos="657"/>
        <p:guide pos="748"/>
        <p:guide pos="907"/>
        <p:guide pos="4830"/>
        <p:guide pos="5443"/>
        <p:guide pos="158"/>
        <p:guide pos="5602"/>
        <p:guide pos="3674"/>
        <p:guide pos="2086"/>
        <p:guide pos="3175"/>
        <p:guide pos="263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882" y="12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6332"/>
          </a:xfrm>
          <a:prstGeom prst="rect">
            <a:avLst/>
          </a:prstGeom>
        </p:spPr>
        <p:txBody>
          <a:bodyPr vert="horz" lIns="91415" tIns="45707" rIns="91415" bIns="45707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6" y="3"/>
            <a:ext cx="2945659" cy="496332"/>
          </a:xfrm>
          <a:prstGeom prst="rect">
            <a:avLst/>
          </a:prstGeom>
        </p:spPr>
        <p:txBody>
          <a:bodyPr vert="horz" lIns="91415" tIns="45707" rIns="91415" bIns="45707" rtlCol="0"/>
          <a:lstStyle>
            <a:lvl1pPr algn="r">
              <a:defRPr sz="1200"/>
            </a:lvl1pPr>
          </a:lstStyle>
          <a:p>
            <a:fld id="{0971EF12-5369-4F7D-8386-2BAB2912270B}" type="datetimeFigureOut">
              <a:rPr lang="fr-FR" smtClean="0"/>
              <a:t>16/08/2021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1415" tIns="45707" rIns="91415" bIns="45707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6" y="9428585"/>
            <a:ext cx="2945659" cy="496332"/>
          </a:xfrm>
          <a:prstGeom prst="rect">
            <a:avLst/>
          </a:prstGeom>
        </p:spPr>
        <p:txBody>
          <a:bodyPr vert="horz" lIns="91415" tIns="45707" rIns="91415" bIns="45707" rtlCol="0" anchor="b"/>
          <a:lstStyle>
            <a:lvl1pPr algn="r">
              <a:defRPr sz="1200"/>
            </a:lvl1pPr>
          </a:lstStyle>
          <a:p>
            <a:fld id="{556A09C4-74EB-4C6D-87E6-B87770AC9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579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6332"/>
          </a:xfrm>
          <a:prstGeom prst="rect">
            <a:avLst/>
          </a:prstGeom>
        </p:spPr>
        <p:txBody>
          <a:bodyPr vert="horz" lIns="91415" tIns="45707" rIns="91415" bIns="45707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6" y="3"/>
            <a:ext cx="2945659" cy="496332"/>
          </a:xfrm>
          <a:prstGeom prst="rect">
            <a:avLst/>
          </a:prstGeom>
        </p:spPr>
        <p:txBody>
          <a:bodyPr vert="horz" lIns="91415" tIns="45707" rIns="91415" bIns="45707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16/08/2021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5" tIns="45707" rIns="91415" bIns="45707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1415" tIns="45707" rIns="91415" bIns="45707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1415" tIns="45707" rIns="91415" bIns="45707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6" y="9428585"/>
            <a:ext cx="2945659" cy="496332"/>
          </a:xfrm>
          <a:prstGeom prst="rect">
            <a:avLst/>
          </a:prstGeom>
        </p:spPr>
        <p:txBody>
          <a:bodyPr vert="horz" lIns="91415" tIns="45707" rIns="91415" bIns="45707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Dimissis</a:t>
            </a:r>
            <a:r>
              <a:rPr lang="fr-FR" dirty="0" smtClean="0"/>
              <a:t> omnibus </a:t>
            </a:r>
            <a:r>
              <a:rPr lang="fr-FR" dirty="0" err="1" smtClean="0"/>
              <a:t>imparibus</a:t>
            </a:r>
            <a:r>
              <a:rPr lang="fr-FR" dirty="0" smtClean="0"/>
              <a:t> et </a:t>
            </a:r>
            <a:r>
              <a:rPr lang="fr-FR" dirty="0" err="1" smtClean="0"/>
              <a:t>computatis</a:t>
            </a:r>
            <a:r>
              <a:rPr lang="fr-FR" dirty="0" smtClean="0"/>
              <a:t> </a:t>
            </a:r>
            <a:r>
              <a:rPr lang="fr-FR" dirty="0" err="1" smtClean="0"/>
              <a:t>paribus</a:t>
            </a:r>
            <a:r>
              <a:rPr lang="fr-FR" dirty="0" smtClean="0"/>
              <a:t> </a:t>
            </a:r>
            <a:r>
              <a:rPr lang="fr-FR" dirty="0" err="1" smtClean="0"/>
              <a:t>solum</a:t>
            </a:r>
            <a:r>
              <a:rPr lang="fr-FR" dirty="0" smtClean="0"/>
              <a:t>, ut duo, quatuor, </a:t>
            </a:r>
            <a:r>
              <a:rPr lang="fr-FR" dirty="0" err="1" smtClean="0"/>
              <a:t>sex</a:t>
            </a:r>
            <a:r>
              <a:rPr lang="fr-FR" dirty="0" smtClean="0"/>
              <a:t>, </a:t>
            </a:r>
            <a:r>
              <a:rPr lang="fr-FR" dirty="0" err="1" smtClean="0"/>
              <a:t>octo</a:t>
            </a:r>
            <a:r>
              <a:rPr lang="fr-FR" dirty="0" smtClean="0"/>
              <a:t>, etc., </a:t>
            </a:r>
            <a:r>
              <a:rPr lang="fr-FR" dirty="0" err="1" smtClean="0"/>
              <a:t>resultat</a:t>
            </a:r>
            <a:r>
              <a:rPr lang="fr-FR" dirty="0" smtClean="0"/>
              <a:t> numerus </a:t>
            </a:r>
            <a:r>
              <a:rPr lang="fr-FR" dirty="0" err="1" smtClean="0"/>
              <a:t>infinitus</a:t>
            </a:r>
            <a:r>
              <a:rPr lang="fr-FR" dirty="0" smtClean="0"/>
              <a:t>.</a:t>
            </a:r>
          </a:p>
          <a:p>
            <a:r>
              <a:rPr lang="fr-FR" dirty="0" smtClean="0"/>
              <a:t>Item ex </a:t>
            </a:r>
            <a:r>
              <a:rPr lang="fr-FR" dirty="0" err="1" smtClean="0"/>
              <a:t>imparibus</a:t>
            </a:r>
            <a:r>
              <a:rPr lang="fr-FR" dirty="0" smtClean="0"/>
              <a:t> </a:t>
            </a:r>
            <a:r>
              <a:rPr lang="fr-FR" dirty="0" err="1" smtClean="0"/>
              <a:t>dimissis</a:t>
            </a:r>
            <a:r>
              <a:rPr lang="fr-FR" dirty="0" smtClean="0"/>
              <a:t> </a:t>
            </a:r>
            <a:r>
              <a:rPr lang="fr-FR" dirty="0" err="1" smtClean="0"/>
              <a:t>paribus</a:t>
            </a:r>
            <a:r>
              <a:rPr lang="fr-FR" dirty="0" smtClean="0"/>
              <a:t>, et sic ex </a:t>
            </a:r>
            <a:r>
              <a:rPr lang="fr-FR" dirty="0" err="1" smtClean="0"/>
              <a:t>uno</a:t>
            </a:r>
            <a:r>
              <a:rPr lang="fr-FR" dirty="0" smtClean="0"/>
              <a:t> </a:t>
            </a:r>
            <a:r>
              <a:rPr lang="fr-FR" dirty="0" err="1" smtClean="0"/>
              <a:t>numero</a:t>
            </a:r>
            <a:r>
              <a:rPr lang="fr-FR" dirty="0" smtClean="0"/>
              <a:t> </a:t>
            </a:r>
            <a:r>
              <a:rPr lang="fr-FR" dirty="0" err="1" smtClean="0"/>
              <a:t>infinito</a:t>
            </a:r>
            <a:r>
              <a:rPr lang="fr-FR" dirty="0" smtClean="0"/>
              <a:t> </a:t>
            </a:r>
            <a:r>
              <a:rPr lang="fr-FR" dirty="0" err="1" smtClean="0"/>
              <a:t>possunt</a:t>
            </a:r>
            <a:r>
              <a:rPr lang="fr-FR" dirty="0" smtClean="0"/>
              <a:t> </a:t>
            </a:r>
            <a:r>
              <a:rPr lang="fr-FR" dirty="0" err="1" smtClean="0"/>
              <a:t>resultare</a:t>
            </a:r>
            <a:r>
              <a:rPr lang="fr-FR" dirty="0" smtClean="0"/>
              <a:t> </a:t>
            </a:r>
            <a:r>
              <a:rPr lang="fr-FR" dirty="0" err="1" smtClean="0"/>
              <a:t>infinities</a:t>
            </a:r>
            <a:r>
              <a:rPr lang="fr-FR" dirty="0" smtClean="0"/>
              <a:t> </a:t>
            </a:r>
            <a:r>
              <a:rPr lang="fr-FR" dirty="0" err="1" smtClean="0"/>
              <a:t>infiniti</a:t>
            </a:r>
            <a:r>
              <a:rPr lang="fr-FR" dirty="0" smtClean="0"/>
              <a:t> </a:t>
            </a:r>
            <a:r>
              <a:rPr lang="fr-FR" dirty="0" err="1" smtClean="0"/>
              <a:t>numeri</a:t>
            </a:r>
            <a:r>
              <a:rPr lang="fr-FR" dirty="0" smtClean="0"/>
              <a:t>.</a:t>
            </a:r>
          </a:p>
          <a:p>
            <a:r>
              <a:rPr lang="fr-FR" dirty="0" smtClean="0"/>
              <a:t>Et </a:t>
            </a:r>
            <a:r>
              <a:rPr lang="fr-FR" dirty="0" err="1" smtClean="0"/>
              <a:t>eodem</a:t>
            </a:r>
            <a:r>
              <a:rPr lang="fr-FR" dirty="0" smtClean="0"/>
              <a:t> modo ex </a:t>
            </a:r>
            <a:r>
              <a:rPr lang="fr-FR" dirty="0" err="1" smtClean="0"/>
              <a:t>una</a:t>
            </a:r>
            <a:r>
              <a:rPr lang="fr-FR" dirty="0" smtClean="0"/>
              <a:t> </a:t>
            </a:r>
            <a:r>
              <a:rPr lang="fr-FR" dirty="0" err="1" smtClean="0"/>
              <a:t>magnitudine</a:t>
            </a:r>
            <a:r>
              <a:rPr lang="fr-FR" dirty="0" smtClean="0"/>
              <a:t> </a:t>
            </a:r>
            <a:r>
              <a:rPr lang="fr-FR" dirty="0" err="1" smtClean="0"/>
              <a:t>infinita</a:t>
            </a:r>
            <a:r>
              <a:rPr lang="fr-FR" dirty="0" smtClean="0"/>
              <a:t> </a:t>
            </a:r>
            <a:r>
              <a:rPr lang="fr-FR" dirty="0" err="1" smtClean="0"/>
              <a:t>possunt</a:t>
            </a:r>
            <a:r>
              <a:rPr lang="fr-FR" dirty="0" smtClean="0"/>
              <a:t> </a:t>
            </a:r>
            <a:r>
              <a:rPr lang="fr-FR" dirty="0" err="1" smtClean="0"/>
              <a:t>resultare</a:t>
            </a:r>
            <a:r>
              <a:rPr lang="fr-FR" dirty="0" smtClean="0"/>
              <a:t> </a:t>
            </a:r>
            <a:r>
              <a:rPr lang="fr-FR" dirty="0" err="1" smtClean="0"/>
              <a:t>infinities</a:t>
            </a:r>
            <a:r>
              <a:rPr lang="fr-FR" dirty="0" smtClean="0"/>
              <a:t> </a:t>
            </a:r>
            <a:r>
              <a:rPr lang="fr-FR" dirty="0" err="1" smtClean="0"/>
              <a:t>infinitae</a:t>
            </a:r>
            <a:r>
              <a:rPr lang="fr-FR" dirty="0" smtClean="0"/>
              <a:t> </a:t>
            </a:r>
            <a:r>
              <a:rPr lang="fr-FR" dirty="0" err="1" smtClean="0"/>
              <a:t>magnitudines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025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88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93088" y="1717923"/>
            <a:ext cx="2157824" cy="17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8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13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21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48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1" y="1635123"/>
            <a:ext cx="6228000" cy="24840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0812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435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5808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94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7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151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048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34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053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293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4331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00228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237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970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15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44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743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4162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51762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92505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8994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802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8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40000" y="1130400"/>
            <a:ext cx="7452000" cy="3492000"/>
          </a:xfrm>
        </p:spPr>
        <p:txBody>
          <a:bodyPr/>
          <a:lstStyle>
            <a:lvl1pPr marL="0" indent="0">
              <a:buSzPct val="25000"/>
              <a:buFontTx/>
              <a:buBlip>
                <a:blip r:embed="rId2"/>
              </a:buBlip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75587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297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92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79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dirty="0" smtClean="0"/>
              <a:t>Comment </a:t>
            </a:r>
            <a:r>
              <a:rPr lang="en-US" dirty="0" err="1" smtClean="0"/>
              <a:t>réussir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sudokus</a:t>
            </a:r>
            <a:r>
              <a:rPr lang="en-US" dirty="0" smtClean="0"/>
              <a:t> ? La SMTLIB – 5 </a:t>
            </a:r>
            <a:r>
              <a:rPr lang="en-US" dirty="0" err="1" smtClean="0"/>
              <a:t>nov.</a:t>
            </a:r>
            <a:r>
              <a:rPr lang="en-US" dirty="0" smtClean="0"/>
              <a:t> 2020,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86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1" r:id="rId3"/>
    <p:sldLayoutId id="2147483926" r:id="rId4"/>
    <p:sldLayoutId id="2147483927" r:id="rId5"/>
    <p:sldLayoutId id="2147483812" r:id="rId6"/>
    <p:sldLayoutId id="2147483897" r:id="rId7"/>
    <p:sldLayoutId id="2147483798" r:id="rId8"/>
    <p:sldLayoutId id="2147483814" r:id="rId9"/>
    <p:sldLayoutId id="2147483815" r:id="rId10"/>
    <p:sldLayoutId id="214748392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45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28" r:id="rId4"/>
    <p:sldLayoutId id="2147483902" r:id="rId5"/>
    <p:sldLayoutId id="2147483903" r:id="rId6"/>
    <p:sldLayoutId id="2147483904" r:id="rId7"/>
    <p:sldLayoutId id="2147483905" r:id="rId8"/>
    <p:sldLayoutId id="2147483906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50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30" r:id="rId4"/>
    <p:sldLayoutId id="2147483911" r:id="rId5"/>
    <p:sldLayoutId id="2147483912" r:id="rId6"/>
    <p:sldLayoutId id="2147483913" r:id="rId7"/>
    <p:sldLayoutId id="2147483914" r:id="rId8"/>
    <p:sldLayoutId id="2147483915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53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9" r:id="rId4"/>
    <p:sldLayoutId id="2147483920" r:id="rId5"/>
    <p:sldLayoutId id="2147483921" r:id="rId6"/>
    <p:sldLayoutId id="2147483922" r:id="rId7"/>
    <p:sldLayoutId id="2147483923" r:id="rId8"/>
    <p:sldLayoutId id="2147483924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comp\alan_turing.jpg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comp\220px-Hilary_Putnam.jpg" TargetMode="External"/><Relationship Id="rId2" Type="http://schemas.openxmlformats.org/officeDocument/2006/relationships/image" Target="file:///E:\github\cours_comp\200px-Martin_Davis.jpg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file:///E:\github\cours_comp\260px-Yuri_Matiyasevich._Portrait_1969.jpg" TargetMode="External"/><Relationship Id="rId4" Type="http://schemas.openxmlformats.org/officeDocument/2006/relationships/image" Target="file:///E:\github\cours_comp\200px-Julia_Robinson_1975.jp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comp\230px-JohnDunsScotus_-_full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file:///E:\github\cours_comp\1302_duns_scot_cercles.PNG" TargetMode="External"/><Relationship Id="rId4" Type="http://schemas.openxmlformats.org/officeDocument/2006/relationships/image" Target="file:///E:\github\cours_comp\1302_duns_scot_diagonale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comp\galilee_chute_e480eb76-7692-471f-990b-fb1794e9ed14.jpg.960x960_q85.jpg" TargetMode="External"/><Relationship Id="rId2" Type="http://schemas.openxmlformats.org/officeDocument/2006/relationships/image" Target="file:///E:\github\cours_comp\330px-Galileo-sustermans4.jpg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comp\260px-Gottfried_Wilhelm_von_Leibniz.jpg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comp\220px-Georg_Cantor3.jpg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comp\260px-Bertrand_Russell_transparent_bg.png" TargetMode="External"/><Relationship Id="rId2" Type="http://schemas.openxmlformats.org/officeDocument/2006/relationships/image" Target="file:///E:\github\cours_comp\260px-Young_frege.jpg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E:\github\cours_comp\220px-Hilbert.jpg" TargetMode="External"/><Relationship Id="rId2" Type="http://schemas.openxmlformats.org/officeDocument/2006/relationships/image" Target="file:///E:\github\cours_comp\220px-Alfred_North_Whitehead_in_1936.jpg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comp\licensed-image.jpg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file:///E:\github\cours_comp\220px-Alonzo_Church.jpg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503547" y="375506"/>
            <a:ext cx="8137525" cy="1296144"/>
          </a:xfrm>
        </p:spPr>
        <p:txBody>
          <a:bodyPr/>
          <a:lstStyle/>
          <a:p>
            <a:r>
              <a:rPr lang="fr-FR" dirty="0" smtClean="0"/>
              <a:t>LES problèmes « </a:t>
            </a:r>
            <a:r>
              <a:rPr lang="fr-FR" dirty="0" err="1" smtClean="0"/>
              <a:t>INDécidableS</a:t>
            </a:r>
            <a:r>
              <a:rPr lang="fr-FR" dirty="0" smtClean="0"/>
              <a:t> » 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432444" y="3399842"/>
            <a:ext cx="8136000" cy="502556"/>
          </a:xfrm>
        </p:spPr>
        <p:txBody>
          <a:bodyPr/>
          <a:lstStyle/>
          <a:p>
            <a:r>
              <a:rPr lang="fr-FR" dirty="0" smtClean="0"/>
              <a:t>Sept. 2021</a:t>
            </a:r>
          </a:p>
          <a:p>
            <a:r>
              <a:rPr lang="fr-FR" dirty="0" smtClean="0"/>
              <a:t>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2" name="Titre 10"/>
          <p:cNvSpPr txBox="1">
            <a:spLocks/>
          </p:cNvSpPr>
          <p:nvPr/>
        </p:nvSpPr>
        <p:spPr bwMode="gray">
          <a:xfrm>
            <a:off x="3060141" y="2135883"/>
            <a:ext cx="3024336" cy="97592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1" kern="1200"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smtClean="0"/>
              <a:t>L’infini n’est pas de ce monde</a:t>
            </a:r>
          </a:p>
          <a:p>
            <a:r>
              <a:rPr lang="fr-FR" sz="1400" dirty="0" smtClean="0"/>
              <a:t>(au moins pour un ordinateur)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51670"/>
            <a:ext cx="2249194" cy="22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3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1936 : Turing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5496" y="2760898"/>
            <a:ext cx="4428491" cy="1575048"/>
          </a:xfrm>
        </p:spPr>
        <p:txBody>
          <a:bodyPr/>
          <a:lstStyle/>
          <a:p>
            <a:r>
              <a:rPr lang="fr-FR" dirty="0" smtClean="0"/>
              <a:t>Fonction « A sens unique »</a:t>
            </a:r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6238875" y="5147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3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‘Turing </a:t>
            </a:r>
            <a:r>
              <a:rPr lang="fr-FR" dirty="0" err="1" smtClean="0"/>
              <a:t>completeness</a:t>
            </a:r>
            <a:r>
              <a:rPr lang="fr-FR" dirty="0" smtClean="0"/>
              <a:t>’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1023578"/>
            <a:ext cx="7452828" cy="3312368"/>
          </a:xfrm>
        </p:spPr>
        <p:txBody>
          <a:bodyPr/>
          <a:lstStyle/>
          <a:p>
            <a:r>
              <a:rPr lang="fr-FR" dirty="0" err="1" smtClean="0"/>
              <a:t>Haskell</a:t>
            </a:r>
            <a:r>
              <a:rPr lang="fr-FR" dirty="0" smtClean="0"/>
              <a:t> == </a:t>
            </a:r>
            <a:r>
              <a:rPr lang="fr-FR" dirty="0" err="1" smtClean="0"/>
              <a:t>asm</a:t>
            </a:r>
            <a:r>
              <a:rPr lang="fr-FR" dirty="0" smtClean="0"/>
              <a:t> x86</a:t>
            </a:r>
          </a:p>
          <a:p>
            <a:endParaRPr lang="fr-FR" dirty="0"/>
          </a:p>
          <a:p>
            <a:r>
              <a:rPr lang="fr-FR" dirty="0" err="1" smtClean="0"/>
              <a:t>Minecraft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CSS3 (+ user interaction)</a:t>
            </a:r>
          </a:p>
          <a:p>
            <a:pPr lvl="1"/>
            <a:r>
              <a:rPr lang="fr-FR" dirty="0" smtClean="0"/>
              <a:t>Google « </a:t>
            </a:r>
            <a:r>
              <a:rPr lang="en-US" dirty="0"/>
              <a:t>css3-proven-to-be-turing-complete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Un concepteur de page HTML5+CSS3 (sans </a:t>
            </a:r>
            <a:r>
              <a:rPr lang="fr-FR" dirty="0" err="1" smtClean="0"/>
              <a:t>Javascript</a:t>
            </a:r>
            <a:r>
              <a:rPr lang="fr-FR" dirty="0" smtClean="0"/>
              <a:t>) est PRESQUE un PROGRAMMEUR !!!</a:t>
            </a:r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6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1953 : </a:t>
            </a:r>
            <a:r>
              <a:rPr lang="fr-FR" dirty="0" err="1" smtClean="0"/>
              <a:t>Rice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5496" y="2760898"/>
            <a:ext cx="4428491" cy="1575048"/>
          </a:xfrm>
        </p:spPr>
        <p:txBody>
          <a:bodyPr/>
          <a:lstStyle/>
          <a:p>
            <a:r>
              <a:rPr lang="fr-FR" dirty="0" smtClean="0"/>
              <a:t>Fonction « A sens unique »</a:t>
            </a:r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2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1971 : </a:t>
            </a:r>
            <a:r>
              <a:rPr lang="fr-FR" dirty="0" err="1" smtClean="0"/>
              <a:t>Matyiasevich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5496" y="2760898"/>
            <a:ext cx="4428491" cy="1575048"/>
          </a:xfrm>
        </p:spPr>
        <p:txBody>
          <a:bodyPr/>
          <a:lstStyle/>
          <a:p>
            <a:r>
              <a:rPr lang="fr-FR" dirty="0" smtClean="0"/>
              <a:t>Fonction « A sens unique »</a:t>
            </a:r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2809813" y="3327834"/>
            <a:ext cx="1905000" cy="136207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4507300" y="1970757"/>
            <a:ext cx="2095500" cy="29813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3912800" y="116131"/>
            <a:ext cx="2540000" cy="17399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6602800" y="51470"/>
            <a:ext cx="24765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6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xx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771550"/>
            <a:ext cx="4428491" cy="1575048"/>
          </a:xfrm>
        </p:spPr>
        <p:txBody>
          <a:bodyPr/>
          <a:lstStyle/>
          <a:p>
            <a:r>
              <a:rPr lang="fr-FR" dirty="0" smtClean="0"/>
              <a:t>xx </a:t>
            </a:r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78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xx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771550"/>
            <a:ext cx="4428491" cy="1575048"/>
          </a:xfrm>
        </p:spPr>
        <p:txBody>
          <a:bodyPr/>
          <a:lstStyle/>
          <a:p>
            <a:r>
              <a:rPr lang="fr-FR" dirty="0" smtClean="0"/>
              <a:t>xx </a:t>
            </a:r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8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xx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771550"/>
            <a:ext cx="4428491" cy="1575048"/>
          </a:xfrm>
        </p:spPr>
        <p:txBody>
          <a:bodyPr/>
          <a:lstStyle/>
          <a:p>
            <a:r>
              <a:rPr lang="fr-FR" dirty="0" smtClean="0"/>
              <a:t>xx </a:t>
            </a:r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2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Annexe : preuve alternative du th. D’incomplétude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1252060"/>
            <a:ext cx="4428491" cy="1575048"/>
          </a:xfrm>
        </p:spPr>
        <p:txBody>
          <a:bodyPr/>
          <a:lstStyle/>
          <a:p>
            <a:r>
              <a:rPr lang="fr-FR" dirty="0" err="1" smtClean="0"/>
              <a:t>Boolos</a:t>
            </a:r>
            <a:r>
              <a:rPr lang="fr-FR" dirty="0" smtClean="0"/>
              <a:t> 1989/1998 p 383</a:t>
            </a:r>
          </a:p>
          <a:p>
            <a:endParaRPr lang="fr-FR" dirty="0"/>
          </a:p>
          <a:p>
            <a:r>
              <a:rPr lang="fr-FR" dirty="0" smtClean="0"/>
              <a:t>Voir aussi pour plus court </a:t>
            </a:r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35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1302 : Jean Duns Scot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1501" y="1276237"/>
            <a:ext cx="3960439" cy="61143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« Non </a:t>
            </a:r>
            <a:r>
              <a:rPr lang="fr-FR" dirty="0" err="1" smtClean="0"/>
              <a:t>erunt</a:t>
            </a:r>
            <a:r>
              <a:rPr lang="fr-FR" dirty="0" smtClean="0"/>
              <a:t> </a:t>
            </a:r>
            <a:r>
              <a:rPr lang="fr-FR" dirty="0" err="1" smtClean="0"/>
              <a:t>plura</a:t>
            </a:r>
            <a:r>
              <a:rPr lang="fr-FR" dirty="0" smtClean="0"/>
              <a:t> </a:t>
            </a:r>
            <a:r>
              <a:rPr lang="fr-FR" dirty="0" err="1" smtClean="0"/>
              <a:t>puncta</a:t>
            </a:r>
            <a:r>
              <a:rPr lang="fr-FR" dirty="0" smtClean="0"/>
              <a:t> in </a:t>
            </a:r>
            <a:r>
              <a:rPr lang="fr-FR" dirty="0" err="1" smtClean="0"/>
              <a:t>diametro</a:t>
            </a:r>
            <a:r>
              <a:rPr lang="fr-FR" dirty="0" smtClean="0"/>
              <a:t> </a:t>
            </a:r>
            <a:r>
              <a:rPr lang="fr-FR" dirty="0" err="1" smtClean="0"/>
              <a:t>quam</a:t>
            </a:r>
            <a:r>
              <a:rPr lang="fr-FR" dirty="0" smtClean="0"/>
              <a:t> in </a:t>
            </a:r>
            <a:r>
              <a:rPr lang="fr-FR" dirty="0" err="1" smtClean="0"/>
              <a:t>costa</a:t>
            </a:r>
            <a:r>
              <a:rPr lang="fr-FR" dirty="0" smtClean="0"/>
              <a:t>, et per </a:t>
            </a:r>
            <a:r>
              <a:rPr lang="fr-FR" dirty="0" err="1" smtClean="0"/>
              <a:t>consequens</a:t>
            </a:r>
            <a:r>
              <a:rPr lang="fr-FR" dirty="0" smtClean="0"/>
              <a:t> </a:t>
            </a:r>
            <a:r>
              <a:rPr lang="fr-FR" dirty="0" err="1" smtClean="0"/>
              <a:t>erunt</a:t>
            </a:r>
            <a:r>
              <a:rPr lang="fr-FR" dirty="0" smtClean="0"/>
              <a:t> </a:t>
            </a:r>
            <a:r>
              <a:rPr lang="fr-FR" dirty="0" err="1" smtClean="0"/>
              <a:t>aequales</a:t>
            </a:r>
            <a:r>
              <a:rPr lang="fr-FR" dirty="0" smtClean="0"/>
              <a:t> »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6904556" y="29060"/>
            <a:ext cx="2190750" cy="334327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4505127" y="46292"/>
            <a:ext cx="2358234" cy="22250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4192977" y="2364055"/>
            <a:ext cx="2570110" cy="2491123"/>
          </a:xfrm>
          <a:prstGeom prst="rect">
            <a:avLst/>
          </a:prstGeom>
        </p:spPr>
      </p:pic>
      <p:sp>
        <p:nvSpPr>
          <p:cNvPr id="21" name="Espace réservé du contenu 1"/>
          <p:cNvSpPr txBox="1">
            <a:spLocks/>
          </p:cNvSpPr>
          <p:nvPr/>
        </p:nvSpPr>
        <p:spPr bwMode="gray">
          <a:xfrm>
            <a:off x="71500" y="2140333"/>
            <a:ext cx="3960439" cy="18348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anose="05050102010706020507" pitchFamily="18" charset="2"/>
              <a:buChar char="µ"/>
            </a:pPr>
            <a:r>
              <a:rPr lang="fr-FR" dirty="0" smtClean="0">
                <a:sym typeface="Symbol" panose="05050102010706020507" pitchFamily="18" charset="2"/>
              </a:rPr>
              <a:t>-  = </a:t>
            </a:r>
          </a:p>
          <a:p>
            <a:pPr marL="0" indent="0">
              <a:buNone/>
            </a:pPr>
            <a:r>
              <a:rPr lang="fr-FR" dirty="0" smtClean="0">
                <a:sym typeface="Symbol" panose="05050102010706020507" pitchFamily="18" charset="2"/>
              </a:rPr>
              <a:t>Naturels – impairs = pairs</a:t>
            </a:r>
          </a:p>
          <a:p>
            <a:pPr marL="0" indent="0">
              <a:buNone/>
            </a:pPr>
            <a:endParaRPr lang="fr-FR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fr-FR" dirty="0" smtClean="0"/>
              <a:t>Euclide : « tout &gt; partie » restreint aux finis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951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  <p:bldP spid="21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1638 : Galilée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gray">
          <a:xfrm>
            <a:off x="369493" y="951570"/>
            <a:ext cx="5689327" cy="14869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err="1" smtClean="0"/>
              <a:t>Simplicio</a:t>
            </a:r>
            <a:r>
              <a:rPr lang="fr-FR" dirty="0" smtClean="0"/>
              <a:t> : … qu’il y ait un infini plus grand que l’infini me semble fou …</a:t>
            </a:r>
          </a:p>
          <a:p>
            <a:pPr lvl="1"/>
            <a:r>
              <a:rPr lang="fr-FR" dirty="0" smtClean="0"/>
              <a:t>Salviati : ... concernant les quantités infinies, on ne peut pas dire que l’une est plus grande que l’autre ou qu’elles sont égales …</a:t>
            </a:r>
          </a:p>
          <a:p>
            <a:pPr lvl="1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Salviati : … Donc si je dis que tous les nombres, incluant les carrés et les non-carrés, sont plus nombreux que les carrés seuls, je dis vrai ?</a:t>
            </a:r>
          </a:p>
          <a:p>
            <a:pPr lvl="1"/>
            <a:r>
              <a:rPr lang="fr-FR" dirty="0" err="1" smtClean="0"/>
              <a:t>Simplicio</a:t>
            </a:r>
            <a:r>
              <a:rPr lang="fr-FR" dirty="0" smtClean="0"/>
              <a:t> : Très certainement.</a:t>
            </a:r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 bwMode="gray">
          <a:xfrm>
            <a:off x="359532" y="2391730"/>
            <a:ext cx="5689327" cy="2268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smtClean="0"/>
              <a:t>Salviati : Si je demande maintenant combien il y a de carrés,</a:t>
            </a:r>
          </a:p>
        </p:txBody>
      </p:sp>
      <p:sp>
        <p:nvSpPr>
          <p:cNvPr id="13" name="Espace réservé du contenu 1"/>
          <p:cNvSpPr txBox="1">
            <a:spLocks/>
          </p:cNvSpPr>
          <p:nvPr/>
        </p:nvSpPr>
        <p:spPr bwMode="gray">
          <a:xfrm>
            <a:off x="359532" y="2607754"/>
            <a:ext cx="5689327" cy="2268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fr-FR" dirty="0" smtClean="0"/>
              <a:t>    on peut répondre qu’il y en a autant que de racines correspondantes,</a:t>
            </a:r>
          </a:p>
        </p:txBody>
      </p:sp>
      <p:sp>
        <p:nvSpPr>
          <p:cNvPr id="17" name="Espace réservé du contenu 1"/>
          <p:cNvSpPr txBox="1">
            <a:spLocks/>
          </p:cNvSpPr>
          <p:nvPr/>
        </p:nvSpPr>
        <p:spPr bwMode="gray">
          <a:xfrm>
            <a:off x="358837" y="2798565"/>
            <a:ext cx="5689327" cy="2268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fr-FR" dirty="0" smtClean="0"/>
              <a:t>    attendu que tout carré a sa racine et toute racine son carré,</a:t>
            </a:r>
          </a:p>
        </p:txBody>
      </p:sp>
      <p:sp>
        <p:nvSpPr>
          <p:cNvPr id="18" name="Espace réservé du contenu 1"/>
          <p:cNvSpPr txBox="1">
            <a:spLocks/>
          </p:cNvSpPr>
          <p:nvPr/>
        </p:nvSpPr>
        <p:spPr bwMode="gray">
          <a:xfrm>
            <a:off x="359532" y="3050593"/>
            <a:ext cx="5689327" cy="2268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fr-FR" dirty="0" smtClean="0"/>
              <a:t>    qu’un carré n’a pas plus d’une racine, et une racine pas plus d‘un carré.</a:t>
            </a:r>
          </a:p>
        </p:txBody>
      </p:sp>
      <p:sp>
        <p:nvSpPr>
          <p:cNvPr id="20" name="Espace réservé du contenu 1"/>
          <p:cNvSpPr txBox="1">
            <a:spLocks/>
          </p:cNvSpPr>
          <p:nvPr/>
        </p:nvSpPr>
        <p:spPr bwMode="gray">
          <a:xfrm>
            <a:off x="359532" y="3579862"/>
            <a:ext cx="5689327" cy="2268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smtClean="0"/>
              <a:t>Salviati : Mais si je demande combien il y a de racines,</a:t>
            </a:r>
          </a:p>
        </p:txBody>
      </p:sp>
      <p:sp>
        <p:nvSpPr>
          <p:cNvPr id="21" name="Espace réservé du contenu 1"/>
          <p:cNvSpPr txBox="1">
            <a:spLocks/>
          </p:cNvSpPr>
          <p:nvPr/>
        </p:nvSpPr>
        <p:spPr bwMode="gray">
          <a:xfrm>
            <a:off x="359532" y="3327834"/>
            <a:ext cx="5689327" cy="2268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err="1" smtClean="0"/>
              <a:t>Simplicio</a:t>
            </a:r>
            <a:r>
              <a:rPr lang="fr-FR" dirty="0" smtClean="0"/>
              <a:t> : Exactement.</a:t>
            </a:r>
          </a:p>
        </p:txBody>
      </p:sp>
      <p:sp>
        <p:nvSpPr>
          <p:cNvPr id="22" name="Espace réservé du contenu 1"/>
          <p:cNvSpPr txBox="1">
            <a:spLocks/>
          </p:cNvSpPr>
          <p:nvPr/>
        </p:nvSpPr>
        <p:spPr bwMode="gray">
          <a:xfrm>
            <a:off x="359532" y="3785095"/>
            <a:ext cx="5689327" cy="2268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fr-FR" dirty="0" smtClean="0"/>
              <a:t>    on ne peut nier qu’il y en a autant que de nombres</a:t>
            </a:r>
          </a:p>
        </p:txBody>
      </p:sp>
      <p:sp>
        <p:nvSpPr>
          <p:cNvPr id="23" name="Espace réservé du contenu 1"/>
          <p:cNvSpPr txBox="1">
            <a:spLocks/>
          </p:cNvSpPr>
          <p:nvPr/>
        </p:nvSpPr>
        <p:spPr bwMode="gray">
          <a:xfrm>
            <a:off x="355253" y="4204741"/>
            <a:ext cx="5689327" cy="2268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fr-FR" dirty="0" smtClean="0"/>
              <a:t>    donc … il y a autant de nombres carrés qu’il y a de nombres</a:t>
            </a:r>
          </a:p>
        </p:txBody>
      </p:sp>
      <p:sp>
        <p:nvSpPr>
          <p:cNvPr id="24" name="Espace réservé du contenu 1"/>
          <p:cNvSpPr txBox="1">
            <a:spLocks/>
          </p:cNvSpPr>
          <p:nvPr/>
        </p:nvSpPr>
        <p:spPr bwMode="gray">
          <a:xfrm>
            <a:off x="359532" y="4541179"/>
            <a:ext cx="7308093" cy="2268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>
              <a:buNone/>
            </a:pPr>
            <a:r>
              <a:rPr lang="fr-FR" dirty="0" smtClean="0"/>
              <a:t>    finalement … « égal », « plus grand » et « plus petit » n’ont pas de sens pour les quantités infinies</a:t>
            </a:r>
          </a:p>
        </p:txBody>
      </p:sp>
      <p:sp>
        <p:nvSpPr>
          <p:cNvPr id="25" name="Espace réservé du contenu 1"/>
          <p:cNvSpPr txBox="1">
            <a:spLocks/>
          </p:cNvSpPr>
          <p:nvPr/>
        </p:nvSpPr>
        <p:spPr bwMode="gray">
          <a:xfrm>
            <a:off x="5064705" y="4202460"/>
            <a:ext cx="3828470" cy="2268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smtClean="0"/>
              <a:t>Densité des carrés tends vers 0 : plus fort que …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6331342" y="0"/>
            <a:ext cx="2813166" cy="211413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6516217" y="1865767"/>
            <a:ext cx="2627784" cy="233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1679 Leibniz (brouillon de lettre à Malebranche)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1500" y="2940918"/>
            <a:ext cx="4428491" cy="1575048"/>
          </a:xfrm>
        </p:spPr>
        <p:txBody>
          <a:bodyPr/>
          <a:lstStyle/>
          <a:p>
            <a:r>
              <a:rPr lang="fr-FR" dirty="0" err="1" smtClean="0"/>
              <a:t>Cuilibet</a:t>
            </a:r>
            <a:r>
              <a:rPr lang="fr-FR" dirty="0" smtClean="0"/>
              <a:t> </a:t>
            </a:r>
            <a:r>
              <a:rPr lang="fr-FR" dirty="0" err="1" smtClean="0"/>
              <a:t>numero</a:t>
            </a:r>
            <a:r>
              <a:rPr lang="fr-FR" dirty="0" smtClean="0"/>
              <a:t> </a:t>
            </a:r>
            <a:r>
              <a:rPr lang="fr-FR" dirty="0" err="1" smtClean="0"/>
              <a:t>datur</a:t>
            </a:r>
            <a:r>
              <a:rPr lang="fr-FR" dirty="0" smtClean="0"/>
              <a:t> </a:t>
            </a:r>
            <a:r>
              <a:rPr lang="fr-FR" dirty="0" err="1" smtClean="0"/>
              <a:t>respondens</a:t>
            </a:r>
            <a:r>
              <a:rPr lang="fr-FR" dirty="0" smtClean="0"/>
              <a:t> numerus par qui est </a:t>
            </a:r>
            <a:r>
              <a:rPr lang="fr-FR" dirty="0" err="1" smtClean="0"/>
              <a:t>ipsius</a:t>
            </a:r>
            <a:r>
              <a:rPr lang="fr-FR" dirty="0" smtClean="0"/>
              <a:t> </a:t>
            </a:r>
            <a:r>
              <a:rPr lang="fr-FR" dirty="0" err="1" smtClean="0"/>
              <a:t>duplus</a:t>
            </a:r>
            <a:r>
              <a:rPr lang="fr-FR" dirty="0" smtClean="0"/>
              <a:t>.</a:t>
            </a:r>
          </a:p>
          <a:p>
            <a:r>
              <a:rPr lang="fr-FR" dirty="0" smtClean="0"/>
              <a:t>Ergo numerus </a:t>
            </a:r>
            <a:r>
              <a:rPr lang="fr-FR" dirty="0" err="1" smtClean="0"/>
              <a:t>numerorum</a:t>
            </a:r>
            <a:r>
              <a:rPr lang="fr-FR" dirty="0" smtClean="0"/>
              <a:t> omnium non est major </a:t>
            </a:r>
            <a:r>
              <a:rPr lang="fr-FR" dirty="0" err="1" smtClean="0"/>
              <a:t>numero</a:t>
            </a:r>
            <a:r>
              <a:rPr lang="fr-FR" dirty="0" smtClean="0"/>
              <a:t> </a:t>
            </a:r>
            <a:r>
              <a:rPr lang="fr-FR" dirty="0" err="1" smtClean="0"/>
              <a:t>numerorum</a:t>
            </a:r>
            <a:r>
              <a:rPr lang="fr-FR" dirty="0" smtClean="0"/>
              <a:t> </a:t>
            </a:r>
            <a:r>
              <a:rPr lang="fr-FR" dirty="0" err="1" smtClean="0"/>
              <a:t>parium</a:t>
            </a:r>
            <a:r>
              <a:rPr lang="fr-FR" dirty="0" smtClean="0"/>
              <a:t>,</a:t>
            </a:r>
          </a:p>
          <a:p>
            <a:r>
              <a:rPr lang="fr-FR" dirty="0" smtClean="0"/>
              <a:t>id est </a:t>
            </a:r>
            <a:r>
              <a:rPr lang="fr-FR" dirty="0" err="1" smtClean="0"/>
              <a:t>totum</a:t>
            </a:r>
            <a:r>
              <a:rPr lang="fr-FR" dirty="0" smtClean="0"/>
              <a:t> non est </a:t>
            </a:r>
            <a:r>
              <a:rPr lang="fr-FR" dirty="0" err="1" smtClean="0"/>
              <a:t>majus</a:t>
            </a:r>
            <a:r>
              <a:rPr lang="fr-FR" dirty="0" smtClean="0"/>
              <a:t> parte. </a:t>
            </a:r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gray">
          <a:xfrm>
            <a:off x="4716016" y="2904914"/>
            <a:ext cx="4356484" cy="15750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■"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15000"/>
              <a:buFont typeface="Arial Black" panose="020B0A04020102020204" pitchFamily="34" charset="0"/>
              <a:buChar char="&gt;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30000"/>
              <a:buFont typeface="Wingdings 2" panose="05020102010507070707" pitchFamily="18" charset="2"/>
              <a:buChar char="®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○"/>
              <a:defRPr sz="10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828000" indent="-10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-"/>
              <a:defRPr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0" dirty="0"/>
              <a:t>A</a:t>
            </a:r>
            <a:r>
              <a:rPr lang="fr-FR" b="0" dirty="0" smtClean="0"/>
              <a:t> </a:t>
            </a:r>
            <a:r>
              <a:rPr lang="fr-FR" b="0" dirty="0"/>
              <a:t>tout nombre donné </a:t>
            </a:r>
            <a:r>
              <a:rPr lang="fr-FR" b="0" dirty="0" smtClean="0"/>
              <a:t>correspond son nombre double</a:t>
            </a:r>
            <a:r>
              <a:rPr lang="fr-FR" dirty="0"/>
              <a:t>.</a:t>
            </a:r>
            <a:endParaRPr lang="fr-FR" dirty="0" smtClean="0"/>
          </a:p>
          <a:p>
            <a:r>
              <a:rPr lang="fr-FR" b="0" dirty="0" smtClean="0"/>
              <a:t>Donc, </a:t>
            </a:r>
            <a:r>
              <a:rPr lang="fr-FR" b="0" dirty="0"/>
              <a:t>le nombre de tous les </a:t>
            </a:r>
            <a:r>
              <a:rPr lang="fr-FR" b="0" dirty="0" smtClean="0"/>
              <a:t>nombres </a:t>
            </a:r>
            <a:r>
              <a:rPr lang="fr-FR" b="0" dirty="0"/>
              <a:t>n'est pas plus grand que </a:t>
            </a:r>
            <a:r>
              <a:rPr lang="fr-FR" b="0" dirty="0" smtClean="0"/>
              <a:t>le nombre de </a:t>
            </a:r>
            <a:r>
              <a:rPr lang="fr-FR" b="0" dirty="0"/>
              <a:t>nombres </a:t>
            </a:r>
            <a:r>
              <a:rPr lang="fr-FR" b="0" dirty="0" smtClean="0"/>
              <a:t>pairs</a:t>
            </a:r>
            <a:r>
              <a:rPr lang="fr-FR" dirty="0" smtClean="0"/>
              <a:t>,</a:t>
            </a:r>
          </a:p>
          <a:p>
            <a:r>
              <a:rPr lang="fr-FR" b="0" dirty="0"/>
              <a:t>c'est-à-dire </a:t>
            </a:r>
            <a:r>
              <a:rPr lang="fr-FR" b="0" dirty="0" smtClean="0"/>
              <a:t>le </a:t>
            </a:r>
            <a:r>
              <a:rPr lang="fr-FR" b="0" dirty="0"/>
              <a:t>tout n'est pas plus grand que la </a:t>
            </a:r>
            <a:r>
              <a:rPr lang="fr-FR" b="0" dirty="0" smtClean="0"/>
              <a:t>partie</a:t>
            </a:r>
            <a:r>
              <a:rPr lang="fr-FR" b="0" dirty="0"/>
              <a:t>.</a:t>
            </a:r>
            <a:r>
              <a:rPr lang="fr-FR" dirty="0" smtClean="0"/>
              <a:t> </a:t>
            </a:r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6917444" y="60800"/>
            <a:ext cx="2155056" cy="272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6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  <p:bldP spid="7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1874 : Cantor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5496" y="2760898"/>
            <a:ext cx="4428491" cy="1575048"/>
          </a:xfrm>
        </p:spPr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ier</a:t>
            </a:r>
            <a:r>
              <a:rPr lang="fr-FR" dirty="0" smtClean="0"/>
              <a:t> à accepter qu’Euclide a tort</a:t>
            </a:r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7128284" y="73173"/>
            <a:ext cx="1901056" cy="293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1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Juin 1902 : Bertrand Russell écrit à </a:t>
            </a:r>
            <a:r>
              <a:rPr lang="fr-FR" dirty="0" err="1" smtClean="0"/>
              <a:t>Gottlob</a:t>
            </a:r>
            <a:r>
              <a:rPr lang="fr-FR" dirty="0" smtClean="0"/>
              <a:t> Frege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5496" y="2760898"/>
            <a:ext cx="4428491" cy="1575048"/>
          </a:xfrm>
        </p:spPr>
        <p:txBody>
          <a:bodyPr/>
          <a:lstStyle/>
          <a:p>
            <a:r>
              <a:rPr lang="fr-FR" dirty="0" smtClean="0"/>
              <a:t>Fonction « A sens unique »</a:t>
            </a:r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7132323" y="68547"/>
            <a:ext cx="1994334" cy="269235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4499992" y="1022764"/>
            <a:ext cx="2334869" cy="34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4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1910 : </a:t>
            </a:r>
            <a:r>
              <a:rPr lang="fr-FR" dirty="0" err="1" smtClean="0"/>
              <a:t>Principia</a:t>
            </a:r>
            <a:r>
              <a:rPr lang="fr-FR" dirty="0" smtClean="0"/>
              <a:t> </a:t>
            </a:r>
            <a:r>
              <a:rPr lang="fr-FR" dirty="0" err="1" smtClean="0"/>
              <a:t>Mathematica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5496" y="2760898"/>
            <a:ext cx="4428491" cy="1575048"/>
          </a:xfrm>
        </p:spPr>
        <p:txBody>
          <a:bodyPr/>
          <a:lstStyle/>
          <a:p>
            <a:r>
              <a:rPr lang="fr-FR" dirty="0" smtClean="0"/>
              <a:t>Fonction « A sens unique »</a:t>
            </a:r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6876256" y="87474"/>
            <a:ext cx="2095500" cy="235267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7128284" y="2101519"/>
            <a:ext cx="1843472" cy="249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4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1931 : Gödel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5496" y="2760898"/>
            <a:ext cx="4428491" cy="1575048"/>
          </a:xfrm>
        </p:spPr>
        <p:txBody>
          <a:bodyPr/>
          <a:lstStyle/>
          <a:p>
            <a:r>
              <a:rPr lang="fr-FR" dirty="0" smtClean="0"/>
              <a:t>77 Paris-Harrington : ‘real-life’ </a:t>
            </a:r>
            <a:r>
              <a:rPr lang="fr-FR" dirty="0" err="1" smtClean="0"/>
              <a:t>statement</a:t>
            </a:r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6660232" y="87474"/>
            <a:ext cx="2416937" cy="302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dirty="0" smtClean="0"/>
              <a:t>1936 : Church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5496" y="2760898"/>
            <a:ext cx="4428491" cy="1575048"/>
          </a:xfrm>
        </p:spPr>
        <p:txBody>
          <a:bodyPr/>
          <a:lstStyle/>
          <a:p>
            <a:r>
              <a:rPr lang="fr-FR" dirty="0" smtClean="0"/>
              <a:t>Fonction « A sens unique »</a:t>
            </a:r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6912260" y="87474"/>
            <a:ext cx="20955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9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theme/theme1.xml><?xml version="1.0" encoding="utf-8"?>
<a:theme xmlns:a="http://schemas.openxmlformats.org/drawingml/2006/main" name="SAFRAN_Bleu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FRAN_Orange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AFRAN_Vert_foncé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AFRAN_Vert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5067D6-368B-4516-B21D-983CC95ABB8B}">
  <we:reference id="wa104380121" version="2.0.0.0" store="fr-F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45132351-61c7-4947-8fdd-28b295696121" ContentTypeId="0x010100D21E0D47AF3242459E2F63E44FCC089100777D7FF5B336497A8022BDD96D52F206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nsite document" ma:contentTypeID="0x010100D21E0D47AF3242459E2F63E44FCC089100777D7FF5B336497A8022BDD96D52F2060073A9C0FD6552724BA132B83B91CE397D" ma:contentTypeVersion="58" ma:contentTypeDescription="Create Insite document" ma:contentTypeScope="" ma:versionID="f65cc82e10089ab0f0be1d7b16f82811">
  <xsd:schema xmlns:xsd="http://www.w3.org/2001/XMLSchema" xmlns:xs="http://www.w3.org/2001/XMLSchema" xmlns:p="http://schemas.microsoft.com/office/2006/metadata/properties" xmlns:ns1="http://schemas.microsoft.com/sharepoint/v3" xmlns:ns2="594212a7-a8eb-497d-bd6b-0e3a174923ee" targetNamespace="http://schemas.microsoft.com/office/2006/metadata/properties" ma:root="true" ma:fieldsID="a3d08b64a20d4b59c3188e4df41a755c" ns1:_="" ns2:_="">
    <xsd:import namespace="http://schemas.microsoft.com/sharepoint/v3"/>
    <xsd:import namespace="594212a7-a8eb-497d-bd6b-0e3a174923ee"/>
    <xsd:element name="properties">
      <xsd:complexType>
        <xsd:sequence>
          <xsd:element name="documentManagement">
            <xsd:complexType>
              <xsd:all>
                <xsd:element ref="ns1:Audience"/>
                <xsd:element ref="ns1:PublishingRollupImage" minOccurs="0"/>
                <xsd:element ref="ns2:TaxCatchAll" minOccurs="0"/>
                <xsd:element ref="ns2:TaxCatchAllLabel" minOccurs="0"/>
                <xsd:element ref="ns2:hbb7c253cca74a7eb37893d2c784478e" minOccurs="0"/>
                <xsd:element ref="ns2:e2fa6dee792b43efac6bb28cb4245109" minOccurs="0"/>
                <xsd:element ref="ns2:m7fd08401b3947dfa98de00fecb0dae1" minOccurs="0"/>
                <xsd:element ref="ns2:l0cedefb36e74dc2b968aa0e806ff5e3" minOccurs="0"/>
                <xsd:element ref="ns2:e52db41c680243efb0b30a61ab228ec7" minOccurs="0"/>
                <xsd:element ref="ns2:bf182a5ee3d048a18e411565aa2e2f45" minOccurs="0"/>
                <xsd:element ref="ns2:ad37d51a25df4e05a3b157053c5270a3" minOccurs="0"/>
                <xsd:element ref="ns2:fd69f967cfe64500a3ea9d72cb3281b0" minOccurs="0"/>
                <xsd:element ref="ns2:a825e358ec1643889847765ed6ff8a73" minOccurs="0"/>
                <xsd:element ref="ns2:caf53a6a65da4c24b32d62b4b62720b3" minOccurs="0"/>
                <xsd:element ref="ns2:j0d00d49c94f4a41889fe0a90686fcf3" minOccurs="0"/>
                <xsd:element ref="ns2:SAF_Descriptif"/>
                <xsd:element ref="ns2:SAF_DateDeMiseAJour"/>
                <xsd:element ref="ns2:SAF_Auteur" minOccurs="0"/>
                <xsd:element ref="ns2:SharePoint_Item_Language"/>
                <xsd:element ref="ns2:SharePoint_Group_Language" minOccurs="0"/>
                <xsd:element ref="ns2:SAF_RollupImageUrl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udience" ma:index="8" ma:displayName="Target Audiences" ma:description="Target Audiences is a site column created by the Publishing feature. It is used to specify audiences to which this page will be targeted." ma:internalName="Audience" ma:readOnly="false">
      <xsd:simpleType>
        <xsd:restriction base="dms:Unknown"/>
      </xsd:simpleType>
    </xsd:element>
    <xsd:element name="PublishingRollupImage" ma:index="9" nillable="true" ma:displayName="Rollup image" ma:description="Rollup Image is a site column created by the Publishing feature. It is used on the Page Content Type as the image for the page shown in content roll-ups such as the Content By Search web part." ma:internalName="PublishingRollupImag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212a7-a8eb-497d-bd6b-0e3a174923e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9065baee-787a-4b2c-9a5f-8c0ff377cc98}" ma:internalName="TaxCatchAll" ma:readOnly="false" ma:showField="CatchAllData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description="" ma:hidden="true" ma:list="{9065baee-787a-4b2c-9a5f-8c0ff377cc98}" ma:internalName="TaxCatchAllLabel" ma:readOnly="false" ma:showField="CatchAllDataLabel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bb7c253cca74a7eb37893d2c784478e" ma:index="12" ma:taxonomy="true" ma:internalName="hbb7c253cca74a7eb37893d2c784478e" ma:taxonomyFieldName="SAF_Perimetre" ma:displayName="Scope" ma:readOnly="false" ma:fieldId="{1bb7c253-cca7-4a7e-b378-93d2c784478e}" ma:sspId="45132351-61c7-4947-8fdd-28b295696121" ma:termSetId="1b45f720-bd19-43cd-a0f9-8331ec2f3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2fa6dee792b43efac6bb28cb4245109" ma:index="14" ma:taxonomy="true" ma:internalName="e2fa6dee792b43efac6bb28cb4245109" ma:taxonomyFieldName="SAF_Company" ma:displayName="Tier-1 company &#10;" ma:readOnly="false" ma:fieldId="{e2fa6dee-792b-43ef-ac6b-b28cb4245109}" ma:sspId="45132351-61c7-4947-8fdd-28b295696121" ma:termSetId="2dac507a-73d1-4662-b862-22cce81597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7fd08401b3947dfa98de00fecb0dae1" ma:index="16" nillable="true" ma:taxonomy="true" ma:internalName="m7fd08401b3947dfa98de00fecb0dae1" ma:taxonomyFieldName="SAF_SubSidiaryLevel1" ma:displayName="Level-1 subsidiary" ma:readOnly="false" ma:fieldId="{67fd0840-1b39-47df-a98d-e00fecb0dae1}" ma:sspId="45132351-61c7-4947-8fdd-28b295696121" ma:termSetId="b2de5a41-99c4-4b96-b173-1181d39d55c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0cedefb36e74dc2b968aa0e806ff5e3" ma:index="18" nillable="true" ma:taxonomy="true" ma:internalName="l0cedefb36e74dc2b968aa0e806ff5e3" ma:taxonomyFieldName="SAF_SubSidiaryLevel2" ma:displayName="Level-2 subsidiary" ma:readOnly="false" ma:fieldId="{50cedefb-36e7-4dc2-b968-aa0e806ff5e3}" ma:sspId="45132351-61c7-4947-8fdd-28b295696121" ma:termSetId="efd3a833-e321-4f7c-82ad-4506f059fe7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52db41c680243efb0b30a61ab228ec7" ma:index="20" nillable="true" ma:taxonomy="true" ma:internalName="e52db41c680243efb0b30a61ab228ec7" ma:taxonomyFieldName="SAF_Site" ma:displayName="Facility" ma:readOnly="false" ma:fieldId="{e52db41c-6802-43ef-b0b3-0a61ab228ec7}" ma:sspId="45132351-61c7-4947-8fdd-28b295696121" ma:termSetId="1e2c52bd-2ad3-4b44-b39c-0928818a65b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f182a5ee3d048a18e411565aa2e2f45" ma:index="22" nillable="true" ma:taxonomy="true" ma:internalName="bf182a5ee3d048a18e411565aa2e2f45" ma:taxonomyFieldName="SAF_Location" ma:displayName="Site" ma:readOnly="false" ma:fieldId="{bf182a5e-e3d0-48a1-8e41-1565aa2e2f45}" ma:sspId="45132351-61c7-4947-8fdd-28b295696121" ma:termSetId="95b63218-de97-4165-820e-29e8a1311d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37d51a25df4e05a3b157053c5270a3" ma:index="24" nillable="true" ma:taxonomy="true" ma:internalName="ad37d51a25df4e05a3b157053c5270a3" ma:taxonomyFieldName="SAF_CrossOverFunctions" ma:displayName="Group-wide Functions" ma:default="" ma:fieldId="{ad37d51a-25df-4e05-a3b1-57053c5270a3}" ma:taxonomyMulti="true" ma:sspId="45132351-61c7-4947-8fdd-28b295696121" ma:termSetId="3f763b69-121a-4a4d-aeac-562db83cf08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d69f967cfe64500a3ea9d72cb3281b0" ma:index="26" nillable="true" ma:taxonomy="true" ma:internalName="fd69f967cfe64500a3ea9d72cb3281b0" ma:taxonomyFieldName="SAF_Country" ma:displayName="Country" ma:readOnly="false" ma:fieldId="{fd69f967-cfe6-4500-a3ea-9d72cb3281b0}" ma:sspId="45132351-61c7-4947-8fdd-28b295696121" ma:termSetId="f32f2a60-e9a7-4bda-8f61-46c43dbb3c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825e358ec1643889847765ed6ff8a73" ma:index="28" nillable="true" ma:taxonomy="true" ma:internalName="a825e358ec1643889847765ed6ff8a73" ma:taxonomyFieldName="SAF_BusinessUnit" ma:displayName="Department" ma:readOnly="false" ma:fieldId="{a825e358-ec16-4388-9847-765ed6ff8a73}" ma:sspId="45132351-61c7-4947-8fdd-28b295696121" ma:termSetId="d540ff52-a7c7-403e-9d67-608dad319c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f53a6a65da4c24b32d62b4b62720b3" ma:index="30" nillable="true" ma:taxonomy="true" ma:internalName="caf53a6a65da4c24b32d62b4b62720b3" ma:taxonomyFieldName="SAF_Division" ma:displayName="Division/BU" ma:readOnly="false" ma:fieldId="{caf53a6a-65da-4c24-b32d-62b4b62720b3}" ma:sspId="45132351-61c7-4947-8fdd-28b295696121" ma:termSetId="5f50dbbd-fc38-49a7-84c2-cba8d57801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0d00d49c94f4a41889fe0a90686fcf3" ma:index="32" ma:taxonomy="true" ma:internalName="j0d00d49c94f4a41889fe0a90686fcf3" ma:taxonomyFieldName="SAF_DocumentsType" ma:displayName="Document type " ma:readOnly="false" ma:fieldId="{30d00d49-c94f-4a41-889f-e0a90686fcf3}" ma:sspId="45132351-61c7-4947-8fdd-28b295696121" ma:termSetId="50b2ac5f-3148-4a42-b234-fc348f9b3c8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F_Descriptif" ma:index="34" ma:displayName="Description" ma:internalName="SAF_Descriptif" ma:readOnly="false">
      <xsd:simpleType>
        <xsd:restriction base="dms:Text">
          <xsd:maxLength value="200"/>
        </xsd:restriction>
      </xsd:simpleType>
    </xsd:element>
    <xsd:element name="SAF_DateDeMiseAJour" ma:index="35" ma:displayName="Last updated on" ma:format="DateOnly" ma:internalName="SAF_DateDeMiseAJour" ma:readOnly="false">
      <xsd:simpleType>
        <xsd:restriction base="dms:DateTime"/>
      </xsd:simpleType>
    </xsd:element>
    <xsd:element name="SAF_Auteur" ma:index="36" nillable="true" ma:displayName="Author" ma:internalName="SAF_Auteur" ma:readOnly="false">
      <xsd:simpleType>
        <xsd:restriction base="dms:Note">
          <xsd:maxLength value="255"/>
        </xsd:restriction>
      </xsd:simpleType>
    </xsd:element>
    <xsd:element name="SharePoint_Item_Language" ma:index="37" ma:displayName="Language" ma:default="ALL" ma:format="Dropdown" ma:internalName="SharePoint_Item_Language">
      <xsd:simpleType>
        <xsd:restriction base="dms:Choice">
          <xsd:enumeration value="ALL"/>
          <xsd:enumeration value="EN"/>
          <xsd:enumeration value="FR"/>
        </xsd:restriction>
      </xsd:simpleType>
    </xsd:element>
    <xsd:element name="SharePoint_Group_Language" ma:index="38" nillable="true" ma:displayName="SharePoint_Group_Language" ma:default="0" ma:internalName="SharePoint_Group_Language">
      <xsd:simpleType>
        <xsd:restriction base="dms:Number"/>
      </xsd:simpleType>
    </xsd:element>
    <xsd:element name="SAF_RollupImageUrl" ma:index="39" nillable="true" ma:displayName="URL Image Rollup  " ma:internalName="SAF_RollupImageUrl">
      <xsd:simpleType>
        <xsd:restriction base="dms:Text"/>
      </xsd:simpleType>
    </xsd:element>
    <xsd:element name="TaxKeywordTaxHTField" ma:index="40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RollupImage xmlns="http://schemas.microsoft.com/sharepoint/v3">&lt;img alt="" src="/com/Sagem/PracticalInfo/DocumentModels/PublishingImages/ppt_fr.jpg" style="BORDER&amp;#58;0px solid;" /&gt;</PublishingRollupImage>
    <j0d00d49c94f4a41889fe0a90686fcf3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Modèle de PowerPoint</TermName>
          <TermId xmlns="http://schemas.microsoft.com/office/infopath/2007/PartnerControls">80c833d3-038d-45cb-b65f-a8d2234b6314</TermId>
        </TermInfo>
      </Terms>
    </j0d00d49c94f4a41889fe0a90686fcf3>
    <SharePoint_Group_Language xmlns="594212a7-a8eb-497d-bd6b-0e3a174923ee">0</SharePoint_Group_Language>
    <fd69f967cfe64500a3ea9d72cb3281b0 xmlns="594212a7-a8eb-497d-bd6b-0e3a174923ee">
      <Terms xmlns="http://schemas.microsoft.com/office/infopath/2007/PartnerControls"/>
    </fd69f967cfe64500a3ea9d72cb3281b0>
    <TaxCatchAllLabel xmlns="594212a7-a8eb-497d-bd6b-0e3a174923ee"/>
    <SAF_RollupImageUrl xmlns="594212a7-a8eb-497d-bd6b-0e3a174923ee">/com/Sagem/PracticalInfo/DocumentModels/PublishingImages/ppt_fr.jpg</SAF_RollupImageUrl>
    <m7fd08401b3947dfa98de00fecb0dae1 xmlns="594212a7-a8eb-497d-bd6b-0e3a174923ee">
      <Terms xmlns="http://schemas.microsoft.com/office/infopath/2007/PartnerControls"/>
    </m7fd08401b3947dfa98de00fecb0dae1>
    <bf182a5ee3d048a18e411565aa2e2f45 xmlns="594212a7-a8eb-497d-bd6b-0e3a174923ee">
      <Terms xmlns="http://schemas.microsoft.com/office/infopath/2007/PartnerControls"/>
    </bf182a5ee3d048a18e411565aa2e2f45>
    <e52db41c680243efb0b30a61ab228ec7 xmlns="594212a7-a8eb-497d-bd6b-0e3a174923ee">
      <Terms xmlns="http://schemas.microsoft.com/office/infopath/2007/PartnerControls"/>
    </e52db41c680243efb0b30a61ab228ec7>
    <hbb7c253cca74a7eb37893d2c784478e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Société de rang 1</TermName>
          <TermId xmlns="http://schemas.microsoft.com/office/infopath/2007/PartnerControls">153bb90e-11c3-427f-ad6a-31f0311df60b</TermId>
        </TermInfo>
      </Terms>
    </hbb7c253cca74a7eb37893d2c784478e>
    <ad37d51a25df4e05a3b157053c5270a3 xmlns="594212a7-a8eb-497d-bd6b-0e3a174923ee">
      <Terms xmlns="http://schemas.microsoft.com/office/infopath/2007/PartnerControls"/>
    </ad37d51a25df4e05a3b157053c5270a3>
    <TaxCatchAll xmlns="594212a7-a8eb-497d-bd6b-0e3a174923ee">
      <Value>66</Value>
      <Value>3</Value>
      <Value>2</Value>
    </TaxCatchAll>
    <e2fa6dee792b43efac6bb28cb4245109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Safran Electronics and Defense</TermName>
          <TermId xmlns="http://schemas.microsoft.com/office/infopath/2007/PartnerControls">09be7f39-4113-4616-9cb0-773043a7aa11</TermId>
        </TermInfo>
      </Terms>
    </e2fa6dee792b43efac6bb28cb4245109>
    <l0cedefb36e74dc2b968aa0e806ff5e3 xmlns="594212a7-a8eb-497d-bd6b-0e3a174923ee">
      <Terms xmlns="http://schemas.microsoft.com/office/infopath/2007/PartnerControls"/>
    </l0cedefb36e74dc2b968aa0e806ff5e3>
    <TaxKeywordTaxHTField xmlns="594212a7-a8eb-497d-bd6b-0e3a174923ee">
      <Terms xmlns="http://schemas.microsoft.com/office/infopath/2007/PartnerControls"/>
    </TaxKeywordTaxHTField>
    <a825e358ec1643889847765ed6ff8a73 xmlns="594212a7-a8eb-497d-bd6b-0e3a174923ee">
      <Terms xmlns="http://schemas.microsoft.com/office/infopath/2007/PartnerControls"/>
    </a825e358ec1643889847765ed6ff8a73>
    <Audience xmlns="http://schemas.microsoft.com/sharepoint/v3">b1fcddf0-eb02-40cf-999e-f891355df569;;;;</Audience>
    <SAF_DateDeMiseAJour xmlns="594212a7-a8eb-497d-bd6b-0e3a174923ee">2016-05-18T22:00:00+00:00</SAF_DateDeMiseAJour>
    <SAF_Descriptif xmlns="594212a7-a8eb-497d-bd6b-0e3a174923ee">Modèle de présentation Powerpoint</SAF_Descriptif>
    <caf53a6a65da4c24b32d62b4b62720b3 xmlns="594212a7-a8eb-497d-bd6b-0e3a174923ee">
      <Terms xmlns="http://schemas.microsoft.com/office/infopath/2007/PartnerControls"/>
    </caf53a6a65da4c24b32d62b4b62720b3>
    <SAF_Auteur xmlns="594212a7-a8eb-497d-bd6b-0e3a174923ee" xsi:nil="true"/>
    <SharePoint_Item_Language xmlns="594212a7-a8eb-497d-bd6b-0e3a174923ee">ALL</SharePoint_Item_Language>
  </documentManagement>
</p:properties>
</file>

<file path=customXml/itemProps1.xml><?xml version="1.0" encoding="utf-8"?>
<ds:datastoreItem xmlns:ds="http://schemas.openxmlformats.org/officeDocument/2006/customXml" ds:itemID="{CDFC1E5D-7D92-42DE-BD9A-3052BDFC67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A5CAF7-8EEF-4F62-8E18-26CC56AAAB6D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F7E004A7-897D-4E72-A616-FDDDB65662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4212a7-a8eb-497d-bd6b-0e3a174923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CBB7B86-1A6B-4396-82CD-495CB7635E87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594212a7-a8eb-497d-bd6b-0e3a174923ee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1076</Words>
  <Application>Microsoft Office PowerPoint</Application>
  <PresentationFormat>Affichage à l'écran (16:9)</PresentationFormat>
  <Paragraphs>122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Calibri</vt:lpstr>
      <vt:lpstr>Symbol</vt:lpstr>
      <vt:lpstr>Wingdings 2</vt:lpstr>
      <vt:lpstr>SAFRAN_Bleu</vt:lpstr>
      <vt:lpstr>SAFRAN_Orange</vt:lpstr>
      <vt:lpstr>SAFRAN_Vert_foncé</vt:lpstr>
      <vt:lpstr>SAFRAN_Vert</vt:lpstr>
      <vt:lpstr>LES problèmes « INDécidableS »  </vt:lpstr>
      <vt:lpstr>1302 : Jean Duns Scot</vt:lpstr>
      <vt:lpstr>1638 : Galilée</vt:lpstr>
      <vt:lpstr>1679 Leibniz (brouillon de lettre à Malebranche)</vt:lpstr>
      <vt:lpstr>1874 : Cantor</vt:lpstr>
      <vt:lpstr>Juin 1902 : Bertrand Russell écrit à Gottlob Frege</vt:lpstr>
      <vt:lpstr>1910 : Principia Mathematica</vt:lpstr>
      <vt:lpstr>1931 : Gödel</vt:lpstr>
      <vt:lpstr>1936 : Church</vt:lpstr>
      <vt:lpstr>1936 : Turing</vt:lpstr>
      <vt:lpstr>‘Turing completeness’</vt:lpstr>
      <vt:lpstr>1953 : Rice</vt:lpstr>
      <vt:lpstr>1971 : Matyiasevich</vt:lpstr>
      <vt:lpstr>xx</vt:lpstr>
      <vt:lpstr>xx</vt:lpstr>
      <vt:lpstr>xx</vt:lpstr>
      <vt:lpstr>Annexe : preuve alternative du th. D’incomplétude</vt:lpstr>
    </vt:vector>
  </TitlesOfParts>
  <Manager>SAFRAN</Manager>
  <Company>SAFRAN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Safran Electronics &amp; Defense gabarit Powerpoint (FR)</dc:title>
  <dc:subject>SAFRAN</dc:subject>
  <dc:creator>SAFRAN</dc:creator>
  <cp:lastModifiedBy>DUFOUR Jean-Louis (SAFRAN ELECTRONICS &amp; DEFENSE)</cp:lastModifiedBy>
  <cp:revision>827</cp:revision>
  <cp:lastPrinted>2021-08-02T14:55:38Z</cp:lastPrinted>
  <dcterms:created xsi:type="dcterms:W3CDTF">2013-07-26T07:27:45Z</dcterms:created>
  <dcterms:modified xsi:type="dcterms:W3CDTF">2021-08-16T09:50:05Z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_HiddenNeedApprove">
    <vt:bool>false</vt:bool>
  </property>
  <property fmtid="{D5CDD505-2E9C-101B-9397-08002B2CF9AE}" pid="4" name="SAF_CrossOverFunctions">
    <vt:lpwstr/>
  </property>
  <property fmtid="{D5CDD505-2E9C-101B-9397-08002B2CF9AE}" pid="5" name="SAF_DocumentsType">
    <vt:lpwstr>66;#Modèle de PowerPoint|80c833d3-038d-45cb-b65f-a8d2234b6314</vt:lpwstr>
  </property>
  <property fmtid="{D5CDD505-2E9C-101B-9397-08002B2CF9AE}" pid="6" name="SAF_SubSidiaryLevel2">
    <vt:lpwstr/>
  </property>
  <property fmtid="{D5CDD505-2E9C-101B-9397-08002B2CF9AE}" pid="7" name="_HiddenNeedWorkflow">
    <vt:bool>false</vt:bool>
  </property>
  <property fmtid="{D5CDD505-2E9C-101B-9397-08002B2CF9AE}" pid="8" name="SAF_Location">
    <vt:lpwstr/>
  </property>
  <property fmtid="{D5CDD505-2E9C-101B-9397-08002B2CF9AE}" pid="9" name="ContentTypeId">
    <vt:lpwstr>0x010100D21E0D47AF3242459E2F63E44FCC089100777D7FF5B336497A8022BDD96D52F2060073A9C0FD6552724BA132B83B91CE397D</vt:lpwstr>
  </property>
  <property fmtid="{D5CDD505-2E9C-101B-9397-08002B2CF9AE}" pid="10" name="SAF_BusinessUnit">
    <vt:lpwstr/>
  </property>
  <property fmtid="{D5CDD505-2E9C-101B-9397-08002B2CF9AE}" pid="11" name="SAF_Company">
    <vt:lpwstr>3;#Safran Electronics and Defense|09be7f39-4113-4616-9cb0-773043a7aa11</vt:lpwstr>
  </property>
  <property fmtid="{D5CDD505-2E9C-101B-9397-08002B2CF9AE}" pid="12" name="SAF_Division">
    <vt:lpwstr/>
  </property>
  <property fmtid="{D5CDD505-2E9C-101B-9397-08002B2CF9AE}" pid="13" name="SAF_SubSidiaryLevel1">
    <vt:lpwstr/>
  </property>
  <property fmtid="{D5CDD505-2E9C-101B-9397-08002B2CF9AE}" pid="14" name="SAF_Site">
    <vt:lpwstr/>
  </property>
  <property fmtid="{D5CDD505-2E9C-101B-9397-08002B2CF9AE}" pid="15" name="SAF_Perimetre">
    <vt:lpwstr>2;#Société de rang 1|153bb90e-11c3-427f-ad6a-31f0311df60b</vt:lpwstr>
  </property>
  <property fmtid="{D5CDD505-2E9C-101B-9397-08002B2CF9AE}" pid="16" name="SAF_Country">
    <vt:lpwstr/>
  </property>
</Properties>
</file>