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29"/>
  </p:notesMasterIdLst>
  <p:handoutMasterIdLst>
    <p:handoutMasterId r:id="rId30"/>
  </p:handoutMasterIdLst>
  <p:sldIdLst>
    <p:sldId id="409" r:id="rId9"/>
    <p:sldId id="349" r:id="rId10"/>
    <p:sldId id="457" r:id="rId11"/>
    <p:sldId id="458" r:id="rId12"/>
    <p:sldId id="459" r:id="rId13"/>
    <p:sldId id="465" r:id="rId14"/>
    <p:sldId id="461" r:id="rId15"/>
    <p:sldId id="460" r:id="rId16"/>
    <p:sldId id="462" r:id="rId17"/>
    <p:sldId id="463" r:id="rId18"/>
    <p:sldId id="472" r:id="rId19"/>
    <p:sldId id="471" r:id="rId20"/>
    <p:sldId id="476" r:id="rId21"/>
    <p:sldId id="466" r:id="rId22"/>
    <p:sldId id="478" r:id="rId23"/>
    <p:sldId id="474" r:id="rId24"/>
    <p:sldId id="473" r:id="rId25"/>
    <p:sldId id="477" r:id="rId26"/>
    <p:sldId id="468" r:id="rId27"/>
    <p:sldId id="469" r:id="rId28"/>
  </p:sldIdLst>
  <p:sldSz cx="9144000" cy="5143500" type="screen16x9"/>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09"/>
            <p14:sldId id="349"/>
            <p14:sldId id="457"/>
            <p14:sldId id="458"/>
            <p14:sldId id="459"/>
            <p14:sldId id="465"/>
            <p14:sldId id="461"/>
            <p14:sldId id="460"/>
            <p14:sldId id="462"/>
            <p14:sldId id="463"/>
            <p14:sldId id="472"/>
            <p14:sldId id="471"/>
            <p14:sldId id="476"/>
            <p14:sldId id="466"/>
            <p14:sldId id="478"/>
            <p14:sldId id="474"/>
            <p14:sldId id="473"/>
            <p14:sldId id="477"/>
            <p14:sldId id="468"/>
            <p14:sldId id="469"/>
          </p14:sldIdLst>
        </p14:section>
        <p14:section name="SAFRAN_Orange" id="{D8F3042B-97C2-4D50-8FF8-D94D3054BC85}">
          <p14:sldIdLst/>
        </p14:section>
        <p14:section name="SAFRAN_Vert_foncé" id="{E8FFF585-2E74-4CFD-AA84-2D56271D5136}">
          <p14:sldIdLst/>
        </p14:section>
        <p14:section name="SAFRAN_Vert" id="{AEAED9FF-D98E-4A8B-A1BA-F0602EA03F85}">
          <p14:sldIdLst/>
        </p14:section>
        <p14:section name="Méthodologie" id="{B59A9594-C203-4CF9-AEF4-0E1940CD21E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p:scale>
          <a:sx n="100" d="100"/>
          <a:sy n="100" d="100"/>
        </p:scale>
        <p:origin x="-72" y="-906"/>
      </p:cViewPr>
      <p:guideLst>
        <p:guide orient="horz" pos="1620"/>
        <p:guide orient="horz" pos="259"/>
        <p:guide orient="horz" pos="735"/>
        <p:guide orient="horz" pos="46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fr-FR"/>
          </a:p>
        </p:txBody>
      </p:sp>
      <p:sp>
        <p:nvSpPr>
          <p:cNvPr id="3" name="Espace réservé de la date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0971EF12-5369-4F7D-8386-2BAB2912270B}" type="datetimeFigureOut">
              <a:rPr lang="fr-FR" smtClean="0"/>
              <a:t>17/12/2019</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556A09C4-74EB-4C6D-87E6-B87770AC95F3}" type="slidenum">
              <a:rPr lang="fr-FR" smtClean="0"/>
              <a:t>‹N°›</a:t>
            </a:fld>
            <a:endParaRPr lang="fr-FR"/>
          </a:p>
        </p:txBody>
      </p:sp>
    </p:spTree>
    <p:extLst>
      <p:ext uri="{BB962C8B-B14F-4D97-AF65-F5344CB8AC3E}">
        <p14:creationId xmlns:p14="http://schemas.microsoft.com/office/powerpoint/2010/main" val="1767579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Arial" pitchFamily="34" charset="0"/>
              </a:defRPr>
            </a:lvl1pPr>
          </a:lstStyle>
          <a:p>
            <a:fld id="{D680E798-53FF-4C51-A981-953463752515}" type="datetimeFigureOut">
              <a:rPr lang="fr-FR" smtClean="0"/>
              <a:pPr/>
              <a:t>17/12/2019</a:t>
            </a:fld>
            <a:endParaRPr lang="fr-FR" dirty="0"/>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768" tIns="47384" rIns="94768" bIns="47384" rtlCol="0" anchor="ctr"/>
          <a:lstStyle/>
          <a:p>
            <a:endParaRPr lang="fr-FR" dirty="0"/>
          </a:p>
        </p:txBody>
      </p:sp>
      <p:sp>
        <p:nvSpPr>
          <p:cNvPr id="5" name="Espace réservé des commentaire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7228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417698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721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2"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1" y="1635123"/>
            <a:ext cx="6228000" cy="2484000"/>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3208127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Rectangle 20"/>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9053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8"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874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1440000" y="1130400"/>
            <a:ext cx="7452000" cy="3492000"/>
          </a:xfrm>
        </p:spPr>
        <p:txBody>
          <a:bodyPr/>
          <a:lstStyle>
            <a:lvl1pPr marL="0" indent="0">
              <a:buSzPct val="25000"/>
              <a:buFontTx/>
              <a:buBlip>
                <a:blip r:embed="rId2"/>
              </a:buBlip>
              <a:defRPr cap="all" baseline="0">
                <a:solidFill>
                  <a:schemeClr val="accent2"/>
                </a:solidFill>
              </a:defRPr>
            </a:lvl1pPr>
          </a:lstStyle>
          <a:p>
            <a:pPr lvl="0"/>
            <a:r>
              <a:rPr lang="fr-FR" dirty="0" smtClean="0"/>
              <a:t>Texte</a:t>
            </a:r>
          </a:p>
        </p:txBody>
      </p:sp>
    </p:spTree>
    <p:extLst>
      <p:ext uri="{BB962C8B-B14F-4D97-AF65-F5344CB8AC3E}">
        <p14:creationId xmlns:p14="http://schemas.microsoft.com/office/powerpoint/2010/main" val="37558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2979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bg bwMode="gray">
      <p:bgRef idx="1001">
        <a:schemeClr val="bg1"/>
      </p:bgRef>
    </p:bg>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41478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jpe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798" r:id="rId8"/>
    <p:sldLayoutId id="2147483814" r:id="rId9"/>
    <p:sldLayoutId id="2147483815" r:id="rId10"/>
    <p:sldLayoutId id="2147483925" r:id="rId11"/>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8"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0"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9"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wmf"/><Relationship Id="rId1" Type="http://schemas.openxmlformats.org/officeDocument/2006/relationships/slideLayout" Target="../slideLayouts/slideLayout8.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7.wmf"/><Relationship Id="rId7" Type="http://schemas.openxmlformats.org/officeDocument/2006/relationships/image" Target="../media/image38.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1.bin"/><Relationship Id="rId4" Type="http://schemas.openxmlformats.org/officeDocument/2006/relationships/image" Target="../media/image34.jpe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8.xml"/><Relationship Id="rId4" Type="http://schemas.openxmlformats.org/officeDocument/2006/relationships/image" Target="../media/image44.jpe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8.xml"/><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6.wmf"/></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wmf"/><Relationship Id="rId4" Type="http://schemas.openxmlformats.org/officeDocument/2006/relationships/image" Target="../media/image26.wmf"/></Relationships>
</file>

<file path=ppt/slides/_rels/slide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8.xml"/><Relationship Id="rId5" Type="http://schemas.openxmlformats.org/officeDocument/2006/relationships/image" Target="../media/image20.wmf"/><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503547" y="771550"/>
            <a:ext cx="8137525" cy="1296144"/>
          </a:xfrm>
        </p:spPr>
        <p:txBody>
          <a:bodyPr/>
          <a:lstStyle/>
          <a:p>
            <a:r>
              <a:rPr lang="fr-FR" dirty="0" smtClean="0"/>
              <a:t>Fiabilité: </a:t>
            </a:r>
            <a:r>
              <a:rPr lang="fr-FR" dirty="0"/>
              <a:t>les baignoires </a:t>
            </a:r>
            <a:r>
              <a:rPr lang="fr-FR" dirty="0" err="1"/>
              <a:t>existent-elles</a:t>
            </a:r>
            <a:r>
              <a:rPr lang="fr-FR" dirty="0"/>
              <a:t> vraiment </a:t>
            </a:r>
            <a:r>
              <a:rPr lang="fr-FR" dirty="0" smtClean="0"/>
              <a:t>? </a:t>
            </a:r>
            <a:r>
              <a:rPr lang="fr-FR" dirty="0"/>
              <a:t/>
            </a:r>
            <a:br>
              <a:rPr lang="fr-FR" dirty="0"/>
            </a:br>
            <a:endParaRPr lang="fr-FR" dirty="0"/>
          </a:p>
        </p:txBody>
      </p:sp>
      <p:sp>
        <p:nvSpPr>
          <p:cNvPr id="5" name="Espace réservé de la date 4"/>
          <p:cNvSpPr>
            <a:spLocks noGrp="1"/>
          </p:cNvSpPr>
          <p:nvPr>
            <p:ph type="dt" sz="half" idx="2"/>
          </p:nvPr>
        </p:nvSpPr>
        <p:spPr>
          <a:xfrm>
            <a:off x="-324544" y="3399842"/>
            <a:ext cx="8136000" cy="502556"/>
          </a:xfrm>
        </p:spPr>
        <p:txBody>
          <a:bodyPr/>
          <a:lstStyle/>
          <a:p>
            <a:r>
              <a:rPr lang="fr-FR" dirty="0" smtClean="0"/>
              <a:t>2</a:t>
            </a:r>
            <a:r>
              <a:rPr lang="fr-FR" dirty="0" smtClean="0"/>
              <a:t>7 sept. </a:t>
            </a:r>
            <a:r>
              <a:rPr lang="fr-FR" dirty="0" smtClean="0"/>
              <a:t>2019</a:t>
            </a:r>
          </a:p>
          <a:p>
            <a:r>
              <a:rPr lang="fr-FR" dirty="0" smtClean="0"/>
              <a:t>Jean-Louis DUFOUR</a:t>
            </a:r>
            <a:endParaRPr lang="fr-FR" dirty="0"/>
          </a:p>
        </p:txBody>
      </p:sp>
      <p:sp>
        <p:nvSpPr>
          <p:cNvPr id="6" name="Espace réservé du pied de page 5"/>
          <p:cNvSpPr>
            <a:spLocks noGrp="1"/>
          </p:cNvSpPr>
          <p:nvPr>
            <p:ph type="ftr" sz="quarter" idx="3"/>
          </p:nvPr>
        </p:nvSpPr>
        <p:spPr/>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4"/>
          </p:nvPr>
        </p:nvSpPr>
        <p:spPr/>
        <p:txBody>
          <a:bodyPr/>
          <a:lstStyle/>
          <a:p>
            <a:fld id="{733122C9-A0B9-462F-8757-0847AD287B63}" type="slidenum">
              <a:rPr lang="fr-FR" smtClean="0"/>
              <a:pPr/>
              <a:t>1</a:t>
            </a:fld>
            <a:endParaRPr lang="fr-FR" dirty="0"/>
          </a:p>
        </p:txBody>
      </p:sp>
      <p:sp>
        <p:nvSpPr>
          <p:cNvPr id="8" name="Titre 10"/>
          <p:cNvSpPr txBox="1">
            <a:spLocks/>
          </p:cNvSpPr>
          <p:nvPr/>
        </p:nvSpPr>
        <p:spPr bwMode="gray">
          <a:xfrm>
            <a:off x="2627785" y="1959682"/>
            <a:ext cx="2016223" cy="612068"/>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600" b="1" kern="1200" cap="all" baseline="0">
                <a:solidFill>
                  <a:schemeClr val="accent2"/>
                </a:solidFill>
                <a:latin typeface="+mj-lt"/>
                <a:ea typeface="+mj-ea"/>
                <a:cs typeface="+mj-cs"/>
              </a:defRPr>
            </a:lvl1pPr>
          </a:lstStyle>
          <a:p>
            <a:r>
              <a:rPr lang="fr-FR" dirty="0" smtClean="0"/>
              <a:t>baignoire</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249" y="2571750"/>
            <a:ext cx="4211259" cy="1548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 y="1944985"/>
            <a:ext cx="2625961" cy="2174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ultiplier 1"/>
          <p:cNvSpPr/>
          <p:nvPr/>
        </p:nvSpPr>
        <p:spPr>
          <a:xfrm>
            <a:off x="1475656" y="195486"/>
            <a:ext cx="6660740" cy="1926214"/>
          </a:xfrm>
          <a:prstGeom prst="mathMultiply">
            <a:avLst>
              <a:gd name="adj1" fmla="val 577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0"/>
          <p:cNvSpPr txBox="1">
            <a:spLocks/>
          </p:cNvSpPr>
          <p:nvPr/>
        </p:nvSpPr>
        <p:spPr bwMode="gray">
          <a:xfrm>
            <a:off x="4364361" y="1959682"/>
            <a:ext cx="4564123" cy="612068"/>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600" b="1" kern="1200" cap="all" baseline="0">
                <a:solidFill>
                  <a:schemeClr val="accent2"/>
                </a:solidFill>
                <a:latin typeface="+mj-lt"/>
                <a:ea typeface="+mj-ea"/>
                <a:cs typeface="+mj-cs"/>
              </a:defRPr>
            </a:lvl1pPr>
          </a:lstStyle>
          <a:p>
            <a:r>
              <a:rPr lang="fr-FR" dirty="0" smtClean="0"/>
              <a:t>ou montagne russe ?</a:t>
            </a:r>
            <a:endParaRPr lang="fr-FR" dirty="0"/>
          </a:p>
        </p:txBody>
      </p:sp>
    </p:spTree>
    <p:extLst>
      <p:ext uri="{BB962C8B-B14F-4D97-AF65-F5344CB8AC3E}">
        <p14:creationId xmlns:p14="http://schemas.microsoft.com/office/powerpoint/2010/main" val="364933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altLang="fr-FR" sz="1800" dirty="0"/>
              <a:t>1825 </a:t>
            </a:r>
            <a:r>
              <a:rPr lang="fr-FR" altLang="fr-FR" sz="1800" dirty="0" err="1"/>
              <a:t>Gompertz</a:t>
            </a:r>
            <a:r>
              <a:rPr lang="fr-FR" altLang="fr-FR" sz="1800" dirty="0"/>
              <a:t> (2/3) : taux constant = pas de vieillissement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10</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Rectangle 120"/>
          <p:cNvSpPr>
            <a:spLocks noChangeArrowheads="1"/>
          </p:cNvSpPr>
          <p:nvPr/>
        </p:nvSpPr>
        <p:spPr bwMode="auto">
          <a:xfrm>
            <a:off x="683568" y="771550"/>
            <a:ext cx="684076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1600" dirty="0"/>
              <a:t>« … if the </a:t>
            </a:r>
            <a:r>
              <a:rPr lang="fr-FR" altLang="fr-FR" sz="1600" dirty="0" err="1"/>
              <a:t>number</a:t>
            </a:r>
            <a:r>
              <a:rPr lang="fr-FR" altLang="fr-FR" sz="1600" dirty="0"/>
              <a:t> of living </a:t>
            </a:r>
            <a:r>
              <a:rPr lang="fr-FR" altLang="fr-FR" sz="1600" dirty="0" err="1"/>
              <a:t>decreased</a:t>
            </a:r>
            <a:r>
              <a:rPr lang="fr-FR" altLang="fr-FR" sz="1600" dirty="0"/>
              <a:t> in </a:t>
            </a:r>
            <a:r>
              <a:rPr lang="fr-FR" altLang="fr-FR" sz="1600" dirty="0" err="1"/>
              <a:t>geometrical</a:t>
            </a:r>
            <a:r>
              <a:rPr lang="fr-FR" altLang="fr-FR" sz="1600" dirty="0"/>
              <a:t> progression, </a:t>
            </a:r>
            <a:r>
              <a:rPr lang="fr-FR" altLang="fr-FR" sz="1600" dirty="0" err="1"/>
              <a:t>it</a:t>
            </a:r>
            <a:r>
              <a:rPr lang="fr-FR" altLang="fr-FR" sz="1600" dirty="0"/>
              <a:t> </a:t>
            </a:r>
            <a:r>
              <a:rPr lang="fr-FR" altLang="fr-FR" sz="1600" dirty="0" err="1"/>
              <a:t>would</a:t>
            </a:r>
            <a:r>
              <a:rPr lang="fr-FR" altLang="fr-FR" sz="1600" dirty="0"/>
              <a:t> </a:t>
            </a:r>
            <a:r>
              <a:rPr lang="fr-FR" altLang="fr-FR" sz="1600" dirty="0" err="1"/>
              <a:t>follow</a:t>
            </a:r>
            <a:r>
              <a:rPr lang="fr-FR" altLang="fr-FR" sz="1600" dirty="0"/>
              <a:t> </a:t>
            </a:r>
            <a:r>
              <a:rPr lang="fr-FR" altLang="fr-FR" sz="1600" dirty="0" err="1"/>
              <a:t>that</a:t>
            </a:r>
            <a:r>
              <a:rPr lang="fr-FR" altLang="fr-FR" sz="1600" dirty="0"/>
              <a:t> life </a:t>
            </a:r>
            <a:r>
              <a:rPr lang="fr-FR" altLang="fr-FR" sz="1600" dirty="0" err="1"/>
              <a:t>annuities</a:t>
            </a:r>
            <a:r>
              <a:rPr lang="fr-FR" altLang="fr-FR" sz="1600" dirty="0"/>
              <a:t>, for all </a:t>
            </a:r>
            <a:r>
              <a:rPr lang="fr-FR" altLang="fr-FR" sz="1600" dirty="0" err="1"/>
              <a:t>ages</a:t>
            </a:r>
            <a:r>
              <a:rPr lang="fr-FR" altLang="fr-FR" sz="1600" dirty="0"/>
              <a:t>, </a:t>
            </a:r>
            <a:r>
              <a:rPr lang="fr-FR" altLang="fr-FR" sz="1600" dirty="0" err="1"/>
              <a:t>were</a:t>
            </a:r>
            <a:r>
              <a:rPr lang="fr-FR" altLang="fr-FR" sz="1600" dirty="0"/>
              <a:t> of </a:t>
            </a:r>
            <a:r>
              <a:rPr lang="fr-FR" altLang="fr-FR" sz="1600" dirty="0" err="1"/>
              <a:t>equal</a:t>
            </a:r>
            <a:r>
              <a:rPr lang="fr-FR" altLang="fr-FR" sz="1600" dirty="0"/>
              <a:t> value ;</a:t>
            </a:r>
          </a:p>
        </p:txBody>
      </p:sp>
      <p:sp>
        <p:nvSpPr>
          <p:cNvPr id="14" name="Rectangle 122"/>
          <p:cNvSpPr>
            <a:spLocks noChangeArrowheads="1"/>
          </p:cNvSpPr>
          <p:nvPr/>
        </p:nvSpPr>
        <p:spPr bwMode="auto">
          <a:xfrm>
            <a:off x="71500" y="1418530"/>
            <a:ext cx="8915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1600" dirty="0"/>
              <a:t>for … the chance of a </a:t>
            </a:r>
            <a:r>
              <a:rPr lang="fr-FR" altLang="fr-FR" sz="1600" dirty="0" err="1"/>
              <a:t>person</a:t>
            </a:r>
            <a:r>
              <a:rPr lang="fr-FR" altLang="fr-FR" sz="1600" dirty="0"/>
              <a:t> at </a:t>
            </a:r>
            <a:r>
              <a:rPr lang="fr-FR" altLang="fr-FR" sz="1600" dirty="0" err="1"/>
              <a:t>any</a:t>
            </a:r>
            <a:r>
              <a:rPr lang="fr-FR" altLang="fr-FR" sz="1600" dirty="0"/>
              <a:t> </a:t>
            </a:r>
            <a:r>
              <a:rPr lang="fr-FR" altLang="fr-FR" sz="1600" dirty="0" err="1"/>
              <a:t>proposed</a:t>
            </a:r>
            <a:r>
              <a:rPr lang="fr-FR" altLang="fr-FR" sz="1600" dirty="0"/>
              <a:t> </a:t>
            </a:r>
            <a:r>
              <a:rPr lang="fr-FR" altLang="fr-FR" sz="1600" dirty="0" err="1"/>
              <a:t>age</a:t>
            </a:r>
            <a:r>
              <a:rPr lang="fr-FR" altLang="fr-FR" sz="1600" dirty="0"/>
              <a:t> living to a </a:t>
            </a:r>
            <a:r>
              <a:rPr lang="fr-FR" altLang="fr-FR" sz="1600" dirty="0" err="1"/>
              <a:t>given</a:t>
            </a:r>
            <a:r>
              <a:rPr lang="fr-FR" altLang="fr-FR" sz="1600" dirty="0"/>
              <a:t> </a:t>
            </a:r>
            <a:r>
              <a:rPr lang="fr-FR" altLang="fr-FR" sz="1600" dirty="0" err="1"/>
              <a:t>number</a:t>
            </a:r>
            <a:r>
              <a:rPr lang="fr-FR" altLang="fr-FR" sz="1600" dirty="0"/>
              <a:t> of </a:t>
            </a:r>
            <a:r>
              <a:rPr lang="fr-FR" altLang="fr-FR" sz="1600" dirty="0" err="1"/>
              <a:t>years</a:t>
            </a:r>
            <a:r>
              <a:rPr lang="fr-FR" altLang="fr-FR" sz="1600" dirty="0"/>
              <a:t> </a:t>
            </a:r>
            <a:r>
              <a:rPr lang="fr-FR" altLang="fr-FR" sz="1600" dirty="0" err="1"/>
              <a:t>would</a:t>
            </a:r>
            <a:r>
              <a:rPr lang="fr-FR" altLang="fr-FR" sz="1600" dirty="0"/>
              <a:t> </a:t>
            </a:r>
            <a:r>
              <a:rPr lang="fr-FR" altLang="fr-FR" sz="1600" dirty="0" err="1"/>
              <a:t>be</a:t>
            </a:r>
            <a:r>
              <a:rPr lang="fr-FR" altLang="fr-FR" sz="1600" dirty="0"/>
              <a:t> the </a:t>
            </a:r>
            <a:r>
              <a:rPr lang="fr-FR" altLang="fr-FR" sz="1600" dirty="0" err="1"/>
              <a:t>same</a:t>
            </a:r>
            <a:r>
              <a:rPr lang="fr-FR" altLang="fr-FR" sz="1600" dirty="0"/>
              <a:t>, </a:t>
            </a:r>
            <a:r>
              <a:rPr lang="fr-FR" altLang="fr-FR" sz="1600" dirty="0" err="1"/>
              <a:t>whatever</a:t>
            </a:r>
            <a:r>
              <a:rPr lang="fr-FR" altLang="fr-FR" sz="1600" dirty="0"/>
              <a:t> </a:t>
            </a:r>
            <a:r>
              <a:rPr lang="fr-FR" altLang="fr-FR" sz="1600" dirty="0" err="1"/>
              <a:t>that</a:t>
            </a:r>
            <a:r>
              <a:rPr lang="fr-FR" altLang="fr-FR" sz="1600" dirty="0"/>
              <a:t> </a:t>
            </a:r>
            <a:r>
              <a:rPr lang="fr-FR" altLang="fr-FR" sz="1600" dirty="0" err="1"/>
              <a:t>age</a:t>
            </a:r>
            <a:r>
              <a:rPr lang="fr-FR" altLang="fr-FR" sz="1600" dirty="0"/>
              <a:t> </a:t>
            </a:r>
            <a:r>
              <a:rPr lang="fr-FR" altLang="fr-FR" sz="1600" dirty="0" err="1"/>
              <a:t>might</a:t>
            </a:r>
            <a:r>
              <a:rPr lang="fr-FR" altLang="fr-FR" sz="1600" dirty="0"/>
              <a:t> </a:t>
            </a:r>
            <a:r>
              <a:rPr lang="fr-FR" altLang="fr-FR" sz="1600" dirty="0" err="1"/>
              <a:t>be</a:t>
            </a:r>
            <a:r>
              <a:rPr lang="fr-FR" altLang="fr-FR" sz="1600" dirty="0"/>
              <a:t>. »</a:t>
            </a:r>
          </a:p>
        </p:txBody>
      </p:sp>
      <p:pic>
        <p:nvPicPr>
          <p:cNvPr id="15" name="Picture 146" descr="MCj042843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139702"/>
            <a:ext cx="18669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7" descr="debo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2571750"/>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0" descr="debo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674" y="2571750"/>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51"/>
          <p:cNvSpPr>
            <a:spLocks noChangeArrowheads="1"/>
          </p:cNvSpPr>
          <p:nvPr/>
        </p:nvSpPr>
        <p:spPr bwMode="auto">
          <a:xfrm>
            <a:off x="143508" y="4011910"/>
            <a:ext cx="6480720" cy="503237"/>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1800" dirty="0"/>
              <a:t>Conséquence : Maintenance </a:t>
            </a:r>
            <a:r>
              <a:rPr lang="fr-FR" altLang="fr-FR" sz="1800" u="sng" dirty="0"/>
              <a:t>préventive</a:t>
            </a:r>
            <a:r>
              <a:rPr lang="fr-FR" altLang="fr-FR" sz="1800" dirty="0"/>
              <a:t> absurde !!</a:t>
            </a:r>
          </a:p>
        </p:txBody>
      </p:sp>
      <p:sp>
        <p:nvSpPr>
          <p:cNvPr id="19" name="AutoShape 152"/>
          <p:cNvSpPr>
            <a:spLocks noChangeArrowheads="1"/>
          </p:cNvSpPr>
          <p:nvPr/>
        </p:nvSpPr>
        <p:spPr bwMode="auto">
          <a:xfrm>
            <a:off x="4156075" y="2860030"/>
            <a:ext cx="863600" cy="431800"/>
          </a:xfrm>
          <a:prstGeom prst="leftRightArrow">
            <a:avLst>
              <a:gd name="adj1" fmla="val 50000"/>
              <a:gd name="adj2" fmla="val 40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84" tIns="47892" rIns="95784" bIns="47892"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pic>
        <p:nvPicPr>
          <p:cNvPr id="20" name="Picture 153" descr="star w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1815666"/>
            <a:ext cx="2013890" cy="291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8" grpId="0" animBg="1" autoUpdateAnimBg="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6264188" y="879562"/>
            <a:ext cx="2736304" cy="360040"/>
          </a:xfrm>
        </p:spPr>
        <p:txBody>
          <a:bodyPr/>
          <a:lstStyle/>
          <a:p>
            <a:r>
              <a:rPr lang="fr-FR" dirty="0" smtClean="0"/>
              <a:t>Grands âges : « plateau »</a:t>
            </a:r>
            <a:endParaRPr lang="fr-FR" dirty="0"/>
          </a:p>
        </p:txBody>
      </p:sp>
      <p:sp>
        <p:nvSpPr>
          <p:cNvPr id="8" name="Titre 7"/>
          <p:cNvSpPr>
            <a:spLocks noGrp="1"/>
          </p:cNvSpPr>
          <p:nvPr>
            <p:ph type="title"/>
          </p:nvPr>
        </p:nvSpPr>
        <p:spPr>
          <a:xfrm>
            <a:off x="359532" y="411163"/>
            <a:ext cx="8533643" cy="540000"/>
          </a:xfrm>
        </p:spPr>
        <p:txBody>
          <a:bodyPr/>
          <a:lstStyle/>
          <a:p>
            <a:r>
              <a:rPr lang="fr-FR" altLang="fr-FR" sz="1800" dirty="0"/>
              <a:t>1825 </a:t>
            </a:r>
            <a:r>
              <a:rPr lang="fr-FR" altLang="fr-FR" sz="1800" dirty="0" err="1"/>
              <a:t>Gompertz</a:t>
            </a:r>
            <a:r>
              <a:rPr lang="fr-FR" altLang="fr-FR" sz="1800" dirty="0"/>
              <a:t> (3/3) : le lambda ‘exponentiel’</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11</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771550"/>
            <a:ext cx="5719763"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51"/>
          <p:cNvSpPr>
            <a:spLocks noChangeArrowheads="1"/>
          </p:cNvSpPr>
          <p:nvPr/>
        </p:nvSpPr>
        <p:spPr bwMode="auto">
          <a:xfrm>
            <a:off x="5508104" y="32183"/>
            <a:ext cx="3611562" cy="739367"/>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4000" dirty="0" smtClean="0">
                <a:sym typeface="Symbol" pitchFamily="18" charset="2"/>
              </a:rPr>
              <a:t></a:t>
            </a:r>
            <a:r>
              <a:rPr lang="fr-FR" altLang="fr-FR" sz="4000" baseline="-25000" dirty="0" smtClean="0">
                <a:sym typeface="Symbol" pitchFamily="18" charset="2"/>
              </a:rPr>
              <a:t>t</a:t>
            </a:r>
            <a:r>
              <a:rPr lang="fr-FR" altLang="fr-FR" sz="4000" dirty="0" smtClean="0">
                <a:sym typeface="Symbol" pitchFamily="18" charset="2"/>
              </a:rPr>
              <a:t> = </a:t>
            </a:r>
            <a:r>
              <a:rPr lang="fr-FR" altLang="fr-FR" sz="4000" baseline="-25000" dirty="0">
                <a:sym typeface="Symbol" pitchFamily="18" charset="2"/>
              </a:rPr>
              <a:t>0</a:t>
            </a:r>
            <a:r>
              <a:rPr lang="fr-FR" altLang="fr-FR" sz="4000" dirty="0">
                <a:sym typeface="Symbol" pitchFamily="18" charset="2"/>
              </a:rPr>
              <a:t> . </a:t>
            </a:r>
            <a:r>
              <a:rPr lang="fr-FR" altLang="fr-FR" sz="4000" dirty="0" smtClean="0">
                <a:sym typeface="Symbol" pitchFamily="18" charset="2"/>
              </a:rPr>
              <a:t>2</a:t>
            </a:r>
            <a:r>
              <a:rPr lang="fr-FR" altLang="fr-FR" sz="4000" baseline="30000" dirty="0" smtClean="0">
                <a:sym typeface="Symbol" pitchFamily="18" charset="2"/>
              </a:rPr>
              <a:t>t/T2</a:t>
            </a:r>
            <a:endParaRPr lang="fr-FR" altLang="fr-FR" dirty="0"/>
          </a:p>
        </p:txBody>
      </p:sp>
      <p:pic>
        <p:nvPicPr>
          <p:cNvPr id="15" name="Picture 147" descr="debo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678" y="1275606"/>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lèche droite 1"/>
          <p:cNvSpPr>
            <a:spLocks noChangeArrowheads="1"/>
          </p:cNvSpPr>
          <p:nvPr/>
        </p:nvSpPr>
        <p:spPr bwMode="auto">
          <a:xfrm>
            <a:off x="6947917" y="2102098"/>
            <a:ext cx="1081087" cy="325437"/>
          </a:xfrm>
          <a:prstGeom prst="rightArrow">
            <a:avLst>
              <a:gd name="adj1" fmla="val 50000"/>
              <a:gd name="adj2" fmla="val 499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0377" tIns="55189" rIns="110377" bIns="55189"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18" name="AutoShape 22"/>
          <p:cNvSpPr>
            <a:spLocks noChangeArrowheads="1"/>
          </p:cNvSpPr>
          <p:nvPr/>
        </p:nvSpPr>
        <p:spPr bwMode="auto">
          <a:xfrm rot="16200000">
            <a:off x="7191133" y="1464525"/>
            <a:ext cx="468312" cy="522001"/>
          </a:xfrm>
          <a:prstGeom prst="downArrow">
            <a:avLst>
              <a:gd name="adj1" fmla="val 50000"/>
              <a:gd name="adj2" fmla="val 2492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aphicFrame>
        <p:nvGraphicFramePr>
          <p:cNvPr id="4" name="Objet 3"/>
          <p:cNvGraphicFramePr>
            <a:graphicFrameLocks noChangeAspect="1"/>
          </p:cNvGraphicFramePr>
          <p:nvPr>
            <p:extLst>
              <p:ext uri="{D42A27DB-BD31-4B8C-83A1-F6EECF244321}">
                <p14:modId xmlns:p14="http://schemas.microsoft.com/office/powerpoint/2010/main" val="1124794567"/>
              </p:ext>
            </p:extLst>
          </p:nvPr>
        </p:nvGraphicFramePr>
        <p:xfrm>
          <a:off x="6156176" y="2333722"/>
          <a:ext cx="2519772" cy="2435153"/>
        </p:xfrm>
        <a:graphic>
          <a:graphicData uri="http://schemas.openxmlformats.org/presentationml/2006/ole">
            <mc:AlternateContent xmlns:mc="http://schemas.openxmlformats.org/markup-compatibility/2006">
              <mc:Choice xmlns:v="urn:schemas-microsoft-com:vml" Requires="v">
                <p:oleObj spid="_x0000_s1062" name="SPW 6.0 Graph" r:id="rId5" imgW="6219749" imgH="6208776" progId="SigmaPlotGraphicObject.4">
                  <p:embed/>
                </p:oleObj>
              </mc:Choice>
              <mc:Fallback>
                <p:oleObj name="SPW 6.0 Graph" r:id="rId5" imgW="6219749" imgH="6208776" progId="SigmaPlotGraphicObjec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6" y="2333722"/>
                        <a:ext cx="2519772" cy="2435153"/>
                      </a:xfrm>
                      <a:prstGeom prst="rect">
                        <a:avLst/>
                      </a:prstGeom>
                      <a:noFill/>
                      <a:ln>
                        <a:noFill/>
                      </a:ln>
                    </p:spPr>
                  </p:pic>
                </p:oleObj>
              </mc:Fallback>
            </mc:AlternateContent>
          </a:graphicData>
        </a:graphic>
      </p:graphicFrame>
      <p:cxnSp>
        <p:nvCxnSpPr>
          <p:cNvPr id="19" name="Connecteur droit 18"/>
          <p:cNvCxnSpPr/>
          <p:nvPr/>
        </p:nvCxnSpPr>
        <p:spPr>
          <a:xfrm flipV="1">
            <a:off x="1331640" y="1419623"/>
            <a:ext cx="3384376" cy="284431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0" name="Picture 8" descr="DROSOPHIL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8048625" y="3209925"/>
            <a:ext cx="1066800" cy="1066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0" name="Picture 36" descr="E:\github\cours_fiab\un_eur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1619" y="1146833"/>
            <a:ext cx="1172889" cy="117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33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github\cours_fiab\figures\1898_meech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5466"/>
            <a:ext cx="3249532" cy="4752528"/>
          </a:xfrm>
          <a:prstGeom prst="rect">
            <a:avLst/>
          </a:prstGeom>
          <a:noFill/>
          <a:extLst>
            <a:ext uri="{909E8E84-426E-40DD-AFC4-6F175D3DCCD1}">
              <a14:hiddenFill xmlns:a14="http://schemas.microsoft.com/office/drawing/2010/main">
                <a:solidFill>
                  <a:srgbClr val="FFFFFF"/>
                </a:solidFill>
              </a14:hiddenFill>
            </a:ext>
          </a:extLst>
        </p:spPr>
      </p:pic>
      <p:sp>
        <p:nvSpPr>
          <p:cNvPr id="8" name="Titre 7"/>
          <p:cNvSpPr>
            <a:spLocks noGrp="1"/>
          </p:cNvSpPr>
          <p:nvPr>
            <p:ph type="title"/>
          </p:nvPr>
        </p:nvSpPr>
        <p:spPr>
          <a:xfrm>
            <a:off x="359532" y="411163"/>
            <a:ext cx="8533643" cy="540000"/>
          </a:xfrm>
        </p:spPr>
        <p:txBody>
          <a:bodyPr/>
          <a:lstStyle/>
          <a:p>
            <a:r>
              <a:rPr lang="fr-FR" altLang="fr-FR" dirty="0" smtClean="0"/>
              <a:t>Les actuaires sont des gens (trop ?) sérieux</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12</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6" name="Picture 2" descr="E:\github\cours_fiab\figures\1898_meech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621" y="843558"/>
            <a:ext cx="285635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91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Pourquoi vieillit-on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13</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Picture 29" descr="4-2-1-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220" y="2286910"/>
            <a:ext cx="2580144" cy="24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emig_hillock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0" y="2283718"/>
            <a:ext cx="6450719"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5" descr="576804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148" y="11714"/>
            <a:ext cx="3218817" cy="223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2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github\cours_fiab\figures\56_NACA_reliabi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71550"/>
            <a:ext cx="3636404" cy="4033795"/>
          </a:xfrm>
          <a:prstGeom prst="rect">
            <a:avLst/>
          </a:prstGeom>
          <a:noFill/>
          <a:extLst>
            <a:ext uri="{909E8E84-426E-40DD-AFC4-6F175D3DCCD1}">
              <a14:hiddenFill xmlns:a14="http://schemas.microsoft.com/office/drawing/2010/main">
                <a:solidFill>
                  <a:srgbClr val="FFFFFF"/>
                </a:solidFill>
              </a14:hiddenFill>
            </a:ext>
          </a:extLst>
        </p:spPr>
      </p:pic>
      <p:sp>
        <p:nvSpPr>
          <p:cNvPr id="8" name="Titre 7"/>
          <p:cNvSpPr>
            <a:spLocks noGrp="1"/>
          </p:cNvSpPr>
          <p:nvPr>
            <p:ph type="title"/>
          </p:nvPr>
        </p:nvSpPr>
        <p:spPr>
          <a:xfrm>
            <a:off x="359532" y="411163"/>
            <a:ext cx="8533643" cy="540000"/>
          </a:xfrm>
        </p:spPr>
        <p:txBody>
          <a:bodyPr/>
          <a:lstStyle/>
          <a:p>
            <a:r>
              <a:rPr lang="fr-FR" dirty="0" smtClean="0"/>
              <a:t>1945 : les ingénieurs finissent par comprendre (1/2)</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14</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7489"/>
            <a:ext cx="4338238" cy="2104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4" descr="Résultat de recherche d'images pour &quot;B29&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6" descr="Résultat de recherche d'images pour &quot;B29&quo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8" descr="Résultat de recherche d'images pour &quot;B29&quo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80" y="7936"/>
            <a:ext cx="2515029" cy="141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S:\DSE\BANCS\GADIRS\GRID\99_Autres_Projets\JLD_pour_veille_techno\fig_normal_h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440" y="1419621"/>
            <a:ext cx="2713068" cy="176419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DSE\BANCS\GADIRS\GRID\99_Autres_Projets\JLD_pour_veille_techno\fig_normal_lambd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6424" y="3060959"/>
            <a:ext cx="2666621" cy="17443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DSE\BANCS\GADIRS\GRID\99_Autres_Projets\JLD_pour_veille_techno\fig_normal_lambda_lo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0916" y="3060959"/>
            <a:ext cx="2664564" cy="174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a:t>1945 : les ingénieurs finissent par comprendre </a:t>
            </a:r>
            <a:r>
              <a:rPr lang="fr-FR" dirty="0" smtClean="0"/>
              <a:t>(2/2</a:t>
            </a:r>
            <a:r>
              <a:rPr lang="fr-FR" dirty="0"/>
              <a:t>)</a:t>
            </a:r>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15</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Rectangle 3"/>
          <p:cNvSpPr txBox="1">
            <a:spLocks noChangeArrowheads="1"/>
          </p:cNvSpPr>
          <p:nvPr/>
        </p:nvSpPr>
        <p:spPr bwMode="gray">
          <a:xfrm>
            <a:off x="-508" y="882538"/>
            <a:ext cx="9037004" cy="392146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88925" algn="just">
              <a:lnSpc>
                <a:spcPct val="90000"/>
              </a:lnSpc>
              <a:buFont typeface="Webdings" pitchFamily="18" charset="2"/>
              <a:buNone/>
            </a:pPr>
            <a:r>
              <a:rPr lang="fr-FR" altLang="fr-FR" dirty="0" smtClean="0"/>
              <a:t>        </a:t>
            </a:r>
            <a:r>
              <a:rPr lang="fr-FR" altLang="fr-FR" sz="1000" dirty="0" smtClean="0"/>
              <a:t>Igor BAZOVSKY, « Fiabilité », </a:t>
            </a:r>
            <a:r>
              <a:rPr lang="fr-FR" altLang="fr-FR" sz="1000" dirty="0" err="1" smtClean="0"/>
              <a:t>Dunod</a:t>
            </a:r>
            <a:r>
              <a:rPr lang="fr-FR" altLang="fr-FR" sz="1000" dirty="0" smtClean="0"/>
              <a:t> 1966  (</a:t>
            </a:r>
            <a:r>
              <a:rPr lang="fr-FR" altLang="fr-FR" sz="1000" dirty="0" err="1" smtClean="0"/>
              <a:t>Prentice</a:t>
            </a:r>
            <a:r>
              <a:rPr lang="fr-FR" altLang="fr-FR" sz="1000" dirty="0" smtClean="0"/>
              <a:t> Hall 1961, Dover 2004), chap. 25 :</a:t>
            </a:r>
          </a:p>
          <a:p>
            <a:pPr indent="288925" algn="just">
              <a:lnSpc>
                <a:spcPct val="90000"/>
              </a:lnSpc>
              <a:buFont typeface="Webdings" pitchFamily="18" charset="2"/>
              <a:buNone/>
            </a:pPr>
            <a:endParaRPr lang="fr-FR" altLang="fr-FR" dirty="0"/>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Robert </a:t>
            </a:r>
            <a:r>
              <a:rPr lang="fr-FR" altLang="fr-FR" sz="1500" dirty="0" err="1" smtClean="0">
                <a:latin typeface="Times New Roman" panose="02020603050405020304" pitchFamily="18" charset="0"/>
                <a:cs typeface="Times New Roman" panose="02020603050405020304" pitchFamily="18" charset="0"/>
              </a:rPr>
              <a:t>Lusser</a:t>
            </a:r>
            <a:r>
              <a:rPr lang="fr-FR" altLang="fr-FR" sz="1500" dirty="0" smtClean="0">
                <a:latin typeface="Times New Roman" panose="02020603050405020304" pitchFamily="18" charset="0"/>
                <a:cs typeface="Times New Roman" panose="02020603050405020304" pitchFamily="18" charset="0"/>
              </a:rPr>
              <a:t> … avec ses collègues … partirent d’abord de l’idée qu’une chaîne ne pouvait être plus forte que son maillon le plus faible. Ainsi, le V1 devait être aussi solide … que son élément le plus faible.</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 pourtant on allait d’échec en échec car à chaque fois un élément « lâchait » … malgré tous les efforts déployés dans le choix des éléments.</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De la notion du maillon le plus faible, visiblement erronée, on arriva à l’idée qu’il faut, d’une façon ou d’une autre, faire intervenir tous les éléments, du fait que dans certains essais il arrivait que de bons éléments, considérés comme des maillons solides, tombent en panne et provoquent l’échec de la mission ! …</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Il a fallu qu’un jour l’on consultât le mathématicien Erich </a:t>
            </a:r>
            <a:r>
              <a:rPr lang="fr-FR" altLang="fr-FR" sz="1500" dirty="0" err="1" smtClean="0">
                <a:latin typeface="Times New Roman" panose="02020603050405020304" pitchFamily="18" charset="0"/>
                <a:cs typeface="Times New Roman" panose="02020603050405020304" pitchFamily="18" charset="0"/>
              </a:rPr>
              <a:t>Pieruschka</a:t>
            </a:r>
            <a:r>
              <a:rPr lang="fr-FR" altLang="fr-FR" sz="1500" dirty="0" smtClean="0">
                <a:latin typeface="Times New Roman" panose="02020603050405020304" pitchFamily="18" charset="0"/>
                <a:cs typeface="Times New Roman" panose="02020603050405020304" pitchFamily="18" charset="0"/>
              </a:rPr>
              <a:t>, qui travaillait avec l’équipe de </a:t>
            </a:r>
            <a:r>
              <a:rPr lang="fr-FR" altLang="fr-FR" sz="1500" dirty="0" err="1" smtClean="0">
                <a:latin typeface="Times New Roman" panose="02020603050405020304" pitchFamily="18" charset="0"/>
                <a:cs typeface="Times New Roman" panose="02020603050405020304" pitchFamily="18" charset="0"/>
              </a:rPr>
              <a:t>von</a:t>
            </a:r>
            <a:r>
              <a:rPr lang="fr-FR" altLang="fr-FR" sz="1500" dirty="0" smtClean="0">
                <a:latin typeface="Times New Roman" panose="02020603050405020304" pitchFamily="18" charset="0"/>
                <a:cs typeface="Times New Roman" panose="02020603050405020304" pitchFamily="18" charset="0"/>
              </a:rPr>
              <a:t> Braun sur d’autres questions, pour entendre affirmer, à la surprise de certains, que</a:t>
            </a:r>
          </a:p>
          <a:p>
            <a:pPr indent="288925" algn="just">
              <a:lnSpc>
                <a:spcPct val="90000"/>
              </a:lnSpc>
              <a:buFont typeface="Webdings" pitchFamily="18" charset="2"/>
              <a:buNone/>
            </a:pPr>
            <a:r>
              <a:rPr lang="fr-FR" altLang="fr-FR" sz="1500" dirty="0" smtClean="0">
                <a:solidFill>
                  <a:srgbClr val="FF0000"/>
                </a:solidFill>
                <a:latin typeface="Times New Roman" panose="02020603050405020304" pitchFamily="18" charset="0"/>
                <a:cs typeface="Times New Roman" panose="02020603050405020304" pitchFamily="18" charset="0"/>
              </a:rPr>
              <a:t>si la probabilité de survie d’un élément est </a:t>
            </a:r>
            <a:r>
              <a:rPr lang="fr-FR" altLang="fr-FR" sz="1500" i="1" dirty="0" smtClean="0">
                <a:solidFill>
                  <a:srgbClr val="FF0000"/>
                </a:solidFill>
                <a:latin typeface="Times New Roman" panose="02020603050405020304" pitchFamily="18" charset="0"/>
                <a:cs typeface="Times New Roman" panose="02020603050405020304" pitchFamily="18" charset="0"/>
              </a:rPr>
              <a:t>p</a:t>
            </a:r>
            <a:r>
              <a:rPr lang="fr-FR" altLang="fr-FR" sz="1500" dirty="0" smtClean="0">
                <a:solidFill>
                  <a:srgbClr val="FF0000"/>
                </a:solidFill>
                <a:latin typeface="Times New Roman" panose="02020603050405020304" pitchFamily="18" charset="0"/>
                <a:cs typeface="Times New Roman" panose="02020603050405020304" pitchFamily="18" charset="0"/>
              </a:rPr>
              <a:t>, la probabilité de survie d’un ensemble de n éléments est </a:t>
            </a:r>
            <a:r>
              <a:rPr lang="fr-FR" altLang="fr-FR" sz="1500" i="1" dirty="0" err="1" smtClean="0">
                <a:solidFill>
                  <a:srgbClr val="FF0000"/>
                </a:solidFill>
                <a:latin typeface="Times New Roman" panose="02020603050405020304" pitchFamily="18" charset="0"/>
                <a:cs typeface="Times New Roman" panose="02020603050405020304" pitchFamily="18" charset="0"/>
              </a:rPr>
              <a:t>p</a:t>
            </a:r>
            <a:r>
              <a:rPr lang="fr-FR" altLang="fr-FR" sz="1500" i="1" baseline="30000" dirty="0" err="1" smtClean="0">
                <a:solidFill>
                  <a:srgbClr val="FF0000"/>
                </a:solidFill>
                <a:latin typeface="Times New Roman" panose="02020603050405020304" pitchFamily="18" charset="0"/>
                <a:cs typeface="Times New Roman" panose="02020603050405020304" pitchFamily="18" charset="0"/>
              </a:rPr>
              <a:t>n</a:t>
            </a:r>
            <a:endParaRPr lang="fr-FR" altLang="fr-FR" sz="1500" dirty="0" smtClean="0">
              <a:solidFill>
                <a:srgbClr val="FF0000"/>
              </a:solidFill>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endParaRPr lang="fr-FR" altLang="fr-FR" sz="1500" dirty="0" smtClean="0">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La réponse du Dr </a:t>
            </a:r>
            <a:r>
              <a:rPr lang="fr-FR" altLang="fr-FR" sz="1500" dirty="0" err="1" smtClean="0">
                <a:latin typeface="Times New Roman" panose="02020603050405020304" pitchFamily="18" charset="0"/>
                <a:cs typeface="Times New Roman" panose="02020603050405020304" pitchFamily="18" charset="0"/>
              </a:rPr>
              <a:t>Pieruschka</a:t>
            </a:r>
            <a:r>
              <a:rPr lang="fr-FR" altLang="fr-FR" sz="1500" dirty="0" smtClean="0">
                <a:latin typeface="Times New Roman" panose="02020603050405020304" pitchFamily="18" charset="0"/>
                <a:cs typeface="Times New Roman" panose="02020603050405020304" pitchFamily="18" charset="0"/>
              </a:rPr>
              <a:t> permit d’écrire la formule de la fiabilité d’un montage série, que l’on appelle souvent la loi de </a:t>
            </a:r>
            <a:r>
              <a:rPr lang="fr-FR" altLang="fr-FR" sz="1500" dirty="0" err="1" smtClean="0">
                <a:latin typeface="Times New Roman" panose="02020603050405020304" pitchFamily="18" charset="0"/>
                <a:cs typeface="Times New Roman" panose="02020603050405020304" pitchFamily="18" charset="0"/>
              </a:rPr>
              <a:t>Lusser</a:t>
            </a:r>
            <a:r>
              <a:rPr lang="fr-FR" altLang="fr-FR" sz="1500" dirty="0" smtClean="0">
                <a:latin typeface="Times New Roman" panose="02020603050405020304" pitchFamily="18" charset="0"/>
                <a:cs typeface="Times New Roman" panose="02020603050405020304" pitchFamily="18" charset="0"/>
              </a:rPr>
              <a:t> … :</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				</a:t>
            </a:r>
            <a:r>
              <a:rPr lang="fr-FR" altLang="fr-FR" sz="1500" dirty="0" err="1"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err="1" smtClean="0">
                <a:solidFill>
                  <a:srgbClr val="FF0000"/>
                </a:solidFill>
                <a:latin typeface="Times New Roman" panose="02020603050405020304" pitchFamily="18" charset="0"/>
                <a:cs typeface="Times New Roman" panose="02020603050405020304" pitchFamily="18" charset="0"/>
              </a:rPr>
              <a:t>s</a:t>
            </a:r>
            <a:r>
              <a:rPr lang="fr-FR" altLang="fr-FR" sz="1500" dirty="0" smtClean="0">
                <a:solidFill>
                  <a:srgbClr val="FF0000"/>
                </a:solidFill>
                <a:latin typeface="Times New Roman" panose="02020603050405020304" pitchFamily="18" charset="0"/>
                <a:cs typeface="Times New Roman" panose="02020603050405020304" pitchFamily="18" charset="0"/>
              </a:rPr>
              <a:t> = 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1</a:t>
            </a:r>
            <a:r>
              <a:rPr lang="fr-FR" altLang="fr-FR" sz="1500" dirty="0"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2</a:t>
            </a:r>
            <a:r>
              <a:rPr lang="fr-FR" altLang="fr-FR" sz="1500" dirty="0"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3</a:t>
            </a:r>
            <a:r>
              <a:rPr lang="fr-FR" altLang="fr-FR" sz="1500" dirty="0" smtClean="0">
                <a:solidFill>
                  <a:srgbClr val="FF0000"/>
                </a:solidFill>
                <a:latin typeface="Times New Roman" panose="02020603050405020304" pitchFamily="18" charset="0"/>
                <a:cs typeface="Times New Roman" panose="02020603050405020304" pitchFamily="18" charset="0"/>
              </a:rPr>
              <a:t> … 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n</a:t>
            </a:r>
          </a:p>
          <a:p>
            <a:pPr indent="288925" algn="just">
              <a:lnSpc>
                <a:spcPct val="90000"/>
              </a:lnSpc>
              <a:buFont typeface="Webdings" pitchFamily="18" charset="2"/>
              <a:buNone/>
            </a:pPr>
            <a:endParaRPr lang="fr-FR" altLang="fr-FR" sz="1500" dirty="0" smtClean="0">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On s’aperçut que la fiabilité des éléments devait être beaucoup plus élevée que la fiabilité exigée du système. … le V1 put ainsi atteindre une fiabilité de 75%.</a:t>
            </a: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078" y="15466"/>
            <a:ext cx="2430558" cy="86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
                                            <p:txEl>
                                              <p:pRg st="11" end="11"/>
                                            </p:txEl>
                                          </p:spTgt>
                                        </p:tgtEl>
                                        <p:attrNameLst>
                                          <p:attrName>style.visibility</p:attrName>
                                        </p:attrNameLst>
                                      </p:cBhvr>
                                      <p:to>
                                        <p:strVal val="visible"/>
                                      </p:to>
                                    </p:set>
                                    <p:anim calcmode="lin" valueType="num">
                                      <p:cBhvr additive="base">
                                        <p:cTn id="55" dur="500" fill="hold"/>
                                        <p:tgtEl>
                                          <p:spTgt spid="1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Le maillon faible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16</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Text Box 59"/>
          <p:cNvSpPr txBox="1">
            <a:spLocks noChangeArrowheads="1"/>
          </p:cNvSpPr>
          <p:nvPr/>
        </p:nvSpPr>
        <p:spPr bwMode="auto">
          <a:xfrm>
            <a:off x="557434" y="733698"/>
            <a:ext cx="7830990" cy="41549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762000">
              <a:spcBef>
                <a:spcPct val="20000"/>
              </a:spcBef>
              <a:buClr>
                <a:srgbClr val="FDA754"/>
              </a:buClr>
              <a:buChar char="•"/>
              <a:defRPr sz="1700" b="1">
                <a:solidFill>
                  <a:srgbClr val="074A87"/>
                </a:solidFill>
                <a:latin typeface="Arial" charset="0"/>
              </a:defRPr>
            </a:lvl2pPr>
            <a:lvl3pPr marL="1143000" indent="161925" algn="l" defTabSz="762000">
              <a:spcBef>
                <a:spcPct val="20000"/>
              </a:spcBef>
              <a:buClr>
                <a:srgbClr val="FDA754"/>
              </a:buClr>
              <a:buChar char="-"/>
              <a:defRPr sz="1600">
                <a:solidFill>
                  <a:srgbClr val="663300"/>
                </a:solidFill>
                <a:latin typeface="Arial" charset="0"/>
              </a:defRPr>
            </a:lvl3pPr>
            <a:lvl4pPr marL="1714500" indent="177800" algn="l" defTabSz="762000">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762000">
              <a:spcBef>
                <a:spcPct val="20000"/>
              </a:spcBef>
              <a:buClr>
                <a:srgbClr val="FDA754"/>
              </a:buClr>
              <a:buChar char="»"/>
              <a:defRPr sz="1200">
                <a:solidFill>
                  <a:srgbClr val="4D4D4D"/>
                </a:solidFill>
                <a:latin typeface="Arial"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0"/>
              </a:spcBef>
              <a:buClrTx/>
              <a:buFontTx/>
              <a:buNone/>
            </a:pPr>
            <a:r>
              <a:rPr lang="fr-FR" altLang="fr-FR" b="0" dirty="0">
                <a:solidFill>
                  <a:schemeClr val="tx1"/>
                </a:solidFill>
              </a:rPr>
              <a:t>La résistance d’une chaîne est celle de son maillon le plus faible</a:t>
            </a:r>
          </a:p>
        </p:txBody>
      </p:sp>
      <p:sp>
        <p:nvSpPr>
          <p:cNvPr id="15" name="AutoShape 2"/>
          <p:cNvSpPr>
            <a:spLocks noChangeArrowheads="1"/>
          </p:cNvSpPr>
          <p:nvPr/>
        </p:nvSpPr>
        <p:spPr bwMode="auto">
          <a:xfrm flipV="1">
            <a:off x="8266138" y="2174701"/>
            <a:ext cx="884237" cy="5413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Oval 46"/>
          <p:cNvSpPr>
            <a:spLocks noChangeArrowheads="1"/>
          </p:cNvSpPr>
          <p:nvPr/>
        </p:nvSpPr>
        <p:spPr bwMode="auto">
          <a:xfrm>
            <a:off x="359532"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17" name="Text Box 47"/>
          <p:cNvSpPr txBox="1">
            <a:spLocks noChangeArrowheads="1"/>
          </p:cNvSpPr>
          <p:nvPr/>
        </p:nvSpPr>
        <p:spPr bwMode="auto">
          <a:xfrm>
            <a:off x="633438"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18" name="Text Box 48"/>
          <p:cNvSpPr txBox="1">
            <a:spLocks noChangeArrowheads="1"/>
          </p:cNvSpPr>
          <p:nvPr/>
        </p:nvSpPr>
        <p:spPr bwMode="auto">
          <a:xfrm>
            <a:off x="2794025"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19" name="Text Box 49"/>
          <p:cNvSpPr txBox="1">
            <a:spLocks noChangeArrowheads="1"/>
          </p:cNvSpPr>
          <p:nvPr/>
        </p:nvSpPr>
        <p:spPr bwMode="auto">
          <a:xfrm>
            <a:off x="3873525" y="1347614"/>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accent2"/>
                </a:solidFill>
              </a:rPr>
              <a:t>1</a:t>
            </a:r>
          </a:p>
        </p:txBody>
      </p:sp>
      <p:sp>
        <p:nvSpPr>
          <p:cNvPr id="20" name="Text Box 50"/>
          <p:cNvSpPr txBox="1">
            <a:spLocks noChangeArrowheads="1"/>
          </p:cNvSpPr>
          <p:nvPr/>
        </p:nvSpPr>
        <p:spPr bwMode="auto">
          <a:xfrm>
            <a:off x="4810150"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21" name="Text Box 51"/>
          <p:cNvSpPr txBox="1">
            <a:spLocks noChangeArrowheads="1"/>
          </p:cNvSpPr>
          <p:nvPr/>
        </p:nvSpPr>
        <p:spPr bwMode="auto">
          <a:xfrm>
            <a:off x="6970738"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22" name="Text Box 52"/>
          <p:cNvSpPr txBox="1">
            <a:spLocks noChangeArrowheads="1"/>
          </p:cNvSpPr>
          <p:nvPr/>
        </p:nvSpPr>
        <p:spPr bwMode="auto">
          <a:xfrm>
            <a:off x="8374088" y="2211214"/>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1kg</a:t>
            </a:r>
          </a:p>
        </p:txBody>
      </p:sp>
      <p:sp>
        <p:nvSpPr>
          <p:cNvPr id="23" name="Oval 53"/>
          <p:cNvSpPr>
            <a:spLocks noChangeArrowheads="1"/>
          </p:cNvSpPr>
          <p:nvPr/>
        </p:nvSpPr>
        <p:spPr bwMode="auto">
          <a:xfrm>
            <a:off x="2505100"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4" name="Oval 54"/>
          <p:cNvSpPr>
            <a:spLocks noChangeArrowheads="1"/>
          </p:cNvSpPr>
          <p:nvPr/>
        </p:nvSpPr>
        <p:spPr bwMode="auto">
          <a:xfrm>
            <a:off x="351316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5" name="Oval 55"/>
          <p:cNvSpPr>
            <a:spLocks noChangeArrowheads="1"/>
          </p:cNvSpPr>
          <p:nvPr/>
        </p:nvSpPr>
        <p:spPr bwMode="auto">
          <a:xfrm>
            <a:off x="668181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6" name="Oval 56"/>
          <p:cNvSpPr>
            <a:spLocks noChangeArrowheads="1"/>
          </p:cNvSpPr>
          <p:nvPr/>
        </p:nvSpPr>
        <p:spPr bwMode="auto">
          <a:xfrm>
            <a:off x="452281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7" name="Line 57"/>
          <p:cNvSpPr>
            <a:spLocks noChangeShapeType="1"/>
          </p:cNvSpPr>
          <p:nvPr/>
        </p:nvSpPr>
        <p:spPr bwMode="auto">
          <a:xfrm>
            <a:off x="1714525" y="1779414"/>
            <a:ext cx="574675" cy="0"/>
          </a:xfrm>
          <a:prstGeom prst="line">
            <a:avLst/>
          </a:prstGeom>
          <a:noFill/>
          <a:ln w="889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Line 58"/>
          <p:cNvSpPr>
            <a:spLocks noChangeShapeType="1"/>
          </p:cNvSpPr>
          <p:nvPr/>
        </p:nvSpPr>
        <p:spPr bwMode="auto">
          <a:xfrm>
            <a:off x="5889650" y="1779414"/>
            <a:ext cx="574675" cy="0"/>
          </a:xfrm>
          <a:prstGeom prst="line">
            <a:avLst/>
          </a:prstGeom>
          <a:noFill/>
          <a:ln w="889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0" name="Line 65"/>
          <p:cNvSpPr>
            <a:spLocks noChangeShapeType="1"/>
          </p:cNvSpPr>
          <p:nvPr/>
        </p:nvSpPr>
        <p:spPr bwMode="auto">
          <a:xfrm>
            <a:off x="1" y="1779414"/>
            <a:ext cx="307974" cy="79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 name="Line 66"/>
          <p:cNvSpPr>
            <a:spLocks noChangeShapeType="1"/>
          </p:cNvSpPr>
          <p:nvPr/>
        </p:nvSpPr>
        <p:spPr bwMode="auto">
          <a:xfrm>
            <a:off x="7869263" y="1742901"/>
            <a:ext cx="720725"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2" name="Line 67"/>
          <p:cNvSpPr>
            <a:spLocks noChangeShapeType="1"/>
          </p:cNvSpPr>
          <p:nvPr/>
        </p:nvSpPr>
        <p:spPr bwMode="auto">
          <a:xfrm>
            <a:off x="8697938" y="1850851"/>
            <a:ext cx="0" cy="32385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3" name="Oval 68"/>
          <p:cNvSpPr>
            <a:spLocks noChangeArrowheads="1"/>
          </p:cNvSpPr>
          <p:nvPr/>
        </p:nvSpPr>
        <p:spPr bwMode="auto">
          <a:xfrm>
            <a:off x="8482038" y="1779414"/>
            <a:ext cx="180975" cy="180975"/>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34" name="Arc 69"/>
          <p:cNvSpPr>
            <a:spLocks/>
          </p:cNvSpPr>
          <p:nvPr/>
        </p:nvSpPr>
        <p:spPr bwMode="auto">
          <a:xfrm>
            <a:off x="8553475" y="1742901"/>
            <a:ext cx="144463" cy="1095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Line 70"/>
          <p:cNvSpPr>
            <a:spLocks noChangeShapeType="1"/>
          </p:cNvSpPr>
          <p:nvPr/>
        </p:nvSpPr>
        <p:spPr bwMode="auto">
          <a:xfrm flipH="1">
            <a:off x="1588" y="1347614"/>
            <a:ext cx="0" cy="8651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36" name="Group 4"/>
          <p:cNvGrpSpPr>
            <a:grpSpLocks/>
          </p:cNvGrpSpPr>
          <p:nvPr/>
        </p:nvGrpSpPr>
        <p:grpSpPr bwMode="auto">
          <a:xfrm>
            <a:off x="107504" y="3110074"/>
            <a:ext cx="8928100" cy="1585912"/>
            <a:chOff x="398" y="2341"/>
            <a:chExt cx="5624" cy="999"/>
          </a:xfrm>
        </p:grpSpPr>
        <p:grpSp>
          <p:nvGrpSpPr>
            <p:cNvPr id="37" name="Group 5"/>
            <p:cNvGrpSpPr>
              <a:grpSpLocks/>
            </p:cNvGrpSpPr>
            <p:nvPr/>
          </p:nvGrpSpPr>
          <p:grpSpPr bwMode="auto">
            <a:xfrm>
              <a:off x="5297" y="2614"/>
              <a:ext cx="725" cy="726"/>
              <a:chOff x="4254" y="1253"/>
              <a:chExt cx="725" cy="726"/>
            </a:xfrm>
          </p:grpSpPr>
          <p:sp>
            <p:nvSpPr>
              <p:cNvPr id="76" name="Oval 6"/>
              <p:cNvSpPr>
                <a:spLocks noChangeArrowheads="1"/>
              </p:cNvSpPr>
              <p:nvPr/>
            </p:nvSpPr>
            <p:spPr bwMode="auto">
              <a:xfrm>
                <a:off x="4254" y="1253"/>
                <a:ext cx="680" cy="72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7" name="Oval 7"/>
              <p:cNvSpPr>
                <a:spLocks noChangeArrowheads="1"/>
              </p:cNvSpPr>
              <p:nvPr/>
            </p:nvSpPr>
            <p:spPr bwMode="auto">
              <a:xfrm>
                <a:off x="4299" y="1253"/>
                <a:ext cx="680" cy="72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lgn="ctr">
                  <a:spcBef>
                    <a:spcPct val="0"/>
                  </a:spcBef>
                  <a:buClrTx/>
                  <a:buFontTx/>
                  <a:buNone/>
                </a:pPr>
                <a:endParaRPr lang="en-US" altLang="fr-FR" sz="3600">
                  <a:solidFill>
                    <a:schemeClr val="tx1"/>
                  </a:solidFill>
                </a:endParaRPr>
              </a:p>
              <a:p>
                <a:pPr algn="ctr">
                  <a:spcBef>
                    <a:spcPct val="0"/>
                  </a:spcBef>
                  <a:buClrTx/>
                  <a:buFontTx/>
                  <a:buNone/>
                </a:pPr>
                <a:r>
                  <a:rPr lang="en-US" altLang="fr-FR" sz="3600">
                    <a:solidFill>
                      <a:schemeClr val="tx1"/>
                    </a:solidFill>
                  </a:rPr>
                  <a:t>1€</a:t>
                </a:r>
              </a:p>
              <a:p>
                <a:pPr algn="ctr">
                  <a:spcBef>
                    <a:spcPct val="0"/>
                  </a:spcBef>
                  <a:buClrTx/>
                  <a:buFontTx/>
                  <a:buNone/>
                </a:pPr>
                <a:endParaRPr lang="en-US" altLang="fr-FR" sz="3600" b="0">
                  <a:solidFill>
                    <a:schemeClr val="tx1"/>
                  </a:solidFill>
                </a:endParaRPr>
              </a:p>
            </p:txBody>
          </p:sp>
        </p:grpSp>
        <p:sp>
          <p:nvSpPr>
            <p:cNvPr id="38" name="Text Box 8"/>
            <p:cNvSpPr txBox="1">
              <a:spLocks noChangeArrowheads="1"/>
            </p:cNvSpPr>
            <p:nvPr/>
          </p:nvSpPr>
          <p:spPr bwMode="auto">
            <a:xfrm>
              <a:off x="5433" y="234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accent2"/>
                  </a:solidFill>
                </a:rPr>
                <a:t>1/2</a:t>
              </a:r>
            </a:p>
          </p:txBody>
        </p:sp>
        <p:grpSp>
          <p:nvGrpSpPr>
            <p:cNvPr id="39" name="Group 9"/>
            <p:cNvGrpSpPr>
              <a:grpSpLocks/>
            </p:cNvGrpSpPr>
            <p:nvPr/>
          </p:nvGrpSpPr>
          <p:grpSpPr bwMode="auto">
            <a:xfrm>
              <a:off x="398" y="2704"/>
              <a:ext cx="726" cy="635"/>
              <a:chOff x="1260" y="2341"/>
              <a:chExt cx="1270" cy="1225"/>
            </a:xfrm>
          </p:grpSpPr>
          <p:sp>
            <p:nvSpPr>
              <p:cNvPr id="69" name="AutoShape 10"/>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0" name="Oval 11"/>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1" name="Oval 12"/>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2" name="Oval 13"/>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3" name="Oval 14"/>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4" name="Oval 15"/>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5" name="Oval 16"/>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0" name="Group 17"/>
            <p:cNvGrpSpPr>
              <a:grpSpLocks/>
            </p:cNvGrpSpPr>
            <p:nvPr/>
          </p:nvGrpSpPr>
          <p:grpSpPr bwMode="auto">
            <a:xfrm>
              <a:off x="1215" y="2704"/>
              <a:ext cx="726" cy="635"/>
              <a:chOff x="1260" y="2341"/>
              <a:chExt cx="1270" cy="1225"/>
            </a:xfrm>
          </p:grpSpPr>
          <p:sp>
            <p:nvSpPr>
              <p:cNvPr id="62" name="AutoShape 18"/>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3" name="Oval 19"/>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4" name="Oval 20"/>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5" name="Oval 21"/>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6" name="Oval 22"/>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7" name="Oval 23"/>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8" name="Oval 24"/>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1" name="Group 25"/>
            <p:cNvGrpSpPr>
              <a:grpSpLocks/>
            </p:cNvGrpSpPr>
            <p:nvPr/>
          </p:nvGrpSpPr>
          <p:grpSpPr bwMode="auto">
            <a:xfrm>
              <a:off x="2031" y="2704"/>
              <a:ext cx="726" cy="635"/>
              <a:chOff x="1260" y="2341"/>
              <a:chExt cx="1270" cy="1225"/>
            </a:xfrm>
          </p:grpSpPr>
          <p:sp>
            <p:nvSpPr>
              <p:cNvPr id="55" name="AutoShape 26"/>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6" name="Oval 27"/>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7" name="Oval 28"/>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8" name="Oval 29"/>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9" name="Oval 30"/>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0" name="Oval 31"/>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1" name="Oval 32"/>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2" name="Group 33"/>
            <p:cNvGrpSpPr>
              <a:grpSpLocks/>
            </p:cNvGrpSpPr>
            <p:nvPr/>
          </p:nvGrpSpPr>
          <p:grpSpPr bwMode="auto">
            <a:xfrm>
              <a:off x="2848" y="2704"/>
              <a:ext cx="726" cy="635"/>
              <a:chOff x="1260" y="2341"/>
              <a:chExt cx="1270" cy="1225"/>
            </a:xfrm>
          </p:grpSpPr>
          <p:sp>
            <p:nvSpPr>
              <p:cNvPr id="48" name="AutoShape 34"/>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49" name="Oval 35"/>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0" name="Oval 36"/>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1" name="Oval 37"/>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2" name="Oval 38"/>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3" name="Oval 39"/>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4" name="Oval 40"/>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sp>
          <p:nvSpPr>
            <p:cNvPr id="43" name="Text Box 41"/>
            <p:cNvSpPr txBox="1">
              <a:spLocks noChangeArrowheads="1"/>
            </p:cNvSpPr>
            <p:nvPr/>
          </p:nvSpPr>
          <p:spPr bwMode="auto">
            <a:xfrm>
              <a:off x="1396"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4" name="Text Box 42"/>
            <p:cNvSpPr txBox="1">
              <a:spLocks noChangeArrowheads="1"/>
            </p:cNvSpPr>
            <p:nvPr/>
          </p:nvSpPr>
          <p:spPr bwMode="auto">
            <a:xfrm>
              <a:off x="580"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5" name="Text Box 43"/>
            <p:cNvSpPr txBox="1">
              <a:spLocks noChangeArrowheads="1"/>
            </p:cNvSpPr>
            <p:nvPr/>
          </p:nvSpPr>
          <p:spPr bwMode="auto">
            <a:xfrm>
              <a:off x="3074"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6" name="Text Box 44"/>
            <p:cNvSpPr txBox="1">
              <a:spLocks noChangeArrowheads="1"/>
            </p:cNvSpPr>
            <p:nvPr/>
          </p:nvSpPr>
          <p:spPr bwMode="auto">
            <a:xfrm>
              <a:off x="2212"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7" name="AutoShape 45"/>
            <p:cNvSpPr>
              <a:spLocks noChangeArrowheads="1"/>
            </p:cNvSpPr>
            <p:nvPr/>
          </p:nvSpPr>
          <p:spPr bwMode="auto">
            <a:xfrm>
              <a:off x="3982" y="2704"/>
              <a:ext cx="998" cy="499"/>
            </a:xfrm>
            <a:prstGeom prst="leftRightArrow">
              <a:avLst>
                <a:gd name="adj1" fmla="val 50000"/>
                <a:gd name="adj2" fmla="val 4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sp>
        <p:nvSpPr>
          <p:cNvPr id="78" name="Text Box 61"/>
          <p:cNvSpPr txBox="1">
            <a:spLocks noChangeArrowheads="1"/>
          </p:cNvSpPr>
          <p:nvPr/>
        </p:nvSpPr>
        <p:spPr bwMode="auto">
          <a:xfrm>
            <a:off x="143508" y="2751770"/>
            <a:ext cx="8784976" cy="41549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762000">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762000">
              <a:spcBef>
                <a:spcPct val="20000"/>
              </a:spcBef>
              <a:buClr>
                <a:srgbClr val="FDA754"/>
              </a:buClr>
              <a:buChar char="•"/>
              <a:defRPr sz="1700" b="1">
                <a:solidFill>
                  <a:srgbClr val="074A87"/>
                </a:solidFill>
                <a:latin typeface="Arial" charset="0"/>
              </a:defRPr>
            </a:lvl2pPr>
            <a:lvl3pPr marL="1143000" indent="161925" algn="l" defTabSz="762000">
              <a:spcBef>
                <a:spcPct val="20000"/>
              </a:spcBef>
              <a:buClr>
                <a:srgbClr val="FDA754"/>
              </a:buClr>
              <a:buChar char="-"/>
              <a:defRPr sz="1600">
                <a:solidFill>
                  <a:srgbClr val="663300"/>
                </a:solidFill>
                <a:latin typeface="Arial" charset="0"/>
              </a:defRPr>
            </a:lvl3pPr>
            <a:lvl4pPr marL="1714500" indent="177800" algn="l" defTabSz="762000">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762000">
              <a:spcBef>
                <a:spcPct val="20000"/>
              </a:spcBef>
              <a:buClr>
                <a:srgbClr val="FDA754"/>
              </a:buClr>
              <a:buChar char="»"/>
              <a:defRPr sz="1200">
                <a:solidFill>
                  <a:srgbClr val="4D4D4D"/>
                </a:solidFill>
                <a:latin typeface="Arial"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0"/>
              </a:spcBef>
              <a:buClrTx/>
              <a:buFontTx/>
              <a:buNone/>
            </a:pPr>
            <a:r>
              <a:rPr lang="fr-FR" altLang="fr-FR" b="0" dirty="0">
                <a:solidFill>
                  <a:schemeClr val="tx1"/>
                </a:solidFill>
              </a:rPr>
              <a:t>La fiabilité d’un système </a:t>
            </a:r>
            <a:r>
              <a:rPr lang="fr-FR" altLang="fr-FR" u="sng" dirty="0" smtClean="0">
                <a:solidFill>
                  <a:srgbClr val="FF0000"/>
                </a:solidFill>
              </a:rPr>
              <a:t>N’EST PAS </a:t>
            </a:r>
            <a:r>
              <a:rPr lang="fr-FR" altLang="fr-FR" b="0" dirty="0">
                <a:solidFill>
                  <a:schemeClr val="tx1"/>
                </a:solidFill>
              </a:rPr>
              <a:t>celle de son élément le moins fiable</a:t>
            </a:r>
          </a:p>
        </p:txBody>
      </p:sp>
    </p:spTree>
    <p:extLst>
      <p:ext uri="{BB962C8B-B14F-4D97-AF65-F5344CB8AC3E}">
        <p14:creationId xmlns:p14="http://schemas.microsoft.com/office/powerpoint/2010/main" val="33996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6408489" y="4418434"/>
            <a:ext cx="2700015" cy="338733"/>
          </a:xfrm>
        </p:spPr>
        <p:txBody>
          <a:bodyPr/>
          <a:lstStyle/>
          <a:p>
            <a:r>
              <a:rPr lang="fr-FR" dirty="0" smtClean="0"/>
              <a:t>1954-1958 : Emile GUMBEL</a:t>
            </a:r>
            <a:endParaRPr lang="fr-FR" dirty="0"/>
          </a:p>
        </p:txBody>
      </p:sp>
      <p:sp>
        <p:nvSpPr>
          <p:cNvPr id="8" name="Titre 7"/>
          <p:cNvSpPr>
            <a:spLocks noGrp="1"/>
          </p:cNvSpPr>
          <p:nvPr>
            <p:ph type="title"/>
          </p:nvPr>
        </p:nvSpPr>
        <p:spPr>
          <a:xfrm>
            <a:off x="359532" y="411163"/>
            <a:ext cx="8533643" cy="540000"/>
          </a:xfrm>
        </p:spPr>
        <p:txBody>
          <a:bodyPr/>
          <a:lstStyle/>
          <a:p>
            <a:r>
              <a:rPr lang="fr-FR" dirty="0" smtClean="0"/>
              <a:t>1951 </a:t>
            </a:r>
            <a:r>
              <a:rPr lang="fr-FR" dirty="0"/>
              <a:t>: </a:t>
            </a:r>
            <a:r>
              <a:rPr lang="fr-FR" dirty="0" err="1" smtClean="0"/>
              <a:t>Waloddi</a:t>
            </a:r>
            <a:r>
              <a:rPr lang="fr-FR" dirty="0" smtClean="0"/>
              <a:t> WEIBULL</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17</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029816"/>
            <a:ext cx="49530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encrypted-tbn0.gstatic.com/images?q=tbn:ANd9GcTr-9xj8R947sJPRKmuOH8RHFJ6CkZ88A5pcmeEiofwIzKIsDaT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308" y="7937"/>
            <a:ext cx="1786980" cy="29038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211710"/>
            <a:ext cx="2268054" cy="158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51"/>
          <p:cNvSpPr>
            <a:spLocks noChangeArrowheads="1"/>
          </p:cNvSpPr>
          <p:nvPr/>
        </p:nvSpPr>
        <p:spPr bwMode="auto">
          <a:xfrm>
            <a:off x="4175956" y="159482"/>
            <a:ext cx="3024336" cy="739367"/>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4000" dirty="0" smtClean="0">
                <a:sym typeface="Symbol" pitchFamily="18" charset="2"/>
              </a:rPr>
              <a:t></a:t>
            </a:r>
            <a:r>
              <a:rPr lang="fr-FR" altLang="fr-FR" sz="4000" baseline="-25000" dirty="0" smtClean="0">
                <a:sym typeface="Symbol" pitchFamily="18" charset="2"/>
              </a:rPr>
              <a:t>t</a:t>
            </a:r>
            <a:r>
              <a:rPr lang="fr-FR" altLang="fr-FR" sz="4000" dirty="0" smtClean="0">
                <a:sym typeface="Symbol" pitchFamily="18" charset="2"/>
              </a:rPr>
              <a:t> = </a:t>
            </a:r>
            <a:r>
              <a:rPr lang="fr-FR" altLang="fr-FR" sz="4000" baseline="-25000" dirty="0" smtClean="0">
                <a:sym typeface="Symbol" pitchFamily="18" charset="2"/>
              </a:rPr>
              <a:t>1</a:t>
            </a:r>
            <a:r>
              <a:rPr lang="fr-FR" altLang="fr-FR" sz="4000" dirty="0" smtClean="0">
                <a:sym typeface="Symbol" pitchFamily="18" charset="2"/>
              </a:rPr>
              <a:t> </a:t>
            </a:r>
            <a:r>
              <a:rPr lang="fr-FR" altLang="fr-FR" sz="4000" dirty="0">
                <a:sym typeface="Symbol" pitchFamily="18" charset="2"/>
              </a:rPr>
              <a:t>. </a:t>
            </a:r>
            <a:r>
              <a:rPr lang="fr-FR" altLang="fr-FR" sz="4000" dirty="0" smtClean="0">
                <a:sym typeface="Symbol" pitchFamily="18" charset="2"/>
              </a:rPr>
              <a:t>t</a:t>
            </a:r>
            <a:r>
              <a:rPr lang="fr-FR" altLang="fr-FR" sz="4000" baseline="30000" dirty="0" smtClean="0">
                <a:sym typeface="Symbol"/>
              </a:rPr>
              <a:t></a:t>
            </a:r>
            <a:endParaRPr lang="fr-FR" altLang="fr-FR" dirty="0"/>
          </a:p>
        </p:txBody>
      </p:sp>
      <p:sp>
        <p:nvSpPr>
          <p:cNvPr id="15" name="Rectangle 151"/>
          <p:cNvSpPr>
            <a:spLocks noChangeArrowheads="1"/>
          </p:cNvSpPr>
          <p:nvPr/>
        </p:nvSpPr>
        <p:spPr bwMode="auto">
          <a:xfrm>
            <a:off x="7197724" y="2974868"/>
            <a:ext cx="1946784" cy="496982"/>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2000" dirty="0" smtClean="0">
                <a:sym typeface="Symbol" pitchFamily="18" charset="2"/>
              </a:rPr>
              <a:t></a:t>
            </a:r>
            <a:r>
              <a:rPr lang="fr-FR" altLang="fr-FR" sz="2000" baseline="-25000" dirty="0" smtClean="0">
                <a:sym typeface="Symbol" pitchFamily="18" charset="2"/>
              </a:rPr>
              <a:t>t</a:t>
            </a:r>
            <a:r>
              <a:rPr lang="fr-FR" altLang="fr-FR" sz="2000" dirty="0" smtClean="0">
                <a:sym typeface="Symbol" pitchFamily="18" charset="2"/>
              </a:rPr>
              <a:t> = </a:t>
            </a:r>
            <a:r>
              <a:rPr lang="fr-FR" altLang="fr-FR" sz="2000" baseline="-25000" dirty="0">
                <a:sym typeface="Symbol" pitchFamily="18" charset="2"/>
              </a:rPr>
              <a:t>0</a:t>
            </a:r>
            <a:r>
              <a:rPr lang="fr-FR" altLang="fr-FR" sz="2000" dirty="0">
                <a:sym typeface="Symbol" pitchFamily="18" charset="2"/>
              </a:rPr>
              <a:t> . </a:t>
            </a:r>
            <a:r>
              <a:rPr lang="fr-FR" altLang="fr-FR" sz="2000" dirty="0" smtClean="0">
                <a:sym typeface="Symbol" pitchFamily="18" charset="2"/>
              </a:rPr>
              <a:t>2</a:t>
            </a:r>
            <a:r>
              <a:rPr lang="fr-FR" altLang="fr-FR" sz="2000" baseline="30000" dirty="0" smtClean="0">
                <a:sym typeface="Symbol" pitchFamily="18" charset="2"/>
              </a:rPr>
              <a:t>t/T2</a:t>
            </a:r>
            <a:endParaRPr lang="fr-FR" altLang="fr-FR" sz="2000" dirty="0"/>
          </a:p>
        </p:txBody>
      </p:sp>
      <p:sp>
        <p:nvSpPr>
          <p:cNvPr id="4" name="Flèche droite 3"/>
          <p:cNvSpPr/>
          <p:nvPr/>
        </p:nvSpPr>
        <p:spPr>
          <a:xfrm rot="830047">
            <a:off x="5110389" y="4240924"/>
            <a:ext cx="1183677" cy="173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rot="5400000">
            <a:off x="6264188" y="4011910"/>
            <a:ext cx="396044"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99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animBg="1"/>
      <p:bldP spid="15" grpId="0" animBg="1"/>
      <p:bldP spid="4"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956" y="1275606"/>
            <a:ext cx="4953000" cy="348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re 7"/>
          <p:cNvSpPr>
            <a:spLocks noGrp="1"/>
          </p:cNvSpPr>
          <p:nvPr>
            <p:ph type="title"/>
          </p:nvPr>
        </p:nvSpPr>
        <p:spPr>
          <a:xfrm>
            <a:off x="359532" y="411162"/>
            <a:ext cx="4068452" cy="936451"/>
          </a:xfrm>
        </p:spPr>
        <p:txBody>
          <a:bodyPr/>
          <a:lstStyle/>
          <a:p>
            <a:r>
              <a:rPr lang="fr-FR" dirty="0" smtClean="0"/>
              <a:t>1952 </a:t>
            </a:r>
            <a:r>
              <a:rPr lang="fr-FR" dirty="0"/>
              <a:t>: </a:t>
            </a:r>
            <a:r>
              <a:rPr lang="fr-FR" dirty="0" smtClean="0"/>
              <a:t>D. J. Davis</a:t>
            </a:r>
            <a:br>
              <a:rPr lang="fr-FR" dirty="0" smtClean="0"/>
            </a:br>
            <a:r>
              <a:rPr lang="fr-FR" dirty="0" smtClean="0"/>
              <a:t>et le début du règne de l’exponentielle</a:t>
            </a:r>
            <a:br>
              <a:rPr lang="fr-FR" dirty="0" smtClean="0"/>
            </a:br>
            <a:r>
              <a:rPr lang="fr-FR" dirty="0" smtClean="0"/>
              <a:t>(et de la baignoire)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18</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3"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260" y="0"/>
            <a:ext cx="406124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1" y="1337548"/>
            <a:ext cx="3469019" cy="3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3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233518" y="4191930"/>
            <a:ext cx="8028892" cy="360040"/>
          </a:xfrm>
        </p:spPr>
        <p:txBody>
          <a:bodyPr/>
          <a:lstStyle/>
          <a:p>
            <a:r>
              <a:rPr lang="fr-FR" dirty="0" smtClean="0"/>
              <a:t>1968 : D. Stewart PECK (Bell </a:t>
            </a:r>
            <a:r>
              <a:rPr lang="fr-FR" dirty="0" err="1" smtClean="0"/>
              <a:t>Labs</a:t>
            </a:r>
            <a:r>
              <a:rPr lang="fr-FR" dirty="0" smtClean="0"/>
              <a:t>.) : des « </a:t>
            </a:r>
            <a:r>
              <a:rPr lang="fr-FR" dirty="0" err="1" smtClean="0">
                <a:solidFill>
                  <a:srgbClr val="FF0000"/>
                </a:solidFill>
              </a:rPr>
              <a:t>humps</a:t>
            </a:r>
            <a:r>
              <a:rPr lang="fr-FR" dirty="0" smtClean="0"/>
              <a:t> » dans la baignoire</a:t>
            </a:r>
            <a:endParaRPr lang="fr-FR" dirty="0"/>
          </a:p>
        </p:txBody>
      </p:sp>
      <p:sp>
        <p:nvSpPr>
          <p:cNvPr id="8" name="Titre 7"/>
          <p:cNvSpPr>
            <a:spLocks noGrp="1"/>
          </p:cNvSpPr>
          <p:nvPr>
            <p:ph type="title"/>
          </p:nvPr>
        </p:nvSpPr>
        <p:spPr>
          <a:xfrm>
            <a:off x="359533" y="411162"/>
            <a:ext cx="3348372" cy="1152475"/>
          </a:xfrm>
        </p:spPr>
        <p:txBody>
          <a:bodyPr/>
          <a:lstStyle/>
          <a:p>
            <a:r>
              <a:rPr lang="fr-FR" dirty="0" smtClean="0"/>
              <a:t>Fin des années 60 :</a:t>
            </a:r>
            <a:br>
              <a:rPr lang="fr-FR" dirty="0" smtClean="0"/>
            </a:br>
            <a:r>
              <a:rPr lang="fr-FR" dirty="0" smtClean="0"/>
              <a:t>fin de règne</a:t>
            </a:r>
            <a:br>
              <a:rPr lang="fr-FR" dirty="0" smtClean="0"/>
            </a:br>
            <a:r>
              <a:rPr lang="fr-FR" dirty="0" smtClean="0"/>
              <a:t>(pour les fournisseurs</a:t>
            </a:r>
            <a:br>
              <a:rPr lang="fr-FR" dirty="0" smtClean="0"/>
            </a:br>
            <a:r>
              <a:rPr lang="fr-FR" dirty="0" smtClean="0"/>
              <a:t>de techno)</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19</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7" name="Picture 5" descr="Résultat de recherche d'images pour &quot;baignoire anatomiqu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177" y="2465934"/>
            <a:ext cx="2826331" cy="22723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825" y="7937"/>
            <a:ext cx="5643683" cy="913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825" y="987574"/>
            <a:ext cx="5634705" cy="67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0" y="2024566"/>
            <a:ext cx="4917728" cy="90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00" y="3003798"/>
            <a:ext cx="4881724" cy="767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5616116" y="411509"/>
            <a:ext cx="1809813" cy="288033"/>
          </a:xfrm>
          <a:ln w="38100">
            <a:solidFill>
              <a:srgbClr val="FF0000"/>
            </a:solidFill>
          </a:ln>
        </p:spPr>
        <p:txBody>
          <a:bodyPr/>
          <a:lstStyle/>
          <a:p>
            <a:pPr marL="0" indent="0">
              <a:buNone/>
            </a:pPr>
            <a:r>
              <a:rPr lang="fr-FR" altLang="fr-FR" dirty="0" smtClean="0"/>
              <a:t>  </a:t>
            </a:r>
            <a:r>
              <a:rPr lang="fr-FR" altLang="fr-FR" sz="1600" dirty="0" smtClean="0"/>
              <a:t>Ulpien (170-223</a:t>
            </a:r>
            <a:r>
              <a:rPr lang="fr-FR" altLang="fr-FR" sz="1600" dirty="0"/>
              <a:t>)</a:t>
            </a:r>
            <a:endParaRPr lang="fr-FR" sz="1600" dirty="0"/>
          </a:p>
        </p:txBody>
      </p:sp>
      <p:sp>
        <p:nvSpPr>
          <p:cNvPr id="8" name="Titre 7"/>
          <p:cNvSpPr>
            <a:spLocks noGrp="1"/>
          </p:cNvSpPr>
          <p:nvPr>
            <p:ph type="title"/>
          </p:nvPr>
        </p:nvSpPr>
        <p:spPr>
          <a:xfrm>
            <a:off x="359532" y="411163"/>
            <a:ext cx="8533643" cy="540000"/>
          </a:xfrm>
        </p:spPr>
        <p:txBody>
          <a:bodyPr/>
          <a:lstStyle/>
          <a:p>
            <a:r>
              <a:rPr lang="fr-FR" dirty="0" smtClean="0"/>
              <a:t>De quand date la première étude de fiabilité (1/2)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a:t>
            </a:fld>
            <a:endParaRPr lang="fr-FR"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5" y="2571750"/>
            <a:ext cx="4140461" cy="2135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9" y="663539"/>
            <a:ext cx="4341391" cy="2268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4" name="Picture 7" descr="Statue dedans le Palais de just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51" y="-26988"/>
            <a:ext cx="1649957" cy="22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021" y="843558"/>
            <a:ext cx="2740303"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6" name="ZoneTexte 15"/>
          <p:cNvSpPr txBox="1">
            <a:spLocks noChangeArrowheads="1"/>
          </p:cNvSpPr>
          <p:nvPr/>
        </p:nvSpPr>
        <p:spPr bwMode="auto">
          <a:xfrm>
            <a:off x="-508" y="4187864"/>
            <a:ext cx="30540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r>
              <a:rPr lang="en-US" altLang="fr-FR" sz="1000" b="0" dirty="0"/>
              <a:t>B. </a:t>
            </a:r>
            <a:r>
              <a:rPr lang="en-US" altLang="fr-FR" sz="1000" b="0" dirty="0" err="1"/>
              <a:t>Frier</a:t>
            </a:r>
            <a:r>
              <a:rPr lang="en-US" altLang="fr-FR" sz="1000" b="0" dirty="0"/>
              <a:t>, Roman life expectancy- Ulpian's Evidence</a:t>
            </a:r>
          </a:p>
          <a:p>
            <a:r>
              <a:rPr lang="en-US" altLang="fr-FR" sz="1000" b="0" dirty="0"/>
              <a:t>Harvard Studies in Classical Philology, 1982</a:t>
            </a:r>
            <a:endParaRPr lang="fr-FR" altLang="fr-FR" sz="1000" dirty="0"/>
          </a:p>
        </p:txBody>
      </p:sp>
      <p:sp>
        <p:nvSpPr>
          <p:cNvPr id="17" name="ZoneTexte 16"/>
          <p:cNvSpPr txBox="1">
            <a:spLocks noChangeArrowheads="1"/>
          </p:cNvSpPr>
          <p:nvPr/>
        </p:nvSpPr>
        <p:spPr bwMode="auto">
          <a:xfrm>
            <a:off x="7452321" y="2211710"/>
            <a:ext cx="18001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r>
              <a:rPr lang="en-US" altLang="fr-FR" sz="1000" b="0" dirty="0"/>
              <a:t>P. </a:t>
            </a:r>
            <a:r>
              <a:rPr lang="en-US" altLang="fr-FR" sz="1000" b="0" dirty="0" err="1"/>
              <a:t>Pflaumer</a:t>
            </a:r>
            <a:r>
              <a:rPr lang="en-US" altLang="fr-FR" sz="1000" b="0" dirty="0"/>
              <a:t>, A </a:t>
            </a:r>
            <a:r>
              <a:rPr lang="en-US" altLang="fr-FR" sz="1000" b="0" dirty="0" err="1"/>
              <a:t>Demometric</a:t>
            </a:r>
            <a:r>
              <a:rPr lang="en-US" altLang="fr-FR" sz="1000" b="0" dirty="0"/>
              <a:t> Analysis of Ulpian´s </a:t>
            </a:r>
            <a:r>
              <a:rPr lang="en-US" altLang="fr-FR" sz="1000" b="0" dirty="0" smtClean="0"/>
              <a:t>Table,</a:t>
            </a:r>
            <a:endParaRPr lang="en-US" altLang="fr-FR" sz="1000" b="0" dirty="0"/>
          </a:p>
          <a:p>
            <a:r>
              <a:rPr lang="en-US" altLang="fr-FR" sz="1000" b="0" dirty="0"/>
              <a:t>American Statistical Association, 2014</a:t>
            </a:r>
            <a:endParaRPr lang="fr-FR" altLang="fr-FR" sz="10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5023" y="3615866"/>
            <a:ext cx="5003235" cy="61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ZoneTexte 18"/>
          <p:cNvSpPr txBox="1">
            <a:spLocks noChangeArrowheads="1"/>
          </p:cNvSpPr>
          <p:nvPr/>
        </p:nvSpPr>
        <p:spPr bwMode="auto">
          <a:xfrm>
            <a:off x="6090467" y="4227934"/>
            <a:ext cx="26709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r>
              <a:rPr lang="en-US" altLang="fr-FR" sz="1000" b="0" dirty="0" smtClean="0"/>
              <a:t>E. Kopf, The early history of the annuity,</a:t>
            </a:r>
            <a:endParaRPr lang="en-US" altLang="fr-FR" sz="1000" b="0" dirty="0"/>
          </a:p>
          <a:p>
            <a:r>
              <a:rPr lang="en-US" altLang="fr-FR" sz="1000" b="0" dirty="0"/>
              <a:t>p</a:t>
            </a:r>
            <a:r>
              <a:rPr lang="en-US" altLang="fr-FR" sz="1000" b="0" dirty="0" smtClean="0"/>
              <a:t>roc. of the Casualty </a:t>
            </a:r>
            <a:r>
              <a:rPr lang="en-US" altLang="fr-FR" sz="1000" b="0" dirty="0"/>
              <a:t>A</a:t>
            </a:r>
            <a:r>
              <a:rPr lang="en-US" altLang="fr-FR" sz="1000" b="0" dirty="0" smtClean="0"/>
              <a:t>ctuarial </a:t>
            </a:r>
            <a:r>
              <a:rPr lang="en-US" altLang="fr-FR" sz="1000" b="0" dirty="0"/>
              <a:t>S</a:t>
            </a:r>
            <a:r>
              <a:rPr lang="en-US" altLang="fr-FR" sz="1000" b="0" dirty="0" smtClean="0"/>
              <a:t>ociety, 1927</a:t>
            </a:r>
            <a:endParaRPr lang="fr-FR" altLang="fr-FR" sz="1000" dirty="0"/>
          </a:p>
        </p:txBody>
      </p:sp>
    </p:spTree>
    <p:extLst>
      <p:ext uri="{BB962C8B-B14F-4D97-AF65-F5344CB8AC3E}">
        <p14:creationId xmlns:p14="http://schemas.microsoft.com/office/powerpoint/2010/main" val="12724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6"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Les années 80 : le « Roller-</a:t>
            </a:r>
            <a:r>
              <a:rPr lang="fr-FR" dirty="0" err="1" smtClean="0"/>
              <a:t>coaster</a:t>
            </a:r>
            <a:r>
              <a:rPr lang="fr-FR" dirty="0" smtClean="0"/>
              <a:t>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20</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descr="H:\github\cours_fiab\figures\88_hamberg_tosney_the_effectiveness_of_satellite_environmental_acceptance_te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3537"/>
            <a:ext cx="2735796" cy="227704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github\cours_fiab\figures\89_wong_a_new_environmental_stress_screening_theory_for_electronic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5796" y="647104"/>
            <a:ext cx="2418502" cy="1888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github\cours_fiab\figures\16_nash_reliability_assessments_88_wong_lindstrom_off_bathtub_onto_roller-co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5835" y="15466"/>
            <a:ext cx="3952669" cy="25202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github\cours_fiab\figures\06_springer_hdbk_engineering_stats_ch20_Finkelstein_Esaulova_failure_rates_in_heterogeneous_populat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4214" y="2539803"/>
            <a:ext cx="2102604" cy="172413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8611" y="2643758"/>
            <a:ext cx="3135897" cy="21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contenu 8"/>
          <p:cNvSpPr>
            <a:spLocks noGrp="1"/>
          </p:cNvSpPr>
          <p:nvPr>
            <p:ph idx="1"/>
          </p:nvPr>
        </p:nvSpPr>
        <p:spPr>
          <a:xfrm>
            <a:off x="155575" y="4279118"/>
            <a:ext cx="6216625" cy="360040"/>
          </a:xfrm>
        </p:spPr>
        <p:txBody>
          <a:bodyPr/>
          <a:lstStyle/>
          <a:p>
            <a:r>
              <a:rPr lang="fr-FR" dirty="0" smtClean="0"/>
              <a:t>Google: « </a:t>
            </a:r>
            <a:r>
              <a:rPr lang="en-US" dirty="0"/>
              <a:t>degradation analysis high power LED lamps master thesis</a:t>
            </a:r>
            <a:r>
              <a:rPr lang="fr-FR" dirty="0" smtClean="0"/>
              <a:t> »</a:t>
            </a:r>
          </a:p>
        </p:txBody>
      </p:sp>
      <p:sp>
        <p:nvSpPr>
          <p:cNvPr id="14" name="Espace réservé du contenu 8"/>
          <p:cNvSpPr txBox="1">
            <a:spLocks/>
          </p:cNvSpPr>
          <p:nvPr/>
        </p:nvSpPr>
        <p:spPr bwMode="gray">
          <a:xfrm>
            <a:off x="143509" y="3795886"/>
            <a:ext cx="3636404" cy="36004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err="1" smtClean="0"/>
              <a:t>Burn</a:t>
            </a:r>
            <a:r>
              <a:rPr lang="fr-FR" dirty="0" smtClean="0"/>
              <a:t>-in: faut-il passer la 1</a:t>
            </a:r>
            <a:r>
              <a:rPr lang="fr-FR" baseline="30000" dirty="0" smtClean="0"/>
              <a:t>ière</a:t>
            </a:r>
            <a:r>
              <a:rPr lang="fr-FR" dirty="0" smtClean="0"/>
              <a:t> bosse ?</a:t>
            </a:r>
          </a:p>
        </p:txBody>
      </p:sp>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1" y="808351"/>
            <a:ext cx="2314761" cy="376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contenu 8"/>
          <p:cNvSpPr>
            <a:spLocks noGrp="1"/>
          </p:cNvSpPr>
          <p:nvPr>
            <p:ph idx="1"/>
          </p:nvPr>
        </p:nvSpPr>
        <p:spPr>
          <a:xfrm>
            <a:off x="5616116" y="411510"/>
            <a:ext cx="1476164" cy="324036"/>
          </a:xfrm>
          <a:ln w="38100">
            <a:solidFill>
              <a:srgbClr val="FF0000"/>
            </a:solidFill>
          </a:ln>
        </p:spPr>
        <p:txBody>
          <a:bodyPr/>
          <a:lstStyle/>
          <a:p>
            <a:pPr marL="0" indent="0">
              <a:buNone/>
            </a:pPr>
            <a:r>
              <a:rPr lang="fr-FR" altLang="fr-FR" dirty="0" smtClean="0"/>
              <a:t> </a:t>
            </a:r>
            <a:r>
              <a:rPr lang="fr-FR" altLang="fr-FR" sz="1600" dirty="0" smtClean="0"/>
              <a:t>Graunt (1662)</a:t>
            </a:r>
            <a:endParaRPr lang="fr-FR" sz="1600" dirty="0"/>
          </a:p>
        </p:txBody>
      </p:sp>
      <p:sp>
        <p:nvSpPr>
          <p:cNvPr id="8" name="Titre 7"/>
          <p:cNvSpPr>
            <a:spLocks noGrp="1"/>
          </p:cNvSpPr>
          <p:nvPr>
            <p:ph type="title"/>
          </p:nvPr>
        </p:nvSpPr>
        <p:spPr>
          <a:xfrm>
            <a:off x="359532" y="411163"/>
            <a:ext cx="8533643" cy="540000"/>
          </a:xfrm>
        </p:spPr>
        <p:txBody>
          <a:bodyPr/>
          <a:lstStyle/>
          <a:p>
            <a:r>
              <a:rPr lang="fr-FR" dirty="0" smtClean="0"/>
              <a:t>De quand date la première étude de fiabilité (2/2)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3</a:t>
            </a:fld>
            <a:endParaRPr lang="fr-FR" dirty="0"/>
          </a:p>
        </p:txBody>
      </p:sp>
      <p:pic>
        <p:nvPicPr>
          <p:cNvPr id="2050" name="Picture 2" descr="JohnGraunt (cropp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148" y="15466"/>
            <a:ext cx="2048364" cy="273630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github\cours_fiab\doc\graunt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6192" y="868016"/>
            <a:ext cx="4300044" cy="65961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github\cours_fiab\figures\fig_grau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2499758"/>
            <a:ext cx="3509859" cy="23402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github\cours_fiab\doc\graunt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577" y="1491630"/>
            <a:ext cx="4298659" cy="2724969"/>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8"/>
          <p:cNvSpPr txBox="1">
            <a:spLocks/>
          </p:cNvSpPr>
          <p:nvPr/>
        </p:nvSpPr>
        <p:spPr bwMode="gray">
          <a:xfrm>
            <a:off x="6984268" y="2895786"/>
            <a:ext cx="1008112" cy="2268252"/>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t>0   : 100</a:t>
            </a:r>
          </a:p>
          <a:p>
            <a:r>
              <a:rPr lang="fr-FR" dirty="0" smtClean="0"/>
              <a:t>6   :   64</a:t>
            </a:r>
          </a:p>
          <a:p>
            <a:r>
              <a:rPr lang="fr-FR" dirty="0" smtClean="0"/>
              <a:t>16 :   40</a:t>
            </a:r>
          </a:p>
          <a:p>
            <a:r>
              <a:rPr lang="fr-FR" dirty="0" smtClean="0"/>
              <a:t>26 :   25</a:t>
            </a:r>
          </a:p>
          <a:p>
            <a:r>
              <a:rPr lang="fr-FR" dirty="0" smtClean="0"/>
              <a:t>36 :   16</a:t>
            </a:r>
          </a:p>
          <a:p>
            <a:r>
              <a:rPr lang="fr-FR" dirty="0" smtClean="0"/>
              <a:t>46 :   10</a:t>
            </a:r>
          </a:p>
          <a:p>
            <a:r>
              <a:rPr lang="fr-FR" dirty="0" smtClean="0"/>
              <a:t>56 :    6</a:t>
            </a:r>
          </a:p>
          <a:p>
            <a:r>
              <a:rPr lang="fr-FR" dirty="0" smtClean="0"/>
              <a:t>66 :    3</a:t>
            </a:r>
          </a:p>
          <a:p>
            <a:r>
              <a:rPr lang="fr-FR" dirty="0" smtClean="0"/>
              <a:t>76 :    1</a:t>
            </a:r>
          </a:p>
          <a:p>
            <a:r>
              <a:rPr lang="fr-FR" dirty="0" smtClean="0"/>
              <a:t>80 :    0</a:t>
            </a:r>
            <a:endParaRPr lang="fr-FR" dirty="0"/>
          </a:p>
        </p:txBody>
      </p:sp>
    </p:spTree>
    <p:extLst>
      <p:ext uri="{BB962C8B-B14F-4D97-AF65-F5344CB8AC3E}">
        <p14:creationId xmlns:p14="http://schemas.microsoft.com/office/powerpoint/2010/main" val="413245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github\cours_fiab\figures\fig_grau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6" y="1167594"/>
            <a:ext cx="3509859" cy="2340244"/>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p:cNvSpPr>
            <a:spLocks noGrp="1"/>
          </p:cNvSpPr>
          <p:nvPr>
            <p:ph idx="1"/>
          </p:nvPr>
        </p:nvSpPr>
        <p:spPr>
          <a:xfrm>
            <a:off x="251520" y="771550"/>
            <a:ext cx="6588732" cy="720080"/>
          </a:xfrm>
        </p:spPr>
        <p:txBody>
          <a:bodyPr/>
          <a:lstStyle/>
          <a:p>
            <a:r>
              <a:rPr lang="fr-FR" altLang="fr-FR" dirty="0" smtClean="0"/>
              <a:t>&lt;&lt; … ayant 7 décades entre 6 and 76, nous avons cherché 6 nombres en </a:t>
            </a:r>
            <a:r>
              <a:rPr lang="fr-FR" altLang="fr-FR" u="sng" dirty="0" smtClean="0">
                <a:solidFill>
                  <a:srgbClr val="FF0000"/>
                </a:solidFill>
              </a:rPr>
              <a:t>progression géométrique </a:t>
            </a:r>
            <a:r>
              <a:rPr lang="fr-FR" altLang="fr-FR" dirty="0" smtClean="0"/>
              <a:t>entre 64, les survivants à 6 ans, et 1, la seule personne qui dépasse 76 ans … &gt;&gt;</a:t>
            </a:r>
          </a:p>
        </p:txBody>
      </p:sp>
      <p:sp>
        <p:nvSpPr>
          <p:cNvPr id="8" name="Titre 7"/>
          <p:cNvSpPr>
            <a:spLocks noGrp="1"/>
          </p:cNvSpPr>
          <p:nvPr>
            <p:ph type="title"/>
          </p:nvPr>
        </p:nvSpPr>
        <p:spPr>
          <a:xfrm>
            <a:off x="359532" y="411163"/>
            <a:ext cx="8533643" cy="540000"/>
          </a:xfrm>
        </p:spPr>
        <p:txBody>
          <a:bodyPr/>
          <a:lstStyle/>
          <a:p>
            <a:r>
              <a:rPr lang="fr-FR" dirty="0" smtClean="0"/>
              <a:t>Graunt est un pragmatique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4</a:t>
            </a:fld>
            <a:endParaRPr lang="fr-FR" dirty="0"/>
          </a:p>
        </p:txBody>
      </p:sp>
      <p:pic>
        <p:nvPicPr>
          <p:cNvPr id="2050" name="Picture 2" descr="JohnGraunt (cropp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2366" y="15466"/>
            <a:ext cx="2028146" cy="27092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 y="3394360"/>
            <a:ext cx="6048671" cy="1373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Connecteur droit avec flèche 3"/>
          <p:cNvCxnSpPr/>
          <p:nvPr/>
        </p:nvCxnSpPr>
        <p:spPr>
          <a:xfrm flipH="1">
            <a:off x="863588" y="1779662"/>
            <a:ext cx="295232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1151620" y="2328835"/>
            <a:ext cx="2736304" cy="888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1392762" y="2337716"/>
            <a:ext cx="2495162" cy="27003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H="1">
            <a:off x="1745168" y="2337716"/>
            <a:ext cx="2142756" cy="45005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2087724" y="2337716"/>
            <a:ext cx="1800200" cy="59407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2411760" y="2337716"/>
            <a:ext cx="1476164" cy="66608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2735796" y="2337716"/>
            <a:ext cx="1152128" cy="73809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3023828" y="2337716"/>
            <a:ext cx="864096" cy="77409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Espace réservé du contenu 8"/>
          <p:cNvSpPr txBox="1">
            <a:spLocks/>
          </p:cNvSpPr>
          <p:nvPr/>
        </p:nvSpPr>
        <p:spPr bwMode="gray">
          <a:xfrm>
            <a:off x="3995936" y="1635646"/>
            <a:ext cx="3348372" cy="36004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smtClean="0"/>
              <a:t>- 36    </a:t>
            </a:r>
            <a:r>
              <a:rPr lang="fr-FR" altLang="fr-FR" dirty="0"/>
              <a:t>(= </a:t>
            </a:r>
            <a:r>
              <a:rPr lang="fr-FR" altLang="fr-FR" dirty="0" smtClean="0"/>
              <a:t>36% </a:t>
            </a:r>
            <a:r>
              <a:rPr lang="fr-FR" altLang="fr-FR" dirty="0"/>
              <a:t>de décès [sur </a:t>
            </a:r>
            <a:r>
              <a:rPr lang="fr-FR" altLang="fr-FR" dirty="0" smtClean="0"/>
              <a:t> 6  </a:t>
            </a:r>
            <a:r>
              <a:rPr lang="fr-FR" altLang="fr-FR" dirty="0"/>
              <a:t>ans])</a:t>
            </a:r>
          </a:p>
        </p:txBody>
      </p:sp>
      <p:sp>
        <p:nvSpPr>
          <p:cNvPr id="28" name="Espace réservé du contenu 8"/>
          <p:cNvSpPr txBox="1">
            <a:spLocks/>
          </p:cNvSpPr>
          <p:nvPr/>
        </p:nvSpPr>
        <p:spPr bwMode="gray">
          <a:xfrm>
            <a:off x="3995936" y="2211710"/>
            <a:ext cx="3420380" cy="36004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smtClean="0"/>
              <a:t>* 0.63 (= 37% de décès [sur 10 ans])</a:t>
            </a:r>
          </a:p>
        </p:txBody>
      </p:sp>
      <p:sp>
        <p:nvSpPr>
          <p:cNvPr id="29" name="Espace réservé du contenu 8"/>
          <p:cNvSpPr txBox="1">
            <a:spLocks/>
          </p:cNvSpPr>
          <p:nvPr/>
        </p:nvSpPr>
        <p:spPr bwMode="gray">
          <a:xfrm>
            <a:off x="6552220" y="2895786"/>
            <a:ext cx="2591780" cy="2268252"/>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t>0   : 100</a:t>
            </a:r>
          </a:p>
          <a:p>
            <a:r>
              <a:rPr lang="fr-FR" dirty="0" smtClean="0"/>
              <a:t>6   :   64</a:t>
            </a:r>
          </a:p>
          <a:p>
            <a:r>
              <a:rPr lang="fr-FR" dirty="0" smtClean="0"/>
              <a:t>16 :   40 </a:t>
            </a:r>
            <a:r>
              <a:rPr lang="fr-FR" sz="1000" dirty="0" smtClean="0"/>
              <a:t>= </a:t>
            </a:r>
            <a:r>
              <a:rPr lang="fr-FR" sz="1000" dirty="0" err="1" smtClean="0"/>
              <a:t>partie_entière_de</a:t>
            </a:r>
            <a:r>
              <a:rPr lang="fr-FR" sz="1000" dirty="0" smtClean="0"/>
              <a:t>(64*0.64)</a:t>
            </a:r>
          </a:p>
          <a:p>
            <a:r>
              <a:rPr lang="fr-FR" dirty="0" smtClean="0"/>
              <a:t>26 :   25 </a:t>
            </a:r>
            <a:r>
              <a:rPr lang="fr-FR" sz="1000" dirty="0"/>
              <a:t>= </a:t>
            </a:r>
            <a:r>
              <a:rPr lang="fr-FR" sz="1000" dirty="0" err="1" smtClean="0"/>
              <a:t>partie_entière_de</a:t>
            </a:r>
            <a:r>
              <a:rPr lang="fr-FR" sz="1000" dirty="0" smtClean="0"/>
              <a:t>(40*0.64</a:t>
            </a:r>
            <a:r>
              <a:rPr lang="fr-FR" sz="1000" dirty="0"/>
              <a:t>)</a:t>
            </a:r>
            <a:endParaRPr lang="fr-FR" sz="1000" dirty="0" smtClean="0"/>
          </a:p>
          <a:p>
            <a:r>
              <a:rPr lang="fr-FR" dirty="0" smtClean="0"/>
              <a:t>36 :   16 </a:t>
            </a:r>
            <a:r>
              <a:rPr lang="fr-FR" sz="1000" dirty="0"/>
              <a:t>= </a:t>
            </a:r>
            <a:r>
              <a:rPr lang="fr-FR" sz="1000" dirty="0" err="1" smtClean="0"/>
              <a:t>partie_entière_de</a:t>
            </a:r>
            <a:r>
              <a:rPr lang="fr-FR" sz="1000" dirty="0" smtClean="0"/>
              <a:t>(25*0.64</a:t>
            </a:r>
            <a:r>
              <a:rPr lang="fr-FR" sz="1000" dirty="0"/>
              <a:t>)</a:t>
            </a:r>
            <a:endParaRPr lang="fr-FR" dirty="0" smtClean="0"/>
          </a:p>
          <a:p>
            <a:r>
              <a:rPr lang="fr-FR" dirty="0" smtClean="0"/>
              <a:t>46 :   </a:t>
            </a:r>
            <a:r>
              <a:rPr lang="fr-FR" dirty="0"/>
              <a:t>10 </a:t>
            </a:r>
            <a:r>
              <a:rPr lang="fr-FR" sz="1000" dirty="0"/>
              <a:t>= </a:t>
            </a:r>
            <a:r>
              <a:rPr lang="fr-FR" sz="1000" dirty="0" err="1" smtClean="0"/>
              <a:t>partie_entière_de</a:t>
            </a:r>
            <a:r>
              <a:rPr lang="fr-FR" sz="1000" dirty="0" smtClean="0"/>
              <a:t>(16*0.64</a:t>
            </a:r>
            <a:r>
              <a:rPr lang="fr-FR" sz="1000" dirty="0"/>
              <a:t>)</a:t>
            </a:r>
            <a:endParaRPr lang="fr-FR" sz="1000" dirty="0" smtClean="0"/>
          </a:p>
          <a:p>
            <a:r>
              <a:rPr lang="fr-FR" dirty="0" smtClean="0"/>
              <a:t>56 :    </a:t>
            </a:r>
            <a:r>
              <a:rPr lang="fr-FR" dirty="0"/>
              <a:t>6 </a:t>
            </a:r>
            <a:r>
              <a:rPr lang="fr-FR" dirty="0" smtClean="0"/>
              <a:t> </a:t>
            </a:r>
            <a:r>
              <a:rPr lang="fr-FR" sz="1000" dirty="0" smtClean="0"/>
              <a:t>= </a:t>
            </a:r>
            <a:r>
              <a:rPr lang="fr-FR" sz="1000" dirty="0" err="1" smtClean="0"/>
              <a:t>partie_entière_de</a:t>
            </a:r>
            <a:r>
              <a:rPr lang="fr-FR" sz="1000" dirty="0" smtClean="0"/>
              <a:t>(10*0.64</a:t>
            </a:r>
            <a:r>
              <a:rPr lang="fr-FR" sz="1000" dirty="0"/>
              <a:t>)</a:t>
            </a:r>
            <a:endParaRPr lang="fr-FR" sz="1000" dirty="0" smtClean="0"/>
          </a:p>
          <a:p>
            <a:r>
              <a:rPr lang="fr-FR" dirty="0" smtClean="0"/>
              <a:t>66 :    </a:t>
            </a:r>
            <a:r>
              <a:rPr lang="fr-FR" dirty="0"/>
              <a:t>3 </a:t>
            </a:r>
            <a:r>
              <a:rPr lang="fr-FR" dirty="0" smtClean="0"/>
              <a:t> </a:t>
            </a:r>
            <a:r>
              <a:rPr lang="fr-FR" sz="1000" dirty="0" smtClean="0"/>
              <a:t>= </a:t>
            </a:r>
            <a:r>
              <a:rPr lang="fr-FR" sz="1000" dirty="0" err="1"/>
              <a:t>partie_entière_de</a:t>
            </a:r>
            <a:r>
              <a:rPr lang="fr-FR" sz="1000" dirty="0" smtClean="0"/>
              <a:t>( 6 *0.64</a:t>
            </a:r>
            <a:r>
              <a:rPr lang="fr-FR" sz="1000" dirty="0"/>
              <a:t>)</a:t>
            </a:r>
            <a:endParaRPr lang="fr-FR" sz="1000" dirty="0" smtClean="0"/>
          </a:p>
          <a:p>
            <a:r>
              <a:rPr lang="fr-FR" dirty="0" smtClean="0"/>
              <a:t>76 :    </a:t>
            </a:r>
            <a:r>
              <a:rPr lang="fr-FR" dirty="0"/>
              <a:t>1 </a:t>
            </a:r>
            <a:r>
              <a:rPr lang="fr-FR" dirty="0" smtClean="0"/>
              <a:t> </a:t>
            </a:r>
            <a:r>
              <a:rPr lang="fr-FR" sz="1000" dirty="0" smtClean="0"/>
              <a:t>= </a:t>
            </a:r>
            <a:r>
              <a:rPr lang="fr-FR" sz="1000" dirty="0" err="1"/>
              <a:t>partie_entière_de</a:t>
            </a:r>
            <a:r>
              <a:rPr lang="fr-FR" sz="1000" dirty="0" smtClean="0"/>
              <a:t>( 3 *0.64</a:t>
            </a:r>
            <a:r>
              <a:rPr lang="fr-FR" sz="1000" dirty="0"/>
              <a:t>)</a:t>
            </a:r>
            <a:endParaRPr lang="fr-FR" sz="1000" dirty="0" smtClean="0"/>
          </a:p>
          <a:p>
            <a:r>
              <a:rPr lang="fr-FR" dirty="0" smtClean="0"/>
              <a:t>80 :    0</a:t>
            </a:r>
            <a:endParaRPr lang="fr-FR" dirty="0"/>
          </a:p>
        </p:txBody>
      </p:sp>
    </p:spTree>
    <p:extLst>
      <p:ext uri="{BB962C8B-B14F-4D97-AF65-F5344CB8AC3E}">
        <p14:creationId xmlns:p14="http://schemas.microsoft.com/office/powerpoint/2010/main" val="49025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 qui invente au passage la loi exponentielle ! (… enfin presque)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5</a:t>
            </a:fld>
            <a:endParaRPr lang="fr-FR" dirty="0"/>
          </a:p>
        </p:txBody>
      </p:sp>
      <p:pic>
        <p:nvPicPr>
          <p:cNvPr id="2050" name="Picture 2" descr="JohnGraunt (cropp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9478" y="-20537"/>
            <a:ext cx="1671033" cy="223224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ourbe_decroissa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3" y="2889785"/>
            <a:ext cx="2078965" cy="19718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github\cours_fiab\figures\fig_gra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663538"/>
            <a:ext cx="3509859" cy="234024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p:cNvCxnSpPr/>
          <p:nvPr/>
        </p:nvCxnSpPr>
        <p:spPr>
          <a:xfrm flipH="1">
            <a:off x="899593" y="915566"/>
            <a:ext cx="2376263" cy="90921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H="1">
            <a:off x="1140735" y="915566"/>
            <a:ext cx="2135121" cy="11881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1493141" y="915566"/>
            <a:ext cx="1782715" cy="136815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1835697" y="915566"/>
            <a:ext cx="1440159" cy="151216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2159733" y="915566"/>
            <a:ext cx="1116123" cy="158417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2483769" y="915566"/>
            <a:ext cx="792087" cy="165618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2771801" y="915566"/>
            <a:ext cx="504055" cy="16921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Espace réservé du contenu 8"/>
          <p:cNvSpPr txBox="1">
            <a:spLocks/>
          </p:cNvSpPr>
          <p:nvPr/>
        </p:nvSpPr>
        <p:spPr bwMode="gray">
          <a:xfrm>
            <a:off x="3311860" y="807554"/>
            <a:ext cx="5203109" cy="1980204"/>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smtClean="0"/>
              <a:t>* 0.63 = « taux de survie sur 10 ans »</a:t>
            </a:r>
          </a:p>
          <a:p>
            <a:endParaRPr lang="fr-FR" altLang="fr-FR" dirty="0" smtClean="0"/>
          </a:p>
          <a:p>
            <a:r>
              <a:rPr lang="fr-FR" altLang="fr-FR" dirty="0" smtClean="0"/>
              <a:t>Quel est le taux de survie sur 5 ans ?</a:t>
            </a:r>
          </a:p>
          <a:p>
            <a:r>
              <a:rPr lang="fr-FR" altLang="fr-FR" dirty="0"/>
              <a:t> </a:t>
            </a:r>
            <a:r>
              <a:rPr lang="fr-FR" altLang="fr-FR" dirty="0" smtClean="0"/>
              <a:t>0.8*0.8 = 0.64, donc 80% / 5 ans (a peu près)</a:t>
            </a:r>
          </a:p>
          <a:p>
            <a:endParaRPr lang="fr-FR" altLang="fr-FR" dirty="0"/>
          </a:p>
          <a:p>
            <a:r>
              <a:rPr lang="fr-FR" altLang="fr-FR" dirty="0" smtClean="0"/>
              <a:t>Quel est le taux de survie sur 15 ans ?</a:t>
            </a:r>
          </a:p>
          <a:p>
            <a:r>
              <a:rPr lang="fr-FR" altLang="fr-FR" dirty="0" smtClean="0"/>
              <a:t>0.8*0.63 = 0.63*0.8 = 0.504 : 1 chance sur 2 / 15 ans</a:t>
            </a:r>
          </a:p>
          <a:p>
            <a:endParaRPr lang="fr-FR" altLang="fr-FR" dirty="0"/>
          </a:p>
          <a:p>
            <a:r>
              <a:rPr lang="fr-FR" altLang="fr-FR" dirty="0" smtClean="0"/>
              <a:t>Ca ne vous rappelle rien ?</a:t>
            </a:r>
          </a:p>
        </p:txBody>
      </p:sp>
      <p:sp>
        <p:nvSpPr>
          <p:cNvPr id="9" name="Espace réservé du contenu 8"/>
          <p:cNvSpPr>
            <a:spLocks noGrp="1"/>
          </p:cNvSpPr>
          <p:nvPr>
            <p:ph idx="1"/>
          </p:nvPr>
        </p:nvSpPr>
        <p:spPr>
          <a:xfrm>
            <a:off x="755576" y="3147814"/>
            <a:ext cx="2232236" cy="432048"/>
          </a:xfrm>
        </p:spPr>
        <p:txBody>
          <a:bodyPr/>
          <a:lstStyle/>
          <a:p>
            <a:r>
              <a:rPr lang="fr-FR" altLang="fr-FR" dirty="0" smtClean="0"/>
              <a:t>Carbone 14 : 5730 ans</a:t>
            </a:r>
          </a:p>
          <a:p>
            <a:pPr marL="0" indent="0">
              <a:buNone/>
            </a:pPr>
            <a:endParaRPr lang="fr-FR" dirty="0"/>
          </a:p>
        </p:txBody>
      </p:sp>
      <p:sp>
        <p:nvSpPr>
          <p:cNvPr id="23" name="Espace réservé du contenu 8"/>
          <p:cNvSpPr txBox="1">
            <a:spLocks/>
          </p:cNvSpPr>
          <p:nvPr/>
        </p:nvSpPr>
        <p:spPr bwMode="gray">
          <a:xfrm>
            <a:off x="3671901" y="3219822"/>
            <a:ext cx="5436603" cy="1296144"/>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smtClean="0"/>
              <a:t>0.37 = « taux de décès sur 10 ans » : </a:t>
            </a:r>
            <a:r>
              <a:rPr lang="fr-FR" altLang="fr-FR" dirty="0" smtClean="0">
                <a:solidFill>
                  <a:srgbClr val="FF0000"/>
                </a:solidFill>
              </a:rPr>
              <a:t>c’est le fameux LAMBDA</a:t>
            </a:r>
          </a:p>
          <a:p>
            <a:endParaRPr lang="fr-FR" altLang="fr-FR" dirty="0" smtClean="0"/>
          </a:p>
          <a:p>
            <a:r>
              <a:rPr lang="fr-FR" altLang="fr-FR" dirty="0" smtClean="0"/>
              <a:t>Soit </a:t>
            </a:r>
            <a:r>
              <a:rPr lang="fr-FR" altLang="fr-FR" dirty="0" smtClean="0">
                <a:sym typeface="Symbol"/>
              </a:rPr>
              <a:t></a:t>
            </a:r>
            <a:r>
              <a:rPr lang="fr-FR" altLang="fr-FR" dirty="0" smtClean="0"/>
              <a:t> = 10-7/h</a:t>
            </a:r>
            <a:endParaRPr lang="fr-FR" altLang="fr-FR" dirty="0"/>
          </a:p>
          <a:p>
            <a:r>
              <a:rPr lang="fr-FR" altLang="fr-FR" dirty="0" smtClean="0"/>
              <a:t>Quel est le taux de survie correspondant ?</a:t>
            </a:r>
          </a:p>
          <a:p>
            <a:r>
              <a:rPr lang="fr-FR" altLang="fr-FR" dirty="0" smtClean="0"/>
              <a:t>0.9999999 /h</a:t>
            </a:r>
          </a:p>
        </p:txBody>
      </p:sp>
    </p:spTree>
    <p:extLst>
      <p:ext uri="{BB962C8B-B14F-4D97-AF65-F5344CB8AC3E}">
        <p14:creationId xmlns:p14="http://schemas.microsoft.com/office/powerpoint/2010/main" val="10358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bldLvl="2"/>
      <p:bldP spid="9" grpId="0" build="p"/>
      <p:bldP spid="2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MTBF vs. demi-vie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6</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3" name="Picture 2" descr="courbe_decroiss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494" y="-11656"/>
            <a:ext cx="1509014" cy="14312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j03077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8004" y="7937"/>
            <a:ext cx="7429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027"/>
          <p:cNvGrpSpPr>
            <a:grpSpLocks/>
          </p:cNvGrpSpPr>
          <p:nvPr/>
        </p:nvGrpSpPr>
        <p:grpSpPr bwMode="auto">
          <a:xfrm>
            <a:off x="1643324" y="2024968"/>
            <a:ext cx="71437" cy="73025"/>
            <a:chOff x="1298" y="1865"/>
            <a:chExt cx="45" cy="46"/>
          </a:xfrm>
        </p:grpSpPr>
        <p:sp>
          <p:nvSpPr>
            <p:cNvPr id="16" name="Line 1028"/>
            <p:cNvSpPr>
              <a:spLocks noChangeShapeType="1"/>
            </p:cNvSpPr>
            <p:nvPr/>
          </p:nvSpPr>
          <p:spPr bwMode="auto">
            <a:xfrm>
              <a:off x="1298" y="1865"/>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 name="Line 1029"/>
            <p:cNvSpPr>
              <a:spLocks noChangeShapeType="1"/>
            </p:cNvSpPr>
            <p:nvPr/>
          </p:nvSpPr>
          <p:spPr bwMode="auto">
            <a:xfrm flipV="1">
              <a:off x="1298" y="1865"/>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8" name="Group 1030"/>
          <p:cNvGrpSpPr>
            <a:grpSpLocks/>
          </p:cNvGrpSpPr>
          <p:nvPr/>
        </p:nvGrpSpPr>
        <p:grpSpPr bwMode="auto">
          <a:xfrm>
            <a:off x="922599" y="1521730"/>
            <a:ext cx="71437" cy="73025"/>
            <a:chOff x="844" y="1548"/>
            <a:chExt cx="45" cy="46"/>
          </a:xfrm>
        </p:grpSpPr>
        <p:sp>
          <p:nvSpPr>
            <p:cNvPr id="19" name="Line 1031"/>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0" name="Line 1032"/>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1" name="Group 1033"/>
          <p:cNvGrpSpPr>
            <a:grpSpLocks/>
          </p:cNvGrpSpPr>
          <p:nvPr/>
        </p:nvGrpSpPr>
        <p:grpSpPr bwMode="auto">
          <a:xfrm>
            <a:off x="2364049" y="2421843"/>
            <a:ext cx="71437" cy="73025"/>
            <a:chOff x="1752" y="2115"/>
            <a:chExt cx="45" cy="46"/>
          </a:xfrm>
        </p:grpSpPr>
        <p:sp>
          <p:nvSpPr>
            <p:cNvPr id="22" name="Line 1034"/>
            <p:cNvSpPr>
              <a:spLocks noChangeShapeType="1"/>
            </p:cNvSpPr>
            <p:nvPr/>
          </p:nvSpPr>
          <p:spPr bwMode="auto">
            <a:xfrm>
              <a:off x="1752" y="2115"/>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3" name="Line 1035"/>
            <p:cNvSpPr>
              <a:spLocks noChangeShapeType="1"/>
            </p:cNvSpPr>
            <p:nvPr/>
          </p:nvSpPr>
          <p:spPr bwMode="auto">
            <a:xfrm flipV="1">
              <a:off x="1752" y="2115"/>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24" name="Text Box 1036"/>
          <p:cNvSpPr txBox="1">
            <a:spLocks noChangeArrowheads="1"/>
          </p:cNvSpPr>
          <p:nvPr/>
        </p:nvSpPr>
        <p:spPr bwMode="auto">
          <a:xfrm>
            <a:off x="311262" y="797830"/>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dirty="0">
                <a:solidFill>
                  <a:schemeClr val="tx1"/>
                </a:solidFill>
              </a:rPr>
              <a:t>100%</a:t>
            </a:r>
          </a:p>
        </p:txBody>
      </p:sp>
      <p:sp>
        <p:nvSpPr>
          <p:cNvPr id="25" name="Line 1037"/>
          <p:cNvSpPr>
            <a:spLocks noChangeShapeType="1"/>
          </p:cNvSpPr>
          <p:nvPr/>
        </p:nvSpPr>
        <p:spPr bwMode="auto">
          <a:xfrm flipV="1">
            <a:off x="250292" y="663537"/>
            <a:ext cx="0" cy="3891509"/>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6" name="Line 1038"/>
          <p:cNvSpPr>
            <a:spLocks noChangeShapeType="1"/>
          </p:cNvSpPr>
          <p:nvPr/>
        </p:nvSpPr>
        <p:spPr bwMode="auto">
          <a:xfrm>
            <a:off x="251520" y="4545918"/>
            <a:ext cx="8879351" cy="18256"/>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7" name="Line 1039"/>
          <p:cNvSpPr>
            <a:spLocks noChangeShapeType="1"/>
          </p:cNvSpPr>
          <p:nvPr/>
        </p:nvSpPr>
        <p:spPr bwMode="auto">
          <a:xfrm flipV="1">
            <a:off x="959111"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Line 1040"/>
          <p:cNvSpPr>
            <a:spLocks noChangeShapeType="1"/>
          </p:cNvSpPr>
          <p:nvPr/>
        </p:nvSpPr>
        <p:spPr bwMode="auto">
          <a:xfrm flipV="1">
            <a:off x="1679836"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9" name="Line 1041"/>
          <p:cNvSpPr>
            <a:spLocks noChangeShapeType="1"/>
          </p:cNvSpPr>
          <p:nvPr/>
        </p:nvSpPr>
        <p:spPr bwMode="auto">
          <a:xfrm flipV="1">
            <a:off x="2400561"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0" name="Line 1042"/>
          <p:cNvSpPr>
            <a:spLocks noChangeShapeType="1"/>
          </p:cNvSpPr>
          <p:nvPr/>
        </p:nvSpPr>
        <p:spPr bwMode="auto">
          <a:xfrm flipV="1">
            <a:off x="3119699"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 name="Line 1043"/>
          <p:cNvSpPr>
            <a:spLocks noChangeShapeType="1"/>
          </p:cNvSpPr>
          <p:nvPr/>
        </p:nvSpPr>
        <p:spPr bwMode="auto">
          <a:xfrm flipV="1">
            <a:off x="3838836"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2" name="Line 1044"/>
          <p:cNvSpPr>
            <a:spLocks noChangeShapeType="1"/>
          </p:cNvSpPr>
          <p:nvPr/>
        </p:nvSpPr>
        <p:spPr bwMode="auto">
          <a:xfrm flipV="1">
            <a:off x="4556386"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3" name="Line 1045"/>
          <p:cNvSpPr>
            <a:spLocks noChangeShapeType="1"/>
          </p:cNvSpPr>
          <p:nvPr/>
        </p:nvSpPr>
        <p:spPr bwMode="auto">
          <a:xfrm>
            <a:off x="168536" y="981980"/>
            <a:ext cx="1444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4" name="Line 1046"/>
          <p:cNvSpPr>
            <a:spLocks noChangeShapeType="1"/>
          </p:cNvSpPr>
          <p:nvPr/>
        </p:nvSpPr>
        <p:spPr bwMode="auto">
          <a:xfrm flipV="1">
            <a:off x="5280286"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5" name="Line 1047"/>
          <p:cNvSpPr>
            <a:spLocks noChangeShapeType="1"/>
          </p:cNvSpPr>
          <p:nvPr/>
        </p:nvSpPr>
        <p:spPr bwMode="auto">
          <a:xfrm flipV="1">
            <a:off x="5999424"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6" name="Line 1048"/>
          <p:cNvSpPr>
            <a:spLocks noChangeShapeType="1"/>
          </p:cNvSpPr>
          <p:nvPr/>
        </p:nvSpPr>
        <p:spPr bwMode="auto">
          <a:xfrm flipV="1">
            <a:off x="6720149"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7" name="Line 1049"/>
          <p:cNvSpPr>
            <a:spLocks noChangeShapeType="1"/>
          </p:cNvSpPr>
          <p:nvPr/>
        </p:nvSpPr>
        <p:spPr bwMode="auto">
          <a:xfrm flipV="1">
            <a:off x="7439286"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8" name="Line 1050"/>
          <p:cNvSpPr>
            <a:spLocks noChangeShapeType="1"/>
          </p:cNvSpPr>
          <p:nvPr/>
        </p:nvSpPr>
        <p:spPr bwMode="auto">
          <a:xfrm flipV="1">
            <a:off x="8160011"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9" name="Text Box 1051"/>
          <p:cNvSpPr txBox="1">
            <a:spLocks noChangeArrowheads="1"/>
          </p:cNvSpPr>
          <p:nvPr/>
        </p:nvSpPr>
        <p:spPr bwMode="auto">
          <a:xfrm>
            <a:off x="779724"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1</a:t>
            </a:r>
          </a:p>
        </p:txBody>
      </p:sp>
      <p:sp>
        <p:nvSpPr>
          <p:cNvPr id="40" name="Text Box 1052"/>
          <p:cNvSpPr txBox="1">
            <a:spLocks noChangeArrowheads="1"/>
          </p:cNvSpPr>
          <p:nvPr/>
        </p:nvSpPr>
        <p:spPr bwMode="auto">
          <a:xfrm>
            <a:off x="2221174"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3</a:t>
            </a:r>
          </a:p>
        </p:txBody>
      </p:sp>
      <p:sp>
        <p:nvSpPr>
          <p:cNvPr id="41" name="Text Box 1053"/>
          <p:cNvSpPr txBox="1">
            <a:spLocks noChangeArrowheads="1"/>
          </p:cNvSpPr>
          <p:nvPr/>
        </p:nvSpPr>
        <p:spPr bwMode="auto">
          <a:xfrm>
            <a:off x="1500449"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2</a:t>
            </a:r>
          </a:p>
        </p:txBody>
      </p:sp>
      <p:sp>
        <p:nvSpPr>
          <p:cNvPr id="42" name="Text Box 1054"/>
          <p:cNvSpPr txBox="1">
            <a:spLocks noChangeArrowheads="1"/>
          </p:cNvSpPr>
          <p:nvPr/>
        </p:nvSpPr>
        <p:spPr bwMode="auto">
          <a:xfrm>
            <a:off x="4369061"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6</a:t>
            </a:r>
          </a:p>
        </p:txBody>
      </p:sp>
      <p:sp>
        <p:nvSpPr>
          <p:cNvPr id="43" name="Text Box 1055"/>
          <p:cNvSpPr txBox="1">
            <a:spLocks noChangeArrowheads="1"/>
          </p:cNvSpPr>
          <p:nvPr/>
        </p:nvSpPr>
        <p:spPr bwMode="auto">
          <a:xfrm>
            <a:off x="2978411" y="454591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4</a:t>
            </a:r>
          </a:p>
        </p:txBody>
      </p:sp>
      <p:sp>
        <p:nvSpPr>
          <p:cNvPr id="44" name="Text Box 1056"/>
          <p:cNvSpPr txBox="1">
            <a:spLocks noChangeArrowheads="1"/>
          </p:cNvSpPr>
          <p:nvPr/>
        </p:nvSpPr>
        <p:spPr bwMode="auto">
          <a:xfrm>
            <a:off x="5100899" y="4545918"/>
            <a:ext cx="312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7</a:t>
            </a:r>
          </a:p>
        </p:txBody>
      </p:sp>
      <p:sp>
        <p:nvSpPr>
          <p:cNvPr id="45" name="Text Box 1057"/>
          <p:cNvSpPr txBox="1">
            <a:spLocks noChangeArrowheads="1"/>
          </p:cNvSpPr>
          <p:nvPr/>
        </p:nvSpPr>
        <p:spPr bwMode="auto">
          <a:xfrm>
            <a:off x="3695961"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5</a:t>
            </a:r>
          </a:p>
        </p:txBody>
      </p:sp>
      <p:sp>
        <p:nvSpPr>
          <p:cNvPr id="46" name="Text Box 1058"/>
          <p:cNvSpPr txBox="1">
            <a:spLocks noChangeArrowheads="1"/>
          </p:cNvSpPr>
          <p:nvPr/>
        </p:nvSpPr>
        <p:spPr bwMode="auto">
          <a:xfrm>
            <a:off x="6577274"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9</a:t>
            </a:r>
          </a:p>
        </p:txBody>
      </p:sp>
      <p:sp>
        <p:nvSpPr>
          <p:cNvPr id="47" name="Text Box 1059"/>
          <p:cNvSpPr txBox="1">
            <a:spLocks noChangeArrowheads="1"/>
          </p:cNvSpPr>
          <p:nvPr/>
        </p:nvSpPr>
        <p:spPr bwMode="auto">
          <a:xfrm>
            <a:off x="5856549" y="454591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8</a:t>
            </a:r>
          </a:p>
        </p:txBody>
      </p:sp>
      <p:sp>
        <p:nvSpPr>
          <p:cNvPr id="48" name="Text Box 1060"/>
          <p:cNvSpPr txBox="1">
            <a:spLocks noChangeArrowheads="1"/>
          </p:cNvSpPr>
          <p:nvPr/>
        </p:nvSpPr>
        <p:spPr bwMode="auto">
          <a:xfrm>
            <a:off x="7224974" y="454591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10</a:t>
            </a:r>
          </a:p>
        </p:txBody>
      </p:sp>
      <p:sp>
        <p:nvSpPr>
          <p:cNvPr id="49" name="Text Box 1061"/>
          <p:cNvSpPr txBox="1">
            <a:spLocks noChangeArrowheads="1"/>
          </p:cNvSpPr>
          <p:nvPr/>
        </p:nvSpPr>
        <p:spPr bwMode="auto">
          <a:xfrm>
            <a:off x="8628324" y="454591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12</a:t>
            </a:r>
          </a:p>
        </p:txBody>
      </p:sp>
      <p:sp>
        <p:nvSpPr>
          <p:cNvPr id="50" name="Text Box 1062"/>
          <p:cNvSpPr txBox="1">
            <a:spLocks noChangeArrowheads="1"/>
          </p:cNvSpPr>
          <p:nvPr/>
        </p:nvSpPr>
        <p:spPr bwMode="auto">
          <a:xfrm>
            <a:off x="7945699" y="4545918"/>
            <a:ext cx="439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1800" b="0">
                <a:solidFill>
                  <a:schemeClr val="tx1"/>
                </a:solidFill>
              </a:rPr>
              <a:t>11</a:t>
            </a:r>
          </a:p>
        </p:txBody>
      </p:sp>
      <p:sp>
        <p:nvSpPr>
          <p:cNvPr id="51" name="Line 1063"/>
          <p:cNvSpPr>
            <a:spLocks noChangeShapeType="1"/>
          </p:cNvSpPr>
          <p:nvPr/>
        </p:nvSpPr>
        <p:spPr bwMode="auto">
          <a:xfrm flipV="1">
            <a:off x="8845811" y="4474480"/>
            <a:ext cx="0" cy="1444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52" name="Group 1064"/>
          <p:cNvGrpSpPr>
            <a:grpSpLocks/>
          </p:cNvGrpSpPr>
          <p:nvPr/>
        </p:nvGrpSpPr>
        <p:grpSpPr bwMode="auto">
          <a:xfrm>
            <a:off x="3083186" y="2782205"/>
            <a:ext cx="5761038" cy="1406525"/>
            <a:chOff x="2205" y="2341"/>
            <a:chExt cx="3629" cy="886"/>
          </a:xfrm>
        </p:grpSpPr>
        <p:sp>
          <p:nvSpPr>
            <p:cNvPr id="53" name="Line 1065"/>
            <p:cNvSpPr>
              <a:spLocks noChangeShapeType="1"/>
            </p:cNvSpPr>
            <p:nvPr/>
          </p:nvSpPr>
          <p:spPr bwMode="auto">
            <a:xfrm>
              <a:off x="2659" y="2523"/>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4" name="Line 1066"/>
            <p:cNvSpPr>
              <a:spLocks noChangeShapeType="1"/>
            </p:cNvSpPr>
            <p:nvPr/>
          </p:nvSpPr>
          <p:spPr bwMode="auto">
            <a:xfrm flipV="1">
              <a:off x="2659" y="2523"/>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5" name="Line 1067"/>
            <p:cNvSpPr>
              <a:spLocks noChangeShapeType="1"/>
            </p:cNvSpPr>
            <p:nvPr/>
          </p:nvSpPr>
          <p:spPr bwMode="auto">
            <a:xfrm>
              <a:off x="2205" y="2341"/>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6" name="Line 1068"/>
            <p:cNvSpPr>
              <a:spLocks noChangeShapeType="1"/>
            </p:cNvSpPr>
            <p:nvPr/>
          </p:nvSpPr>
          <p:spPr bwMode="auto">
            <a:xfrm flipV="1">
              <a:off x="2205" y="2341"/>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7" name="Line 1069"/>
            <p:cNvSpPr>
              <a:spLocks noChangeShapeType="1"/>
            </p:cNvSpPr>
            <p:nvPr/>
          </p:nvSpPr>
          <p:spPr bwMode="auto">
            <a:xfrm>
              <a:off x="3112" y="2682"/>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8" name="Line 1070"/>
            <p:cNvSpPr>
              <a:spLocks noChangeShapeType="1"/>
            </p:cNvSpPr>
            <p:nvPr/>
          </p:nvSpPr>
          <p:spPr bwMode="auto">
            <a:xfrm flipV="1">
              <a:off x="3112" y="2682"/>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9" name="Line 1071"/>
            <p:cNvSpPr>
              <a:spLocks noChangeShapeType="1"/>
            </p:cNvSpPr>
            <p:nvPr/>
          </p:nvSpPr>
          <p:spPr bwMode="auto">
            <a:xfrm>
              <a:off x="3566" y="2795"/>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0" name="Line 1072"/>
            <p:cNvSpPr>
              <a:spLocks noChangeShapeType="1"/>
            </p:cNvSpPr>
            <p:nvPr/>
          </p:nvSpPr>
          <p:spPr bwMode="auto">
            <a:xfrm flipV="1">
              <a:off x="3566" y="2795"/>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1" name="Line 1073"/>
            <p:cNvSpPr>
              <a:spLocks noChangeShapeType="1"/>
            </p:cNvSpPr>
            <p:nvPr/>
          </p:nvSpPr>
          <p:spPr bwMode="auto">
            <a:xfrm>
              <a:off x="4020" y="290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 name="Line 1074"/>
            <p:cNvSpPr>
              <a:spLocks noChangeShapeType="1"/>
            </p:cNvSpPr>
            <p:nvPr/>
          </p:nvSpPr>
          <p:spPr bwMode="auto">
            <a:xfrm flipV="1">
              <a:off x="4020" y="290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 name="Line 1075"/>
            <p:cNvSpPr>
              <a:spLocks noChangeShapeType="1"/>
            </p:cNvSpPr>
            <p:nvPr/>
          </p:nvSpPr>
          <p:spPr bwMode="auto">
            <a:xfrm>
              <a:off x="4473" y="2999"/>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 name="Line 1076"/>
            <p:cNvSpPr>
              <a:spLocks noChangeShapeType="1"/>
            </p:cNvSpPr>
            <p:nvPr/>
          </p:nvSpPr>
          <p:spPr bwMode="auto">
            <a:xfrm flipV="1">
              <a:off x="4473" y="2999"/>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5" name="Line 1077"/>
            <p:cNvSpPr>
              <a:spLocks noChangeShapeType="1"/>
            </p:cNvSpPr>
            <p:nvPr/>
          </p:nvSpPr>
          <p:spPr bwMode="auto">
            <a:xfrm>
              <a:off x="4927" y="3067"/>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6" name="Line 1078"/>
            <p:cNvSpPr>
              <a:spLocks noChangeShapeType="1"/>
            </p:cNvSpPr>
            <p:nvPr/>
          </p:nvSpPr>
          <p:spPr bwMode="auto">
            <a:xfrm flipV="1">
              <a:off x="4927" y="3067"/>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7" name="Line 1079"/>
            <p:cNvSpPr>
              <a:spLocks noChangeShapeType="1"/>
            </p:cNvSpPr>
            <p:nvPr/>
          </p:nvSpPr>
          <p:spPr bwMode="auto">
            <a:xfrm>
              <a:off x="5380" y="3135"/>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 name="Line 1080"/>
            <p:cNvSpPr>
              <a:spLocks noChangeShapeType="1"/>
            </p:cNvSpPr>
            <p:nvPr/>
          </p:nvSpPr>
          <p:spPr bwMode="auto">
            <a:xfrm flipV="1">
              <a:off x="5380" y="3135"/>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9" name="Line 1081"/>
            <p:cNvSpPr>
              <a:spLocks noChangeShapeType="1"/>
            </p:cNvSpPr>
            <p:nvPr/>
          </p:nvSpPr>
          <p:spPr bwMode="auto">
            <a:xfrm>
              <a:off x="5789" y="3181"/>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0" name="Line 1082"/>
            <p:cNvSpPr>
              <a:spLocks noChangeShapeType="1"/>
            </p:cNvSpPr>
            <p:nvPr/>
          </p:nvSpPr>
          <p:spPr bwMode="auto">
            <a:xfrm flipV="1">
              <a:off x="5789" y="3181"/>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71" name="Group 1083"/>
          <p:cNvGrpSpPr>
            <a:grpSpLocks/>
          </p:cNvGrpSpPr>
          <p:nvPr/>
        </p:nvGrpSpPr>
        <p:grpSpPr bwMode="auto">
          <a:xfrm>
            <a:off x="214574" y="908955"/>
            <a:ext cx="71437" cy="73025"/>
            <a:chOff x="1298" y="1865"/>
            <a:chExt cx="45" cy="46"/>
          </a:xfrm>
        </p:grpSpPr>
        <p:sp>
          <p:nvSpPr>
            <p:cNvPr id="72" name="Line 1084"/>
            <p:cNvSpPr>
              <a:spLocks noChangeShapeType="1"/>
            </p:cNvSpPr>
            <p:nvPr/>
          </p:nvSpPr>
          <p:spPr bwMode="auto">
            <a:xfrm>
              <a:off x="1298" y="1865"/>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 name="Line 1085"/>
            <p:cNvSpPr>
              <a:spLocks noChangeShapeType="1"/>
            </p:cNvSpPr>
            <p:nvPr/>
          </p:nvSpPr>
          <p:spPr bwMode="auto">
            <a:xfrm flipV="1">
              <a:off x="1298" y="1865"/>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4" name="Text Box 1089"/>
          <p:cNvSpPr txBox="1">
            <a:spLocks noChangeArrowheads="1"/>
          </p:cNvSpPr>
          <p:nvPr/>
        </p:nvSpPr>
        <p:spPr bwMode="auto">
          <a:xfrm>
            <a:off x="2663788" y="2408485"/>
            <a:ext cx="2782887"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fr-FR" altLang="fr-FR" sz="2000" dirty="0">
                <a:solidFill>
                  <a:srgbClr val="333333"/>
                </a:solidFill>
              </a:rPr>
              <a:t>L</a:t>
            </a:r>
            <a:r>
              <a:rPr lang="fr-FR" altLang="fr-FR" sz="2000" baseline="-25000" dirty="0">
                <a:solidFill>
                  <a:srgbClr val="333333"/>
                </a:solidFill>
              </a:rPr>
              <a:t>n</a:t>
            </a:r>
            <a:r>
              <a:rPr lang="fr-FR" altLang="fr-FR" sz="2000" dirty="0">
                <a:solidFill>
                  <a:srgbClr val="333333"/>
                </a:solidFill>
              </a:rPr>
              <a:t> = (5/6)</a:t>
            </a:r>
            <a:r>
              <a:rPr lang="fr-FR" altLang="fr-FR" sz="2000" baseline="30000" dirty="0">
                <a:solidFill>
                  <a:srgbClr val="333333"/>
                </a:solidFill>
              </a:rPr>
              <a:t>n</a:t>
            </a:r>
            <a:r>
              <a:rPr lang="fr-FR" altLang="fr-FR" sz="2000" dirty="0">
                <a:solidFill>
                  <a:srgbClr val="333333"/>
                </a:solidFill>
              </a:rPr>
              <a:t> </a:t>
            </a:r>
            <a:r>
              <a:rPr lang="fr-FR" altLang="fr-FR" sz="2000" dirty="0">
                <a:solidFill>
                  <a:srgbClr val="333333"/>
                </a:solidFill>
                <a:sym typeface="Symbol" pitchFamily="18" charset="2"/>
              </a:rPr>
              <a:t></a:t>
            </a:r>
            <a:r>
              <a:rPr lang="en-US" altLang="fr-FR" sz="2000" dirty="0">
                <a:solidFill>
                  <a:srgbClr val="333333"/>
                </a:solidFill>
              </a:rPr>
              <a:t> </a:t>
            </a:r>
            <a:r>
              <a:rPr lang="en-US" altLang="fr-FR" sz="2000" dirty="0">
                <a:solidFill>
                  <a:srgbClr val="000000"/>
                </a:solidFill>
              </a:rPr>
              <a:t>e</a:t>
            </a:r>
            <a:r>
              <a:rPr lang="en-US" altLang="fr-FR" sz="2000" baseline="30000" dirty="0">
                <a:solidFill>
                  <a:srgbClr val="000000"/>
                </a:solidFill>
              </a:rPr>
              <a:t>-n/6</a:t>
            </a:r>
            <a:r>
              <a:rPr lang="en-US" altLang="fr-FR" sz="2000" dirty="0">
                <a:solidFill>
                  <a:srgbClr val="000000"/>
                </a:solidFill>
              </a:rPr>
              <a:t> </a:t>
            </a:r>
            <a:r>
              <a:rPr lang="fr-FR" altLang="fr-FR" sz="2000" dirty="0">
                <a:solidFill>
                  <a:srgbClr val="333333"/>
                </a:solidFill>
                <a:sym typeface="Symbol" pitchFamily="18" charset="2"/>
              </a:rPr>
              <a:t></a:t>
            </a:r>
            <a:r>
              <a:rPr lang="en-US" altLang="fr-FR" sz="2000" dirty="0">
                <a:solidFill>
                  <a:srgbClr val="333333"/>
                </a:solidFill>
              </a:rPr>
              <a:t> </a:t>
            </a:r>
            <a:r>
              <a:rPr lang="en-US" altLang="fr-FR" sz="2000" dirty="0">
                <a:solidFill>
                  <a:srgbClr val="000000"/>
                </a:solidFill>
              </a:rPr>
              <a:t>2</a:t>
            </a:r>
            <a:r>
              <a:rPr lang="en-US" altLang="fr-FR" sz="2000" baseline="30000" dirty="0">
                <a:solidFill>
                  <a:srgbClr val="000000"/>
                </a:solidFill>
              </a:rPr>
              <a:t>-n/4</a:t>
            </a:r>
          </a:p>
          <a:p>
            <a:pPr>
              <a:spcBef>
                <a:spcPct val="0"/>
              </a:spcBef>
              <a:buClrTx/>
              <a:buFontTx/>
              <a:buNone/>
            </a:pPr>
            <a:endParaRPr lang="en-US" altLang="fr-FR" sz="2000" baseline="30000" dirty="0">
              <a:solidFill>
                <a:srgbClr val="000000"/>
              </a:solidFill>
            </a:endParaRPr>
          </a:p>
        </p:txBody>
      </p:sp>
      <p:sp>
        <p:nvSpPr>
          <p:cNvPr id="75" name="Line 1091"/>
          <p:cNvSpPr>
            <a:spLocks noChangeShapeType="1"/>
          </p:cNvSpPr>
          <p:nvPr/>
        </p:nvSpPr>
        <p:spPr bwMode="auto">
          <a:xfrm>
            <a:off x="239974" y="981980"/>
            <a:ext cx="4286250" cy="3563938"/>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 name="Text Box 1092"/>
          <p:cNvSpPr txBox="1">
            <a:spLocks noChangeArrowheads="1"/>
          </p:cNvSpPr>
          <p:nvPr/>
        </p:nvSpPr>
        <p:spPr bwMode="auto">
          <a:xfrm>
            <a:off x="2783149" y="350293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000" b="0">
                <a:solidFill>
                  <a:srgbClr val="000000"/>
                </a:solidFill>
              </a:rPr>
              <a:t>1-n/6</a:t>
            </a:r>
          </a:p>
        </p:txBody>
      </p:sp>
      <p:grpSp>
        <p:nvGrpSpPr>
          <p:cNvPr id="80" name="Group 1098"/>
          <p:cNvGrpSpPr>
            <a:grpSpLocks/>
          </p:cNvGrpSpPr>
          <p:nvPr/>
        </p:nvGrpSpPr>
        <p:grpSpPr bwMode="auto">
          <a:xfrm>
            <a:off x="3696206" y="1268181"/>
            <a:ext cx="2739810" cy="649287"/>
            <a:chOff x="3042" y="1946"/>
            <a:chExt cx="1599" cy="681"/>
          </a:xfrm>
        </p:grpSpPr>
        <p:sp>
          <p:nvSpPr>
            <p:cNvPr id="81" name="Rectangle 1099"/>
            <p:cNvSpPr>
              <a:spLocks noChangeArrowheads="1"/>
            </p:cNvSpPr>
            <p:nvPr/>
          </p:nvSpPr>
          <p:spPr bwMode="auto">
            <a:xfrm>
              <a:off x="3280" y="2119"/>
              <a:ext cx="136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pPr algn="l"/>
              <a:r>
                <a:rPr lang="fr-FR" altLang="fr-FR" sz="2800" b="0" u="sng" dirty="0">
                  <a:solidFill>
                    <a:schemeClr val="tx1"/>
                  </a:solidFill>
                  <a:latin typeface="Times New Roman" pitchFamily="18" charset="0"/>
                  <a:sym typeface="Symbol" pitchFamily="18" charset="2"/>
                </a:rPr>
                <a:t>MTBF = 1/</a:t>
              </a:r>
              <a:r>
                <a:rPr lang="fr-FR" altLang="fr-FR" sz="2800" b="0" u="sng" dirty="0">
                  <a:solidFill>
                    <a:schemeClr val="tx1"/>
                  </a:solidFill>
                  <a:latin typeface="Symbol" pitchFamily="18" charset="2"/>
                  <a:sym typeface="Symbol" pitchFamily="18" charset="2"/>
                </a:rPr>
                <a:t>l</a:t>
              </a:r>
              <a:endParaRPr lang="fr-FR" altLang="fr-FR" sz="2800" b="0" u="sng" dirty="0">
                <a:solidFill>
                  <a:schemeClr val="tx1"/>
                </a:solidFill>
                <a:latin typeface="Times New Roman" pitchFamily="18" charset="0"/>
                <a:sym typeface="Symbol" pitchFamily="18" charset="2"/>
              </a:endParaRPr>
            </a:p>
          </p:txBody>
        </p:sp>
        <p:sp>
          <p:nvSpPr>
            <p:cNvPr id="82" name="AutoShape 1100"/>
            <p:cNvSpPr>
              <a:spLocks noChangeArrowheads="1"/>
            </p:cNvSpPr>
            <p:nvPr/>
          </p:nvSpPr>
          <p:spPr bwMode="auto">
            <a:xfrm>
              <a:off x="3042" y="1946"/>
              <a:ext cx="1588" cy="681"/>
            </a:xfrm>
            <a:prstGeom prst="verticalScroll">
              <a:avLst>
                <a:gd name="adj" fmla="val 125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lgn="ctr">
                <a:spcBef>
                  <a:spcPct val="0"/>
                </a:spcBef>
                <a:buClrTx/>
                <a:buFontTx/>
                <a:buNone/>
              </a:pPr>
              <a:endParaRPr lang="fr-FR" altLang="fr-FR" sz="2400" b="0">
                <a:solidFill>
                  <a:schemeClr val="tx1"/>
                </a:solidFill>
              </a:endParaRPr>
            </a:p>
          </p:txBody>
        </p:sp>
      </p:grpSp>
      <p:grpSp>
        <p:nvGrpSpPr>
          <p:cNvPr id="83" name="Group 1101"/>
          <p:cNvGrpSpPr>
            <a:grpSpLocks/>
          </p:cNvGrpSpPr>
          <p:nvPr/>
        </p:nvGrpSpPr>
        <p:grpSpPr bwMode="auto">
          <a:xfrm>
            <a:off x="262199" y="3396568"/>
            <a:ext cx="9202737" cy="1112837"/>
            <a:chOff x="498" y="2160"/>
            <a:chExt cx="5797" cy="701"/>
          </a:xfrm>
        </p:grpSpPr>
        <p:sp>
          <p:nvSpPr>
            <p:cNvPr id="84" name="Arc 1102"/>
            <p:cNvSpPr>
              <a:spLocks/>
            </p:cNvSpPr>
            <p:nvPr/>
          </p:nvSpPr>
          <p:spPr bwMode="auto">
            <a:xfrm flipH="1" flipV="1">
              <a:off x="944" y="2160"/>
              <a:ext cx="5351" cy="674"/>
            </a:xfrm>
            <a:custGeom>
              <a:avLst/>
              <a:gdLst>
                <a:gd name="T0" fmla="*/ 0 w 19201"/>
                <a:gd name="T1" fmla="*/ 0 h 21084"/>
                <a:gd name="T2" fmla="*/ 0 w 19201"/>
                <a:gd name="T3" fmla="*/ 0 h 21084"/>
                <a:gd name="T4" fmla="*/ 0 w 19201"/>
                <a:gd name="T5" fmla="*/ 0 h 21084"/>
                <a:gd name="T6" fmla="*/ 0 60000 65536"/>
                <a:gd name="T7" fmla="*/ 0 60000 65536"/>
                <a:gd name="T8" fmla="*/ 0 60000 65536"/>
              </a:gdLst>
              <a:ahLst/>
              <a:cxnLst>
                <a:cxn ang="T6">
                  <a:pos x="T0" y="T1"/>
                </a:cxn>
                <a:cxn ang="T7">
                  <a:pos x="T2" y="T3"/>
                </a:cxn>
                <a:cxn ang="T8">
                  <a:pos x="T4" y="T5"/>
                </a:cxn>
              </a:cxnLst>
              <a:rect l="0" t="0" r="r" b="b"/>
              <a:pathLst>
                <a:path w="19201" h="21084" fill="none" extrusionOk="0">
                  <a:moveTo>
                    <a:pt x="4693" y="-1"/>
                  </a:moveTo>
                  <a:cubicBezTo>
                    <a:pt x="10949" y="1392"/>
                    <a:pt x="16264" y="5492"/>
                    <a:pt x="19200" y="11190"/>
                  </a:cubicBezTo>
                </a:path>
                <a:path w="19201" h="21084" stroke="0" extrusionOk="0">
                  <a:moveTo>
                    <a:pt x="4693" y="-1"/>
                  </a:moveTo>
                  <a:cubicBezTo>
                    <a:pt x="10949" y="1392"/>
                    <a:pt x="16264" y="5492"/>
                    <a:pt x="19200" y="11190"/>
                  </a:cubicBezTo>
                  <a:lnTo>
                    <a:pt x="0" y="21084"/>
                  </a:lnTo>
                  <a:lnTo>
                    <a:pt x="4693" y="-1"/>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 name="Line 1103"/>
            <p:cNvSpPr>
              <a:spLocks noChangeShapeType="1"/>
            </p:cNvSpPr>
            <p:nvPr/>
          </p:nvSpPr>
          <p:spPr bwMode="auto">
            <a:xfrm>
              <a:off x="498" y="2390"/>
              <a:ext cx="431" cy="8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7" name="Line 1105"/>
            <p:cNvSpPr>
              <a:spLocks noChangeShapeType="1"/>
            </p:cNvSpPr>
            <p:nvPr/>
          </p:nvSpPr>
          <p:spPr bwMode="auto">
            <a:xfrm>
              <a:off x="5035" y="2834"/>
              <a:ext cx="975" cy="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02" name="Group 1119"/>
          <p:cNvGrpSpPr>
            <a:grpSpLocks/>
          </p:cNvGrpSpPr>
          <p:nvPr/>
        </p:nvGrpSpPr>
        <p:grpSpPr bwMode="auto">
          <a:xfrm>
            <a:off x="190761" y="3717243"/>
            <a:ext cx="71438" cy="73025"/>
            <a:chOff x="844" y="1548"/>
            <a:chExt cx="45" cy="46"/>
          </a:xfrm>
        </p:grpSpPr>
        <p:sp>
          <p:nvSpPr>
            <p:cNvPr id="103" name="Line 1120"/>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4" name="Line 1121"/>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05" name="Group 1122"/>
          <p:cNvGrpSpPr>
            <a:grpSpLocks/>
          </p:cNvGrpSpPr>
          <p:nvPr/>
        </p:nvGrpSpPr>
        <p:grpSpPr bwMode="auto">
          <a:xfrm>
            <a:off x="909899" y="3861705"/>
            <a:ext cx="71437" cy="73025"/>
            <a:chOff x="844" y="1548"/>
            <a:chExt cx="45" cy="46"/>
          </a:xfrm>
        </p:grpSpPr>
        <p:sp>
          <p:nvSpPr>
            <p:cNvPr id="106" name="Line 1123"/>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7" name="Line 1124"/>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08" name="Group 1125"/>
          <p:cNvGrpSpPr>
            <a:grpSpLocks/>
          </p:cNvGrpSpPr>
          <p:nvPr/>
        </p:nvGrpSpPr>
        <p:grpSpPr bwMode="auto">
          <a:xfrm>
            <a:off x="1630624" y="4004580"/>
            <a:ext cx="71437" cy="73025"/>
            <a:chOff x="844" y="1548"/>
            <a:chExt cx="45" cy="46"/>
          </a:xfrm>
        </p:grpSpPr>
        <p:sp>
          <p:nvSpPr>
            <p:cNvPr id="109" name="Line 1126"/>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0" name="Line 1127"/>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11" name="Group 1148"/>
          <p:cNvGrpSpPr>
            <a:grpSpLocks/>
          </p:cNvGrpSpPr>
          <p:nvPr/>
        </p:nvGrpSpPr>
        <p:grpSpPr bwMode="auto">
          <a:xfrm>
            <a:off x="2351349" y="4077605"/>
            <a:ext cx="2951162" cy="360363"/>
            <a:chOff x="1805" y="2704"/>
            <a:chExt cx="1859" cy="227"/>
          </a:xfrm>
        </p:grpSpPr>
        <p:grpSp>
          <p:nvGrpSpPr>
            <p:cNvPr id="112" name="Group 1128"/>
            <p:cNvGrpSpPr>
              <a:grpSpLocks/>
            </p:cNvGrpSpPr>
            <p:nvPr/>
          </p:nvGrpSpPr>
          <p:grpSpPr bwMode="auto">
            <a:xfrm>
              <a:off x="1805" y="2704"/>
              <a:ext cx="45" cy="46"/>
              <a:chOff x="844" y="1548"/>
              <a:chExt cx="45" cy="46"/>
            </a:xfrm>
          </p:grpSpPr>
          <p:sp>
            <p:nvSpPr>
              <p:cNvPr id="125" name="Line 1129"/>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26" name="Line 1130"/>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13" name="Group 1133"/>
            <p:cNvGrpSpPr>
              <a:grpSpLocks/>
            </p:cNvGrpSpPr>
            <p:nvPr/>
          </p:nvGrpSpPr>
          <p:grpSpPr bwMode="auto">
            <a:xfrm>
              <a:off x="2258" y="2795"/>
              <a:ext cx="45" cy="46"/>
              <a:chOff x="844" y="1548"/>
              <a:chExt cx="45" cy="46"/>
            </a:xfrm>
          </p:grpSpPr>
          <p:sp>
            <p:nvSpPr>
              <p:cNvPr id="123" name="Line 1134"/>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24" name="Line 1135"/>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14" name="Group 1139"/>
            <p:cNvGrpSpPr>
              <a:grpSpLocks/>
            </p:cNvGrpSpPr>
            <p:nvPr/>
          </p:nvGrpSpPr>
          <p:grpSpPr bwMode="auto">
            <a:xfrm>
              <a:off x="2712" y="2795"/>
              <a:ext cx="45" cy="46"/>
              <a:chOff x="844" y="1548"/>
              <a:chExt cx="45" cy="46"/>
            </a:xfrm>
          </p:grpSpPr>
          <p:sp>
            <p:nvSpPr>
              <p:cNvPr id="121" name="Line 1140"/>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22" name="Line 1141"/>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15" name="Group 1142"/>
            <p:cNvGrpSpPr>
              <a:grpSpLocks/>
            </p:cNvGrpSpPr>
            <p:nvPr/>
          </p:nvGrpSpPr>
          <p:grpSpPr bwMode="auto">
            <a:xfrm>
              <a:off x="3165" y="2840"/>
              <a:ext cx="45" cy="46"/>
              <a:chOff x="844" y="1548"/>
              <a:chExt cx="45" cy="46"/>
            </a:xfrm>
          </p:grpSpPr>
          <p:sp>
            <p:nvSpPr>
              <p:cNvPr id="119" name="Line 1143"/>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20" name="Line 1144"/>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16" name="Group 1145"/>
            <p:cNvGrpSpPr>
              <a:grpSpLocks/>
            </p:cNvGrpSpPr>
            <p:nvPr/>
          </p:nvGrpSpPr>
          <p:grpSpPr bwMode="auto">
            <a:xfrm>
              <a:off x="3619" y="2885"/>
              <a:ext cx="45" cy="46"/>
              <a:chOff x="844" y="1548"/>
              <a:chExt cx="45" cy="46"/>
            </a:xfrm>
          </p:grpSpPr>
          <p:sp>
            <p:nvSpPr>
              <p:cNvPr id="117" name="Line 1146"/>
              <p:cNvSpPr>
                <a:spLocks noChangeShapeType="1"/>
              </p:cNvSpPr>
              <p:nvPr/>
            </p:nvSpPr>
            <p:spPr bwMode="auto">
              <a:xfrm>
                <a:off x="844" y="1548"/>
                <a:ext cx="45" cy="46"/>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 name="Line 1147"/>
              <p:cNvSpPr>
                <a:spLocks noChangeShapeType="1"/>
              </p:cNvSpPr>
              <p:nvPr/>
            </p:nvSpPr>
            <p:spPr bwMode="auto">
              <a:xfrm flipV="1">
                <a:off x="844" y="1548"/>
                <a:ext cx="45" cy="4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grpSp>
        <p:nvGrpSpPr>
          <p:cNvPr id="129" name="Group 1098"/>
          <p:cNvGrpSpPr>
            <a:grpSpLocks/>
          </p:cNvGrpSpPr>
          <p:nvPr/>
        </p:nvGrpSpPr>
        <p:grpSpPr bwMode="auto">
          <a:xfrm>
            <a:off x="5760132" y="2282503"/>
            <a:ext cx="3384375" cy="649287"/>
            <a:chOff x="4526" y="2205"/>
            <a:chExt cx="1588" cy="681"/>
          </a:xfrm>
        </p:grpSpPr>
        <p:sp>
          <p:nvSpPr>
            <p:cNvPr id="130" name="Rectangle 1099"/>
            <p:cNvSpPr>
              <a:spLocks noChangeArrowheads="1"/>
            </p:cNvSpPr>
            <p:nvPr/>
          </p:nvSpPr>
          <p:spPr bwMode="auto">
            <a:xfrm>
              <a:off x="4753" y="2341"/>
              <a:ext cx="136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r>
                <a:rPr lang="fr-FR" altLang="fr-FR" sz="2800" b="0" u="sng" dirty="0" smtClean="0">
                  <a:solidFill>
                    <a:schemeClr val="tx1"/>
                  </a:solidFill>
                  <a:latin typeface="Times New Roman" pitchFamily="18" charset="0"/>
                  <a:cs typeface="Times New Roman" panose="02020603050405020304" pitchFamily="18" charset="0"/>
                  <a:sym typeface="Symbol" pitchFamily="18" charset="2"/>
                </a:rPr>
                <a:t>T</a:t>
              </a:r>
              <a:r>
                <a:rPr lang="fr-FR" altLang="fr-FR" sz="2800" b="0" u="sng" baseline="-25000" dirty="0" smtClean="0">
                  <a:solidFill>
                    <a:schemeClr val="tx1"/>
                  </a:solidFill>
                  <a:latin typeface="Times New Roman" pitchFamily="18" charset="0"/>
                  <a:cs typeface="Times New Roman" panose="02020603050405020304" pitchFamily="18" charset="0"/>
                  <a:sym typeface="Symbol" pitchFamily="18" charset="2"/>
                </a:rPr>
                <a:t>1/2 </a:t>
              </a:r>
              <a:r>
                <a:rPr lang="fr-FR" altLang="fr-FR" sz="2800" b="0" u="sng" dirty="0" smtClean="0">
                  <a:solidFill>
                    <a:schemeClr val="tx1"/>
                  </a:solidFill>
                  <a:latin typeface="Times New Roman" panose="02020603050405020304" pitchFamily="18" charset="0"/>
                  <a:cs typeface="Times New Roman" panose="02020603050405020304" pitchFamily="18" charset="0"/>
                  <a:sym typeface="Symbol"/>
                </a:rPr>
                <a:t></a:t>
              </a:r>
              <a:r>
                <a:rPr lang="fr-FR" altLang="fr-FR" sz="2800" b="0" u="sng" dirty="0" smtClean="0">
                  <a:solidFill>
                    <a:schemeClr val="tx1"/>
                  </a:solidFill>
                  <a:latin typeface="Times New Roman" pitchFamily="18" charset="0"/>
                  <a:cs typeface="Times New Roman" panose="02020603050405020304" pitchFamily="18" charset="0"/>
                  <a:sym typeface="Symbol" pitchFamily="18" charset="2"/>
                </a:rPr>
                <a:t> 2/3 *</a:t>
              </a:r>
              <a:r>
                <a:rPr lang="fr-FR" altLang="fr-FR" sz="2800" b="0" u="sng" baseline="-25000" dirty="0" smtClean="0">
                  <a:solidFill>
                    <a:schemeClr val="tx1"/>
                  </a:solidFill>
                  <a:latin typeface="Times New Roman" pitchFamily="18" charset="0"/>
                  <a:cs typeface="Times New Roman" panose="02020603050405020304" pitchFamily="18" charset="0"/>
                  <a:sym typeface="Symbol" pitchFamily="18" charset="2"/>
                </a:rPr>
                <a:t> </a:t>
              </a:r>
              <a:r>
                <a:rPr lang="fr-FR" altLang="fr-FR" sz="2800" b="0" u="sng" dirty="0" smtClean="0">
                  <a:solidFill>
                    <a:schemeClr val="tx1"/>
                  </a:solidFill>
                  <a:latin typeface="Times New Roman" panose="02020603050405020304" pitchFamily="18" charset="0"/>
                  <a:cs typeface="Times New Roman" panose="02020603050405020304" pitchFamily="18" charset="0"/>
                  <a:sym typeface="Symbol" pitchFamily="18" charset="2"/>
                </a:rPr>
                <a:t>MTBF</a:t>
              </a:r>
              <a:endParaRPr lang="fr-FR" altLang="fr-FR" sz="2800" b="0" u="sng" baseline="-25000" dirty="0">
                <a:solidFill>
                  <a:schemeClr val="tx1"/>
                </a:solidFill>
                <a:latin typeface="Times New Roman" pitchFamily="18" charset="0"/>
                <a:cs typeface="Times New Roman" panose="02020603050405020304" pitchFamily="18" charset="0"/>
                <a:sym typeface="Symbol" pitchFamily="18" charset="2"/>
              </a:endParaRPr>
            </a:p>
          </p:txBody>
        </p:sp>
        <p:sp>
          <p:nvSpPr>
            <p:cNvPr id="131" name="AutoShape 1100"/>
            <p:cNvSpPr>
              <a:spLocks noChangeArrowheads="1"/>
            </p:cNvSpPr>
            <p:nvPr/>
          </p:nvSpPr>
          <p:spPr bwMode="auto">
            <a:xfrm>
              <a:off x="4526" y="2205"/>
              <a:ext cx="1588" cy="681"/>
            </a:xfrm>
            <a:prstGeom prst="verticalScroll">
              <a:avLst>
                <a:gd name="adj" fmla="val 125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lgn="ctr">
                <a:spcBef>
                  <a:spcPct val="0"/>
                </a:spcBef>
                <a:buClrTx/>
                <a:buFontTx/>
                <a:buNone/>
              </a:pPr>
              <a:endParaRPr lang="fr-FR" altLang="fr-FR" sz="2400" b="0">
                <a:solidFill>
                  <a:schemeClr val="tx1"/>
                </a:solidFill>
              </a:endParaRPr>
            </a:p>
          </p:txBody>
        </p:sp>
      </p:grpSp>
      <p:grpSp>
        <p:nvGrpSpPr>
          <p:cNvPr id="132" name="Group 1131"/>
          <p:cNvGrpSpPr>
            <a:grpSpLocks/>
          </p:cNvGrpSpPr>
          <p:nvPr/>
        </p:nvGrpSpPr>
        <p:grpSpPr bwMode="auto">
          <a:xfrm>
            <a:off x="193798" y="-594953"/>
            <a:ext cx="9202738" cy="4714875"/>
            <a:chOff x="498" y="-425"/>
            <a:chExt cx="5797" cy="2970"/>
          </a:xfrm>
        </p:grpSpPr>
        <p:sp>
          <p:nvSpPr>
            <p:cNvPr id="133" name="Arc 1087"/>
            <p:cNvSpPr>
              <a:spLocks/>
            </p:cNvSpPr>
            <p:nvPr/>
          </p:nvSpPr>
          <p:spPr bwMode="auto">
            <a:xfrm flipH="1" flipV="1">
              <a:off x="944" y="-425"/>
              <a:ext cx="5351" cy="2854"/>
            </a:xfrm>
            <a:custGeom>
              <a:avLst/>
              <a:gdLst>
                <a:gd name="T0" fmla="*/ 0 w 19201"/>
                <a:gd name="T1" fmla="*/ 0 h 21084"/>
                <a:gd name="T2" fmla="*/ 0 w 19201"/>
                <a:gd name="T3" fmla="*/ 0 h 21084"/>
                <a:gd name="T4" fmla="*/ 0 w 19201"/>
                <a:gd name="T5" fmla="*/ 0 h 21084"/>
                <a:gd name="T6" fmla="*/ 0 60000 65536"/>
                <a:gd name="T7" fmla="*/ 0 60000 65536"/>
                <a:gd name="T8" fmla="*/ 0 60000 65536"/>
              </a:gdLst>
              <a:ahLst/>
              <a:cxnLst>
                <a:cxn ang="T6">
                  <a:pos x="T0" y="T1"/>
                </a:cxn>
                <a:cxn ang="T7">
                  <a:pos x="T2" y="T3"/>
                </a:cxn>
                <a:cxn ang="T8">
                  <a:pos x="T4" y="T5"/>
                </a:cxn>
              </a:cxnLst>
              <a:rect l="0" t="0" r="r" b="b"/>
              <a:pathLst>
                <a:path w="19201" h="21084" fill="none" extrusionOk="0">
                  <a:moveTo>
                    <a:pt x="4693" y="-1"/>
                  </a:moveTo>
                  <a:cubicBezTo>
                    <a:pt x="10949" y="1392"/>
                    <a:pt x="16264" y="5492"/>
                    <a:pt x="19200" y="11190"/>
                  </a:cubicBezTo>
                </a:path>
                <a:path w="19201" h="21084" stroke="0" extrusionOk="0">
                  <a:moveTo>
                    <a:pt x="4693" y="-1"/>
                  </a:moveTo>
                  <a:cubicBezTo>
                    <a:pt x="10949" y="1392"/>
                    <a:pt x="16264" y="5492"/>
                    <a:pt x="19200" y="11190"/>
                  </a:cubicBezTo>
                  <a:lnTo>
                    <a:pt x="0" y="21084"/>
                  </a:lnTo>
                  <a:lnTo>
                    <a:pt x="4693" y="-1"/>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4" name="Line 1088"/>
            <p:cNvSpPr>
              <a:spLocks noChangeShapeType="1"/>
            </p:cNvSpPr>
            <p:nvPr/>
          </p:nvSpPr>
          <p:spPr bwMode="auto">
            <a:xfrm>
              <a:off x="498" y="527"/>
              <a:ext cx="431" cy="3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35" name="Line 1090"/>
            <p:cNvSpPr>
              <a:spLocks noChangeShapeType="1"/>
            </p:cNvSpPr>
            <p:nvPr/>
          </p:nvSpPr>
          <p:spPr bwMode="auto">
            <a:xfrm>
              <a:off x="5035" y="2432"/>
              <a:ext cx="975" cy="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127" name="Text Box 10"/>
          <p:cNvSpPr txBox="1">
            <a:spLocks noChangeArrowheads="1"/>
          </p:cNvSpPr>
          <p:nvPr/>
        </p:nvSpPr>
        <p:spPr bwMode="auto">
          <a:xfrm>
            <a:off x="4042854" y="806643"/>
            <a:ext cx="18732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042988">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1042988">
              <a:spcBef>
                <a:spcPct val="20000"/>
              </a:spcBef>
              <a:buClr>
                <a:srgbClr val="FDA754"/>
              </a:buClr>
              <a:buChar char="•"/>
              <a:defRPr sz="1700" b="1">
                <a:solidFill>
                  <a:srgbClr val="074A87"/>
                </a:solidFill>
                <a:latin typeface="Arial" charset="0"/>
              </a:defRPr>
            </a:lvl2pPr>
            <a:lvl3pPr marL="1143000" indent="161925" algn="l" defTabSz="1042988">
              <a:spcBef>
                <a:spcPct val="20000"/>
              </a:spcBef>
              <a:buClr>
                <a:srgbClr val="FDA754"/>
              </a:buClr>
              <a:buChar char="-"/>
              <a:defRPr sz="1600">
                <a:solidFill>
                  <a:srgbClr val="663300"/>
                </a:solidFill>
                <a:latin typeface="Arial" charset="0"/>
              </a:defRPr>
            </a:lvl3pPr>
            <a:lvl4pPr marL="1714500" indent="177800" algn="l" defTabSz="1042988">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1042988">
              <a:spcBef>
                <a:spcPct val="20000"/>
              </a:spcBef>
              <a:buClr>
                <a:srgbClr val="FDA754"/>
              </a:buClr>
              <a:buChar char="»"/>
              <a:defRPr sz="1200">
                <a:solidFill>
                  <a:srgbClr val="4D4D4D"/>
                </a:solidFill>
                <a:latin typeface="Arial" charset="0"/>
              </a:defRPr>
            </a:lvl5pPr>
            <a:lvl6pPr marL="2743200" indent="168275" defTabSz="1042988"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1042988"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1042988"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1042988"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50000"/>
              </a:spcBef>
              <a:buClrTx/>
              <a:buFontTx/>
              <a:buNone/>
            </a:pPr>
            <a:r>
              <a:rPr lang="fr-FR" altLang="fr-FR" sz="1900" dirty="0">
                <a:solidFill>
                  <a:srgbClr val="333333"/>
                </a:solidFill>
                <a:latin typeface="Symbol" pitchFamily="18" charset="2"/>
              </a:rPr>
              <a:t>l</a:t>
            </a:r>
            <a:r>
              <a:rPr lang="fr-FR" altLang="fr-FR" sz="1900" dirty="0">
                <a:solidFill>
                  <a:srgbClr val="333333"/>
                </a:solidFill>
              </a:rPr>
              <a:t> = </a:t>
            </a:r>
            <a:r>
              <a:rPr lang="fr-FR" altLang="fr-FR" sz="1900" dirty="0" smtClean="0">
                <a:solidFill>
                  <a:srgbClr val="333333"/>
                </a:solidFill>
              </a:rPr>
              <a:t>1/6 </a:t>
            </a:r>
            <a:r>
              <a:rPr lang="fr-FR" altLang="fr-FR" sz="1900" dirty="0">
                <a:solidFill>
                  <a:srgbClr val="333333"/>
                </a:solidFill>
              </a:rPr>
              <a:t>/ lancer</a:t>
            </a:r>
          </a:p>
        </p:txBody>
      </p:sp>
      <p:sp>
        <p:nvSpPr>
          <p:cNvPr id="128" name="Flèche droite 127"/>
          <p:cNvSpPr/>
          <p:nvPr/>
        </p:nvSpPr>
        <p:spPr>
          <a:xfrm rot="16200000">
            <a:off x="4396465" y="2110245"/>
            <a:ext cx="396044"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Flèche droite 135"/>
          <p:cNvSpPr/>
          <p:nvPr/>
        </p:nvSpPr>
        <p:spPr>
          <a:xfrm>
            <a:off x="5483623" y="2463738"/>
            <a:ext cx="204501"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P spid="76" grpId="0"/>
      <p:bldP spid="127" grpId="0"/>
      <p:bldP spid="128" grpId="0" animBg="1"/>
      <p:bldP spid="1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Une démonstration de l’exponentielle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7</a:t>
            </a:fld>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470" y="1"/>
            <a:ext cx="4772531" cy="4747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345368"/>
            <a:ext cx="4047941" cy="2407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620" y="2753125"/>
            <a:ext cx="2010547" cy="199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12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3440068" y="3452904"/>
            <a:ext cx="5092371" cy="720080"/>
          </a:xfrm>
        </p:spPr>
        <p:txBody>
          <a:bodyPr/>
          <a:lstStyle/>
          <a:p>
            <a:r>
              <a:rPr lang="fr-FR" dirty="0" smtClean="0"/>
              <a:t>1725 : 1</a:t>
            </a:r>
            <a:r>
              <a:rPr lang="fr-FR" baseline="30000" dirty="0" smtClean="0"/>
              <a:t>ier</a:t>
            </a:r>
            <a:r>
              <a:rPr lang="fr-FR" dirty="0" smtClean="0"/>
              <a:t> modèle de mortalité</a:t>
            </a:r>
          </a:p>
          <a:p>
            <a:r>
              <a:rPr lang="fr-FR" dirty="0"/>
              <a:t>p</a:t>
            </a:r>
            <a:r>
              <a:rPr lang="fr-FR" dirty="0" smtClean="0"/>
              <a:t>ar Abraham de MOIVRE</a:t>
            </a:r>
            <a:endParaRPr lang="fr-FR" dirty="0"/>
          </a:p>
          <a:p>
            <a:r>
              <a:rPr lang="fr-FR" dirty="0" smtClean="0"/>
              <a:t>qui n’est pas l’exponentielle !!!!</a:t>
            </a:r>
            <a:endParaRPr lang="fr-FR" dirty="0"/>
          </a:p>
        </p:txBody>
      </p:sp>
      <p:sp>
        <p:nvSpPr>
          <p:cNvPr id="8" name="Titre 7"/>
          <p:cNvSpPr>
            <a:spLocks noGrp="1"/>
          </p:cNvSpPr>
          <p:nvPr>
            <p:ph type="title"/>
          </p:nvPr>
        </p:nvSpPr>
        <p:spPr>
          <a:xfrm>
            <a:off x="359532" y="411163"/>
            <a:ext cx="8533643" cy="540000"/>
          </a:xfrm>
        </p:spPr>
        <p:txBody>
          <a:bodyPr/>
          <a:lstStyle/>
          <a:p>
            <a:r>
              <a:rPr lang="fr-FR" dirty="0" smtClean="0"/>
              <a:t>1693 : la première vraie table de mortalité, par Edmond HALLEY</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8</a:t>
            </a:fld>
            <a:endParaRPr lang="fr-FR" dirty="0"/>
          </a:p>
        </p:txBody>
      </p:sp>
      <p:pic>
        <p:nvPicPr>
          <p:cNvPr id="14" name="Picture 9" descr="Hall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32" y="11859"/>
            <a:ext cx="18335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0" y="735547"/>
            <a:ext cx="2700300" cy="1992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a:grpSpLocks/>
          </p:cNvGrpSpPr>
          <p:nvPr/>
        </p:nvGrpSpPr>
        <p:grpSpPr bwMode="auto">
          <a:xfrm>
            <a:off x="-36512" y="2715766"/>
            <a:ext cx="3332931" cy="2016224"/>
            <a:chOff x="172" y="2194"/>
            <a:chExt cx="2177" cy="1849"/>
          </a:xfrm>
        </p:grpSpPr>
        <p:pic>
          <p:nvPicPr>
            <p:cNvPr id="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 y="2194"/>
              <a:ext cx="2177" cy="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10"/>
            <p:cNvSpPr txBox="1">
              <a:spLocks noChangeArrowheads="1"/>
            </p:cNvSpPr>
            <p:nvPr/>
          </p:nvSpPr>
          <p:spPr bwMode="auto">
            <a:xfrm>
              <a:off x="1033" y="2750"/>
              <a:ext cx="120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1042988">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1042988">
                <a:spcBef>
                  <a:spcPct val="20000"/>
                </a:spcBef>
                <a:buClr>
                  <a:srgbClr val="FDA754"/>
                </a:buClr>
                <a:buChar char="•"/>
                <a:defRPr sz="1700" b="1">
                  <a:solidFill>
                    <a:srgbClr val="074A87"/>
                  </a:solidFill>
                  <a:latin typeface="Arial" charset="0"/>
                </a:defRPr>
              </a:lvl2pPr>
              <a:lvl3pPr marL="1143000" indent="161925" algn="l" defTabSz="1042988">
                <a:spcBef>
                  <a:spcPct val="20000"/>
                </a:spcBef>
                <a:buClr>
                  <a:srgbClr val="FDA754"/>
                </a:buClr>
                <a:buChar char="-"/>
                <a:defRPr sz="1600">
                  <a:solidFill>
                    <a:srgbClr val="663300"/>
                  </a:solidFill>
                  <a:latin typeface="Arial" charset="0"/>
                </a:defRPr>
              </a:lvl3pPr>
              <a:lvl4pPr marL="1714500" indent="177800" algn="l" defTabSz="1042988">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1042988">
                <a:spcBef>
                  <a:spcPct val="20000"/>
                </a:spcBef>
                <a:buClr>
                  <a:srgbClr val="FDA754"/>
                </a:buClr>
                <a:buChar char="»"/>
                <a:defRPr sz="1200">
                  <a:solidFill>
                    <a:srgbClr val="4D4D4D"/>
                  </a:solidFill>
                  <a:latin typeface="Arial" charset="0"/>
                </a:defRPr>
              </a:lvl5pPr>
              <a:lvl6pPr marL="2743200" indent="168275" defTabSz="1042988"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1042988"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1042988"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1042988"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50000"/>
                </a:spcBef>
                <a:buClrTx/>
                <a:buFontTx/>
                <a:buNone/>
              </a:pPr>
              <a:r>
                <a:rPr lang="fr-FR" altLang="fr-FR" sz="1900" b="0">
                  <a:solidFill>
                    <a:srgbClr val="333333"/>
                  </a:solidFill>
                </a:rPr>
                <a:t>Survivants : R(t)</a:t>
              </a:r>
            </a:p>
          </p:txBody>
        </p:sp>
      </p:grpSp>
      <p:grpSp>
        <p:nvGrpSpPr>
          <p:cNvPr id="19" name="Group 16"/>
          <p:cNvGrpSpPr>
            <a:grpSpLocks/>
          </p:cNvGrpSpPr>
          <p:nvPr/>
        </p:nvGrpSpPr>
        <p:grpSpPr bwMode="auto">
          <a:xfrm>
            <a:off x="3090998" y="746174"/>
            <a:ext cx="4361322" cy="2329632"/>
            <a:chOff x="3483" y="482"/>
            <a:chExt cx="2757" cy="1927"/>
          </a:xfrm>
        </p:grpSpPr>
        <p:pic>
          <p:nvPicPr>
            <p:cNvPr id="2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3" y="482"/>
              <a:ext cx="2757" cy="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 Box 11"/>
            <p:cNvSpPr txBox="1">
              <a:spLocks noChangeArrowheads="1"/>
            </p:cNvSpPr>
            <p:nvPr/>
          </p:nvSpPr>
          <p:spPr bwMode="auto">
            <a:xfrm>
              <a:off x="4163" y="981"/>
              <a:ext cx="198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1042988">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1042988">
                <a:spcBef>
                  <a:spcPct val="20000"/>
                </a:spcBef>
                <a:buClr>
                  <a:srgbClr val="FDA754"/>
                </a:buClr>
                <a:buChar char="•"/>
                <a:defRPr sz="1700" b="1">
                  <a:solidFill>
                    <a:srgbClr val="074A87"/>
                  </a:solidFill>
                  <a:latin typeface="Arial" charset="0"/>
                </a:defRPr>
              </a:lvl2pPr>
              <a:lvl3pPr marL="1143000" indent="161925" algn="l" defTabSz="1042988">
                <a:spcBef>
                  <a:spcPct val="20000"/>
                </a:spcBef>
                <a:buClr>
                  <a:srgbClr val="FDA754"/>
                </a:buClr>
                <a:buChar char="-"/>
                <a:defRPr sz="1600">
                  <a:solidFill>
                    <a:srgbClr val="663300"/>
                  </a:solidFill>
                  <a:latin typeface="Arial" charset="0"/>
                </a:defRPr>
              </a:lvl3pPr>
              <a:lvl4pPr marL="1714500" indent="177800" algn="l" defTabSz="1042988">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1042988">
                <a:spcBef>
                  <a:spcPct val="20000"/>
                </a:spcBef>
                <a:buClr>
                  <a:srgbClr val="FDA754"/>
                </a:buClr>
                <a:buChar char="»"/>
                <a:defRPr sz="1200">
                  <a:solidFill>
                    <a:srgbClr val="4D4D4D"/>
                  </a:solidFill>
                  <a:latin typeface="Arial" charset="0"/>
                </a:defRPr>
              </a:lvl5pPr>
              <a:lvl6pPr marL="2743200" indent="168275" defTabSz="1042988"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1042988"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1042988"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1042988"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50000"/>
                </a:spcBef>
                <a:buClrTx/>
                <a:buFontTx/>
                <a:buNone/>
              </a:pPr>
              <a:r>
                <a:rPr lang="fr-FR" altLang="fr-FR" sz="1900" b="0" dirty="0">
                  <a:solidFill>
                    <a:srgbClr val="333333"/>
                  </a:solidFill>
                </a:rPr>
                <a:t>Décès annuels : R(t)-R(t+1)</a:t>
              </a:r>
            </a:p>
          </p:txBody>
        </p:sp>
      </p:gr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152" name="Picture 8" descr="Résultat de recherche d'images pour &quot;emoticon cryi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6986" y="3901326"/>
            <a:ext cx="973306" cy="10428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De Moivr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312" y="2638798"/>
            <a:ext cx="1754071" cy="20931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p:cNvCxnSpPr/>
          <p:nvPr/>
        </p:nvCxnSpPr>
        <p:spPr>
          <a:xfrm>
            <a:off x="3959932" y="2175706"/>
            <a:ext cx="3168352"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611560" y="3241040"/>
            <a:ext cx="2376264" cy="1238922"/>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78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107504" y="807554"/>
            <a:ext cx="6264696" cy="504056"/>
          </a:xfrm>
        </p:spPr>
        <p:txBody>
          <a:bodyPr/>
          <a:lstStyle/>
          <a:p>
            <a:r>
              <a:rPr lang="fr-FR" altLang="fr-FR" dirty="0"/>
              <a:t>« … if </a:t>
            </a:r>
            <a:r>
              <a:rPr lang="fr-FR" altLang="fr-FR" dirty="0" err="1"/>
              <a:t>we</a:t>
            </a:r>
            <a:r>
              <a:rPr lang="fr-FR" altLang="fr-FR" dirty="0"/>
              <a:t> </a:t>
            </a:r>
            <a:r>
              <a:rPr lang="fr-FR" altLang="fr-FR" dirty="0" err="1"/>
              <a:t>refer</a:t>
            </a:r>
            <a:r>
              <a:rPr lang="fr-FR" altLang="fr-FR" dirty="0"/>
              <a:t> to the </a:t>
            </a:r>
            <a:r>
              <a:rPr lang="fr-FR" altLang="fr-FR" dirty="0" err="1"/>
              <a:t>mortality</a:t>
            </a:r>
            <a:r>
              <a:rPr lang="fr-FR" altLang="fr-FR" dirty="0"/>
              <a:t> of </a:t>
            </a:r>
            <a:r>
              <a:rPr lang="fr-FR" altLang="fr-FR" dirty="0" err="1"/>
              <a:t>Deparcieux</a:t>
            </a:r>
            <a:r>
              <a:rPr lang="fr-FR" altLang="fr-FR" dirty="0"/>
              <a:t> … </a:t>
            </a:r>
            <a:r>
              <a:rPr lang="fr-FR" altLang="fr-FR" dirty="0" err="1"/>
              <a:t>we</a:t>
            </a:r>
            <a:r>
              <a:rPr lang="fr-FR" altLang="fr-FR" dirty="0"/>
              <a:t> observe </a:t>
            </a:r>
            <a:r>
              <a:rPr lang="fr-FR" altLang="fr-FR" dirty="0" err="1"/>
              <a:t>that</a:t>
            </a:r>
            <a:r>
              <a:rPr lang="fr-FR" altLang="fr-FR" dirty="0"/>
              <a:t> the </a:t>
            </a:r>
            <a:r>
              <a:rPr lang="fr-FR" altLang="fr-FR" dirty="0" err="1"/>
              <a:t>numbers</a:t>
            </a:r>
            <a:r>
              <a:rPr lang="fr-FR" altLang="fr-FR" dirty="0"/>
              <a:t> of living are </a:t>
            </a:r>
            <a:r>
              <a:rPr lang="fr-FR" altLang="fr-FR" dirty="0" err="1"/>
              <a:t>from</a:t>
            </a:r>
            <a:r>
              <a:rPr lang="fr-FR" altLang="fr-FR" dirty="0"/>
              <a:t> 25 to 45 </a:t>
            </a:r>
            <a:r>
              <a:rPr lang="fr-FR" altLang="fr-FR" dirty="0" err="1"/>
              <a:t>nearly</a:t>
            </a:r>
            <a:r>
              <a:rPr lang="fr-FR" altLang="fr-FR" dirty="0"/>
              <a:t> in </a:t>
            </a:r>
            <a:r>
              <a:rPr lang="fr-FR" altLang="fr-FR" dirty="0" err="1"/>
              <a:t>geometrical</a:t>
            </a:r>
            <a:r>
              <a:rPr lang="fr-FR" altLang="fr-FR" dirty="0"/>
              <a:t> progression.</a:t>
            </a:r>
          </a:p>
        </p:txBody>
      </p:sp>
      <p:sp>
        <p:nvSpPr>
          <p:cNvPr id="8" name="Titre 7"/>
          <p:cNvSpPr>
            <a:spLocks noGrp="1"/>
          </p:cNvSpPr>
          <p:nvPr>
            <p:ph type="title"/>
          </p:nvPr>
        </p:nvSpPr>
        <p:spPr>
          <a:xfrm>
            <a:off x="359532" y="411163"/>
            <a:ext cx="8533643" cy="540000"/>
          </a:xfrm>
        </p:spPr>
        <p:txBody>
          <a:bodyPr/>
          <a:lstStyle/>
          <a:p>
            <a:r>
              <a:rPr lang="fr-FR" altLang="fr-FR" dirty="0"/>
              <a:t>1825 GOMPERTZ </a:t>
            </a:r>
            <a:r>
              <a:rPr lang="fr-FR" altLang="fr-FR" sz="1800" dirty="0"/>
              <a:t>(1/3) : le taux de défaillance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smtClean="0"/>
              <a:t>The battle of reliability models: Bathtub vs. Roller-coaster -- 27 sept. 2019, Jean-Louis DUFOUR</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9</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054" y="1372944"/>
            <a:ext cx="3930926" cy="274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Espace réservé du contenu 8"/>
          <p:cNvSpPr txBox="1">
            <a:spLocks/>
          </p:cNvSpPr>
          <p:nvPr/>
        </p:nvSpPr>
        <p:spPr bwMode="gray">
          <a:xfrm>
            <a:off x="107504" y="4313932"/>
            <a:ext cx="6264696" cy="274042"/>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a:t>… and the </a:t>
            </a:r>
            <a:r>
              <a:rPr lang="fr-FR" altLang="fr-FR" u="sng" dirty="0" err="1"/>
              <a:t>intensity</a:t>
            </a:r>
            <a:r>
              <a:rPr lang="fr-FR" altLang="fr-FR" u="sng" dirty="0"/>
              <a:t> of </a:t>
            </a:r>
            <a:r>
              <a:rPr lang="fr-FR" altLang="fr-FR" u="sng" dirty="0" err="1"/>
              <a:t>mortality</a:t>
            </a:r>
            <a:r>
              <a:rPr lang="fr-FR" altLang="fr-FR" dirty="0"/>
              <a:t> </a:t>
            </a:r>
            <a:r>
              <a:rPr lang="fr-FR" altLang="fr-FR" dirty="0" err="1"/>
              <a:t>might</a:t>
            </a:r>
            <a:r>
              <a:rPr lang="fr-FR" altLang="fr-FR" dirty="0"/>
              <a:t> </a:t>
            </a:r>
            <a:r>
              <a:rPr lang="fr-FR" altLang="fr-FR" dirty="0" err="1"/>
              <a:t>then</a:t>
            </a:r>
            <a:r>
              <a:rPr lang="fr-FR" altLang="fr-FR" dirty="0"/>
              <a:t> </a:t>
            </a:r>
            <a:r>
              <a:rPr lang="fr-FR" altLang="fr-FR" dirty="0" err="1"/>
              <a:t>be</a:t>
            </a:r>
            <a:r>
              <a:rPr lang="fr-FR" altLang="fr-FR" dirty="0"/>
              <a:t> </a:t>
            </a:r>
            <a:r>
              <a:rPr lang="fr-FR" altLang="fr-FR" dirty="0" err="1"/>
              <a:t>said</a:t>
            </a:r>
            <a:r>
              <a:rPr lang="fr-FR" altLang="fr-FR" dirty="0"/>
              <a:t> to </a:t>
            </a:r>
            <a:r>
              <a:rPr lang="fr-FR" altLang="fr-FR" dirty="0" err="1"/>
              <a:t>be</a:t>
            </a:r>
            <a:r>
              <a:rPr lang="fr-FR" altLang="fr-FR" dirty="0"/>
              <a:t> constant. »</a:t>
            </a:r>
          </a:p>
        </p:txBody>
      </p:sp>
      <p:grpSp>
        <p:nvGrpSpPr>
          <p:cNvPr id="24" name="Group 11"/>
          <p:cNvGrpSpPr>
            <a:grpSpLocks/>
          </p:cNvGrpSpPr>
          <p:nvPr/>
        </p:nvGrpSpPr>
        <p:grpSpPr bwMode="auto">
          <a:xfrm>
            <a:off x="5272025" y="1311610"/>
            <a:ext cx="3800475" cy="3154362"/>
            <a:chOff x="3846" y="1211"/>
            <a:chExt cx="2394" cy="1987"/>
          </a:xfrm>
        </p:grpSpPr>
        <p:pic>
          <p:nvPicPr>
            <p:cNvPr id="25" name="Picture 6" descr="j02505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6" y="1211"/>
              <a:ext cx="1057" cy="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j04326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 y="1888"/>
              <a:ext cx="856"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Picture 8" descr="j030779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5394" y="2804654"/>
            <a:ext cx="7429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9"/>
          <p:cNvSpPr txBox="1">
            <a:spLocks noChangeArrowheads="1"/>
          </p:cNvSpPr>
          <p:nvPr/>
        </p:nvSpPr>
        <p:spPr bwMode="auto">
          <a:xfrm>
            <a:off x="6680125" y="3615866"/>
            <a:ext cx="12334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1042988">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1042988">
              <a:spcBef>
                <a:spcPct val="20000"/>
              </a:spcBef>
              <a:buClr>
                <a:srgbClr val="FDA754"/>
              </a:buClr>
              <a:buChar char="•"/>
              <a:defRPr sz="1700" b="1">
                <a:solidFill>
                  <a:srgbClr val="074A87"/>
                </a:solidFill>
                <a:latin typeface="Arial" charset="0"/>
              </a:defRPr>
            </a:lvl2pPr>
            <a:lvl3pPr marL="1143000" indent="161925" algn="l" defTabSz="1042988">
              <a:spcBef>
                <a:spcPct val="20000"/>
              </a:spcBef>
              <a:buClr>
                <a:srgbClr val="FDA754"/>
              </a:buClr>
              <a:buChar char="-"/>
              <a:defRPr sz="1600">
                <a:solidFill>
                  <a:srgbClr val="663300"/>
                </a:solidFill>
                <a:latin typeface="Arial" charset="0"/>
              </a:defRPr>
            </a:lvl3pPr>
            <a:lvl4pPr marL="1714500" indent="177800" algn="l" defTabSz="1042988">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1042988">
              <a:spcBef>
                <a:spcPct val="20000"/>
              </a:spcBef>
              <a:buClr>
                <a:srgbClr val="FDA754"/>
              </a:buClr>
              <a:buChar char="»"/>
              <a:defRPr sz="1200">
                <a:solidFill>
                  <a:srgbClr val="4D4D4D"/>
                </a:solidFill>
                <a:latin typeface="Arial" charset="0"/>
              </a:defRPr>
            </a:lvl5pPr>
            <a:lvl6pPr marL="2743200" indent="168275" defTabSz="1042988"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1042988"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1042988"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1042988"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50000"/>
              </a:spcBef>
              <a:buClrTx/>
              <a:buFontTx/>
              <a:buNone/>
            </a:pPr>
            <a:r>
              <a:rPr lang="fr-FR" altLang="fr-FR" sz="1900" b="0" dirty="0">
                <a:solidFill>
                  <a:srgbClr val="333333"/>
                </a:solidFill>
              </a:rPr>
              <a:t>100 faces</a:t>
            </a:r>
          </a:p>
        </p:txBody>
      </p:sp>
      <p:sp>
        <p:nvSpPr>
          <p:cNvPr id="29" name="Text Box 10"/>
          <p:cNvSpPr txBox="1">
            <a:spLocks noChangeArrowheads="1"/>
          </p:cNvSpPr>
          <p:nvPr/>
        </p:nvSpPr>
        <p:spPr bwMode="auto">
          <a:xfrm>
            <a:off x="6925394" y="4066463"/>
            <a:ext cx="18732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042988">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1042988">
              <a:spcBef>
                <a:spcPct val="20000"/>
              </a:spcBef>
              <a:buClr>
                <a:srgbClr val="FDA754"/>
              </a:buClr>
              <a:buChar char="•"/>
              <a:defRPr sz="1700" b="1">
                <a:solidFill>
                  <a:srgbClr val="074A87"/>
                </a:solidFill>
                <a:latin typeface="Arial" charset="0"/>
              </a:defRPr>
            </a:lvl2pPr>
            <a:lvl3pPr marL="1143000" indent="161925" algn="l" defTabSz="1042988">
              <a:spcBef>
                <a:spcPct val="20000"/>
              </a:spcBef>
              <a:buClr>
                <a:srgbClr val="FDA754"/>
              </a:buClr>
              <a:buChar char="-"/>
              <a:defRPr sz="1600">
                <a:solidFill>
                  <a:srgbClr val="663300"/>
                </a:solidFill>
                <a:latin typeface="Arial" charset="0"/>
              </a:defRPr>
            </a:lvl3pPr>
            <a:lvl4pPr marL="1714500" indent="177800" algn="l" defTabSz="1042988">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1042988">
              <a:spcBef>
                <a:spcPct val="20000"/>
              </a:spcBef>
              <a:buClr>
                <a:srgbClr val="FDA754"/>
              </a:buClr>
              <a:buChar char="»"/>
              <a:defRPr sz="1200">
                <a:solidFill>
                  <a:srgbClr val="4D4D4D"/>
                </a:solidFill>
                <a:latin typeface="Arial" charset="0"/>
              </a:defRPr>
            </a:lvl5pPr>
            <a:lvl6pPr marL="2743200" indent="168275" defTabSz="1042988"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1042988"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1042988"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1042988"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50000"/>
              </a:spcBef>
              <a:buClrTx/>
              <a:buFontTx/>
              <a:buNone/>
            </a:pPr>
            <a:r>
              <a:rPr lang="fr-FR" altLang="fr-FR" sz="1900" dirty="0">
                <a:solidFill>
                  <a:srgbClr val="333333"/>
                </a:solidFill>
                <a:latin typeface="Symbol" pitchFamily="18" charset="2"/>
              </a:rPr>
              <a:t>l</a:t>
            </a:r>
            <a:r>
              <a:rPr lang="fr-FR" altLang="fr-FR" sz="1900" dirty="0">
                <a:solidFill>
                  <a:srgbClr val="333333"/>
                </a:solidFill>
              </a:rPr>
              <a:t> = 1% / lancer</a:t>
            </a:r>
          </a:p>
        </p:txBody>
      </p:sp>
    </p:spTree>
    <p:extLst>
      <p:ext uri="{BB962C8B-B14F-4D97-AF65-F5344CB8AC3E}">
        <p14:creationId xmlns:p14="http://schemas.microsoft.com/office/powerpoint/2010/main" val="17600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Lst>
  </p:timing>
</p:sld>
</file>

<file path=ppt/theme/theme1.xml><?xml version="1.0" encoding="utf-8"?>
<a:theme xmlns:a="http://schemas.openxmlformats.org/drawingml/2006/main" name="SAFRAN_Bleu">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73A9C0FD6552724BA132B83B91CE397D" ma:contentTypeVersion="58" ma:contentTypeDescription="Create Insite document" ma:contentTypeScope="" ma:versionID="f65cc82e10089ab0f0be1d7b16f8281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a3d08b64a20d4b59c3188e4df41a755c"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Target Audiences" ma:description="Target Audiences is a site column created by the Publishing feature. It is used to specify audiences to which this page will be targeted." ma:internalName="Audience" ma:readOnly="false">
      <xsd:simpleType>
        <xsd:restriction base="dms:Unknown"/>
      </xsd:simpleType>
    </xsd:element>
    <xsd:element name="PublishingRollupImage" ma:index="9" nillable="true" ma:displayName="Rollup image" ma:description="Rollup Image is a site column created by the Publishing feature. It is used on the Page Content Type as the image for the page shown in content roll-ups such as the Content By Search web part."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9065baee-787a-4b2c-9a5f-8c0ff377cc98}" ma:internalName="TaxCatchAll" ma:readOnly="false" ma:showField="CatchAllData"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9065baee-787a-4b2c-9a5f-8c0ff377cc98}" ma:internalName="TaxCatchAllLabel" ma:readOnly="false" ma:showField="CatchAllDataLabel"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Scop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Tier-1 company &#10;"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Level-1 subsidiary"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Level-2 subsidiary"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Facility"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Group-wide Function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Country"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epartment"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Document type "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on" ma:internalName="SAF_Descriptif" ma:readOnly="false">
      <xsd:simpleType>
        <xsd:restriction base="dms:Text">
          <xsd:maxLength value="200"/>
        </xsd:restriction>
      </xsd:simpleType>
    </xsd:element>
    <xsd:element name="SAF_DateDeMiseAJour" ma:index="35" ma:displayName="Last updated on" ma:format="DateOnly" ma:internalName="SAF_DateDeMiseAJour" ma:readOnly="false">
      <xsd:simpleType>
        <xsd:restriction base="dms:DateTime"/>
      </xsd:simpleType>
    </xsd:element>
    <xsd:element name="SAF_Auteur" ma:index="36" nillable="true" ma:displayName="Author"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URL Image Rollup  " ma:internalName="SAF_RollupImageUrl">
      <xsd:simpleType>
        <xsd:restriction base="dms:Text"/>
      </xsd:simpleType>
    </xsd:element>
    <xsd:element name="TaxKeywordTaxHTField" ma:index="40"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&lt;img alt="" src="/com/Sagem/PracticalInfo/DocumentModels/PublishingImages/ppt_fr.jpg" style="BORDER&amp;#58;0px solid;" /&gt;</PublishingRollupImag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SharePoint_Group_Language xmlns="594212a7-a8eb-497d-bd6b-0e3a174923ee">0</SharePoint_Group_Language>
    <fd69f967cfe64500a3ea9d72cb3281b0 xmlns="594212a7-a8eb-497d-bd6b-0e3a174923ee">
      <Terms xmlns="http://schemas.microsoft.com/office/infopath/2007/PartnerControls"/>
    </fd69f967cfe64500a3ea9d72cb3281b0>
    <TaxCatchAllLabel xmlns="594212a7-a8eb-497d-bd6b-0e3a174923ee"/>
    <SAF_RollupImageUrl xmlns="594212a7-a8eb-497d-bd6b-0e3a174923ee">/com/Sagem/PracticalInfo/DocumentModels/PublishingImages/ppt_fr.jpg</SAF_RollupImageUrl>
    <m7fd08401b3947dfa98de00fecb0dae1 xmlns="594212a7-a8eb-497d-bd6b-0e3a174923ee">
      <Terms xmlns="http://schemas.microsoft.com/office/infopath/2007/PartnerControls"/>
    </m7fd08401b3947dfa98de00fecb0dae1>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ad37d51a25df4e05a3b157053c5270a3 xmlns="594212a7-a8eb-497d-bd6b-0e3a174923ee">
      <Terms xmlns="http://schemas.microsoft.com/office/infopath/2007/PartnerControls"/>
    </ad37d51a25df4e05a3b157053c5270a3>
    <TaxCatchAll xmlns="594212a7-a8eb-497d-bd6b-0e3a174923ee">
      <Value>66</Value>
      <Value>3</Value>
      <Value>2</Value>
    </TaxCatchAll>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Electronics and Defense</TermName>
          <TermId xmlns="http://schemas.microsoft.com/office/infopath/2007/PartnerControls">09be7f39-4113-4616-9cb0-773043a7aa11</TermId>
        </TermInfo>
      </Terms>
    </e2fa6dee792b43efac6bb28cb4245109>
    <l0cedefb36e74dc2b968aa0e806ff5e3 xmlns="594212a7-a8eb-497d-bd6b-0e3a174923ee">
      <Terms xmlns="http://schemas.microsoft.com/office/infopath/2007/PartnerControls"/>
    </l0cedefb36e74dc2b968aa0e806ff5e3>
    <TaxKeywordTaxHTField xmlns="594212a7-a8eb-497d-bd6b-0e3a174923ee">
      <Terms xmlns="http://schemas.microsoft.com/office/infopath/2007/PartnerControls"/>
    </TaxKeywordTaxHTField>
    <a825e358ec1643889847765ed6ff8a73 xmlns="594212a7-a8eb-497d-bd6b-0e3a174923ee">
      <Terms xmlns="http://schemas.microsoft.com/office/infopath/2007/PartnerControls"/>
    </a825e358ec1643889847765ed6ff8a73>
    <Audience xmlns="http://schemas.microsoft.com/sharepoint/v3">b1fcddf0-eb02-40cf-999e-f891355df569;;;;</Audience>
    <SAF_DateDeMiseAJour xmlns="594212a7-a8eb-497d-bd6b-0e3a174923ee">2016-05-18T22:00:00+00:00</SAF_DateDeMiseAJour>
    <SAF_Descriptif xmlns="594212a7-a8eb-497d-bd6b-0e3a174923ee">Modèle de présentation Powerpoint</SAF_Descriptif>
    <caf53a6a65da4c24b32d62b4b62720b3 xmlns="594212a7-a8eb-497d-bd6b-0e3a174923ee">
      <Terms xmlns="http://schemas.microsoft.com/office/infopath/2007/PartnerControls"/>
    </caf53a6a65da4c24b32d62b4b62720b3>
    <SAF_Auteur xmlns="594212a7-a8eb-497d-bd6b-0e3a174923ee" xsi:nil="true"/>
    <SharePoint_Item_Language xmlns="594212a7-a8eb-497d-bd6b-0e3a174923ee">ALL</SharePoint_Item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F7E004A7-897D-4E72-A616-FDDDB65662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B7B86-1A6B-4396-82CD-495CB7635E87}">
  <ds:schemaRefs>
    <ds:schemaRef ds:uri="http://purl.org/dc/elements/1.1/"/>
    <ds:schemaRef ds:uri="http://schemas.microsoft.com/office/2006/metadata/properties"/>
    <ds:schemaRef ds:uri="http://www.w3.org/XML/1998/namespace"/>
    <ds:schemaRef ds:uri="594212a7-a8eb-497d-bd6b-0e3a174923e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schemas.microsoft.com/sharepoint/v3"/>
    <ds:schemaRef ds:uri="http://purl.org/dc/dcmitype/"/>
  </ds:schemaRefs>
</ds:datastoreItem>
</file>

<file path=customXml/itemProps3.xml><?xml version="1.0" encoding="utf-8"?>
<ds:datastoreItem xmlns:ds="http://schemas.openxmlformats.org/officeDocument/2006/customXml" ds:itemID="{CDFC1E5D-7D92-42DE-BD9A-3052BDFC676F}">
  <ds:schemaRefs>
    <ds:schemaRef ds:uri="http://schemas.microsoft.com/sharepoint/v3/contenttype/forms"/>
  </ds:schemaRefs>
</ds:datastoreItem>
</file>

<file path=customXml/itemProps4.xml><?xml version="1.0" encoding="utf-8"?>
<ds:datastoreItem xmlns:ds="http://schemas.openxmlformats.org/officeDocument/2006/customXml" ds:itemID="{83A5CAF7-8EEF-4F62-8E18-26CC56AAAB6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5319</TotalTime>
  <Words>1127</Words>
  <Application>Microsoft Office PowerPoint</Application>
  <PresentationFormat>Affichage à l'écran (16:9)</PresentationFormat>
  <Paragraphs>194</Paragraphs>
  <Slides>20</Slides>
  <Notes>0</Notes>
  <HiddenSlides>0</HiddenSlides>
  <MMClips>0</MMClips>
  <ScaleCrop>false</ScaleCrop>
  <HeadingPairs>
    <vt:vector size="6" baseType="variant">
      <vt:variant>
        <vt:lpstr>Thème</vt:lpstr>
      </vt:variant>
      <vt:variant>
        <vt:i4>4</vt:i4>
      </vt:variant>
      <vt:variant>
        <vt:lpstr>Serveurs OLE incorporés</vt:lpstr>
      </vt:variant>
      <vt:variant>
        <vt:i4>1</vt:i4>
      </vt:variant>
      <vt:variant>
        <vt:lpstr>Titres des diapositives</vt:lpstr>
      </vt:variant>
      <vt:variant>
        <vt:i4>20</vt:i4>
      </vt:variant>
    </vt:vector>
  </HeadingPairs>
  <TitlesOfParts>
    <vt:vector size="25" baseType="lpstr">
      <vt:lpstr>SAFRAN_Bleu</vt:lpstr>
      <vt:lpstr>SAFRAN_Orange</vt:lpstr>
      <vt:lpstr>SAFRAN_Vert_foncé</vt:lpstr>
      <vt:lpstr>SAFRAN_Vert</vt:lpstr>
      <vt:lpstr>SPW 6.0 Graph</vt:lpstr>
      <vt:lpstr>Fiabilité: les baignoires existent-elles vraiment ?  </vt:lpstr>
      <vt:lpstr>De quand date la première étude de fiabilité (1/2) ?</vt:lpstr>
      <vt:lpstr>De quand date la première étude de fiabilité (2/2) ?</vt:lpstr>
      <vt:lpstr>Graunt est un pragmatique …</vt:lpstr>
      <vt:lpstr>… qui invente au passage la loi exponentielle ! (… enfin presque)</vt:lpstr>
      <vt:lpstr>MTBF vs. demi-vie</vt:lpstr>
      <vt:lpstr>Une démonstration de l’exponentielle</vt:lpstr>
      <vt:lpstr>1693 : la première vraie table de mortalité, par Edmond HALLEY</vt:lpstr>
      <vt:lpstr>1825 GOMPERTZ (1/3) : le taux de défaillance</vt:lpstr>
      <vt:lpstr>1825 Gompertz (2/3) : taux constant = pas de vieillissement !!!</vt:lpstr>
      <vt:lpstr>1825 Gompertz (3/3) : le lambda ‘exponentiel’</vt:lpstr>
      <vt:lpstr>Les actuaires sont des gens (trop ?) sérieux</vt:lpstr>
      <vt:lpstr>Pourquoi vieillit-on ?</vt:lpstr>
      <vt:lpstr>1945 : les ingénieurs finissent par comprendre (1/2)</vt:lpstr>
      <vt:lpstr>1945 : les ingénieurs finissent par comprendre (2/2)</vt:lpstr>
      <vt:lpstr>Le maillon faible</vt:lpstr>
      <vt:lpstr>1951 : Waloddi WEIBULL</vt:lpstr>
      <vt:lpstr>1952 : D. J. Davis et le début du règne de l’exponentielle (et de la baignoire)</vt:lpstr>
      <vt:lpstr>Fin des années 60 : fin de règne (pour les fournisseurs de techno)</vt:lpstr>
      <vt:lpstr>Les années 80 : le « Roller-coaster »</vt:lpstr>
    </vt:vector>
  </TitlesOfParts>
  <Manager>SAFRAN</Manager>
  <Company>SAFRAN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Safran Electronics &amp; Defense gabarit Powerpoint (FR)</dc:title>
  <dc:subject>SAFRAN</dc:subject>
  <dc:creator>SAFRAN</dc:creator>
  <cp:lastModifiedBy>DUFOUR Jean-Louis (SAGEM DEFENSE SECURITE)</cp:lastModifiedBy>
  <cp:revision>377</cp:revision>
  <cp:lastPrinted>2019-12-17T10:03:07Z</cp:lastPrinted>
  <dcterms:created xsi:type="dcterms:W3CDTF">2013-07-26T07:27:45Z</dcterms:created>
  <dcterms:modified xsi:type="dcterms:W3CDTF">2019-12-17T10:04:17Z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HiddenNeedApprove">
    <vt:bool>false</vt:bool>
  </property>
  <property fmtid="{D5CDD505-2E9C-101B-9397-08002B2CF9AE}" pid="4" name="SAF_CrossOverFunctions">
    <vt:lpwstr/>
  </property>
  <property fmtid="{D5CDD505-2E9C-101B-9397-08002B2CF9AE}" pid="5" name="SAF_DocumentsType">
    <vt:lpwstr>66;#Modèle de PowerPoint|80c833d3-038d-45cb-b65f-a8d2234b6314</vt:lpwstr>
  </property>
  <property fmtid="{D5CDD505-2E9C-101B-9397-08002B2CF9AE}" pid="6" name="SAF_SubSidiaryLevel2">
    <vt:lpwstr/>
  </property>
  <property fmtid="{D5CDD505-2E9C-101B-9397-08002B2CF9AE}" pid="7" name="_HiddenNeedWorkflow">
    <vt:bool>false</vt:bool>
  </property>
  <property fmtid="{D5CDD505-2E9C-101B-9397-08002B2CF9AE}" pid="8" name="SAF_Location">
    <vt:lpwstr/>
  </property>
  <property fmtid="{D5CDD505-2E9C-101B-9397-08002B2CF9AE}" pid="9" name="ContentTypeId">
    <vt:lpwstr>0x010100D21E0D47AF3242459E2F63E44FCC089100777D7FF5B336497A8022BDD96D52F2060073A9C0FD6552724BA132B83B91CE397D</vt:lpwstr>
  </property>
  <property fmtid="{D5CDD505-2E9C-101B-9397-08002B2CF9AE}" pid="10" name="SAF_BusinessUnit">
    <vt:lpwstr/>
  </property>
  <property fmtid="{D5CDD505-2E9C-101B-9397-08002B2CF9AE}" pid="11" name="SAF_Company">
    <vt:lpwstr>3;#Safran Electronics and Defense|09be7f39-4113-4616-9cb0-773043a7aa11</vt:lpwstr>
  </property>
  <property fmtid="{D5CDD505-2E9C-101B-9397-08002B2CF9AE}" pid="12" name="SAF_Division">
    <vt:lpwstr/>
  </property>
  <property fmtid="{D5CDD505-2E9C-101B-9397-08002B2CF9AE}" pid="13" name="SAF_SubSidiaryLevel1">
    <vt:lpwstr/>
  </property>
  <property fmtid="{D5CDD505-2E9C-101B-9397-08002B2CF9AE}" pid="14" name="SAF_Site">
    <vt:lpwstr/>
  </property>
  <property fmtid="{D5CDD505-2E9C-101B-9397-08002B2CF9AE}" pid="15" name="SAF_Perimetre">
    <vt:lpwstr>2;#Société de rang 1|153bb90e-11c3-427f-ad6a-31f0311df60b</vt:lpwstr>
  </property>
  <property fmtid="{D5CDD505-2E9C-101B-9397-08002B2CF9AE}" pid="16" name="SAF_Country">
    <vt:lpwstr/>
  </property>
</Properties>
</file>