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4"/>
  </p:notesMasterIdLst>
  <p:handoutMasterIdLst>
    <p:handoutMasterId r:id="rId5"/>
  </p:handoutMasterIdLst>
  <p:sldIdLst>
    <p:sldId id="449" r:id="rId2"/>
    <p:sldId id="436" r:id="rId3"/>
  </p:sldIdLst>
  <p:sldSz cx="9906000" cy="6858000" type="A4"/>
  <p:notesSz cx="7099300" cy="10234613"/>
  <p:custShowLst>
    <p:custShow name="Diaporama personnalisé 1" id="0">
      <p:sldLst>
        <p:sld r:id="rId2"/>
      </p:sldLst>
    </p:custShow>
  </p:custShowLst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200" b="1" kern="1200">
        <a:solidFill>
          <a:srgbClr val="084887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b="1" kern="1200">
        <a:solidFill>
          <a:srgbClr val="084887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b="1" kern="1200">
        <a:solidFill>
          <a:srgbClr val="084887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b="1" kern="1200">
        <a:solidFill>
          <a:srgbClr val="084887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b="1" kern="1200">
        <a:solidFill>
          <a:srgbClr val="084887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rgbClr val="084887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rgbClr val="084887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rgbClr val="084887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rgbClr val="084887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456">
          <p15:clr>
            <a:srgbClr val="A4A3A4"/>
          </p15:clr>
        </p15:guide>
        <p15:guide id="2" pos="32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9397CB"/>
    <a:srgbClr val="FF0000"/>
    <a:srgbClr val="FF3300"/>
    <a:srgbClr val="339933"/>
    <a:srgbClr val="0000FF"/>
    <a:srgbClr val="FFFF00"/>
    <a:srgbClr val="C3A8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84" autoAdjust="0"/>
  </p:normalViewPr>
  <p:slideViewPr>
    <p:cSldViewPr>
      <p:cViewPr varScale="1">
        <p:scale>
          <a:sx n="110" d="100"/>
          <a:sy n="110" d="100"/>
        </p:scale>
        <p:origin x="1302" y="108"/>
      </p:cViewPr>
      <p:guideLst>
        <p:guide orient="horz" pos="2251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950"/>
    </p:cViewPr>
  </p:sorterViewPr>
  <p:notesViewPr>
    <p:cSldViewPr>
      <p:cViewPr varScale="1">
        <p:scale>
          <a:sx n="79" d="100"/>
          <a:sy n="79" d="100"/>
        </p:scale>
        <p:origin x="3882" y="120"/>
      </p:cViewPr>
      <p:guideLst>
        <p:guide orient="horz" pos="2456"/>
        <p:guide pos="32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3076576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49" tIns="0" rIns="20049" bIns="0" numCol="1" anchor="t" anchorCtr="0" compatLnSpc="1">
            <a:prstTxWarp prst="textNoShape">
              <a:avLst/>
            </a:prstTxWarp>
          </a:bodyPr>
          <a:lstStyle>
            <a:lvl1pPr algn="l" defTabSz="803101">
              <a:defRPr sz="10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-1588"/>
            <a:ext cx="307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49" tIns="0" rIns="20049" bIns="0" numCol="1" anchor="t" anchorCtr="0" compatLnSpc="1">
            <a:prstTxWarp prst="textNoShape">
              <a:avLst/>
            </a:prstTxWarp>
          </a:bodyPr>
          <a:lstStyle>
            <a:lvl1pPr algn="r" defTabSz="803101">
              <a:defRPr sz="10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41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06450" y="792163"/>
            <a:ext cx="5487988" cy="37988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59338"/>
            <a:ext cx="520700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915" tIns="48457" rIns="96915" bIns="484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noProof="0" smtClean="0"/>
              <a:t>Cliquez pour modifier les styles du texte du masque</a:t>
            </a:r>
          </a:p>
          <a:p>
            <a:pPr lvl="1"/>
            <a:r>
              <a:rPr lang="fr-FR" altLang="fr-FR" noProof="0" smtClean="0"/>
              <a:t>Deuxième niveau</a:t>
            </a:r>
          </a:p>
          <a:p>
            <a:pPr lvl="2"/>
            <a:r>
              <a:rPr lang="fr-FR" altLang="fr-FR" noProof="0" smtClean="0"/>
              <a:t>Troisième niveau</a:t>
            </a:r>
          </a:p>
          <a:p>
            <a:pPr lvl="3"/>
            <a:r>
              <a:rPr lang="fr-FR" altLang="fr-FR" noProof="0" smtClean="0"/>
              <a:t>Quatrième niveau</a:t>
            </a:r>
          </a:p>
          <a:p>
            <a:pPr lvl="4"/>
            <a:r>
              <a:rPr lang="fr-FR" altLang="fr-FR" noProof="0" smtClean="0"/>
              <a:t>Cinquième niveau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21850"/>
            <a:ext cx="3076576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49" tIns="0" rIns="20049" bIns="0" numCol="1" anchor="b" anchorCtr="0" compatLnSpc="1">
            <a:prstTxWarp prst="textNoShape">
              <a:avLst/>
            </a:prstTxWarp>
          </a:bodyPr>
          <a:lstStyle>
            <a:lvl1pPr algn="l" defTabSz="803101">
              <a:defRPr sz="10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4987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49" tIns="0" rIns="20049" bIns="0" numCol="1" anchor="b" anchorCtr="0" compatLnSpc="1">
            <a:prstTxWarp prst="textNoShape">
              <a:avLst/>
            </a:prstTxWarp>
          </a:bodyPr>
          <a:lstStyle>
            <a:lvl1pPr algn="r" defTabSz="801688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0E03298-DFB7-48F1-87AD-80FD20EC3CA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30388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rgbClr val="B2B2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719138" y="1916113"/>
            <a:ext cx="9202737" cy="4887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922963" y="5907088"/>
            <a:ext cx="15875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9198" tIns="39599" rIns="79198" bIns="39599">
            <a:spAutoFit/>
          </a:bodyPr>
          <a:lstStyle>
            <a:lvl1pPr algn="l" defTabSz="7937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396875" algn="l" defTabSz="793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793750" algn="l" defTabSz="793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190625" algn="l" defTabSz="7937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587500" algn="l" defTabSz="7937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44700" defTabSz="793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01900" defTabSz="793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959100" defTabSz="793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16300" defTabSz="793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fr-FR" altLang="fr-FR" sz="1000" b="0" smtClean="0">
              <a:latin typeface="Arial" charset="0"/>
            </a:endParaRPr>
          </a:p>
        </p:txBody>
      </p:sp>
      <p:pic>
        <p:nvPicPr>
          <p:cNvPr id="6" name="Image 13" descr="Logo_1_40x9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-15875" y="0"/>
            <a:ext cx="1439863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5"/>
          <p:cNvSpPr>
            <a:spLocks/>
          </p:cNvSpPr>
          <p:nvPr userDrawn="1"/>
        </p:nvSpPr>
        <p:spPr bwMode="auto">
          <a:xfrm>
            <a:off x="719138" y="6308725"/>
            <a:ext cx="9186862" cy="73025"/>
          </a:xfrm>
          <a:custGeom>
            <a:avLst/>
            <a:gdLst>
              <a:gd name="T0" fmla="*/ 2147483646 w 10629"/>
              <a:gd name="T1" fmla="*/ 2147483646 h 10000"/>
              <a:gd name="T2" fmla="*/ 2147483646 w 10629"/>
              <a:gd name="T3" fmla="*/ 2147483646 h 10000"/>
              <a:gd name="T4" fmla="*/ 2147483646 w 10629"/>
              <a:gd name="T5" fmla="*/ 0 h 10000"/>
              <a:gd name="T6" fmla="*/ 2147483646 w 10629"/>
              <a:gd name="T7" fmla="*/ 2147483646 h 10000"/>
              <a:gd name="T8" fmla="*/ 0 w 10629"/>
              <a:gd name="T9" fmla="*/ 2147483646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29" h="10000">
                <a:moveTo>
                  <a:pt x="10629" y="10000"/>
                </a:moveTo>
                <a:lnTo>
                  <a:pt x="8793" y="10000"/>
                </a:lnTo>
                <a:cubicBezTo>
                  <a:pt x="8615" y="10000"/>
                  <a:pt x="8551" y="0"/>
                  <a:pt x="8322" y="0"/>
                </a:cubicBezTo>
                <a:cubicBezTo>
                  <a:pt x="8092" y="0"/>
                  <a:pt x="8032" y="10000"/>
                  <a:pt x="7854" y="10000"/>
                </a:cubicBezTo>
                <a:lnTo>
                  <a:pt x="0" y="10000"/>
                </a:lnTo>
              </a:path>
            </a:pathLst>
          </a:custGeom>
          <a:noFill/>
          <a:ln w="6350" cap="flat" cmpd="sng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8" name="Picture 1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188" y="6453188"/>
            <a:ext cx="1406525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034"/>
          <p:cNvSpPr txBox="1">
            <a:spLocks noChangeArrowheads="1"/>
          </p:cNvSpPr>
          <p:nvPr userDrawn="1"/>
        </p:nvSpPr>
        <p:spPr bwMode="auto">
          <a:xfrm>
            <a:off x="768350" y="6408738"/>
            <a:ext cx="6705600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99" tIns="47799" rIns="95599" bIns="47799">
            <a:spAutoFit/>
          </a:bodyPr>
          <a:lstStyle>
            <a:lvl1pPr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fr-FR" sz="100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fr-FR" sz="1000" dirty="0" smtClean="0">
                <a:solidFill>
                  <a:schemeClr val="tx1"/>
                </a:solidFill>
              </a:rPr>
              <a:t>Jean-Louis DUFOUR – Division </a:t>
            </a:r>
            <a:r>
              <a:rPr lang="en-US" altLang="fr-FR" sz="1000" dirty="0" err="1" smtClean="0">
                <a:solidFill>
                  <a:schemeClr val="tx1"/>
                </a:solidFill>
              </a:rPr>
              <a:t>Avionique</a:t>
            </a:r>
            <a:r>
              <a:rPr lang="en-US" altLang="fr-FR" sz="1000" dirty="0" smtClean="0">
                <a:solidFill>
                  <a:schemeClr val="tx1"/>
                </a:solidFill>
              </a:rPr>
              <a:t>, </a:t>
            </a:r>
            <a:r>
              <a:rPr lang="en-US" altLang="fr-FR" sz="1000" dirty="0" err="1" smtClean="0">
                <a:solidFill>
                  <a:schemeClr val="tx1"/>
                </a:solidFill>
              </a:rPr>
              <a:t>Systèmes</a:t>
            </a:r>
            <a:r>
              <a:rPr lang="en-US" altLang="fr-FR" sz="1000" dirty="0" smtClean="0">
                <a:solidFill>
                  <a:schemeClr val="tx1"/>
                </a:solidFill>
              </a:rPr>
              <a:t> de Navigation		</a:t>
            </a:r>
            <a:fld id="{60BEF0D3-A7D4-4D26-A231-ECC493CD8C4F}" type="slidenum">
              <a:rPr lang="en-US" altLang="fr-FR" sz="1000" smtClean="0">
                <a:solidFill>
                  <a:schemeClr val="tx1"/>
                </a:solidFill>
              </a:rPr>
              <a:pPr>
                <a:defRPr/>
              </a:pPr>
              <a:t>‹N°›</a:t>
            </a:fld>
            <a:r>
              <a:rPr lang="en-US" altLang="fr-FR" sz="1000" dirty="0" smtClean="0">
                <a:solidFill>
                  <a:schemeClr val="tx1"/>
                </a:solidFill>
              </a:rPr>
              <a:t> / 32</a:t>
            </a:r>
            <a:endParaRPr lang="fr-FR" altLang="fr-FR" sz="1000" dirty="0" smtClean="0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7938" y="1527175"/>
            <a:ext cx="1344612" cy="6778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900" dirty="0">
                <a:solidFill>
                  <a:schemeClr val="bg1"/>
                </a:solidFill>
                <a:latin typeface="Arial" charset="0"/>
              </a:rPr>
              <a:t>Master</a:t>
            </a:r>
          </a:p>
          <a:p>
            <a:pPr algn="ctr">
              <a:defRPr/>
            </a:pPr>
            <a:r>
              <a:rPr lang="fr-FR" sz="1900" dirty="0">
                <a:solidFill>
                  <a:schemeClr val="bg1"/>
                </a:solidFill>
                <a:latin typeface="Arial" charset="0"/>
              </a:rPr>
              <a:t>COMASIC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39863" y="2286000"/>
            <a:ext cx="7699375" cy="1176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fr-FR" noProof="0" smtClean="0"/>
              <a:t>Cliquez pour modifier le style du titre du masque</a:t>
            </a:r>
          </a:p>
        </p:txBody>
      </p:sp>
      <p:sp>
        <p:nvSpPr>
          <p:cNvPr id="304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66850" y="3919538"/>
            <a:ext cx="6938963" cy="1697037"/>
          </a:xfrm>
        </p:spPr>
        <p:txBody>
          <a:bodyPr/>
          <a:lstStyle>
            <a:lvl1pPr algn="ctr">
              <a:buFont typeface="Webdings" pitchFamily="18" charset="2"/>
              <a:buNone/>
              <a:defRPr/>
            </a:lvl1pPr>
          </a:lstStyle>
          <a:p>
            <a:pPr lvl="0"/>
            <a:r>
              <a:rPr lang="en-US" altLang="fr-FR" noProof="0" smtClean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4176449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51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239000" y="147638"/>
            <a:ext cx="2300288" cy="56007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33375" y="147638"/>
            <a:ext cx="6753225" cy="56007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984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3450" y="147638"/>
            <a:ext cx="8605838" cy="7826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333375" y="1109663"/>
            <a:ext cx="4400550" cy="46386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86325" y="1109663"/>
            <a:ext cx="4402138" cy="46386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529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uverture"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 userDrawn="1"/>
        </p:nvSpPr>
        <p:spPr>
          <a:xfrm>
            <a:off x="96838" y="1557338"/>
            <a:ext cx="1343025" cy="6778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900" dirty="0">
                <a:solidFill>
                  <a:schemeClr val="bg1"/>
                </a:solidFill>
                <a:latin typeface="Arial" charset="0"/>
              </a:rPr>
              <a:t>Master</a:t>
            </a:r>
          </a:p>
          <a:p>
            <a:pPr algn="ctr">
              <a:defRPr/>
            </a:pPr>
            <a:r>
              <a:rPr lang="fr-FR" sz="1900" dirty="0">
                <a:solidFill>
                  <a:schemeClr val="bg1"/>
                </a:solidFill>
                <a:latin typeface="Arial" charset="0"/>
              </a:rPr>
              <a:t>COMASIC</a:t>
            </a:r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819150" y="1970088"/>
            <a:ext cx="9086850" cy="48879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5" name="Image 11" descr="Logo_1_40x9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-15875" y="0"/>
            <a:ext cx="1560513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>
            <a:spLocks/>
          </p:cNvSpPr>
          <p:nvPr userDrawn="1"/>
        </p:nvSpPr>
        <p:spPr bwMode="auto">
          <a:xfrm>
            <a:off x="719138" y="6308725"/>
            <a:ext cx="9186862" cy="73025"/>
          </a:xfrm>
          <a:custGeom>
            <a:avLst/>
            <a:gdLst>
              <a:gd name="T0" fmla="*/ 2147483646 w 10629"/>
              <a:gd name="T1" fmla="*/ 2147483646 h 10000"/>
              <a:gd name="T2" fmla="*/ 2147483646 w 10629"/>
              <a:gd name="T3" fmla="*/ 2147483646 h 10000"/>
              <a:gd name="T4" fmla="*/ 2147483646 w 10629"/>
              <a:gd name="T5" fmla="*/ 0 h 10000"/>
              <a:gd name="T6" fmla="*/ 2147483646 w 10629"/>
              <a:gd name="T7" fmla="*/ 2147483646 h 10000"/>
              <a:gd name="T8" fmla="*/ 0 w 10629"/>
              <a:gd name="T9" fmla="*/ 2147483646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29" h="10000">
                <a:moveTo>
                  <a:pt x="10629" y="10000"/>
                </a:moveTo>
                <a:lnTo>
                  <a:pt x="8793" y="10000"/>
                </a:lnTo>
                <a:cubicBezTo>
                  <a:pt x="8615" y="10000"/>
                  <a:pt x="8551" y="0"/>
                  <a:pt x="8322" y="0"/>
                </a:cubicBezTo>
                <a:cubicBezTo>
                  <a:pt x="8092" y="0"/>
                  <a:pt x="8032" y="10000"/>
                  <a:pt x="7854" y="10000"/>
                </a:cubicBezTo>
                <a:lnTo>
                  <a:pt x="0" y="10000"/>
                </a:lnTo>
              </a:path>
            </a:pathLst>
          </a:custGeom>
          <a:noFill/>
          <a:ln w="6350" cap="flat" cmpd="sng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" name="Text Box 1034"/>
          <p:cNvSpPr txBox="1">
            <a:spLocks noChangeArrowheads="1"/>
          </p:cNvSpPr>
          <p:nvPr userDrawn="1"/>
        </p:nvSpPr>
        <p:spPr bwMode="auto">
          <a:xfrm>
            <a:off x="768350" y="6408738"/>
            <a:ext cx="6705600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99" tIns="47799" rIns="95599" bIns="47799">
            <a:spAutoFit/>
          </a:bodyPr>
          <a:lstStyle>
            <a:lvl1pPr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fr-FR" sz="100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fr-FR" sz="1000" dirty="0" smtClean="0">
                <a:solidFill>
                  <a:schemeClr val="tx1"/>
                </a:solidFill>
              </a:rPr>
              <a:t>Jean-Louis DUFOUR		</a:t>
            </a:r>
            <a:fld id="{B4B31F36-0815-4DD6-9BBC-4DC881F4FCD4}" type="slidenum">
              <a:rPr lang="en-US" altLang="fr-FR" sz="1000" smtClean="0">
                <a:solidFill>
                  <a:schemeClr val="tx1"/>
                </a:solidFill>
              </a:rPr>
              <a:pPr>
                <a:defRPr/>
              </a:pPr>
              <a:t>‹N°›</a:t>
            </a:fld>
            <a:r>
              <a:rPr lang="en-US" altLang="fr-FR" sz="1000" dirty="0" smtClean="0">
                <a:solidFill>
                  <a:schemeClr val="tx1"/>
                </a:solidFill>
              </a:rPr>
              <a:t> / 2</a:t>
            </a:r>
            <a:endParaRPr lang="fr-FR" altLang="fr-FR" sz="1000" dirty="0" smtClean="0">
              <a:solidFill>
                <a:schemeClr val="tx1"/>
              </a:solidFill>
            </a:endParaRP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 bwMode="gray">
          <a:xfrm>
            <a:off x="2067190" y="2420938"/>
            <a:ext cx="6708908" cy="3384550"/>
          </a:xfrm>
        </p:spPr>
        <p:txBody>
          <a:bodyPr/>
          <a:lstStyle>
            <a:lvl1pPr>
              <a:spcAft>
                <a:spcPts val="0"/>
              </a:spcAft>
              <a:defRPr sz="3800" b="1" cap="all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500" i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 bwMode="gray">
          <a:xfrm>
            <a:off x="0" y="6742113"/>
            <a:ext cx="661988" cy="11588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4B418656-ACC6-4A44-9C12-3FF55482483B}" type="datetime1">
              <a:rPr lang="fr-FR"/>
              <a:pPr>
                <a:defRPr/>
              </a:pPr>
              <a:t>17/01/2021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 bwMode="gray">
          <a:xfrm>
            <a:off x="0" y="6742113"/>
            <a:ext cx="661988" cy="1158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A127624-483A-4B62-B482-FFE19108768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 bwMode="gray">
          <a:xfrm>
            <a:off x="0" y="6742113"/>
            <a:ext cx="661988" cy="115887"/>
          </a:xfrm>
          <a:prstGeom prst="rect">
            <a:avLst/>
          </a:prstGeom>
        </p:spPr>
        <p:txBody>
          <a:bodyPr/>
          <a:lstStyle>
            <a:lvl1pPr algn="l">
              <a:defRPr sz="1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356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3844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33375" y="1109663"/>
            <a:ext cx="4400550" cy="4638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86325" y="1109663"/>
            <a:ext cx="4402138" cy="4638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67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16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49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40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6646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80552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 userDrawn="1"/>
        </p:nvSpPr>
        <p:spPr>
          <a:xfrm>
            <a:off x="-87313" y="868363"/>
            <a:ext cx="820738" cy="4000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000" dirty="0">
                <a:solidFill>
                  <a:schemeClr val="bg1"/>
                </a:solidFill>
                <a:latin typeface="Arial" charset="0"/>
              </a:rPr>
              <a:t>Master</a:t>
            </a:r>
          </a:p>
          <a:p>
            <a:pPr algn="ctr">
              <a:defRPr/>
            </a:pPr>
            <a:r>
              <a:rPr lang="fr-FR" sz="1000" dirty="0">
                <a:solidFill>
                  <a:schemeClr val="bg1"/>
                </a:solidFill>
                <a:latin typeface="Arial" charset="0"/>
              </a:rPr>
              <a:t>COMASIC</a:t>
            </a:r>
          </a:p>
        </p:txBody>
      </p:sp>
      <p:pic>
        <p:nvPicPr>
          <p:cNvPr id="1027" name="Image 8" descr="Logo_3_25x55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7938"/>
            <a:ext cx="90011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933450" y="147638"/>
            <a:ext cx="8605838" cy="78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99" tIns="47799" rIns="95599" bIns="477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102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09663"/>
            <a:ext cx="8955088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99" tIns="47799" rIns="95599" bIns="477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303114" name="Text Box 1034"/>
          <p:cNvSpPr txBox="1">
            <a:spLocks noChangeArrowheads="1"/>
          </p:cNvSpPr>
          <p:nvPr/>
        </p:nvSpPr>
        <p:spPr bwMode="auto">
          <a:xfrm>
            <a:off x="457200" y="6381750"/>
            <a:ext cx="6705600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99" tIns="47799" rIns="95599" bIns="47799">
            <a:spAutoFit/>
          </a:bodyPr>
          <a:lstStyle>
            <a:lvl1pPr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fr-FR" sz="1000" dirty="0" smtClean="0">
                <a:solidFill>
                  <a:schemeClr val="tx1"/>
                </a:solidFill>
              </a:rPr>
              <a:t>Jean-Louis DUFOUR  - </a:t>
            </a:r>
            <a:r>
              <a:rPr lang="fr-FR" altLang="fr-FR" sz="1000" dirty="0" smtClean="0">
                <a:solidFill>
                  <a:schemeClr val="tx1"/>
                </a:solidFill>
              </a:rPr>
              <a:t>Conception des systèmes sûrs – 0 Présentation globale</a:t>
            </a:r>
            <a:r>
              <a:rPr lang="en-US" altLang="fr-FR" sz="1000" dirty="0" smtClean="0">
                <a:solidFill>
                  <a:schemeClr val="tx1"/>
                </a:solidFill>
              </a:rPr>
              <a:t>	      </a:t>
            </a:r>
            <a:fld id="{CB6F30C2-8CDE-49A8-A319-FB553ACDC17A}" type="slidenum">
              <a:rPr lang="en-US" altLang="fr-FR" sz="1000" smtClean="0">
                <a:solidFill>
                  <a:schemeClr val="tx1"/>
                </a:solidFill>
              </a:rPr>
              <a:pPr>
                <a:spcBef>
                  <a:spcPct val="50000"/>
                </a:spcBef>
                <a:defRPr/>
              </a:pPr>
              <a:t>‹N°›</a:t>
            </a:fld>
            <a:r>
              <a:rPr lang="en-US" altLang="fr-FR" sz="1000" dirty="0" smtClean="0">
                <a:solidFill>
                  <a:schemeClr val="tx1"/>
                </a:solidFill>
              </a:rPr>
              <a:t> / 2</a:t>
            </a:r>
            <a:endParaRPr lang="fr-FR" altLang="fr-FR" sz="1000" dirty="0" smtClean="0">
              <a:solidFill>
                <a:schemeClr val="tx1"/>
              </a:solidFill>
            </a:endParaRPr>
          </a:p>
        </p:txBody>
      </p:sp>
      <p:cxnSp>
        <p:nvCxnSpPr>
          <p:cNvPr id="1031" name="Connecteur droit 5"/>
          <p:cNvCxnSpPr>
            <a:cxnSpLocks noChangeShapeType="1"/>
          </p:cNvCxnSpPr>
          <p:nvPr userDrawn="1"/>
        </p:nvCxnSpPr>
        <p:spPr bwMode="auto">
          <a:xfrm>
            <a:off x="733425" y="765175"/>
            <a:ext cx="91725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2" name="Connecteur droit 15"/>
          <p:cNvCxnSpPr>
            <a:cxnSpLocks noChangeShapeType="1"/>
          </p:cNvCxnSpPr>
          <p:nvPr userDrawn="1"/>
        </p:nvCxnSpPr>
        <p:spPr bwMode="auto">
          <a:xfrm>
            <a:off x="200025" y="1844675"/>
            <a:ext cx="0" cy="50133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ZoneTexte 17"/>
          <p:cNvSpPr txBox="1">
            <a:spLocks noChangeArrowheads="1"/>
          </p:cNvSpPr>
          <p:nvPr userDrawn="1"/>
        </p:nvSpPr>
        <p:spPr bwMode="auto">
          <a:xfrm>
            <a:off x="-160338" y="6453188"/>
            <a:ext cx="449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CC50E53A-E026-45CE-884F-9E28EA06C7F7}" type="slidenum">
              <a:rPr lang="en-US" altLang="fr-FR" smtClean="0"/>
              <a:pPr algn="r">
                <a:defRPr/>
              </a:pPr>
              <a:t>‹N°›</a:t>
            </a:fld>
            <a:r>
              <a:rPr lang="en-US" altLang="fr-FR" smtClean="0"/>
              <a:t> </a:t>
            </a:r>
            <a:endParaRPr lang="fr-FR" altLang="fr-FR" smtClean="0"/>
          </a:p>
        </p:txBody>
      </p:sp>
      <p:sp>
        <p:nvSpPr>
          <p:cNvPr id="1034" name="Freeform 5"/>
          <p:cNvSpPr>
            <a:spLocks/>
          </p:cNvSpPr>
          <p:nvPr userDrawn="1"/>
        </p:nvSpPr>
        <p:spPr bwMode="auto">
          <a:xfrm>
            <a:off x="200025" y="6308725"/>
            <a:ext cx="9705975" cy="46038"/>
          </a:xfrm>
          <a:custGeom>
            <a:avLst/>
            <a:gdLst>
              <a:gd name="T0" fmla="*/ 2147483646 w 10629"/>
              <a:gd name="T1" fmla="*/ 2147483646 h 10000"/>
              <a:gd name="T2" fmla="*/ 2147483646 w 10629"/>
              <a:gd name="T3" fmla="*/ 2147483646 h 10000"/>
              <a:gd name="T4" fmla="*/ 2147483646 w 10629"/>
              <a:gd name="T5" fmla="*/ 0 h 10000"/>
              <a:gd name="T6" fmla="*/ 2147483646 w 10629"/>
              <a:gd name="T7" fmla="*/ 2147483646 h 10000"/>
              <a:gd name="T8" fmla="*/ 0 w 10629"/>
              <a:gd name="T9" fmla="*/ 2147483646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29" h="10000">
                <a:moveTo>
                  <a:pt x="10629" y="10000"/>
                </a:moveTo>
                <a:lnTo>
                  <a:pt x="8793" y="10000"/>
                </a:lnTo>
                <a:cubicBezTo>
                  <a:pt x="8615" y="10000"/>
                  <a:pt x="8551" y="0"/>
                  <a:pt x="8322" y="0"/>
                </a:cubicBezTo>
                <a:cubicBezTo>
                  <a:pt x="8092" y="0"/>
                  <a:pt x="8032" y="10000"/>
                  <a:pt x="7854" y="10000"/>
                </a:cubicBezTo>
                <a:lnTo>
                  <a:pt x="0" y="10000"/>
                </a:lnTo>
              </a:path>
            </a:pathLst>
          </a:custGeom>
          <a:noFill/>
          <a:ln w="6350" cap="flat" cmpd="sng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1035" name="Imag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408988" y="6380163"/>
            <a:ext cx="143986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6" r:id="rId13"/>
  </p:sldLayoutIdLst>
  <p:timing>
    <p:tnLst>
      <p:par>
        <p:cTn id="1" dur="indefinite" restart="never" nodeType="tmRoot"/>
      </p:par>
    </p:tnLst>
  </p:timing>
  <p:txStyles>
    <p:titleStyle>
      <a:lvl1pPr algn="l" defTabSz="9572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74A87"/>
          </a:solidFill>
          <a:latin typeface="+mj-lt"/>
          <a:ea typeface="+mj-ea"/>
          <a:cs typeface="+mj-cs"/>
        </a:defRPr>
      </a:lvl1pPr>
      <a:lvl2pPr algn="l" defTabSz="9572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74A87"/>
          </a:solidFill>
          <a:latin typeface="Arial" charset="0"/>
        </a:defRPr>
      </a:lvl2pPr>
      <a:lvl3pPr algn="l" defTabSz="9572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74A87"/>
          </a:solidFill>
          <a:latin typeface="Arial" charset="0"/>
        </a:defRPr>
      </a:lvl3pPr>
      <a:lvl4pPr algn="l" defTabSz="9572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74A87"/>
          </a:solidFill>
          <a:latin typeface="Arial" charset="0"/>
        </a:defRPr>
      </a:lvl4pPr>
      <a:lvl5pPr algn="l" defTabSz="9572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74A87"/>
          </a:solidFill>
          <a:latin typeface="Arial" charset="0"/>
        </a:defRPr>
      </a:lvl5pPr>
      <a:lvl6pPr marL="457200" algn="l" defTabSz="9572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74A87"/>
          </a:solidFill>
          <a:latin typeface="Arial" charset="0"/>
        </a:defRPr>
      </a:lvl6pPr>
      <a:lvl7pPr marL="914400" algn="l" defTabSz="9572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74A87"/>
          </a:solidFill>
          <a:latin typeface="Arial" charset="0"/>
        </a:defRPr>
      </a:lvl7pPr>
      <a:lvl8pPr marL="1371600" algn="l" defTabSz="9572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74A87"/>
          </a:solidFill>
          <a:latin typeface="Arial" charset="0"/>
        </a:defRPr>
      </a:lvl8pPr>
      <a:lvl9pPr marL="1828800" algn="l" defTabSz="9572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74A87"/>
          </a:solidFill>
          <a:latin typeface="Arial" charset="0"/>
        </a:defRPr>
      </a:lvl9pPr>
    </p:titleStyle>
    <p:bodyStyle>
      <a:lvl1pPr indent="161925" algn="l" defTabSz="957263" rtl="0" eaLnBrk="0" fontAlgn="base" hangingPunct="0">
        <a:spcBef>
          <a:spcPct val="20000"/>
        </a:spcBef>
        <a:spcAft>
          <a:spcPct val="0"/>
        </a:spcAft>
        <a:buClr>
          <a:srgbClr val="FDA754"/>
        </a:buClr>
        <a:buFont typeface="Webdings" panose="05030102010509060703" pitchFamily="18" charset="2"/>
        <a:buChar char="4"/>
        <a:defRPr sz="2100" b="1">
          <a:solidFill>
            <a:srgbClr val="663300"/>
          </a:solidFill>
          <a:latin typeface="+mn-lt"/>
          <a:ea typeface="+mn-ea"/>
          <a:cs typeface="+mn-cs"/>
        </a:defRPr>
      </a:lvl1pPr>
      <a:lvl2pPr marL="327025" indent="161925" algn="l" defTabSz="957263" rtl="0" eaLnBrk="0" fontAlgn="base" hangingPunct="0">
        <a:spcBef>
          <a:spcPct val="20000"/>
        </a:spcBef>
        <a:spcAft>
          <a:spcPct val="0"/>
        </a:spcAft>
        <a:buClr>
          <a:srgbClr val="FDA754"/>
        </a:buClr>
        <a:buChar char="•"/>
        <a:defRPr sz="1700" b="1">
          <a:solidFill>
            <a:srgbClr val="074A87"/>
          </a:solidFill>
          <a:latin typeface="+mn-lt"/>
        </a:defRPr>
      </a:lvl2pPr>
      <a:lvl3pPr marL="654050" indent="161925" algn="l" defTabSz="957263" rtl="0" eaLnBrk="0" fontAlgn="base" hangingPunct="0">
        <a:spcBef>
          <a:spcPct val="20000"/>
        </a:spcBef>
        <a:spcAft>
          <a:spcPct val="0"/>
        </a:spcAft>
        <a:buClr>
          <a:srgbClr val="FDA754"/>
        </a:buClr>
        <a:buChar char="-"/>
        <a:defRPr sz="1600">
          <a:solidFill>
            <a:srgbClr val="663300"/>
          </a:solidFill>
          <a:latin typeface="+mn-lt"/>
        </a:defRPr>
      </a:lvl3pPr>
      <a:lvl4pPr marL="981075" indent="177800" algn="l" defTabSz="957263" rtl="0" eaLnBrk="0" fontAlgn="base" hangingPunct="0">
        <a:spcBef>
          <a:spcPct val="20000"/>
        </a:spcBef>
        <a:spcAft>
          <a:spcPct val="0"/>
        </a:spcAft>
        <a:buClr>
          <a:srgbClr val="FDA754"/>
        </a:buClr>
        <a:buFont typeface="Webdings" panose="05030102010509060703" pitchFamily="18" charset="2"/>
        <a:buChar char="6"/>
        <a:defRPr sz="1400">
          <a:solidFill>
            <a:srgbClr val="074A87"/>
          </a:solidFill>
          <a:latin typeface="+mn-lt"/>
        </a:defRPr>
      </a:lvl4pPr>
      <a:lvl5pPr marL="1323975" indent="168275" algn="l" defTabSz="957263" rtl="0" eaLnBrk="0" fontAlgn="base" hangingPunct="0">
        <a:spcBef>
          <a:spcPct val="20000"/>
        </a:spcBef>
        <a:spcAft>
          <a:spcPct val="0"/>
        </a:spcAft>
        <a:buClr>
          <a:srgbClr val="FDA754"/>
        </a:buClr>
        <a:buChar char="»"/>
        <a:defRPr sz="1200">
          <a:solidFill>
            <a:srgbClr val="4D4D4D"/>
          </a:solidFill>
          <a:latin typeface="+mn-lt"/>
        </a:defRPr>
      </a:lvl5pPr>
      <a:lvl6pPr marL="1781175" indent="168275" algn="l" defTabSz="957263" rtl="0" eaLnBrk="0" fontAlgn="base" hangingPunct="0">
        <a:spcBef>
          <a:spcPct val="20000"/>
        </a:spcBef>
        <a:spcAft>
          <a:spcPct val="0"/>
        </a:spcAft>
        <a:buClr>
          <a:srgbClr val="FDA754"/>
        </a:buClr>
        <a:buChar char="»"/>
        <a:defRPr sz="1200">
          <a:solidFill>
            <a:srgbClr val="4D4D4D"/>
          </a:solidFill>
          <a:latin typeface="+mn-lt"/>
        </a:defRPr>
      </a:lvl6pPr>
      <a:lvl7pPr marL="2238375" indent="168275" algn="l" defTabSz="957263" rtl="0" eaLnBrk="0" fontAlgn="base" hangingPunct="0">
        <a:spcBef>
          <a:spcPct val="20000"/>
        </a:spcBef>
        <a:spcAft>
          <a:spcPct val="0"/>
        </a:spcAft>
        <a:buClr>
          <a:srgbClr val="FDA754"/>
        </a:buClr>
        <a:buChar char="»"/>
        <a:defRPr sz="1200">
          <a:solidFill>
            <a:srgbClr val="4D4D4D"/>
          </a:solidFill>
          <a:latin typeface="+mn-lt"/>
        </a:defRPr>
      </a:lvl7pPr>
      <a:lvl8pPr marL="2695575" indent="168275" algn="l" defTabSz="957263" rtl="0" eaLnBrk="0" fontAlgn="base" hangingPunct="0">
        <a:spcBef>
          <a:spcPct val="20000"/>
        </a:spcBef>
        <a:spcAft>
          <a:spcPct val="0"/>
        </a:spcAft>
        <a:buClr>
          <a:srgbClr val="FDA754"/>
        </a:buClr>
        <a:buChar char="»"/>
        <a:defRPr sz="1200">
          <a:solidFill>
            <a:srgbClr val="4D4D4D"/>
          </a:solidFill>
          <a:latin typeface="+mn-lt"/>
        </a:defRPr>
      </a:lvl8pPr>
      <a:lvl9pPr marL="3152775" indent="168275" algn="l" defTabSz="957263" rtl="0" eaLnBrk="0" fontAlgn="base" hangingPunct="0">
        <a:spcBef>
          <a:spcPct val="20000"/>
        </a:spcBef>
        <a:spcAft>
          <a:spcPct val="0"/>
        </a:spcAft>
        <a:buClr>
          <a:srgbClr val="FDA754"/>
        </a:buClr>
        <a:buChar char="»"/>
        <a:defRPr sz="1200">
          <a:solidFill>
            <a:srgbClr val="4D4D4D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u numéro de diapositive 2"/>
          <p:cNvSpPr>
            <a:spLocks noGrp="1"/>
          </p:cNvSpPr>
          <p:nvPr>
            <p:ph type="sldNum" sz="quarter" idx="1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fld id="{04CB9168-6DA7-4A73-848A-0ED645D7DF92}" type="slidenum">
              <a:rPr lang="fr-FR" altLang="fr-FR" sz="100" smtClean="0">
                <a:solidFill>
                  <a:schemeClr val="bg2"/>
                </a:solidFill>
              </a:rPr>
              <a:pPr/>
              <a:t>1</a:t>
            </a:fld>
            <a:endParaRPr lang="fr-FR" altLang="fr-FR" sz="100" smtClean="0">
              <a:solidFill>
                <a:schemeClr val="bg2"/>
              </a:solidFill>
            </a:endParaRPr>
          </a:p>
        </p:txBody>
      </p:sp>
      <p:sp>
        <p:nvSpPr>
          <p:cNvPr id="5123" name="Espace réservé du pied de page 3"/>
          <p:cNvSpPr>
            <a:spLocks noGrp="1"/>
          </p:cNvSpPr>
          <p:nvPr>
            <p:ph type="ftr" sz="quarter" idx="16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00" smtClean="0">
                <a:solidFill>
                  <a:schemeClr val="bg2"/>
                </a:solidFill>
              </a:rPr>
              <a:t>Titre de la présentation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849313" y="5157788"/>
            <a:ext cx="9217025" cy="1150937"/>
          </a:xfrm>
        </p:spPr>
        <p:txBody>
          <a:bodyPr/>
          <a:lstStyle/>
          <a:p>
            <a:pPr indent="0">
              <a:buFont typeface="Webdings" panose="05030102010509060703" pitchFamily="18" charset="2"/>
              <a:buNone/>
              <a:defRPr/>
            </a:pPr>
            <a:r>
              <a:rPr lang="fr-FR" dirty="0" smtClean="0"/>
              <a:t>Conception des systèmes sûrs</a:t>
            </a:r>
          </a:p>
          <a:p>
            <a:pPr lvl="1">
              <a:defRPr/>
            </a:pPr>
            <a:r>
              <a:rPr lang="fr-FR" dirty="0" smtClean="0"/>
              <a:t>0 Présentation globale</a:t>
            </a:r>
          </a:p>
        </p:txBody>
      </p:sp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288" y="0"/>
            <a:ext cx="7326312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Contenu du cours « conception des systèmes sûrs »</a:t>
            </a:r>
          </a:p>
        </p:txBody>
      </p:sp>
      <p:sp>
        <p:nvSpPr>
          <p:cNvPr id="31232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15925" y="2851150"/>
            <a:ext cx="5041900" cy="3457575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fr-FR" altLang="fr-FR" sz="1700" smtClean="0"/>
              <a:t>Vue globale</a:t>
            </a:r>
          </a:p>
          <a:p>
            <a:pPr lvl="1"/>
            <a:r>
              <a:rPr lang="fr-FR" altLang="fr-FR" sz="1600" smtClean="0"/>
              <a:t>système = équipements (HW+SW) connectés</a:t>
            </a:r>
          </a:p>
          <a:p>
            <a:endParaRPr lang="fr-FR" altLang="fr-FR" sz="1700" smtClean="0"/>
          </a:p>
          <a:p>
            <a:pPr>
              <a:buFont typeface="Webdings" panose="05030102010509060703" pitchFamily="18" charset="2"/>
              <a:buAutoNum type="arabicPeriod"/>
            </a:pPr>
            <a:r>
              <a:rPr lang="fr-FR" altLang="fr-FR" sz="1700" smtClean="0"/>
              <a:t>Introduction à la (non-)fiabilité</a:t>
            </a:r>
          </a:p>
          <a:p>
            <a:pPr lvl="1">
              <a:buFont typeface="Webdings" panose="05030102010509060703" pitchFamily="18" charset="2"/>
              <a:buChar char="4"/>
            </a:pPr>
            <a:r>
              <a:rPr lang="fr-FR" altLang="fr-FR" sz="1600" smtClean="0"/>
              <a:t>… baignoires ou montagnes Russes? …</a:t>
            </a:r>
          </a:p>
          <a:p>
            <a:pPr>
              <a:buFont typeface="Webdings" panose="05030102010509060703" pitchFamily="18" charset="2"/>
              <a:buAutoNum type="arabicPeriod"/>
            </a:pPr>
            <a:r>
              <a:rPr lang="fr-FR" altLang="fr-FR" sz="1700" smtClean="0"/>
              <a:t>La communication sûre</a:t>
            </a:r>
          </a:p>
          <a:p>
            <a:pPr lvl="1">
              <a:buFont typeface="Webdings" panose="05030102010509060703" pitchFamily="18" charset="2"/>
              <a:buChar char="4"/>
            </a:pPr>
            <a:r>
              <a:rPr lang="fr-FR" altLang="fr-FR" sz="1600" smtClean="0"/>
              <a:t>… C’est quoi un code BCH ? …</a:t>
            </a:r>
          </a:p>
          <a:p>
            <a:pPr>
              <a:buFont typeface="Webdings" panose="05030102010509060703" pitchFamily="18" charset="2"/>
              <a:buAutoNum type="arabicPeriod"/>
            </a:pPr>
            <a:r>
              <a:rPr lang="fr-FR" altLang="fr-FR" sz="1700" smtClean="0"/>
              <a:t>Le matériel sûr</a:t>
            </a:r>
          </a:p>
          <a:p>
            <a:pPr lvl="1">
              <a:buFont typeface="Webdings" panose="05030102010509060703" pitchFamily="18" charset="2"/>
              <a:buChar char="4"/>
            </a:pPr>
            <a:r>
              <a:rPr lang="fr-FR" altLang="fr-FR" sz="1600" smtClean="0"/>
              <a:t>… Peut-on multiplier des lambdas ? …</a:t>
            </a:r>
          </a:p>
          <a:p>
            <a:pPr>
              <a:buFont typeface="Webdings" panose="05030102010509060703" pitchFamily="18" charset="2"/>
              <a:buAutoNum type="arabicPeriod"/>
            </a:pPr>
            <a:r>
              <a:rPr lang="fr-FR" altLang="fr-FR" sz="1700" smtClean="0"/>
              <a:t>Le logiciel sûr</a:t>
            </a:r>
          </a:p>
          <a:p>
            <a:pPr lvl="1">
              <a:buFont typeface="Webdings" panose="05030102010509060703" pitchFamily="18" charset="2"/>
              <a:buChar char="4"/>
            </a:pPr>
            <a:r>
              <a:rPr lang="fr-FR" altLang="fr-FR" sz="1600" smtClean="0"/>
              <a:t>… C’est quoi la méthode B ? …</a:t>
            </a:r>
          </a:p>
        </p:txBody>
      </p:sp>
      <p:sp>
        <p:nvSpPr>
          <p:cNvPr id="31232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529263" y="2636838"/>
            <a:ext cx="4330700" cy="3671887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fr-FR" altLang="fr-FR" sz="1700" smtClean="0"/>
              <a:t>1A qu’est-ce qu’un lambda ?</a:t>
            </a:r>
          </a:p>
          <a:p>
            <a:r>
              <a:rPr lang="fr-FR" altLang="fr-FR" sz="1700" smtClean="0"/>
              <a:t>1B les actuaires</a:t>
            </a:r>
          </a:p>
          <a:p>
            <a:r>
              <a:rPr lang="fr-FR" altLang="fr-FR" sz="1700" smtClean="0"/>
              <a:t>1C ingénieurs, baignoires, …</a:t>
            </a:r>
          </a:p>
          <a:p>
            <a:r>
              <a:rPr lang="fr-FR" altLang="fr-FR" sz="1700" smtClean="0"/>
              <a:t>2A le monde analogique</a:t>
            </a:r>
          </a:p>
          <a:p>
            <a:r>
              <a:rPr lang="fr-FR" altLang="fr-FR" sz="1700" smtClean="0"/>
              <a:t>2B le code de Hamming</a:t>
            </a:r>
          </a:p>
          <a:p>
            <a:r>
              <a:rPr lang="fr-FR" altLang="fr-FR" sz="1700" smtClean="0"/>
              <a:t>2C au-delà de Hamming</a:t>
            </a:r>
          </a:p>
          <a:p>
            <a:r>
              <a:rPr lang="fr-FR" altLang="fr-FR" sz="1700" smtClean="0"/>
              <a:t>3A la redondance</a:t>
            </a:r>
          </a:p>
          <a:p>
            <a:r>
              <a:rPr lang="fr-FR" altLang="fr-FR" sz="1700" smtClean="0"/>
              <a:t>3B les alternatives</a:t>
            </a:r>
          </a:p>
          <a:p>
            <a:r>
              <a:rPr lang="fr-FR" altLang="fr-FR" sz="1700" smtClean="0"/>
              <a:t>3C les architectures réelles</a:t>
            </a:r>
          </a:p>
          <a:p>
            <a:r>
              <a:rPr lang="fr-FR" altLang="fr-FR" sz="1700" smtClean="0"/>
              <a:t>4A le formel en général</a:t>
            </a:r>
          </a:p>
          <a:p>
            <a:r>
              <a:rPr lang="fr-FR" altLang="fr-FR" sz="1700" smtClean="0"/>
              <a:t>4B la méthode B</a:t>
            </a:r>
          </a:p>
          <a:p>
            <a:r>
              <a:rPr lang="fr-FR" altLang="fr-FR" sz="1700" smtClean="0"/>
              <a:t>4C que disent les normes ?</a:t>
            </a:r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847725" y="836613"/>
            <a:ext cx="8642350" cy="1728787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99" tIns="47799" rIns="95599" bIns="47799"/>
          <a:lstStyle>
            <a:lvl1pPr indent="161925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327025" indent="161925" defTabSz="957263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654050" indent="161925" defTabSz="957263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981075" indent="177800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1323975" indent="168275" defTabSz="957263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17811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22383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26955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31527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700" b="0"/>
              <a:t>Objet : Présenter l’Etat de l’Art </a:t>
            </a:r>
            <a:r>
              <a:rPr lang="fr-FR" altLang="fr-FR" sz="1700" b="0" u="sng"/>
              <a:t>Industriel</a:t>
            </a:r>
            <a:r>
              <a:rPr lang="fr-FR" altLang="fr-FR" sz="1700" b="0"/>
              <a:t> sur la question :</a:t>
            </a:r>
          </a:p>
          <a:p>
            <a:r>
              <a:rPr lang="fr-FR" altLang="fr-FR" sz="1700" b="0"/>
              <a:t>« </a:t>
            </a:r>
            <a:r>
              <a:rPr lang="fr-FR" altLang="fr-FR" sz="1700" i="1"/>
              <a:t>comment faire des systèmes fiables à partir de composants non-fiables</a:t>
            </a:r>
            <a:r>
              <a:rPr lang="fr-FR" altLang="fr-FR" sz="1700" b="0"/>
              <a:t> ».</a:t>
            </a:r>
          </a:p>
          <a:p>
            <a:r>
              <a:rPr lang="fr-FR" altLang="fr-FR" sz="1700" u="sng"/>
              <a:t>Ce n’est pas de la sécurité (security) : c’est de la sûreté (safety).</a:t>
            </a:r>
          </a:p>
          <a:p>
            <a:pPr lvl="1"/>
            <a:r>
              <a:rPr lang="fr-FR" altLang="fr-FR" sz="1300" b="0"/>
              <a:t>Les agresseurs considérés ne sont pas malveillants.</a:t>
            </a:r>
          </a:p>
          <a:p>
            <a:r>
              <a:rPr lang="fr-FR" altLang="fr-FR" sz="1700" u="sng"/>
              <a:t>Ce n’est pas de la SdF ; c’est de la conception</a:t>
            </a:r>
            <a:r>
              <a:rPr lang="fr-FR" altLang="fr-FR" sz="1700" b="0"/>
              <a:t>.</a:t>
            </a:r>
          </a:p>
          <a:p>
            <a:pPr lvl="1"/>
            <a:r>
              <a:rPr lang="fr-FR" altLang="fr-FR" sz="1300" b="0"/>
              <a:t>Avoir des notions de SdF est un plus, mais non requis.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5" grpId="0" build="p" animBg="1"/>
      <p:bldP spid="312326" grpId="0" build="p" animBg="1"/>
      <p:bldP spid="6149" grpId="0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4|2.9|0.5|0.4|0.3|0.4|0.4|0.3|0.2|0.2|0.1|0.3|0.2|0.1|0.1|0.1|0.1|0.3|0.5|0.2|0.3|0.4"/>
</p:tagLst>
</file>

<file path=ppt/theme/theme1.xml><?xml version="1.0" encoding="utf-8"?>
<a:theme xmlns:a="http://schemas.openxmlformats.org/drawingml/2006/main" name="preuve_de_programme">
  <a:themeElements>
    <a:clrScheme name="preuve_de_programme 6">
      <a:dk1>
        <a:srgbClr val="003366"/>
      </a:dk1>
      <a:lt1>
        <a:srgbClr val="FFFFFF"/>
      </a:lt1>
      <a:dk2>
        <a:srgbClr val="022040"/>
      </a:dk2>
      <a:lt2>
        <a:srgbClr val="807F87"/>
      </a:lt2>
      <a:accent1>
        <a:srgbClr val="B4C991"/>
      </a:accent1>
      <a:accent2>
        <a:srgbClr val="B33500"/>
      </a:accent2>
      <a:accent3>
        <a:srgbClr val="FFFFFF"/>
      </a:accent3>
      <a:accent4>
        <a:srgbClr val="002A56"/>
      </a:accent4>
      <a:accent5>
        <a:srgbClr val="D6E1C7"/>
      </a:accent5>
      <a:accent6>
        <a:srgbClr val="A22F00"/>
      </a:accent6>
      <a:hlink>
        <a:srgbClr val="FF9600"/>
      </a:hlink>
      <a:folHlink>
        <a:srgbClr val="076BD9"/>
      </a:folHlink>
    </a:clrScheme>
    <a:fontScheme name="preuve_de_program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10377" tIns="55189" rIns="110377" bIns="55189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fr-FR" sz="1200" b="1" i="0" u="none" strike="noStrike" cap="none" normalizeH="0" baseline="0" smtClean="0">
            <a:ln>
              <a:noFill/>
            </a:ln>
            <a:solidFill>
              <a:srgbClr val="084887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10377" tIns="55189" rIns="110377" bIns="55189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fr-FR" sz="1200" b="1" i="0" u="none" strike="noStrike" cap="none" normalizeH="0" baseline="0" smtClean="0">
            <a:ln>
              <a:noFill/>
            </a:ln>
            <a:solidFill>
              <a:srgbClr val="084887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uve_de_programme 1">
        <a:dk1>
          <a:srgbClr val="022040"/>
        </a:dk1>
        <a:lt1>
          <a:srgbClr val="FFFFFF"/>
        </a:lt1>
        <a:dk2>
          <a:srgbClr val="022040"/>
        </a:dk2>
        <a:lt2>
          <a:srgbClr val="0669D6"/>
        </a:lt2>
        <a:accent1>
          <a:srgbClr val="63D3FB"/>
        </a:accent1>
        <a:accent2>
          <a:srgbClr val="B33500"/>
        </a:accent2>
        <a:accent3>
          <a:srgbClr val="FFFFFF"/>
        </a:accent3>
        <a:accent4>
          <a:srgbClr val="011A35"/>
        </a:accent4>
        <a:accent5>
          <a:srgbClr val="B7E6FD"/>
        </a:accent5>
        <a:accent6>
          <a:srgbClr val="A22F00"/>
        </a:accent6>
        <a:hlink>
          <a:srgbClr val="FFB329"/>
        </a:hlink>
        <a:folHlink>
          <a:srgbClr val="6AB43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uve_de_programme 2">
        <a:dk1>
          <a:srgbClr val="022040"/>
        </a:dk1>
        <a:lt1>
          <a:srgbClr val="FFFFFF"/>
        </a:lt1>
        <a:dk2>
          <a:srgbClr val="022040"/>
        </a:dk2>
        <a:lt2>
          <a:srgbClr val="066992"/>
        </a:lt2>
        <a:accent1>
          <a:srgbClr val="9FC2FF"/>
        </a:accent1>
        <a:accent2>
          <a:srgbClr val="B33500"/>
        </a:accent2>
        <a:accent3>
          <a:srgbClr val="FFFFFF"/>
        </a:accent3>
        <a:accent4>
          <a:srgbClr val="011A35"/>
        </a:accent4>
        <a:accent5>
          <a:srgbClr val="CDDDFF"/>
        </a:accent5>
        <a:accent6>
          <a:srgbClr val="A22F00"/>
        </a:accent6>
        <a:hlink>
          <a:srgbClr val="FF9549"/>
        </a:hlink>
        <a:folHlink>
          <a:srgbClr val="9CB8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uve_de_programme 3">
        <a:dk1>
          <a:srgbClr val="022040"/>
        </a:dk1>
        <a:lt1>
          <a:srgbClr val="FFFFFF"/>
        </a:lt1>
        <a:dk2>
          <a:srgbClr val="022040"/>
        </a:dk2>
        <a:lt2>
          <a:srgbClr val="0644D6"/>
        </a:lt2>
        <a:accent1>
          <a:srgbClr val="7ED3FF"/>
        </a:accent1>
        <a:accent2>
          <a:srgbClr val="B33500"/>
        </a:accent2>
        <a:accent3>
          <a:srgbClr val="FFFFFF"/>
        </a:accent3>
        <a:accent4>
          <a:srgbClr val="011A35"/>
        </a:accent4>
        <a:accent5>
          <a:srgbClr val="C0E6FF"/>
        </a:accent5>
        <a:accent6>
          <a:srgbClr val="A22F00"/>
        </a:accent6>
        <a:hlink>
          <a:srgbClr val="FF9600"/>
        </a:hlink>
        <a:folHlink>
          <a:srgbClr val="00C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uve_de_programme 4">
        <a:dk1>
          <a:srgbClr val="022040"/>
        </a:dk1>
        <a:lt1>
          <a:srgbClr val="FFFFFF"/>
        </a:lt1>
        <a:dk2>
          <a:srgbClr val="022040"/>
        </a:dk2>
        <a:lt2>
          <a:srgbClr val="FF9549"/>
        </a:lt2>
        <a:accent1>
          <a:srgbClr val="FFD1AF"/>
        </a:accent1>
        <a:accent2>
          <a:srgbClr val="B33500"/>
        </a:accent2>
        <a:accent3>
          <a:srgbClr val="FFFFFF"/>
        </a:accent3>
        <a:accent4>
          <a:srgbClr val="011A35"/>
        </a:accent4>
        <a:accent5>
          <a:srgbClr val="FFE5D4"/>
        </a:accent5>
        <a:accent6>
          <a:srgbClr val="A22F00"/>
        </a:accent6>
        <a:hlink>
          <a:srgbClr val="FF9549"/>
        </a:hlink>
        <a:folHlink>
          <a:srgbClr val="0669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uve_de_programme 5">
        <a:dk1>
          <a:srgbClr val="022040"/>
        </a:dk1>
        <a:lt1>
          <a:srgbClr val="FFFFFF"/>
        </a:lt1>
        <a:dk2>
          <a:srgbClr val="022040"/>
        </a:dk2>
        <a:lt2>
          <a:srgbClr val="596E36"/>
        </a:lt2>
        <a:accent1>
          <a:srgbClr val="B4C991"/>
        </a:accent1>
        <a:accent2>
          <a:srgbClr val="B33500"/>
        </a:accent2>
        <a:accent3>
          <a:srgbClr val="FFFFFF"/>
        </a:accent3>
        <a:accent4>
          <a:srgbClr val="011A35"/>
        </a:accent4>
        <a:accent5>
          <a:srgbClr val="D6E1C7"/>
        </a:accent5>
        <a:accent6>
          <a:srgbClr val="A22F00"/>
        </a:accent6>
        <a:hlink>
          <a:srgbClr val="FF9600"/>
        </a:hlink>
        <a:folHlink>
          <a:srgbClr val="076B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uve_de_programme 6">
        <a:dk1>
          <a:srgbClr val="003366"/>
        </a:dk1>
        <a:lt1>
          <a:srgbClr val="FFFFFF"/>
        </a:lt1>
        <a:dk2>
          <a:srgbClr val="022040"/>
        </a:dk2>
        <a:lt2>
          <a:srgbClr val="807F87"/>
        </a:lt2>
        <a:accent1>
          <a:srgbClr val="B4C991"/>
        </a:accent1>
        <a:accent2>
          <a:srgbClr val="B33500"/>
        </a:accent2>
        <a:accent3>
          <a:srgbClr val="FFFFFF"/>
        </a:accent3>
        <a:accent4>
          <a:srgbClr val="002A56"/>
        </a:accent4>
        <a:accent5>
          <a:srgbClr val="D6E1C7"/>
        </a:accent5>
        <a:accent6>
          <a:srgbClr val="A22F00"/>
        </a:accent6>
        <a:hlink>
          <a:srgbClr val="FF9600"/>
        </a:hlink>
        <a:folHlink>
          <a:srgbClr val="076B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C:\users\g074018\cours\formel\preuve_de_programme.ppt</Template>
  <TotalTime>0</TotalTime>
  <Words>203</Words>
  <Application>Microsoft Office PowerPoint</Application>
  <PresentationFormat>Format A4 (210 x 297 mm)</PresentationFormat>
  <Paragraphs>34</Paragraphs>
  <Slides>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  <vt:variant>
        <vt:lpstr>Diaporamas personnalisés</vt:lpstr>
      </vt:variant>
      <vt:variant>
        <vt:i4>1</vt:i4>
      </vt:variant>
    </vt:vector>
  </HeadingPairs>
  <TitlesOfParts>
    <vt:vector size="7" baseType="lpstr">
      <vt:lpstr>Arial</vt:lpstr>
      <vt:lpstr>Webdings</vt:lpstr>
      <vt:lpstr>Times New Roman</vt:lpstr>
      <vt:lpstr>preuve_de_programme</vt:lpstr>
      <vt:lpstr>Présentation PowerPoint</vt:lpstr>
      <vt:lpstr>Contenu du cours « conception des systèmes sûrs »</vt:lpstr>
      <vt:lpstr>Diaporama personnalisé 1</vt:lpstr>
    </vt:vector>
  </TitlesOfParts>
  <Company>SAGEM Défense Sécurité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à la (non-)fiabilité</dc:title>
  <dc:subject>Conception des systèmes sûrs</dc:subject>
  <dc:creator>Jean-Louis DUFOUR</dc:creator>
  <cp:lastModifiedBy>DUFOUR Jean-Louis (SAFRAN ELECTRONICS &amp; DEFENSE)</cp:lastModifiedBy>
  <cp:revision>307</cp:revision>
  <cp:lastPrinted>2017-12-18T12:27:30Z</cp:lastPrinted>
  <dcterms:created xsi:type="dcterms:W3CDTF">2000-01-26T11:30:55Z</dcterms:created>
  <dcterms:modified xsi:type="dcterms:W3CDTF">2021-01-17T20:55:26Z</dcterms:modified>
</cp:coreProperties>
</file>