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449" r:id="rId2"/>
    <p:sldId id="391" r:id="rId3"/>
    <p:sldId id="451" r:id="rId4"/>
    <p:sldId id="450" r:id="rId5"/>
    <p:sldId id="455" r:id="rId6"/>
    <p:sldId id="442" r:id="rId7"/>
    <p:sldId id="454" r:id="rId8"/>
    <p:sldId id="453" r:id="rId9"/>
    <p:sldId id="452" r:id="rId10"/>
    <p:sldId id="456" r:id="rId11"/>
    <p:sldId id="457" r:id="rId12"/>
    <p:sldId id="428" r:id="rId13"/>
    <p:sldId id="437" r:id="rId14"/>
    <p:sldId id="440" r:id="rId15"/>
    <p:sldId id="441" r:id="rId16"/>
    <p:sldId id="447" r:id="rId17"/>
    <p:sldId id="458" r:id="rId18"/>
  </p:sldIdLst>
  <p:sldSz cx="9906000" cy="6858000" type="A4"/>
  <p:notesSz cx="6797675" cy="9926638"/>
  <p:custShowLst>
    <p:custShow name="Diaporama personnalisé 1" id="0">
      <p:sldLst>
        <p:sld r:id="rId2"/>
        <p:sld r:id="rId13"/>
        <p:sld r:id="rId15"/>
      </p:sldLst>
    </p:custShow>
  </p:custShow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 userDrawn="1">
          <p15:clr>
            <a:srgbClr val="A4A3A4"/>
          </p15:clr>
        </p15:guide>
        <p15:guide id="2" pos="30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397CB"/>
    <a:srgbClr val="FF0000"/>
    <a:srgbClr val="FF3300"/>
    <a:srgbClr val="339933"/>
    <a:srgbClr val="0000FF"/>
    <a:srgbClr val="FFFF00"/>
    <a:srgbClr val="C3A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110" d="100"/>
          <a:sy n="110" d="100"/>
        </p:scale>
        <p:origin x="744" y="102"/>
      </p:cViewPr>
      <p:guideLst>
        <p:guide orient="horz" pos="225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950"/>
    </p:cViewPr>
  </p:sorterViewPr>
  <p:notesViewPr>
    <p:cSldViewPr>
      <p:cViewPr varScale="1">
        <p:scale>
          <a:sx n="79" d="100"/>
          <a:sy n="79" d="100"/>
        </p:scale>
        <p:origin x="3882" y="120"/>
      </p:cViewPr>
      <p:guideLst>
        <p:guide orient="horz" pos="2382"/>
        <p:guide pos="30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1" y="-1540"/>
            <a:ext cx="2945863" cy="49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43" tIns="0" rIns="19343" bIns="0" numCol="1" anchor="t" anchorCtr="0" compatLnSpc="1">
            <a:prstTxWarp prst="textNoShape">
              <a:avLst/>
            </a:prstTxWarp>
          </a:bodyPr>
          <a:lstStyle>
            <a:lvl1pPr algn="l" defTabSz="774832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-1540"/>
            <a:ext cx="2944341" cy="49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43" tIns="0" rIns="19343" bIns="0" numCol="1" anchor="t" anchorCtr="0" compatLnSpc="1">
            <a:prstTxWarp prst="textNoShape">
              <a:avLst/>
            </a:prstTxWarp>
          </a:bodyPr>
          <a:lstStyle>
            <a:lvl1pPr algn="r" defTabSz="774832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9775" y="768350"/>
            <a:ext cx="5319713" cy="3684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114"/>
            <a:ext cx="4985772" cy="44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4" tIns="46751" rIns="93504" bIns="4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1" y="9429305"/>
            <a:ext cx="2945863" cy="4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43" tIns="0" rIns="19343" bIns="0" numCol="1" anchor="b" anchorCtr="0" compatLnSpc="1">
            <a:prstTxWarp prst="textNoShape">
              <a:avLst/>
            </a:prstTxWarp>
          </a:bodyPr>
          <a:lstStyle>
            <a:lvl1pPr algn="l" defTabSz="774832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43" tIns="0" rIns="19343" bIns="0" numCol="1" anchor="b" anchorCtr="0" compatLnSpc="1">
            <a:prstTxWarp prst="textNoShape">
              <a:avLst/>
            </a:prstTxWarp>
          </a:bodyPr>
          <a:lstStyle>
            <a:lvl1pPr algn="r" defTabSz="773469">
              <a:defRPr sz="1000" b="0" i="1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AF1006-20ED-461F-B141-BAC75AE4BAB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30388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2204" indent="-272628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098172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0810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0385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21492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62598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03705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744811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B7163074-2DAD-4FE6-95A0-A17ADEA9E9BF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3113"/>
            <a:ext cx="4982732" cy="4463676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2204" indent="-272628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098172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0810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0385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21492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62598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03705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744811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722BD83B-30E3-48ED-AC4B-0CAB9BCC42C3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3113"/>
            <a:ext cx="4982732" cy="4463676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2204" indent="-272628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098172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0810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0385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21492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62598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03705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744811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BFCA5692-9CC4-4931-9D6F-4903CD997D08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3113"/>
            <a:ext cx="4982732" cy="4463676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2204" indent="-272628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098172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0810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0385" indent="-217490" algn="r" defTabSz="77040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21492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62598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03705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744811" indent="-217490" algn="r" defTabSz="77040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59AEC9D7-6C76-4183-BA7A-844010F7784F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3113"/>
            <a:ext cx="4982732" cy="4463676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719138" y="1916113"/>
            <a:ext cx="9202737" cy="488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22963" y="5907088"/>
            <a:ext cx="158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fr-FR" altLang="fr-FR" sz="1000" b="0" smtClean="0">
              <a:latin typeface="Arial" charset="0"/>
            </a:endParaRPr>
          </a:p>
        </p:txBody>
      </p:sp>
      <p:pic>
        <p:nvPicPr>
          <p:cNvPr id="6" name="Image 13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4398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6453188"/>
            <a:ext cx="14065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fr-FR" sz="1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 – Division </a:t>
            </a:r>
            <a:r>
              <a:rPr lang="en-US" altLang="fr-FR" sz="1000" dirty="0" err="1" smtClean="0">
                <a:solidFill>
                  <a:schemeClr val="tx1"/>
                </a:solidFill>
              </a:rPr>
              <a:t>Avionique</a:t>
            </a:r>
            <a:r>
              <a:rPr lang="en-US" altLang="fr-FR" sz="1000" dirty="0" smtClean="0">
                <a:solidFill>
                  <a:schemeClr val="tx1"/>
                </a:solidFill>
              </a:rPr>
              <a:t>, </a:t>
            </a:r>
            <a:r>
              <a:rPr lang="en-US" altLang="fr-FR" sz="1000" dirty="0" err="1" smtClean="0">
                <a:solidFill>
                  <a:schemeClr val="tx1"/>
                </a:solidFill>
              </a:rPr>
              <a:t>Systèmes</a:t>
            </a:r>
            <a:r>
              <a:rPr lang="en-US" altLang="fr-FR" sz="1000" dirty="0" smtClean="0">
                <a:solidFill>
                  <a:schemeClr val="tx1"/>
                </a:solidFill>
              </a:rPr>
              <a:t> de Navigation		</a:t>
            </a:r>
            <a:fld id="{00CAB5F4-CBE6-4A6F-A6FA-C276ABF20E75}" type="slidenum">
              <a:rPr lang="en-US" altLang="fr-FR" sz="1000" smtClean="0">
                <a:solidFill>
                  <a:schemeClr val="tx1"/>
                </a:solidFill>
              </a:rPr>
              <a:pPr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32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938" y="1527175"/>
            <a:ext cx="1344612" cy="6778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39863" y="2286000"/>
            <a:ext cx="7699375" cy="1176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 smtClean="0"/>
              <a:t>Cliquez pour modifier le style du titre du masque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3919538"/>
            <a:ext cx="6938963" cy="1697037"/>
          </a:xfrm>
        </p:spPr>
        <p:txBody>
          <a:bodyPr/>
          <a:lstStyle>
            <a:lvl1pPr algn="ctr">
              <a:buFont typeface="Webdings" pitchFamily="18" charset="2"/>
              <a:buNone/>
              <a:defRPr/>
            </a:lvl1pPr>
          </a:lstStyle>
          <a:p>
            <a:pPr lvl="0"/>
            <a:r>
              <a:rPr lang="en-US" altLang="fr-FR" noProof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732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9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9000" y="147638"/>
            <a:ext cx="2300288" cy="56007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3375" y="147638"/>
            <a:ext cx="6753225" cy="56007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5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1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verture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 userDrawn="1"/>
        </p:nvSpPr>
        <p:spPr>
          <a:xfrm>
            <a:off x="96838" y="1557338"/>
            <a:ext cx="1343025" cy="6778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819150" y="1970088"/>
            <a:ext cx="9086850" cy="4887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5" name="Image 11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56051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fr-FR" sz="1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		</a:t>
            </a:r>
            <a:fld id="{5A1986B2-4479-4F47-9CDE-7F85212333D9}" type="slidenum">
              <a:rPr lang="en-US" altLang="fr-FR" sz="1000" smtClean="0">
                <a:solidFill>
                  <a:schemeClr val="tx1"/>
                </a:solidFill>
              </a:rPr>
              <a:pPr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16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 bwMode="gray">
          <a:xfrm>
            <a:off x="2067190" y="2420938"/>
            <a:ext cx="6708908" cy="3384550"/>
          </a:xfrm>
        </p:spPr>
        <p:txBody>
          <a:bodyPr/>
          <a:lstStyle>
            <a:lvl1pPr>
              <a:spcAft>
                <a:spcPts val="0"/>
              </a:spcAft>
              <a:defRPr sz="38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5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6AE5A01-A64F-4AF2-8F21-1047F1FBB497}" type="datetime1">
              <a:rPr lang="fr-FR"/>
              <a:pPr>
                <a:defRPr/>
              </a:pPr>
              <a:t>01/02/2021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628603B-938C-44FB-A595-3717FC14634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/>
          <a:lstStyle>
            <a:lvl1pPr algn="l">
              <a:defRPr sz="1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42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321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9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91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73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858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-87313" y="868363"/>
            <a:ext cx="820738" cy="400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0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pic>
        <p:nvPicPr>
          <p:cNvPr id="3075" name="Image 8" descr="Logo_3_25x5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7938"/>
            <a:ext cx="90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47638"/>
            <a:ext cx="860583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09663"/>
            <a:ext cx="89550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303114" name="Text Box 1034"/>
          <p:cNvSpPr txBox="1">
            <a:spLocks noChangeArrowheads="1"/>
          </p:cNvSpPr>
          <p:nvPr/>
        </p:nvSpPr>
        <p:spPr bwMode="auto">
          <a:xfrm>
            <a:off x="457200" y="6381750"/>
            <a:ext cx="67056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  - </a:t>
            </a:r>
            <a:r>
              <a:rPr lang="fr-FR" altLang="fr-FR" sz="1000" dirty="0" smtClean="0">
                <a:solidFill>
                  <a:schemeClr val="tx1"/>
                </a:solidFill>
              </a:rPr>
              <a:t>Conception des systèmes sûrs – 1A Introduction à la (non-)fiabilité</a:t>
            </a:r>
            <a:r>
              <a:rPr lang="en-US" altLang="fr-FR" sz="1000" dirty="0" smtClean="0">
                <a:solidFill>
                  <a:schemeClr val="tx1"/>
                </a:solidFill>
              </a:rPr>
              <a:t>	      </a:t>
            </a:r>
            <a:fld id="{1D47D697-01AC-4DAF-B88A-3BE0BDC9802E}" type="slidenum">
              <a:rPr lang="en-US" altLang="fr-FR" sz="100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16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cxnSp>
        <p:nvCxnSpPr>
          <p:cNvPr id="3079" name="Connecteur droit 5"/>
          <p:cNvCxnSpPr>
            <a:cxnSpLocks noChangeShapeType="1"/>
          </p:cNvCxnSpPr>
          <p:nvPr userDrawn="1"/>
        </p:nvCxnSpPr>
        <p:spPr bwMode="auto">
          <a:xfrm>
            <a:off x="733425" y="765175"/>
            <a:ext cx="9172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onnecteur droit 15"/>
          <p:cNvCxnSpPr>
            <a:cxnSpLocks noChangeShapeType="1"/>
          </p:cNvCxnSpPr>
          <p:nvPr userDrawn="1"/>
        </p:nvCxnSpPr>
        <p:spPr bwMode="auto">
          <a:xfrm>
            <a:off x="200025" y="1844675"/>
            <a:ext cx="0" cy="5013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ZoneTexte 17"/>
          <p:cNvSpPr txBox="1">
            <a:spLocks noChangeArrowheads="1"/>
          </p:cNvSpPr>
          <p:nvPr userDrawn="1"/>
        </p:nvSpPr>
        <p:spPr bwMode="auto">
          <a:xfrm>
            <a:off x="-160338" y="6453188"/>
            <a:ext cx="449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34B9866-00F7-4952-8718-B7C5CD1E6003}" type="slidenum">
              <a:rPr lang="en-US" altLang="fr-FR" smtClean="0"/>
              <a:pPr algn="r">
                <a:defRPr/>
              </a:pPr>
              <a:t>‹N°›</a:t>
            </a:fld>
            <a:r>
              <a:rPr lang="en-US" altLang="fr-FR" smtClean="0"/>
              <a:t> </a:t>
            </a:r>
            <a:endParaRPr lang="fr-FR" altLang="fr-FR" smtClean="0"/>
          </a:p>
        </p:txBody>
      </p:sp>
      <p:sp>
        <p:nvSpPr>
          <p:cNvPr id="3082" name="Freeform 5"/>
          <p:cNvSpPr>
            <a:spLocks/>
          </p:cNvSpPr>
          <p:nvPr userDrawn="1"/>
        </p:nvSpPr>
        <p:spPr bwMode="auto">
          <a:xfrm>
            <a:off x="200025" y="6308725"/>
            <a:ext cx="9705975" cy="46038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3083" name="Imag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08988" y="6380163"/>
            <a:ext cx="14398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6" r:id="rId13"/>
  </p:sldLayoutIdLst>
  <p:timing>
    <p:tnLst>
      <p:par>
        <p:cTn id="1" dur="indefinite" restart="never" nodeType="tmRoot"/>
      </p:par>
    </p:tnLst>
  </p:timing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9pPr>
    </p:titleStyle>
    <p:bodyStyle>
      <a:lvl1pPr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4"/>
        <a:defRPr sz="2100" b="1">
          <a:solidFill>
            <a:srgbClr val="663300"/>
          </a:solidFill>
          <a:latin typeface="+mn-lt"/>
          <a:ea typeface="+mn-ea"/>
          <a:cs typeface="+mn-cs"/>
        </a:defRPr>
      </a:lvl1pPr>
      <a:lvl2pPr marL="327025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•"/>
        <a:defRPr sz="1700" b="1">
          <a:solidFill>
            <a:srgbClr val="074A87"/>
          </a:solidFill>
          <a:latin typeface="+mn-lt"/>
        </a:defRPr>
      </a:lvl2pPr>
      <a:lvl3pPr marL="654050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-"/>
        <a:defRPr sz="1600">
          <a:solidFill>
            <a:srgbClr val="663300"/>
          </a:solidFill>
          <a:latin typeface="+mn-lt"/>
        </a:defRPr>
      </a:lvl3pPr>
      <a:lvl4pPr marL="981075" indent="177800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6"/>
        <a:defRPr sz="1400">
          <a:solidFill>
            <a:srgbClr val="074A87"/>
          </a:solidFill>
          <a:latin typeface="+mn-lt"/>
        </a:defRPr>
      </a:lvl4pPr>
      <a:lvl5pPr marL="13239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5pPr>
      <a:lvl6pPr marL="17811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6pPr>
      <a:lvl7pPr marL="22383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7pPr>
      <a:lvl8pPr marL="26955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8pPr>
      <a:lvl9pPr marL="31527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jardin.png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geom_dist_2.png" TargetMode="External"/><Relationship Id="rId2" Type="http://schemas.openxmlformats.org/officeDocument/2006/relationships/image" Target="file:///E:\github\cours_fiab\geom_dist_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github\cours_fiab\geom_dist_5.png" TargetMode="External"/><Relationship Id="rId5" Type="http://schemas.openxmlformats.org/officeDocument/2006/relationships/image" Target="file:///E:\github\cours_fiab\geom_dist_4.png" TargetMode="External"/><Relationship Id="rId4" Type="http://schemas.openxmlformats.org/officeDocument/2006/relationships/image" Target="file:///E:\github\cours_fiab\geom_dist_3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traffic_aerie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geom_mean_30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file:///E:\github\cours_fiab\geom_distrib_300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file:///E:\github\cours_fiab\dori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norm_survie_3600.png" TargetMode="External"/><Relationship Id="rId7" Type="http://schemas.openxmlformats.org/officeDocument/2006/relationships/image" Target="file:///E:\github\cours_fiab\geom_survie_300.png" TargetMode="External"/><Relationship Id="rId2" Type="http://schemas.openxmlformats.org/officeDocument/2006/relationships/image" Target="file:///E:\github\cours_fiab\norm_distrib_3600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github\cours_fiab\geom_cumul_300.png" TargetMode="External"/><Relationship Id="rId5" Type="http://schemas.openxmlformats.org/officeDocument/2006/relationships/image" Target="file:///E:\github\cours_fiab\geom_distrib_300.png" TargetMode="External"/><Relationship Id="rId4" Type="http://schemas.openxmlformats.org/officeDocument/2006/relationships/image" Target="file:///E:\github\cours_fiab\norm_cumul_3600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norm_survie_3600.png" TargetMode="External"/><Relationship Id="rId7" Type="http://schemas.openxmlformats.org/officeDocument/2006/relationships/image" Target="file:///E:\github\cours_fiab\geom_lambda_300.png" TargetMode="External"/><Relationship Id="rId2" Type="http://schemas.openxmlformats.org/officeDocument/2006/relationships/image" Target="file:///E:\github\cours_fiab\norm_distrib_3600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github\cours_fiab\geom_survie_300.png" TargetMode="External"/><Relationship Id="rId5" Type="http://schemas.openxmlformats.org/officeDocument/2006/relationships/image" Target="file:///E:\github\cours_fiab\geom_distrib_300.png" TargetMode="External"/><Relationship Id="rId4" Type="http://schemas.openxmlformats.org/officeDocument/2006/relationships/image" Target="file:///E:\github\cours_fiab\norm_lambda_3600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geom_cumul_zoom_300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2"/>
          <p:cNvSpPr>
            <a:spLocks noGrp="1"/>
          </p:cNvSpPr>
          <p:nvPr>
            <p:ph type="sldNum" sz="quarter" idx="1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40E60404-3AE8-4AB2-AE65-EC1E1D28C991}" type="slidenum">
              <a:rPr lang="fr-FR" altLang="fr-FR" sz="100">
                <a:solidFill>
                  <a:schemeClr val="bg2"/>
                </a:solidFill>
              </a:rPr>
              <a:pPr/>
              <a:t>1</a:t>
            </a:fld>
            <a:endParaRPr lang="fr-FR" altLang="fr-FR" sz="100">
              <a:solidFill>
                <a:schemeClr val="bg2"/>
              </a:solidFill>
            </a:endParaRPr>
          </a:p>
        </p:txBody>
      </p:sp>
      <p:sp>
        <p:nvSpPr>
          <p:cNvPr id="7171" name="Espace réservé du pied de page 3"/>
          <p:cNvSpPr>
            <a:spLocks noGrp="1"/>
          </p:cNvSpPr>
          <p:nvPr>
            <p:ph type="ftr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fr-FR" altLang="fr-FR" sz="100" smtClean="0">
                <a:solidFill>
                  <a:schemeClr val="bg2"/>
                </a:solidFill>
              </a:rPr>
              <a:t>Titre de la présentation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849313" y="5157788"/>
            <a:ext cx="9217025" cy="1150937"/>
          </a:xfrm>
        </p:spPr>
        <p:txBody>
          <a:bodyPr/>
          <a:lstStyle/>
          <a:p>
            <a:pPr indent="0">
              <a:buFont typeface="Webdings" panose="05030102010509060703" pitchFamily="18" charset="2"/>
              <a:buNone/>
              <a:defRPr/>
            </a:pPr>
            <a:r>
              <a:rPr lang="fr-FR" dirty="0" smtClean="0"/>
              <a:t>Conception des systèmes sûrs</a:t>
            </a:r>
          </a:p>
          <a:p>
            <a:pPr lvl="1">
              <a:defRPr/>
            </a:pPr>
            <a:r>
              <a:rPr lang="fr-FR" dirty="0" smtClean="0"/>
              <a:t>1A Introduction à la (non-)fiabilité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95805" y="-755"/>
            <a:ext cx="7325747" cy="522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Du discret au continu (1/2)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3" y="1052737"/>
            <a:ext cx="9345488" cy="5113114"/>
          </a:xfrm>
        </p:spPr>
        <p:txBody>
          <a:bodyPr/>
          <a:lstStyle/>
          <a:p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072680" y="1599783"/>
            <a:ext cx="5487650" cy="36584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72680" y="1599783"/>
            <a:ext cx="5487650" cy="36584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072680" y="1599783"/>
            <a:ext cx="5487650" cy="36584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2072680" y="1599783"/>
            <a:ext cx="5487650" cy="36584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207268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Du discret au continu (2/2)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3" y="1052737"/>
            <a:ext cx="9345488" cy="5113114"/>
          </a:xfrm>
        </p:spPr>
        <p:txBody>
          <a:bodyPr/>
          <a:lstStyle/>
          <a:p>
            <a:r>
              <a:rPr lang="fr-FR" altLang="fr-FR" dirty="0" smtClean="0">
                <a:sym typeface="Symbol" panose="05050102010706020507" pitchFamily="18" charset="2"/>
              </a:rPr>
              <a:t>(n) est une PROBABILITE  </a:t>
            </a:r>
            <a:r>
              <a:rPr lang="fr-FR" altLang="fr-FR" dirty="0" smtClean="0">
                <a:sym typeface="Wingdings" panose="05000000000000000000" pitchFamily="2" charset="2"/>
              </a:rPr>
              <a:t>  plus petit que 1</a:t>
            </a:r>
          </a:p>
          <a:p>
            <a:pPr lvl="1"/>
            <a:r>
              <a:rPr lang="fr-FR" altLang="fr-FR" dirty="0" smtClean="0">
                <a:sym typeface="Wingdings" panose="05000000000000000000" pitchFamily="2" charset="2"/>
              </a:rPr>
              <a:t>Même si on dit « par lancer » </a:t>
            </a:r>
            <a:endParaRPr lang="fr-FR" altLang="fr-FR" dirty="0" smtClean="0"/>
          </a:p>
          <a:p>
            <a:r>
              <a:rPr lang="fr-FR" altLang="fr-FR" dirty="0">
                <a:sym typeface="Symbol" panose="05050102010706020507" pitchFamily="18" charset="2"/>
              </a:rPr>
              <a:t></a:t>
            </a:r>
            <a:r>
              <a:rPr lang="fr-FR" altLang="fr-FR" dirty="0" smtClean="0"/>
              <a:t>(t) est une DENSITE DE PROBABILITE  </a:t>
            </a:r>
            <a:r>
              <a:rPr lang="fr-FR" altLang="fr-FR" dirty="0" smtClean="0">
                <a:sym typeface="Wingdings" panose="05000000000000000000" pitchFamily="2" charset="2"/>
              </a:rPr>
              <a:t> pas de limite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Densité CONDITIONNELLE</a:t>
            </a:r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0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8915400" cy="555625"/>
          </a:xfrm>
        </p:spPr>
        <p:txBody>
          <a:bodyPr/>
          <a:lstStyle/>
          <a:p>
            <a:r>
              <a:rPr lang="fr-FR" altLang="fr-FR" smtClean="0"/>
              <a:t>Taux constant = loi exponentielle</a:t>
            </a:r>
          </a:p>
        </p:txBody>
      </p:sp>
      <p:grpSp>
        <p:nvGrpSpPr>
          <p:cNvPr id="296963" name="Group 1027"/>
          <p:cNvGrpSpPr>
            <a:grpSpLocks/>
          </p:cNvGrpSpPr>
          <p:nvPr/>
        </p:nvGrpSpPr>
        <p:grpSpPr bwMode="auto">
          <a:xfrm>
            <a:off x="2316163" y="2341563"/>
            <a:ext cx="71437" cy="73025"/>
            <a:chOff x="1298" y="1865"/>
            <a:chExt cx="45" cy="46"/>
          </a:xfrm>
        </p:grpSpPr>
        <p:sp>
          <p:nvSpPr>
            <p:cNvPr id="15479" name="Line 1028"/>
            <p:cNvSpPr>
              <a:spLocks noChangeShapeType="1"/>
            </p:cNvSpPr>
            <p:nvPr/>
          </p:nvSpPr>
          <p:spPr bwMode="auto">
            <a:xfrm>
              <a:off x="1298" y="186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80" name="Line 1029"/>
            <p:cNvSpPr>
              <a:spLocks noChangeShapeType="1"/>
            </p:cNvSpPr>
            <p:nvPr/>
          </p:nvSpPr>
          <p:spPr bwMode="auto">
            <a:xfrm flipV="1">
              <a:off x="1298" y="186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6966" name="Group 1030"/>
          <p:cNvGrpSpPr>
            <a:grpSpLocks/>
          </p:cNvGrpSpPr>
          <p:nvPr/>
        </p:nvGrpSpPr>
        <p:grpSpPr bwMode="auto">
          <a:xfrm>
            <a:off x="1595438" y="1838325"/>
            <a:ext cx="71437" cy="73025"/>
            <a:chOff x="844" y="1548"/>
            <a:chExt cx="45" cy="46"/>
          </a:xfrm>
        </p:grpSpPr>
        <p:sp>
          <p:nvSpPr>
            <p:cNvPr id="15477" name="Line 1031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8" name="Line 1032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6969" name="Group 1033"/>
          <p:cNvGrpSpPr>
            <a:grpSpLocks/>
          </p:cNvGrpSpPr>
          <p:nvPr/>
        </p:nvGrpSpPr>
        <p:grpSpPr bwMode="auto">
          <a:xfrm>
            <a:off x="3036888" y="2738438"/>
            <a:ext cx="71437" cy="73025"/>
            <a:chOff x="1752" y="2115"/>
            <a:chExt cx="45" cy="46"/>
          </a:xfrm>
        </p:grpSpPr>
        <p:sp>
          <p:nvSpPr>
            <p:cNvPr id="15475" name="Line 1034"/>
            <p:cNvSpPr>
              <a:spLocks noChangeShapeType="1"/>
            </p:cNvSpPr>
            <p:nvPr/>
          </p:nvSpPr>
          <p:spPr bwMode="auto">
            <a:xfrm>
              <a:off x="1752" y="211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6" name="Line 1035"/>
            <p:cNvSpPr>
              <a:spLocks noChangeShapeType="1"/>
            </p:cNvSpPr>
            <p:nvPr/>
          </p:nvSpPr>
          <p:spPr bwMode="auto">
            <a:xfrm flipV="1">
              <a:off x="1752" y="211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5366" name="Text Box 1036"/>
          <p:cNvSpPr txBox="1">
            <a:spLocks noChangeArrowheads="1"/>
          </p:cNvSpPr>
          <p:nvPr/>
        </p:nvSpPr>
        <p:spPr bwMode="auto">
          <a:xfrm>
            <a:off x="168275" y="11144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15367" name="Line 1037"/>
          <p:cNvSpPr>
            <a:spLocks noChangeShapeType="1"/>
          </p:cNvSpPr>
          <p:nvPr/>
        </p:nvSpPr>
        <p:spPr bwMode="auto">
          <a:xfrm flipV="1">
            <a:off x="911225" y="90170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68" name="Line 1038"/>
          <p:cNvSpPr>
            <a:spLocks noChangeShapeType="1"/>
          </p:cNvSpPr>
          <p:nvPr/>
        </p:nvSpPr>
        <p:spPr bwMode="auto">
          <a:xfrm flipV="1">
            <a:off x="695325" y="4862513"/>
            <a:ext cx="9218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69" name="Line 1039"/>
          <p:cNvSpPr>
            <a:spLocks noChangeShapeType="1"/>
          </p:cNvSpPr>
          <p:nvPr/>
        </p:nvSpPr>
        <p:spPr bwMode="auto">
          <a:xfrm flipV="1">
            <a:off x="1631950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0" name="Line 1040"/>
          <p:cNvSpPr>
            <a:spLocks noChangeShapeType="1"/>
          </p:cNvSpPr>
          <p:nvPr/>
        </p:nvSpPr>
        <p:spPr bwMode="auto">
          <a:xfrm flipV="1">
            <a:off x="2352675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1" name="Line 1041"/>
          <p:cNvSpPr>
            <a:spLocks noChangeShapeType="1"/>
          </p:cNvSpPr>
          <p:nvPr/>
        </p:nvSpPr>
        <p:spPr bwMode="auto">
          <a:xfrm flipV="1">
            <a:off x="3073400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2" name="Line 1042"/>
          <p:cNvSpPr>
            <a:spLocks noChangeShapeType="1"/>
          </p:cNvSpPr>
          <p:nvPr/>
        </p:nvSpPr>
        <p:spPr bwMode="auto">
          <a:xfrm flipV="1">
            <a:off x="3792538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3" name="Line 1043"/>
          <p:cNvSpPr>
            <a:spLocks noChangeShapeType="1"/>
          </p:cNvSpPr>
          <p:nvPr/>
        </p:nvSpPr>
        <p:spPr bwMode="auto">
          <a:xfrm flipV="1">
            <a:off x="4511675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4" name="Line 1044"/>
          <p:cNvSpPr>
            <a:spLocks noChangeShapeType="1"/>
          </p:cNvSpPr>
          <p:nvPr/>
        </p:nvSpPr>
        <p:spPr bwMode="auto">
          <a:xfrm flipV="1">
            <a:off x="5229225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5" name="Line 1045"/>
          <p:cNvSpPr>
            <a:spLocks noChangeShapeType="1"/>
          </p:cNvSpPr>
          <p:nvPr/>
        </p:nvSpPr>
        <p:spPr bwMode="auto">
          <a:xfrm>
            <a:off x="841375" y="1298575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6" name="Line 1046"/>
          <p:cNvSpPr>
            <a:spLocks noChangeShapeType="1"/>
          </p:cNvSpPr>
          <p:nvPr/>
        </p:nvSpPr>
        <p:spPr bwMode="auto">
          <a:xfrm flipV="1">
            <a:off x="5953125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7" name="Line 1047"/>
          <p:cNvSpPr>
            <a:spLocks noChangeShapeType="1"/>
          </p:cNvSpPr>
          <p:nvPr/>
        </p:nvSpPr>
        <p:spPr bwMode="auto">
          <a:xfrm flipV="1">
            <a:off x="6672263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8" name="Line 1048"/>
          <p:cNvSpPr>
            <a:spLocks noChangeShapeType="1"/>
          </p:cNvSpPr>
          <p:nvPr/>
        </p:nvSpPr>
        <p:spPr bwMode="auto">
          <a:xfrm flipV="1">
            <a:off x="7392988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79" name="Line 1049"/>
          <p:cNvSpPr>
            <a:spLocks noChangeShapeType="1"/>
          </p:cNvSpPr>
          <p:nvPr/>
        </p:nvSpPr>
        <p:spPr bwMode="auto">
          <a:xfrm flipV="1">
            <a:off x="8112125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80" name="Line 1050"/>
          <p:cNvSpPr>
            <a:spLocks noChangeShapeType="1"/>
          </p:cNvSpPr>
          <p:nvPr/>
        </p:nvSpPr>
        <p:spPr bwMode="auto">
          <a:xfrm flipV="1">
            <a:off x="8832850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81" name="Text Box 1051"/>
          <p:cNvSpPr txBox="1">
            <a:spLocks noChangeArrowheads="1"/>
          </p:cNvSpPr>
          <p:nvPr/>
        </p:nvSpPr>
        <p:spPr bwMode="auto">
          <a:xfrm>
            <a:off x="1452563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82" name="Text Box 1052"/>
          <p:cNvSpPr txBox="1">
            <a:spLocks noChangeArrowheads="1"/>
          </p:cNvSpPr>
          <p:nvPr/>
        </p:nvSpPr>
        <p:spPr bwMode="auto">
          <a:xfrm>
            <a:off x="2894013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383" name="Text Box 1053"/>
          <p:cNvSpPr txBox="1">
            <a:spLocks noChangeArrowheads="1"/>
          </p:cNvSpPr>
          <p:nvPr/>
        </p:nvSpPr>
        <p:spPr bwMode="auto">
          <a:xfrm>
            <a:off x="2173288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84" name="Text Box 1054"/>
          <p:cNvSpPr txBox="1">
            <a:spLocks noChangeArrowheads="1"/>
          </p:cNvSpPr>
          <p:nvPr/>
        </p:nvSpPr>
        <p:spPr bwMode="auto">
          <a:xfrm>
            <a:off x="5041900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85" name="Text Box 1055"/>
          <p:cNvSpPr txBox="1">
            <a:spLocks noChangeArrowheads="1"/>
          </p:cNvSpPr>
          <p:nvPr/>
        </p:nvSpPr>
        <p:spPr bwMode="auto">
          <a:xfrm>
            <a:off x="3651250" y="48625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386" name="Text Box 1056"/>
          <p:cNvSpPr txBox="1">
            <a:spLocks noChangeArrowheads="1"/>
          </p:cNvSpPr>
          <p:nvPr/>
        </p:nvSpPr>
        <p:spPr bwMode="auto">
          <a:xfrm>
            <a:off x="5773738" y="486251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87" name="Text Box 1057"/>
          <p:cNvSpPr txBox="1">
            <a:spLocks noChangeArrowheads="1"/>
          </p:cNvSpPr>
          <p:nvPr/>
        </p:nvSpPr>
        <p:spPr bwMode="auto">
          <a:xfrm>
            <a:off x="4368800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388" name="Text Box 1058"/>
          <p:cNvSpPr txBox="1">
            <a:spLocks noChangeArrowheads="1"/>
          </p:cNvSpPr>
          <p:nvPr/>
        </p:nvSpPr>
        <p:spPr bwMode="auto">
          <a:xfrm>
            <a:off x="7250113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89" name="Text Box 1059"/>
          <p:cNvSpPr txBox="1">
            <a:spLocks noChangeArrowheads="1"/>
          </p:cNvSpPr>
          <p:nvPr/>
        </p:nvSpPr>
        <p:spPr bwMode="auto">
          <a:xfrm>
            <a:off x="6529388" y="486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390" name="Text Box 1060"/>
          <p:cNvSpPr txBox="1">
            <a:spLocks noChangeArrowheads="1"/>
          </p:cNvSpPr>
          <p:nvPr/>
        </p:nvSpPr>
        <p:spPr bwMode="auto">
          <a:xfrm>
            <a:off x="7897813" y="4862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391" name="Text Box 1061"/>
          <p:cNvSpPr txBox="1">
            <a:spLocks noChangeArrowheads="1"/>
          </p:cNvSpPr>
          <p:nvPr/>
        </p:nvSpPr>
        <p:spPr bwMode="auto">
          <a:xfrm>
            <a:off x="9301163" y="4862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92" name="Text Box 1062"/>
          <p:cNvSpPr txBox="1">
            <a:spLocks noChangeArrowheads="1"/>
          </p:cNvSpPr>
          <p:nvPr/>
        </p:nvSpPr>
        <p:spPr bwMode="auto">
          <a:xfrm>
            <a:off x="8618538" y="4862513"/>
            <a:ext cx="43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800" b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393" name="Line 1063"/>
          <p:cNvSpPr>
            <a:spLocks noChangeShapeType="1"/>
          </p:cNvSpPr>
          <p:nvPr/>
        </p:nvSpPr>
        <p:spPr bwMode="auto">
          <a:xfrm flipV="1">
            <a:off x="9518650" y="47910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297000" name="Group 1064"/>
          <p:cNvGrpSpPr>
            <a:grpSpLocks/>
          </p:cNvGrpSpPr>
          <p:nvPr/>
        </p:nvGrpSpPr>
        <p:grpSpPr bwMode="auto">
          <a:xfrm>
            <a:off x="3756025" y="3098800"/>
            <a:ext cx="5761038" cy="1406525"/>
            <a:chOff x="2205" y="2341"/>
            <a:chExt cx="3629" cy="886"/>
          </a:xfrm>
        </p:grpSpPr>
        <p:sp>
          <p:nvSpPr>
            <p:cNvPr id="15457" name="Line 1065"/>
            <p:cNvSpPr>
              <a:spLocks noChangeShapeType="1"/>
            </p:cNvSpPr>
            <p:nvPr/>
          </p:nvSpPr>
          <p:spPr bwMode="auto">
            <a:xfrm>
              <a:off x="2659" y="2523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58" name="Line 1066"/>
            <p:cNvSpPr>
              <a:spLocks noChangeShapeType="1"/>
            </p:cNvSpPr>
            <p:nvPr/>
          </p:nvSpPr>
          <p:spPr bwMode="auto">
            <a:xfrm flipV="1">
              <a:off x="2659" y="2523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59" name="Line 1067"/>
            <p:cNvSpPr>
              <a:spLocks noChangeShapeType="1"/>
            </p:cNvSpPr>
            <p:nvPr/>
          </p:nvSpPr>
          <p:spPr bwMode="auto">
            <a:xfrm>
              <a:off x="2205" y="2341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0" name="Line 1068"/>
            <p:cNvSpPr>
              <a:spLocks noChangeShapeType="1"/>
            </p:cNvSpPr>
            <p:nvPr/>
          </p:nvSpPr>
          <p:spPr bwMode="auto">
            <a:xfrm flipV="1">
              <a:off x="2205" y="2341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1" name="Line 1069"/>
            <p:cNvSpPr>
              <a:spLocks noChangeShapeType="1"/>
            </p:cNvSpPr>
            <p:nvPr/>
          </p:nvSpPr>
          <p:spPr bwMode="auto">
            <a:xfrm>
              <a:off x="3112" y="2682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2" name="Line 1070"/>
            <p:cNvSpPr>
              <a:spLocks noChangeShapeType="1"/>
            </p:cNvSpPr>
            <p:nvPr/>
          </p:nvSpPr>
          <p:spPr bwMode="auto">
            <a:xfrm flipV="1">
              <a:off x="3112" y="2682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3" name="Line 1071"/>
            <p:cNvSpPr>
              <a:spLocks noChangeShapeType="1"/>
            </p:cNvSpPr>
            <p:nvPr/>
          </p:nvSpPr>
          <p:spPr bwMode="auto">
            <a:xfrm>
              <a:off x="3566" y="279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4" name="Line 1072"/>
            <p:cNvSpPr>
              <a:spLocks noChangeShapeType="1"/>
            </p:cNvSpPr>
            <p:nvPr/>
          </p:nvSpPr>
          <p:spPr bwMode="auto">
            <a:xfrm flipV="1">
              <a:off x="3566" y="279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5" name="Line 1073"/>
            <p:cNvSpPr>
              <a:spLocks noChangeShapeType="1"/>
            </p:cNvSpPr>
            <p:nvPr/>
          </p:nvSpPr>
          <p:spPr bwMode="auto">
            <a:xfrm>
              <a:off x="4020" y="290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6" name="Line 1074"/>
            <p:cNvSpPr>
              <a:spLocks noChangeShapeType="1"/>
            </p:cNvSpPr>
            <p:nvPr/>
          </p:nvSpPr>
          <p:spPr bwMode="auto">
            <a:xfrm flipV="1">
              <a:off x="4020" y="290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7" name="Line 1075"/>
            <p:cNvSpPr>
              <a:spLocks noChangeShapeType="1"/>
            </p:cNvSpPr>
            <p:nvPr/>
          </p:nvSpPr>
          <p:spPr bwMode="auto">
            <a:xfrm>
              <a:off x="4473" y="2999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8" name="Line 1076"/>
            <p:cNvSpPr>
              <a:spLocks noChangeShapeType="1"/>
            </p:cNvSpPr>
            <p:nvPr/>
          </p:nvSpPr>
          <p:spPr bwMode="auto">
            <a:xfrm flipV="1">
              <a:off x="4473" y="2999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69" name="Line 1077"/>
            <p:cNvSpPr>
              <a:spLocks noChangeShapeType="1"/>
            </p:cNvSpPr>
            <p:nvPr/>
          </p:nvSpPr>
          <p:spPr bwMode="auto">
            <a:xfrm>
              <a:off x="4927" y="3067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0" name="Line 1078"/>
            <p:cNvSpPr>
              <a:spLocks noChangeShapeType="1"/>
            </p:cNvSpPr>
            <p:nvPr/>
          </p:nvSpPr>
          <p:spPr bwMode="auto">
            <a:xfrm flipV="1">
              <a:off x="4927" y="3067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1" name="Line 1079"/>
            <p:cNvSpPr>
              <a:spLocks noChangeShapeType="1"/>
            </p:cNvSpPr>
            <p:nvPr/>
          </p:nvSpPr>
          <p:spPr bwMode="auto">
            <a:xfrm>
              <a:off x="5380" y="313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2" name="Line 1080"/>
            <p:cNvSpPr>
              <a:spLocks noChangeShapeType="1"/>
            </p:cNvSpPr>
            <p:nvPr/>
          </p:nvSpPr>
          <p:spPr bwMode="auto">
            <a:xfrm flipV="1">
              <a:off x="5380" y="313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3" name="Line 1081"/>
            <p:cNvSpPr>
              <a:spLocks noChangeShapeType="1"/>
            </p:cNvSpPr>
            <p:nvPr/>
          </p:nvSpPr>
          <p:spPr bwMode="auto">
            <a:xfrm>
              <a:off x="5789" y="3181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74" name="Line 1082"/>
            <p:cNvSpPr>
              <a:spLocks noChangeShapeType="1"/>
            </p:cNvSpPr>
            <p:nvPr/>
          </p:nvSpPr>
          <p:spPr bwMode="auto">
            <a:xfrm flipV="1">
              <a:off x="5789" y="3181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7019" name="Group 1083"/>
          <p:cNvGrpSpPr>
            <a:grpSpLocks/>
          </p:cNvGrpSpPr>
          <p:nvPr/>
        </p:nvGrpSpPr>
        <p:grpSpPr bwMode="auto">
          <a:xfrm>
            <a:off x="887413" y="1225550"/>
            <a:ext cx="71437" cy="73025"/>
            <a:chOff x="1298" y="1865"/>
            <a:chExt cx="45" cy="46"/>
          </a:xfrm>
        </p:grpSpPr>
        <p:sp>
          <p:nvSpPr>
            <p:cNvPr id="15455" name="Line 1084"/>
            <p:cNvSpPr>
              <a:spLocks noChangeShapeType="1"/>
            </p:cNvSpPr>
            <p:nvPr/>
          </p:nvSpPr>
          <p:spPr bwMode="auto">
            <a:xfrm>
              <a:off x="1298" y="1865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56" name="Line 1085"/>
            <p:cNvSpPr>
              <a:spLocks noChangeShapeType="1"/>
            </p:cNvSpPr>
            <p:nvPr/>
          </p:nvSpPr>
          <p:spPr bwMode="auto">
            <a:xfrm flipV="1">
              <a:off x="1298" y="1865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025" name="Text Box 1089"/>
          <p:cNvSpPr txBox="1">
            <a:spLocks noChangeArrowheads="1"/>
          </p:cNvSpPr>
          <p:nvPr/>
        </p:nvSpPr>
        <p:spPr bwMode="auto">
          <a:xfrm>
            <a:off x="3887788" y="2378075"/>
            <a:ext cx="278288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rgbClr val="333333"/>
                </a:solidFill>
              </a:rPr>
              <a:t>L</a:t>
            </a:r>
            <a:r>
              <a:rPr lang="fr-FR" altLang="fr-FR" sz="2000" baseline="-25000">
                <a:solidFill>
                  <a:srgbClr val="333333"/>
                </a:solidFill>
              </a:rPr>
              <a:t>n</a:t>
            </a:r>
            <a:r>
              <a:rPr lang="fr-FR" altLang="fr-FR" sz="2000">
                <a:solidFill>
                  <a:srgbClr val="333333"/>
                </a:solidFill>
              </a:rPr>
              <a:t> = (5/6)</a:t>
            </a:r>
            <a:r>
              <a:rPr lang="fr-FR" altLang="fr-FR" sz="2000" baseline="30000">
                <a:solidFill>
                  <a:srgbClr val="333333"/>
                </a:solidFill>
              </a:rPr>
              <a:t>n</a:t>
            </a:r>
            <a:r>
              <a:rPr lang="fr-FR" altLang="fr-FR" sz="2000">
                <a:solidFill>
                  <a:srgbClr val="333333"/>
                </a:solidFill>
              </a:rPr>
              <a:t> </a:t>
            </a:r>
            <a:r>
              <a:rPr lang="fr-FR" altLang="fr-FR" sz="2000">
                <a:solidFill>
                  <a:srgbClr val="333333"/>
                </a:solidFill>
                <a:sym typeface="Symbol" panose="05050102010706020507" pitchFamily="18" charset="2"/>
              </a:rPr>
              <a:t></a:t>
            </a:r>
            <a:r>
              <a:rPr lang="en-US" altLang="fr-FR" sz="2000">
                <a:solidFill>
                  <a:srgbClr val="333333"/>
                </a:solidFill>
              </a:rPr>
              <a:t> </a:t>
            </a:r>
            <a:r>
              <a:rPr lang="en-US" altLang="fr-FR" sz="2000">
                <a:solidFill>
                  <a:srgbClr val="000000"/>
                </a:solidFill>
              </a:rPr>
              <a:t>e</a:t>
            </a:r>
            <a:r>
              <a:rPr lang="en-US" altLang="fr-FR" sz="2000" baseline="30000">
                <a:solidFill>
                  <a:srgbClr val="000000"/>
                </a:solidFill>
              </a:rPr>
              <a:t>-n/6</a:t>
            </a:r>
            <a:r>
              <a:rPr lang="en-US" altLang="fr-FR" sz="2000">
                <a:solidFill>
                  <a:srgbClr val="000000"/>
                </a:solidFill>
              </a:rPr>
              <a:t> </a:t>
            </a:r>
            <a:r>
              <a:rPr lang="fr-FR" altLang="fr-FR" sz="2000">
                <a:solidFill>
                  <a:srgbClr val="333333"/>
                </a:solidFill>
                <a:sym typeface="Symbol" panose="05050102010706020507" pitchFamily="18" charset="2"/>
              </a:rPr>
              <a:t></a:t>
            </a:r>
            <a:r>
              <a:rPr lang="en-US" altLang="fr-FR" sz="2000">
                <a:solidFill>
                  <a:srgbClr val="333333"/>
                </a:solidFill>
              </a:rPr>
              <a:t> </a:t>
            </a:r>
            <a:r>
              <a:rPr lang="en-US" altLang="fr-FR" sz="2000">
                <a:solidFill>
                  <a:srgbClr val="000000"/>
                </a:solidFill>
              </a:rPr>
              <a:t>2</a:t>
            </a:r>
            <a:r>
              <a:rPr lang="en-US" altLang="fr-FR" sz="2000" baseline="30000">
                <a:solidFill>
                  <a:srgbClr val="000000"/>
                </a:solidFill>
              </a:rPr>
              <a:t>-n/4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000" baseline="30000">
              <a:solidFill>
                <a:srgbClr val="000000"/>
              </a:solidFill>
            </a:endParaRPr>
          </a:p>
        </p:txBody>
      </p:sp>
      <p:grpSp>
        <p:nvGrpSpPr>
          <p:cNvPr id="297067" name="Group 1131"/>
          <p:cNvGrpSpPr>
            <a:grpSpLocks/>
          </p:cNvGrpSpPr>
          <p:nvPr/>
        </p:nvGrpSpPr>
        <p:grpSpPr bwMode="auto">
          <a:xfrm>
            <a:off x="790575" y="-349250"/>
            <a:ext cx="9202738" cy="4714875"/>
            <a:chOff x="498" y="-425"/>
            <a:chExt cx="5797" cy="2970"/>
          </a:xfrm>
        </p:grpSpPr>
        <p:sp>
          <p:nvSpPr>
            <p:cNvPr id="15452" name="Arc 1087"/>
            <p:cNvSpPr>
              <a:spLocks/>
            </p:cNvSpPr>
            <p:nvPr/>
          </p:nvSpPr>
          <p:spPr bwMode="auto">
            <a:xfrm flipH="1" flipV="1">
              <a:off x="944" y="-425"/>
              <a:ext cx="5351" cy="2854"/>
            </a:xfrm>
            <a:custGeom>
              <a:avLst/>
              <a:gdLst>
                <a:gd name="T0" fmla="*/ 0 w 19201"/>
                <a:gd name="T1" fmla="*/ 0 h 21084"/>
                <a:gd name="T2" fmla="*/ 0 w 19201"/>
                <a:gd name="T3" fmla="*/ 0 h 21084"/>
                <a:gd name="T4" fmla="*/ 0 w 19201"/>
                <a:gd name="T5" fmla="*/ 0 h 210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1" h="21084" fill="none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</a:path>
                <a:path w="19201" h="21084" stroke="0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  <a:lnTo>
                    <a:pt x="0" y="21084"/>
                  </a:lnTo>
                  <a:lnTo>
                    <a:pt x="4693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53" name="Line 1088"/>
            <p:cNvSpPr>
              <a:spLocks noChangeShapeType="1"/>
            </p:cNvSpPr>
            <p:nvPr/>
          </p:nvSpPr>
          <p:spPr bwMode="auto">
            <a:xfrm>
              <a:off x="498" y="527"/>
              <a:ext cx="43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54" name="Line 1090"/>
            <p:cNvSpPr>
              <a:spLocks noChangeShapeType="1"/>
            </p:cNvSpPr>
            <p:nvPr/>
          </p:nvSpPr>
          <p:spPr bwMode="auto">
            <a:xfrm>
              <a:off x="5035" y="2432"/>
              <a:ext cx="975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027" name="Line 1091"/>
          <p:cNvSpPr>
            <a:spLocks noChangeShapeType="1"/>
          </p:cNvSpPr>
          <p:nvPr/>
        </p:nvSpPr>
        <p:spPr bwMode="auto">
          <a:xfrm>
            <a:off x="912813" y="1298575"/>
            <a:ext cx="4286250" cy="35639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7028" name="Text Box 1092"/>
          <p:cNvSpPr txBox="1">
            <a:spLocks noChangeArrowheads="1"/>
          </p:cNvSpPr>
          <p:nvPr/>
        </p:nvSpPr>
        <p:spPr bwMode="auto">
          <a:xfrm>
            <a:off x="3455988" y="38195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rgbClr val="000000"/>
                </a:solidFill>
              </a:rPr>
              <a:t>1-n/6</a:t>
            </a:r>
          </a:p>
        </p:txBody>
      </p:sp>
      <p:grpSp>
        <p:nvGrpSpPr>
          <p:cNvPr id="297029" name="Group 1093"/>
          <p:cNvGrpSpPr>
            <a:grpSpLocks/>
          </p:cNvGrpSpPr>
          <p:nvPr/>
        </p:nvGrpSpPr>
        <p:grpSpPr bwMode="auto">
          <a:xfrm>
            <a:off x="1079500" y="3098800"/>
            <a:ext cx="2208213" cy="750888"/>
            <a:chOff x="4526" y="2205"/>
            <a:chExt cx="1588" cy="681"/>
          </a:xfrm>
        </p:grpSpPr>
        <p:sp>
          <p:nvSpPr>
            <p:cNvPr id="15450" name="Rectangle 1094"/>
            <p:cNvSpPr>
              <a:spLocks noChangeArrowheads="1"/>
            </p:cNvSpPr>
            <p:nvPr/>
          </p:nvSpPr>
          <p:spPr bwMode="auto">
            <a:xfrm>
              <a:off x="4753" y="2341"/>
              <a:ext cx="136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fr-FR" sz="2800" u="sng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F(t) &lt; </a:t>
              </a:r>
              <a:r>
                <a:rPr lang="fr-FR" altLang="fr-FR" sz="2800" u="sng">
                  <a:solidFill>
                    <a:schemeClr val="tx1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l</a:t>
              </a:r>
              <a:r>
                <a:rPr lang="fr-FR" altLang="fr-FR" sz="2800" u="sng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451" name="AutoShape 1095"/>
            <p:cNvSpPr>
              <a:spLocks noChangeArrowheads="1"/>
            </p:cNvSpPr>
            <p:nvPr/>
          </p:nvSpPr>
          <p:spPr bwMode="auto">
            <a:xfrm>
              <a:off x="4526" y="2205"/>
              <a:ext cx="1588" cy="681"/>
            </a:xfrm>
            <a:prstGeom prst="verticalScroll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297034" name="Group 1098"/>
          <p:cNvGrpSpPr>
            <a:grpSpLocks/>
          </p:cNvGrpSpPr>
          <p:nvPr/>
        </p:nvGrpSpPr>
        <p:grpSpPr bwMode="auto">
          <a:xfrm>
            <a:off x="7162800" y="5227638"/>
            <a:ext cx="2720975" cy="649287"/>
            <a:chOff x="4526" y="2205"/>
            <a:chExt cx="1588" cy="681"/>
          </a:xfrm>
        </p:grpSpPr>
        <p:sp>
          <p:nvSpPr>
            <p:cNvPr id="15448" name="Rectangle 1099"/>
            <p:cNvSpPr>
              <a:spLocks noChangeArrowheads="1"/>
            </p:cNvSpPr>
            <p:nvPr/>
          </p:nvSpPr>
          <p:spPr bwMode="auto">
            <a:xfrm>
              <a:off x="4753" y="2341"/>
              <a:ext cx="136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fr-FR" sz="2800" b="0" u="sng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MTBF = 1/</a:t>
              </a:r>
              <a:r>
                <a:rPr lang="fr-FR" altLang="fr-FR" sz="2800" b="0" u="sng">
                  <a:solidFill>
                    <a:schemeClr val="tx1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l</a:t>
              </a:r>
              <a:endParaRPr lang="fr-FR" altLang="fr-FR" sz="2800" b="0" u="sng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449" name="AutoShape 1100"/>
            <p:cNvSpPr>
              <a:spLocks noChangeArrowheads="1"/>
            </p:cNvSpPr>
            <p:nvPr/>
          </p:nvSpPr>
          <p:spPr bwMode="auto">
            <a:xfrm>
              <a:off x="4526" y="2205"/>
              <a:ext cx="1588" cy="681"/>
            </a:xfrm>
            <a:prstGeom prst="verticalScroll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297037" name="Group 1101"/>
          <p:cNvGrpSpPr>
            <a:grpSpLocks/>
          </p:cNvGrpSpPr>
          <p:nvPr/>
        </p:nvGrpSpPr>
        <p:grpSpPr bwMode="auto">
          <a:xfrm>
            <a:off x="935038" y="3713163"/>
            <a:ext cx="9202737" cy="1112837"/>
            <a:chOff x="498" y="2160"/>
            <a:chExt cx="5797" cy="701"/>
          </a:xfrm>
        </p:grpSpPr>
        <p:sp>
          <p:nvSpPr>
            <p:cNvPr id="15444" name="Arc 1102"/>
            <p:cNvSpPr>
              <a:spLocks/>
            </p:cNvSpPr>
            <p:nvPr/>
          </p:nvSpPr>
          <p:spPr bwMode="auto">
            <a:xfrm flipH="1" flipV="1">
              <a:off x="944" y="2160"/>
              <a:ext cx="5351" cy="674"/>
            </a:xfrm>
            <a:custGeom>
              <a:avLst/>
              <a:gdLst>
                <a:gd name="T0" fmla="*/ 0 w 19201"/>
                <a:gd name="T1" fmla="*/ 0 h 21084"/>
                <a:gd name="T2" fmla="*/ 0 w 19201"/>
                <a:gd name="T3" fmla="*/ 0 h 21084"/>
                <a:gd name="T4" fmla="*/ 0 w 19201"/>
                <a:gd name="T5" fmla="*/ 0 h 210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1" h="21084" fill="none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</a:path>
                <a:path w="19201" h="21084" stroke="0" extrusionOk="0">
                  <a:moveTo>
                    <a:pt x="4693" y="-1"/>
                  </a:moveTo>
                  <a:cubicBezTo>
                    <a:pt x="10949" y="1392"/>
                    <a:pt x="16264" y="5492"/>
                    <a:pt x="19200" y="11190"/>
                  </a:cubicBezTo>
                  <a:lnTo>
                    <a:pt x="0" y="21084"/>
                  </a:lnTo>
                  <a:lnTo>
                    <a:pt x="4693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45" name="Line 1103"/>
            <p:cNvSpPr>
              <a:spLocks noChangeShapeType="1"/>
            </p:cNvSpPr>
            <p:nvPr/>
          </p:nvSpPr>
          <p:spPr bwMode="auto">
            <a:xfrm>
              <a:off x="498" y="2390"/>
              <a:ext cx="431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46" name="Text Box 1104"/>
            <p:cNvSpPr txBox="1">
              <a:spLocks noChangeArrowheads="1"/>
            </p:cNvSpPr>
            <p:nvPr/>
          </p:nvSpPr>
          <p:spPr bwMode="auto">
            <a:xfrm>
              <a:off x="3362" y="2523"/>
              <a:ext cx="2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000">
                  <a:solidFill>
                    <a:srgbClr val="333333"/>
                  </a:solidFill>
                </a:rPr>
                <a:t>L</a:t>
              </a:r>
              <a:r>
                <a:rPr lang="fr-FR" altLang="fr-FR" sz="2000" baseline="-25000">
                  <a:solidFill>
                    <a:srgbClr val="333333"/>
                  </a:solidFill>
                </a:rPr>
                <a:t>n</a:t>
              </a:r>
              <a:r>
                <a:rPr lang="fr-FR" altLang="fr-FR" sz="2000">
                  <a:solidFill>
                    <a:srgbClr val="333333"/>
                  </a:solidFill>
                </a:rPr>
                <a:t> – L</a:t>
              </a:r>
              <a:r>
                <a:rPr lang="fr-FR" altLang="fr-FR" sz="2000" baseline="-25000">
                  <a:solidFill>
                    <a:srgbClr val="333333"/>
                  </a:solidFill>
                </a:rPr>
                <a:t>n+1</a:t>
              </a:r>
              <a:r>
                <a:rPr lang="fr-FR" altLang="fr-FR" sz="2000" b="0">
                  <a:solidFill>
                    <a:srgbClr val="333333"/>
                  </a:solidFill>
                </a:rPr>
                <a:t> </a:t>
              </a:r>
              <a:r>
                <a:rPr lang="fr-FR" altLang="fr-FR" sz="2000">
                  <a:solidFill>
                    <a:srgbClr val="333333"/>
                  </a:solidFill>
                </a:rPr>
                <a:t>=</a:t>
              </a:r>
              <a:r>
                <a:rPr lang="fr-FR" altLang="fr-FR" sz="2000" b="0">
                  <a:solidFill>
                    <a:srgbClr val="333333"/>
                  </a:solidFill>
                </a:rPr>
                <a:t> </a:t>
              </a:r>
              <a:r>
                <a:rPr lang="fr-FR" altLang="fr-FR" sz="2000">
                  <a:solidFill>
                    <a:srgbClr val="333333"/>
                  </a:solidFill>
                </a:rPr>
                <a:t>1/6*(5/6)</a:t>
              </a:r>
              <a:r>
                <a:rPr lang="fr-FR" altLang="fr-FR" sz="2000" baseline="30000">
                  <a:solidFill>
                    <a:srgbClr val="333333"/>
                  </a:solidFill>
                </a:rPr>
                <a:t>n</a:t>
              </a:r>
              <a:r>
                <a:rPr lang="fr-FR" altLang="fr-FR" sz="2000">
                  <a:solidFill>
                    <a:srgbClr val="333333"/>
                  </a:solidFill>
                </a:rPr>
                <a:t> </a:t>
              </a:r>
              <a:r>
                <a:rPr lang="fr-FR" altLang="fr-FR" sz="2000">
                  <a:solidFill>
                    <a:srgbClr val="333333"/>
                  </a:solidFill>
                  <a:sym typeface="Symbol" panose="05050102010706020507" pitchFamily="18" charset="2"/>
                </a:rPr>
                <a:t></a:t>
              </a:r>
              <a:r>
                <a:rPr lang="en-US" altLang="fr-FR" sz="2000">
                  <a:solidFill>
                    <a:srgbClr val="333333"/>
                  </a:solidFill>
                </a:rPr>
                <a:t> 1/6*</a:t>
              </a:r>
              <a:r>
                <a:rPr lang="en-US" altLang="fr-FR" sz="2000">
                  <a:solidFill>
                    <a:srgbClr val="000000"/>
                  </a:solidFill>
                </a:rPr>
                <a:t>e</a:t>
              </a:r>
              <a:r>
                <a:rPr lang="en-US" altLang="fr-FR" sz="2000" baseline="30000">
                  <a:solidFill>
                    <a:srgbClr val="000000"/>
                  </a:solidFill>
                </a:rPr>
                <a:t>-n/6</a:t>
              </a:r>
            </a:p>
          </p:txBody>
        </p:sp>
        <p:sp>
          <p:nvSpPr>
            <p:cNvPr id="15447" name="Line 1105"/>
            <p:cNvSpPr>
              <a:spLocks noChangeShapeType="1"/>
            </p:cNvSpPr>
            <p:nvPr/>
          </p:nvSpPr>
          <p:spPr bwMode="auto">
            <a:xfrm>
              <a:off x="5035" y="2834"/>
              <a:ext cx="975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042" name="Rectangle 1106"/>
          <p:cNvSpPr>
            <a:spLocks noGrp="1" noChangeArrowheads="1"/>
          </p:cNvSpPr>
          <p:nvPr>
            <p:ph type="body" idx="1"/>
          </p:nvPr>
        </p:nvSpPr>
        <p:spPr>
          <a:xfrm>
            <a:off x="200025" y="5257800"/>
            <a:ext cx="5613400" cy="550863"/>
          </a:xfrm>
          <a:noFill/>
        </p:spPr>
        <p:txBody>
          <a:bodyPr lIns="95784" tIns="47892" rIns="95784" bIns="47892"/>
          <a:lstStyle/>
          <a:p>
            <a:r>
              <a:rPr lang="fr-FR" altLang="fr-FR" sz="1900" smtClean="0"/>
              <a:t>123456123456123456123456123456123456…</a:t>
            </a:r>
          </a:p>
        </p:txBody>
      </p:sp>
      <p:grpSp>
        <p:nvGrpSpPr>
          <p:cNvPr id="297068" name="Group 1132"/>
          <p:cNvGrpSpPr>
            <a:grpSpLocks/>
          </p:cNvGrpSpPr>
          <p:nvPr/>
        </p:nvGrpSpPr>
        <p:grpSpPr bwMode="auto">
          <a:xfrm>
            <a:off x="1352550" y="5715000"/>
            <a:ext cx="3168650" cy="381000"/>
            <a:chOff x="1349" y="3825"/>
            <a:chExt cx="1996" cy="240"/>
          </a:xfrm>
        </p:grpSpPr>
        <p:grpSp>
          <p:nvGrpSpPr>
            <p:cNvPr id="15432" name="Group 1107"/>
            <p:cNvGrpSpPr>
              <a:grpSpLocks/>
            </p:cNvGrpSpPr>
            <p:nvPr/>
          </p:nvGrpSpPr>
          <p:grpSpPr bwMode="auto">
            <a:xfrm>
              <a:off x="1349" y="3825"/>
              <a:ext cx="499" cy="240"/>
              <a:chOff x="1487" y="1298"/>
              <a:chExt cx="499" cy="240"/>
            </a:xfrm>
          </p:grpSpPr>
          <p:sp>
            <p:nvSpPr>
              <p:cNvPr id="15442" name="Line 1108"/>
              <p:cNvSpPr>
                <a:spLocks noChangeShapeType="1"/>
              </p:cNvSpPr>
              <p:nvPr/>
            </p:nvSpPr>
            <p:spPr bwMode="auto">
              <a:xfrm>
                <a:off x="1487" y="129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5443" name="Text Box 1109"/>
              <p:cNvSpPr txBox="1">
                <a:spLocks noChangeArrowheads="1"/>
              </p:cNvSpPr>
              <p:nvPr/>
            </p:nvSpPr>
            <p:spPr bwMode="auto">
              <a:xfrm>
                <a:off x="1623" y="1298"/>
                <a:ext cx="20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defTabSz="1042988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fr-FR" altLang="fr-FR" sz="1900" b="0">
                    <a:solidFill>
                      <a:srgbClr val="333333"/>
                    </a:solidFill>
                  </a:rPr>
                  <a:t>6</a:t>
                </a:r>
              </a:p>
            </p:txBody>
          </p:sp>
        </p:grpSp>
        <p:grpSp>
          <p:nvGrpSpPr>
            <p:cNvPr id="15433" name="Group 1110"/>
            <p:cNvGrpSpPr>
              <a:grpSpLocks/>
            </p:cNvGrpSpPr>
            <p:nvPr/>
          </p:nvGrpSpPr>
          <p:grpSpPr bwMode="auto">
            <a:xfrm>
              <a:off x="1848" y="3825"/>
              <a:ext cx="499" cy="240"/>
              <a:chOff x="1487" y="1298"/>
              <a:chExt cx="499" cy="240"/>
            </a:xfrm>
          </p:grpSpPr>
          <p:sp>
            <p:nvSpPr>
              <p:cNvPr id="15440" name="Line 1111"/>
              <p:cNvSpPr>
                <a:spLocks noChangeShapeType="1"/>
              </p:cNvSpPr>
              <p:nvPr/>
            </p:nvSpPr>
            <p:spPr bwMode="auto">
              <a:xfrm>
                <a:off x="1487" y="129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5441" name="Text Box 1112"/>
              <p:cNvSpPr txBox="1">
                <a:spLocks noChangeArrowheads="1"/>
              </p:cNvSpPr>
              <p:nvPr/>
            </p:nvSpPr>
            <p:spPr bwMode="auto">
              <a:xfrm>
                <a:off x="1623" y="1298"/>
                <a:ext cx="20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defTabSz="1042988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fr-FR" altLang="fr-FR" sz="1900" b="0">
                    <a:solidFill>
                      <a:srgbClr val="333333"/>
                    </a:solidFill>
                  </a:rPr>
                  <a:t>6</a:t>
                </a:r>
              </a:p>
            </p:txBody>
          </p:sp>
        </p:grpSp>
        <p:grpSp>
          <p:nvGrpSpPr>
            <p:cNvPr id="15434" name="Group 1113"/>
            <p:cNvGrpSpPr>
              <a:grpSpLocks/>
            </p:cNvGrpSpPr>
            <p:nvPr/>
          </p:nvGrpSpPr>
          <p:grpSpPr bwMode="auto">
            <a:xfrm>
              <a:off x="2347" y="3825"/>
              <a:ext cx="499" cy="240"/>
              <a:chOff x="1487" y="1298"/>
              <a:chExt cx="499" cy="240"/>
            </a:xfrm>
          </p:grpSpPr>
          <p:sp>
            <p:nvSpPr>
              <p:cNvPr id="15438" name="Line 1114"/>
              <p:cNvSpPr>
                <a:spLocks noChangeShapeType="1"/>
              </p:cNvSpPr>
              <p:nvPr/>
            </p:nvSpPr>
            <p:spPr bwMode="auto">
              <a:xfrm>
                <a:off x="1487" y="129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5439" name="Text Box 1115"/>
              <p:cNvSpPr txBox="1">
                <a:spLocks noChangeArrowheads="1"/>
              </p:cNvSpPr>
              <p:nvPr/>
            </p:nvSpPr>
            <p:spPr bwMode="auto">
              <a:xfrm>
                <a:off x="1623" y="1298"/>
                <a:ext cx="20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defTabSz="1042988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fr-FR" altLang="fr-FR" sz="1900" b="0">
                    <a:solidFill>
                      <a:srgbClr val="333333"/>
                    </a:solidFill>
                  </a:rPr>
                  <a:t>6</a:t>
                </a:r>
              </a:p>
            </p:txBody>
          </p:sp>
        </p:grpSp>
        <p:grpSp>
          <p:nvGrpSpPr>
            <p:cNvPr id="15435" name="Group 1116"/>
            <p:cNvGrpSpPr>
              <a:grpSpLocks/>
            </p:cNvGrpSpPr>
            <p:nvPr/>
          </p:nvGrpSpPr>
          <p:grpSpPr bwMode="auto">
            <a:xfrm>
              <a:off x="2846" y="3825"/>
              <a:ext cx="499" cy="240"/>
              <a:chOff x="1487" y="1298"/>
              <a:chExt cx="499" cy="240"/>
            </a:xfrm>
          </p:grpSpPr>
          <p:sp>
            <p:nvSpPr>
              <p:cNvPr id="15436" name="Line 1117"/>
              <p:cNvSpPr>
                <a:spLocks noChangeShapeType="1"/>
              </p:cNvSpPr>
              <p:nvPr/>
            </p:nvSpPr>
            <p:spPr bwMode="auto">
              <a:xfrm>
                <a:off x="1487" y="129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5437" name="Text Box 1118"/>
              <p:cNvSpPr txBox="1">
                <a:spLocks noChangeArrowheads="1"/>
              </p:cNvSpPr>
              <p:nvPr/>
            </p:nvSpPr>
            <p:spPr bwMode="auto">
              <a:xfrm>
                <a:off x="1623" y="1298"/>
                <a:ext cx="20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defTabSz="1042988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defTabSz="1042988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defTabSz="1042988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fr-FR" altLang="fr-FR" sz="1900" b="0">
                    <a:solidFill>
                      <a:srgbClr val="333333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297055" name="Group 1119"/>
          <p:cNvGrpSpPr>
            <a:grpSpLocks/>
          </p:cNvGrpSpPr>
          <p:nvPr/>
        </p:nvGrpSpPr>
        <p:grpSpPr bwMode="auto">
          <a:xfrm>
            <a:off x="863600" y="4033838"/>
            <a:ext cx="71438" cy="73025"/>
            <a:chOff x="844" y="1548"/>
            <a:chExt cx="45" cy="46"/>
          </a:xfrm>
        </p:grpSpPr>
        <p:sp>
          <p:nvSpPr>
            <p:cNvPr id="15430" name="Line 1120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31" name="Line 1121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7058" name="Group 1122"/>
          <p:cNvGrpSpPr>
            <a:grpSpLocks/>
          </p:cNvGrpSpPr>
          <p:nvPr/>
        </p:nvGrpSpPr>
        <p:grpSpPr bwMode="auto">
          <a:xfrm>
            <a:off x="1582738" y="4178300"/>
            <a:ext cx="71437" cy="73025"/>
            <a:chOff x="844" y="1548"/>
            <a:chExt cx="45" cy="46"/>
          </a:xfrm>
        </p:grpSpPr>
        <p:sp>
          <p:nvSpPr>
            <p:cNvPr id="15428" name="Line 1123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29" name="Line 1124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7061" name="Group 1125"/>
          <p:cNvGrpSpPr>
            <a:grpSpLocks/>
          </p:cNvGrpSpPr>
          <p:nvPr/>
        </p:nvGrpSpPr>
        <p:grpSpPr bwMode="auto">
          <a:xfrm>
            <a:off x="2303463" y="4321175"/>
            <a:ext cx="71437" cy="73025"/>
            <a:chOff x="844" y="1548"/>
            <a:chExt cx="45" cy="46"/>
          </a:xfrm>
        </p:grpSpPr>
        <p:sp>
          <p:nvSpPr>
            <p:cNvPr id="15426" name="Line 1126"/>
            <p:cNvSpPr>
              <a:spLocks noChangeShapeType="1"/>
            </p:cNvSpPr>
            <p:nvPr/>
          </p:nvSpPr>
          <p:spPr bwMode="auto">
            <a:xfrm>
              <a:off x="844" y="1548"/>
              <a:ext cx="45" cy="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27" name="Line 1127"/>
            <p:cNvSpPr>
              <a:spLocks noChangeShapeType="1"/>
            </p:cNvSpPr>
            <p:nvPr/>
          </p:nvSpPr>
          <p:spPr bwMode="auto">
            <a:xfrm flipV="1">
              <a:off x="844" y="1548"/>
              <a:ext cx="45" cy="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7084" name="Group 1148"/>
          <p:cNvGrpSpPr>
            <a:grpSpLocks/>
          </p:cNvGrpSpPr>
          <p:nvPr/>
        </p:nvGrpSpPr>
        <p:grpSpPr bwMode="auto">
          <a:xfrm>
            <a:off x="3024188" y="4394200"/>
            <a:ext cx="2951162" cy="360363"/>
            <a:chOff x="1805" y="2704"/>
            <a:chExt cx="1859" cy="227"/>
          </a:xfrm>
        </p:grpSpPr>
        <p:grpSp>
          <p:nvGrpSpPr>
            <p:cNvPr id="15411" name="Group 1128"/>
            <p:cNvGrpSpPr>
              <a:grpSpLocks/>
            </p:cNvGrpSpPr>
            <p:nvPr/>
          </p:nvGrpSpPr>
          <p:grpSpPr bwMode="auto">
            <a:xfrm>
              <a:off x="1805" y="2704"/>
              <a:ext cx="45" cy="46"/>
              <a:chOff x="844" y="1548"/>
              <a:chExt cx="45" cy="46"/>
            </a:xfrm>
          </p:grpSpPr>
          <p:sp>
            <p:nvSpPr>
              <p:cNvPr id="15424" name="Line 1129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25" name="Line 1130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412" name="Group 1133"/>
            <p:cNvGrpSpPr>
              <a:grpSpLocks/>
            </p:cNvGrpSpPr>
            <p:nvPr/>
          </p:nvGrpSpPr>
          <p:grpSpPr bwMode="auto">
            <a:xfrm>
              <a:off x="2258" y="2795"/>
              <a:ext cx="45" cy="46"/>
              <a:chOff x="844" y="1548"/>
              <a:chExt cx="45" cy="46"/>
            </a:xfrm>
          </p:grpSpPr>
          <p:sp>
            <p:nvSpPr>
              <p:cNvPr id="15422" name="Line 1134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23" name="Line 1135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413" name="Group 1139"/>
            <p:cNvGrpSpPr>
              <a:grpSpLocks/>
            </p:cNvGrpSpPr>
            <p:nvPr/>
          </p:nvGrpSpPr>
          <p:grpSpPr bwMode="auto">
            <a:xfrm>
              <a:off x="2712" y="2795"/>
              <a:ext cx="45" cy="46"/>
              <a:chOff x="844" y="1548"/>
              <a:chExt cx="45" cy="46"/>
            </a:xfrm>
          </p:grpSpPr>
          <p:sp>
            <p:nvSpPr>
              <p:cNvPr id="15420" name="Line 1140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21" name="Line 1141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414" name="Group 1142"/>
            <p:cNvGrpSpPr>
              <a:grpSpLocks/>
            </p:cNvGrpSpPr>
            <p:nvPr/>
          </p:nvGrpSpPr>
          <p:grpSpPr bwMode="auto">
            <a:xfrm>
              <a:off x="3165" y="2840"/>
              <a:ext cx="45" cy="46"/>
              <a:chOff x="844" y="1548"/>
              <a:chExt cx="45" cy="46"/>
            </a:xfrm>
          </p:grpSpPr>
          <p:sp>
            <p:nvSpPr>
              <p:cNvPr id="15418" name="Line 1143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19" name="Line 1144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415" name="Group 1145"/>
            <p:cNvGrpSpPr>
              <a:grpSpLocks/>
            </p:cNvGrpSpPr>
            <p:nvPr/>
          </p:nvGrpSpPr>
          <p:grpSpPr bwMode="auto">
            <a:xfrm>
              <a:off x="3619" y="2885"/>
              <a:ext cx="45" cy="46"/>
              <a:chOff x="844" y="1548"/>
              <a:chExt cx="45" cy="46"/>
            </a:xfrm>
          </p:grpSpPr>
          <p:sp>
            <p:nvSpPr>
              <p:cNvPr id="15416" name="Line 1146"/>
              <p:cNvSpPr>
                <a:spLocks noChangeShapeType="1"/>
              </p:cNvSpPr>
              <p:nvPr/>
            </p:nvSpPr>
            <p:spPr bwMode="auto">
              <a:xfrm>
                <a:off x="844" y="1548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17" name="Line 1147"/>
              <p:cNvSpPr>
                <a:spLocks noChangeShapeType="1"/>
              </p:cNvSpPr>
              <p:nvPr/>
            </p:nvSpPr>
            <p:spPr bwMode="auto">
              <a:xfrm flipV="1">
                <a:off x="844" y="1548"/>
                <a:ext cx="45" cy="4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5409" name="Text Box 1149"/>
          <p:cNvSpPr txBox="1">
            <a:spLocks noChangeArrowheads="1"/>
          </p:cNvSpPr>
          <p:nvPr/>
        </p:nvSpPr>
        <p:spPr bwMode="auto">
          <a:xfrm>
            <a:off x="4376738" y="5892800"/>
            <a:ext cx="54737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rgbClr val="084887"/>
                </a:solidFill>
              </a:rPr>
              <a:t>MTBF </a:t>
            </a:r>
            <a:r>
              <a:rPr lang="fr-FR" altLang="fr-FR" sz="2000">
                <a:solidFill>
                  <a:srgbClr val="084887"/>
                </a:solidFill>
                <a:sym typeface="Symbol" panose="05050102010706020507" pitchFamily="18" charset="2"/>
              </a:rPr>
              <a:t> ‘tiers-vie’ ; </a:t>
            </a:r>
            <a:r>
              <a:rPr lang="fr-FR" altLang="fr-FR" sz="2000">
                <a:solidFill>
                  <a:srgbClr val="084887"/>
                </a:solidFill>
              </a:rPr>
              <a:t>demi-vie </a:t>
            </a:r>
            <a:r>
              <a:rPr lang="fr-FR" altLang="fr-FR" sz="2000">
                <a:solidFill>
                  <a:srgbClr val="084887"/>
                </a:solidFill>
                <a:sym typeface="Symbol" panose="05050102010706020507" pitchFamily="18" charset="2"/>
              </a:rPr>
              <a:t> MTBF/1.5</a:t>
            </a:r>
          </a:p>
        </p:txBody>
      </p:sp>
      <p:sp>
        <p:nvSpPr>
          <p:cNvPr id="15410" name="Text Box 1150"/>
          <p:cNvSpPr txBox="1">
            <a:spLocks noChangeArrowheads="1"/>
          </p:cNvSpPr>
          <p:nvPr/>
        </p:nvSpPr>
        <p:spPr bwMode="auto">
          <a:xfrm>
            <a:off x="2133600" y="1309688"/>
            <a:ext cx="5641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Gompertz : ‘living decreased in geometrical progression’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lang="fr-FR" altLang="fr-FR" sz="1200">
              <a:solidFill>
                <a:srgbClr val="0848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5" grpId="0"/>
      <p:bldP spid="297028" grpId="0"/>
      <p:bldP spid="2970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93688"/>
            <a:ext cx="7848600" cy="398462"/>
          </a:xfrm>
        </p:spPr>
        <p:txBody>
          <a:bodyPr/>
          <a:lstStyle/>
          <a:p>
            <a:r>
              <a:rPr lang="en-US" altLang="fr-FR" u="sng" smtClean="0"/>
              <a:t>Densité</a:t>
            </a:r>
            <a:r>
              <a:rPr lang="en-US" altLang="fr-FR" smtClean="0"/>
              <a:t> de défaillance vs. </a:t>
            </a:r>
            <a:r>
              <a:rPr lang="en-US" altLang="fr-FR" u="sng" smtClean="0"/>
              <a:t>Taux</a:t>
            </a:r>
            <a:r>
              <a:rPr lang="en-US" altLang="fr-FR" smtClean="0"/>
              <a:t> de défaillance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509746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3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08275"/>
            <a:ext cx="509746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3" name="Oval 5"/>
          <p:cNvSpPr>
            <a:spLocks noChangeArrowheads="1"/>
          </p:cNvSpPr>
          <p:nvPr/>
        </p:nvSpPr>
        <p:spPr bwMode="auto">
          <a:xfrm>
            <a:off x="3657600" y="4652963"/>
            <a:ext cx="1582738" cy="1439862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560388" y="1844675"/>
            <a:ext cx="4321175" cy="8477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accent2"/>
                </a:solidFill>
              </a:rPr>
              <a:t>Diminution de la mortalité 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accent2"/>
                </a:solidFill>
              </a:rPr>
              <a:t>Sélection des plus robustes ?</a:t>
            </a:r>
            <a:r>
              <a:rPr lang="en-US" altLang="fr-FR" sz="24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2720975" y="2708275"/>
            <a:ext cx="1368425" cy="20161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2720975" y="1484313"/>
            <a:ext cx="0" cy="3603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200025" y="981075"/>
            <a:ext cx="4968875" cy="482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accent2"/>
                </a:solidFill>
              </a:rPr>
              <a:t>NON :Diminution de la population !</a:t>
            </a:r>
            <a:r>
              <a:rPr lang="en-US" altLang="fr-FR" sz="24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 flipH="1">
            <a:off x="5168900" y="1196975"/>
            <a:ext cx="5048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5673725" y="981075"/>
            <a:ext cx="4103688" cy="15779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accent2"/>
                </a:solidFill>
              </a:rPr>
              <a:t>Un meilleur indicateur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400" b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400" b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fr-FR" sz="2400" b="0">
              <a:solidFill>
                <a:schemeClr val="tx1"/>
              </a:solidFill>
            </a:endParaRPr>
          </a:p>
        </p:txBody>
      </p:sp>
      <p:graphicFrame>
        <p:nvGraphicFramePr>
          <p:cNvPr id="314380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5889625" y="1484313"/>
          <a:ext cx="31162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6" imgW="1320227" imgH="418918" progId="Equation.3">
                  <p:embed/>
                </p:oleObj>
              </mc:Choice>
              <mc:Fallback>
                <p:oleObj name="Equation" r:id="rId6" imgW="1320227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1484313"/>
                        <a:ext cx="311626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Line 13"/>
          <p:cNvSpPr>
            <a:spLocks noChangeShapeType="1"/>
          </p:cNvSpPr>
          <p:nvPr/>
        </p:nvSpPr>
        <p:spPr bwMode="auto">
          <a:xfrm flipH="1" flipV="1">
            <a:off x="7545388" y="2565400"/>
            <a:ext cx="0" cy="2873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  <p:bldP spid="314374" grpId="0" animBg="1"/>
      <p:bldP spid="314377" grpId="0" animBg="1"/>
      <p:bldP spid="3143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311150"/>
            <a:ext cx="8220075" cy="381000"/>
          </a:xfrm>
        </p:spPr>
        <p:txBody>
          <a:bodyPr/>
          <a:lstStyle/>
          <a:p>
            <a:r>
              <a:rPr lang="fr-FR" altLang="fr-FR" smtClean="0"/>
              <a:t>Qu’est-ce qu’un </a:t>
            </a:r>
            <a:r>
              <a:rPr lang="fr-FR" altLang="fr-FR" smtClean="0">
                <a:latin typeface="Symbol" panose="05050102010706020507" pitchFamily="18" charset="2"/>
              </a:rPr>
              <a:t>l</a:t>
            </a:r>
            <a:r>
              <a:rPr lang="fr-FR" altLang="fr-FR" smtClean="0"/>
              <a:t> ? (2/2) :  raisons des variations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3505200" y="1271588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505200" y="2871788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934200" y="2643188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t </a:t>
            </a:r>
            <a:r>
              <a:rPr lang="fr-FR" altLang="fr-FR" sz="1800" b="0">
                <a:solidFill>
                  <a:schemeClr val="tx1"/>
                </a:solidFill>
              </a:rPr>
              <a:t>(h ou an)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92413" y="808038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  <a:latin typeface="Symbol" panose="05050102010706020507" pitchFamily="18" charset="2"/>
              </a:rPr>
              <a:t>l </a:t>
            </a:r>
            <a:r>
              <a:rPr lang="fr-FR" altLang="fr-FR" sz="1800" b="0">
                <a:solidFill>
                  <a:schemeClr val="tx1"/>
                </a:solidFill>
              </a:rPr>
              <a:t>(% pannes / h ou an)</a:t>
            </a:r>
            <a:r>
              <a:rPr lang="fr-FR" altLang="fr-FR" sz="2400" b="0">
                <a:solidFill>
                  <a:schemeClr val="tx1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20487" name="Arc 7"/>
          <p:cNvSpPr>
            <a:spLocks/>
          </p:cNvSpPr>
          <p:nvPr/>
        </p:nvSpPr>
        <p:spPr bwMode="auto">
          <a:xfrm flipH="1" flipV="1">
            <a:off x="3517900" y="881063"/>
            <a:ext cx="904875" cy="1841500"/>
          </a:xfrm>
          <a:custGeom>
            <a:avLst/>
            <a:gdLst>
              <a:gd name="T0" fmla="*/ 0 w 20249"/>
              <a:gd name="T1" fmla="*/ 0 h 21600"/>
              <a:gd name="T2" fmla="*/ 2147483646 w 20249"/>
              <a:gd name="T3" fmla="*/ 2147483646 h 21600"/>
              <a:gd name="T4" fmla="*/ 2147483646 w 2024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49" h="21600" fill="none" extrusionOk="0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9027" y="0"/>
                  <a:pt x="17075" y="5564"/>
                  <a:pt x="20249" y="13971"/>
                </a:cubicBezTo>
              </a:path>
              <a:path w="20249" h="21600" stroke="0" extrusionOk="0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9027" y="0"/>
                  <a:pt x="17075" y="5564"/>
                  <a:pt x="20249" y="13971"/>
                </a:cubicBezTo>
                <a:lnTo>
                  <a:pt x="41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419600" y="271938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Arc 9"/>
          <p:cNvSpPr>
            <a:spLocks/>
          </p:cNvSpPr>
          <p:nvPr/>
        </p:nvSpPr>
        <p:spPr bwMode="auto">
          <a:xfrm flipV="1">
            <a:off x="5638800" y="1241425"/>
            <a:ext cx="846138" cy="1477963"/>
          </a:xfrm>
          <a:custGeom>
            <a:avLst/>
            <a:gdLst>
              <a:gd name="T0" fmla="*/ 0 w 19969"/>
              <a:gd name="T1" fmla="*/ 0 h 21600"/>
              <a:gd name="T2" fmla="*/ 2147483646 w 19969"/>
              <a:gd name="T3" fmla="*/ 2147483646 h 21600"/>
              <a:gd name="T4" fmla="*/ 0 w 1996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69" h="21600" fill="none" extrusionOk="0">
                <a:moveTo>
                  <a:pt x="-1" y="0"/>
                </a:moveTo>
                <a:cubicBezTo>
                  <a:pt x="8748" y="0"/>
                  <a:pt x="16633" y="5277"/>
                  <a:pt x="19969" y="13365"/>
                </a:cubicBezTo>
              </a:path>
              <a:path w="19969" h="21600" stroke="0" extrusionOk="0">
                <a:moveTo>
                  <a:pt x="-1" y="0"/>
                </a:moveTo>
                <a:cubicBezTo>
                  <a:pt x="8748" y="0"/>
                  <a:pt x="16633" y="5277"/>
                  <a:pt x="19969" y="1336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343400" y="249078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495800" y="2109788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000" b="0">
                <a:solidFill>
                  <a:schemeClr val="tx1"/>
                </a:solidFill>
              </a:rPr>
              <a:t>Vie utile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505200" y="302418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343400" y="302418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715000" y="3024188"/>
            <a:ext cx="1050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419600" y="3024188"/>
            <a:ext cx="1120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accidentelle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400" b="0" i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715000" y="3024188"/>
            <a:ext cx="11509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de vieillesse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400" b="0" i="1">
                <a:solidFill>
                  <a:schemeClr val="tx1"/>
                </a:solidFill>
              </a:rPr>
              <a:t>d’usure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514600" y="3024188"/>
            <a:ext cx="962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Mortalité :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400" b="0" i="1">
                <a:solidFill>
                  <a:schemeClr val="tx1"/>
                </a:solidFill>
              </a:rPr>
              <a:t>Panne   :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429000" y="3024188"/>
            <a:ext cx="8143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précoce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400" b="0" i="1">
                <a:solidFill>
                  <a:schemeClr val="tx1"/>
                </a:solidFill>
              </a:rPr>
              <a:t>infantile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1676400" y="3557588"/>
            <a:ext cx="2057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4953000" y="3557588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248400" y="3557588"/>
            <a:ext cx="21336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04800" y="4243388"/>
            <a:ext cx="2836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>
                <a:solidFill>
                  <a:schemeClr val="tx1"/>
                </a:solidFill>
              </a:rPr>
              <a:t>Malformation cardiaque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 i="1">
                <a:solidFill>
                  <a:schemeClr val="tx1"/>
                </a:solidFill>
              </a:rPr>
              <a:t>Mauvaise soudure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3903663" y="4243388"/>
            <a:ext cx="2201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>
                <a:solidFill>
                  <a:schemeClr val="tx1"/>
                </a:solidFill>
              </a:rPr>
              <a:t>Peau de banane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 i="1">
                <a:solidFill>
                  <a:schemeClr val="tx1"/>
                </a:solidFill>
              </a:rPr>
              <a:t>Perturbation EMC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270750" y="4243388"/>
            <a:ext cx="224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>
                <a:solidFill>
                  <a:schemeClr val="tx1"/>
                </a:solidFill>
              </a:rPr>
              <a:t>Cancer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b="0" i="1">
                <a:solidFill>
                  <a:schemeClr val="tx1"/>
                </a:solidFill>
              </a:rPr>
              <a:t>Connecteur oxydé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1676400" y="4929188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4953000" y="4929188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8382000" y="4929188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41325" y="5273675"/>
            <a:ext cx="2406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Contrôle qualité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Mise à l’épreuve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7146925" y="5273675"/>
            <a:ext cx="264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Dimensionnement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495800" y="5462588"/>
            <a:ext cx="86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0">
                <a:solidFill>
                  <a:schemeClr val="tx1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7975"/>
            <a:ext cx="8991600" cy="457200"/>
          </a:xfrm>
        </p:spPr>
        <p:txBody>
          <a:bodyPr/>
          <a:lstStyle/>
          <a:p>
            <a:r>
              <a:rPr lang="fr-FR" altLang="fr-FR" smtClean="0"/>
              <a:t>Durées de Vie et de Bon Fonctionnement : rien à voir !!!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33525"/>
            <a:ext cx="4792663" cy="4638675"/>
          </a:xfrm>
        </p:spPr>
        <p:txBody>
          <a:bodyPr/>
          <a:lstStyle/>
          <a:p>
            <a:r>
              <a:rPr lang="fr-FR" altLang="fr-FR" smtClean="0"/>
              <a:t>Relais NS1 (« gravitiques ») : </a:t>
            </a:r>
          </a:p>
          <a:p>
            <a:pPr lvl="1"/>
            <a:r>
              <a:rPr lang="fr-FR" altLang="fr-FR" smtClean="0"/>
              <a:t>Vie utile = 30 ans</a:t>
            </a:r>
          </a:p>
          <a:p>
            <a:pPr lvl="1"/>
            <a:r>
              <a:rPr lang="fr-FR" altLang="fr-FR" smtClean="0"/>
              <a:t>MTBF &gt; 10</a:t>
            </a:r>
            <a:r>
              <a:rPr lang="fr-FR" altLang="fr-FR" baseline="30000" smtClean="0"/>
              <a:t>5 </a:t>
            </a:r>
            <a:r>
              <a:rPr lang="fr-FR" altLang="fr-FR" smtClean="0"/>
              <a:t>ans (10</a:t>
            </a:r>
            <a:r>
              <a:rPr lang="fr-FR" altLang="fr-FR" baseline="30000" smtClean="0"/>
              <a:t>-9 </a:t>
            </a:r>
            <a:r>
              <a:rPr lang="fr-FR" altLang="fr-FR" smtClean="0"/>
              <a:t>/h)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altLang="fr-FR" smtClean="0"/>
              <a:t>ratio : &lt; 1/3000 !!!</a:t>
            </a:r>
          </a:p>
          <a:p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  <a:p>
            <a:r>
              <a:rPr lang="fr-FR" altLang="fr-FR" smtClean="0"/>
              <a:t>Pentium (C.I. numérique) :</a:t>
            </a:r>
          </a:p>
          <a:p>
            <a:pPr lvl="1"/>
            <a:r>
              <a:rPr lang="fr-FR" altLang="fr-FR" smtClean="0"/>
              <a:t>Vie utile = 30 ans</a:t>
            </a:r>
          </a:p>
          <a:p>
            <a:pPr lvl="1"/>
            <a:r>
              <a:rPr lang="fr-FR" altLang="fr-FR" smtClean="0"/>
              <a:t>MTBF = 3 jours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altLang="fr-FR" smtClean="0"/>
              <a:t>ratio : 3000 !!!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943600" y="17526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5943600" y="33528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051925" y="30876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699125" y="12541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 flipV="1">
            <a:off x="5961063" y="4076700"/>
            <a:ext cx="0" cy="165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961063" y="57340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9051925" y="54498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699125" y="36163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2540" name="Arc 12"/>
          <p:cNvSpPr>
            <a:spLocks/>
          </p:cNvSpPr>
          <p:nvPr/>
        </p:nvSpPr>
        <p:spPr bwMode="auto">
          <a:xfrm flipH="1" flipV="1">
            <a:off x="5961063" y="4079875"/>
            <a:ext cx="431800" cy="647700"/>
          </a:xfrm>
          <a:custGeom>
            <a:avLst/>
            <a:gdLst>
              <a:gd name="T0" fmla="*/ 0 w 22121"/>
              <a:gd name="T1" fmla="*/ 2147483646 h 21600"/>
              <a:gd name="T2" fmla="*/ 2147483646 w 22121"/>
              <a:gd name="T3" fmla="*/ 2147483646 h 21600"/>
              <a:gd name="T4" fmla="*/ 2147483646 w 22121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21" h="21600" fill="none" extrusionOk="0">
                <a:moveTo>
                  <a:pt x="0" y="6"/>
                </a:moveTo>
                <a:cubicBezTo>
                  <a:pt x="173" y="2"/>
                  <a:pt x="347" y="-1"/>
                  <a:pt x="521" y="0"/>
                </a:cubicBezTo>
                <a:cubicBezTo>
                  <a:pt x="12450" y="0"/>
                  <a:pt x="22121" y="9670"/>
                  <a:pt x="22121" y="21600"/>
                </a:cubicBezTo>
              </a:path>
              <a:path w="22121" h="21600" stroke="0" extrusionOk="0">
                <a:moveTo>
                  <a:pt x="0" y="6"/>
                </a:moveTo>
                <a:cubicBezTo>
                  <a:pt x="173" y="2"/>
                  <a:pt x="347" y="-1"/>
                  <a:pt x="521" y="0"/>
                </a:cubicBezTo>
                <a:cubicBezTo>
                  <a:pt x="12450" y="0"/>
                  <a:pt x="22121" y="9670"/>
                  <a:pt x="22121" y="21600"/>
                </a:cubicBezTo>
                <a:lnTo>
                  <a:pt x="521" y="21600"/>
                </a:lnTo>
                <a:lnTo>
                  <a:pt x="0" y="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392863" y="4724400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Arc 14"/>
          <p:cNvSpPr>
            <a:spLocks/>
          </p:cNvSpPr>
          <p:nvPr/>
        </p:nvSpPr>
        <p:spPr bwMode="auto">
          <a:xfrm flipV="1">
            <a:off x="7113588" y="4076700"/>
            <a:ext cx="742950" cy="647700"/>
          </a:xfrm>
          <a:custGeom>
            <a:avLst/>
            <a:gdLst>
              <a:gd name="T0" fmla="*/ 0 w 23420"/>
              <a:gd name="T1" fmla="*/ 2147483646 h 21600"/>
              <a:gd name="T2" fmla="*/ 2147483646 w 23420"/>
              <a:gd name="T3" fmla="*/ 2147483646 h 21600"/>
              <a:gd name="T4" fmla="*/ 2147483646 w 2342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20" h="21600" fill="none" extrusionOk="0">
                <a:moveTo>
                  <a:pt x="-1" y="76"/>
                </a:moveTo>
                <a:cubicBezTo>
                  <a:pt x="605" y="25"/>
                  <a:pt x="1212" y="-1"/>
                  <a:pt x="1820" y="0"/>
                </a:cubicBezTo>
                <a:cubicBezTo>
                  <a:pt x="13749" y="0"/>
                  <a:pt x="23420" y="9670"/>
                  <a:pt x="23420" y="21600"/>
                </a:cubicBezTo>
              </a:path>
              <a:path w="23420" h="21600" stroke="0" extrusionOk="0">
                <a:moveTo>
                  <a:pt x="-1" y="76"/>
                </a:moveTo>
                <a:cubicBezTo>
                  <a:pt x="605" y="25"/>
                  <a:pt x="1212" y="-1"/>
                  <a:pt x="1820" y="0"/>
                </a:cubicBezTo>
                <a:cubicBezTo>
                  <a:pt x="13749" y="0"/>
                  <a:pt x="23420" y="9670"/>
                  <a:pt x="23420" y="21600"/>
                </a:cubicBezTo>
                <a:lnTo>
                  <a:pt x="1820" y="21600"/>
                </a:lnTo>
                <a:lnTo>
                  <a:pt x="-1" y="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392863" y="5805488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753225" y="3284538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6753225" y="3357563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681788" y="4724400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7" name="Arc 19"/>
          <p:cNvSpPr>
            <a:spLocks/>
          </p:cNvSpPr>
          <p:nvPr/>
        </p:nvSpPr>
        <p:spPr bwMode="auto">
          <a:xfrm flipH="1" flipV="1">
            <a:off x="5961063" y="2709863"/>
            <a:ext cx="409575" cy="647700"/>
          </a:xfrm>
          <a:custGeom>
            <a:avLst/>
            <a:gdLst>
              <a:gd name="T0" fmla="*/ 0 w 23217"/>
              <a:gd name="T1" fmla="*/ 2147483646 h 21600"/>
              <a:gd name="T2" fmla="*/ 2147483646 w 23217"/>
              <a:gd name="T3" fmla="*/ 2147483646 h 21600"/>
              <a:gd name="T4" fmla="*/ 2147483646 w 23217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17" h="21600" fill="none" extrusionOk="0">
                <a:moveTo>
                  <a:pt x="-1" y="60"/>
                </a:moveTo>
                <a:cubicBezTo>
                  <a:pt x="538" y="20"/>
                  <a:pt x="1077" y="-1"/>
                  <a:pt x="1617" y="0"/>
                </a:cubicBezTo>
                <a:cubicBezTo>
                  <a:pt x="13546" y="0"/>
                  <a:pt x="23217" y="9670"/>
                  <a:pt x="23217" y="21600"/>
                </a:cubicBezTo>
              </a:path>
              <a:path w="23217" h="21600" stroke="0" extrusionOk="0">
                <a:moveTo>
                  <a:pt x="-1" y="60"/>
                </a:moveTo>
                <a:cubicBezTo>
                  <a:pt x="538" y="20"/>
                  <a:pt x="1077" y="-1"/>
                  <a:pt x="1617" y="0"/>
                </a:cubicBezTo>
                <a:cubicBezTo>
                  <a:pt x="13546" y="0"/>
                  <a:pt x="23217" y="9670"/>
                  <a:pt x="23217" y="21600"/>
                </a:cubicBezTo>
                <a:lnTo>
                  <a:pt x="1617" y="21600"/>
                </a:lnTo>
                <a:lnTo>
                  <a:pt x="-1" y="6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6392863" y="3357563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Arc 21"/>
          <p:cNvSpPr>
            <a:spLocks/>
          </p:cNvSpPr>
          <p:nvPr/>
        </p:nvSpPr>
        <p:spPr bwMode="auto">
          <a:xfrm flipV="1">
            <a:off x="7113588" y="2708275"/>
            <a:ext cx="742950" cy="647700"/>
          </a:xfrm>
          <a:custGeom>
            <a:avLst/>
            <a:gdLst>
              <a:gd name="T0" fmla="*/ 0 w 23420"/>
              <a:gd name="T1" fmla="*/ 2147483646 h 21600"/>
              <a:gd name="T2" fmla="*/ 2147483646 w 23420"/>
              <a:gd name="T3" fmla="*/ 2147483646 h 21600"/>
              <a:gd name="T4" fmla="*/ 2147483646 w 2342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20" h="21600" fill="none" extrusionOk="0">
                <a:moveTo>
                  <a:pt x="-1" y="76"/>
                </a:moveTo>
                <a:cubicBezTo>
                  <a:pt x="605" y="25"/>
                  <a:pt x="1212" y="-1"/>
                  <a:pt x="1820" y="0"/>
                </a:cubicBezTo>
                <a:cubicBezTo>
                  <a:pt x="13749" y="0"/>
                  <a:pt x="23420" y="9670"/>
                  <a:pt x="23420" y="21600"/>
                </a:cubicBezTo>
              </a:path>
              <a:path w="23420" h="21600" stroke="0" extrusionOk="0">
                <a:moveTo>
                  <a:pt x="-1" y="76"/>
                </a:moveTo>
                <a:cubicBezTo>
                  <a:pt x="605" y="25"/>
                  <a:pt x="1212" y="-1"/>
                  <a:pt x="1820" y="0"/>
                </a:cubicBezTo>
                <a:cubicBezTo>
                  <a:pt x="13749" y="0"/>
                  <a:pt x="23420" y="9670"/>
                  <a:pt x="23420" y="21600"/>
                </a:cubicBezTo>
                <a:lnTo>
                  <a:pt x="1820" y="21600"/>
                </a:lnTo>
                <a:lnTo>
                  <a:pt x="-1" y="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6392863" y="3500438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Ce qu’il faut retenir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2" y="764704"/>
            <a:ext cx="9345488" cy="1440159"/>
          </a:xfrm>
        </p:spPr>
        <p:txBody>
          <a:bodyPr/>
          <a:lstStyle/>
          <a:p>
            <a:r>
              <a:rPr lang="fr-FR" altLang="fr-FR" dirty="0" smtClean="0"/>
              <a:t>Lambda(t) = </a:t>
            </a:r>
            <a:r>
              <a:rPr lang="fr-FR" altLang="fr-FR" dirty="0" err="1" smtClean="0"/>
              <a:t>proba</a:t>
            </a:r>
            <a:r>
              <a:rPr lang="fr-FR" altLang="fr-FR" dirty="0" smtClean="0"/>
              <a:t> de décéder dans l’heure/l’année qui suit</a:t>
            </a:r>
          </a:p>
          <a:p>
            <a:pPr lvl="1"/>
            <a:r>
              <a:rPr lang="fr-FR" altLang="fr-FR" dirty="0" smtClean="0"/>
              <a:t>Ce n’est pas une probabilité « absolue » : c’est une probabilité par « unité d’action »</a:t>
            </a:r>
          </a:p>
          <a:p>
            <a:pPr lvl="2"/>
            <a:r>
              <a:rPr lang="fr-FR" altLang="fr-FR" dirty="0" smtClean="0"/>
              <a:t>Temps, distance, évènement (off/on, atterrissage, régulation ABS, lancer de dés)</a:t>
            </a:r>
          </a:p>
          <a:p>
            <a:pPr lvl="1"/>
            <a:r>
              <a:rPr lang="fr-FR" altLang="fr-FR" dirty="0" smtClean="0"/>
              <a:t>Lambda constant = jet de dés = pas d’usure</a:t>
            </a:r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2179488"/>
            <a:ext cx="5910119" cy="412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8464" y="2633091"/>
            <a:ext cx="4032448" cy="288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Baignoire : modèle « universel » de lambda</a:t>
            </a:r>
          </a:p>
          <a:p>
            <a:pPr lvl="1"/>
            <a:r>
              <a:rPr lang="fr-FR" altLang="fr-FR" kern="0" dirty="0" smtClean="0"/>
              <a:t>Longueur = durée de vie</a:t>
            </a:r>
          </a:p>
          <a:p>
            <a:pPr lvl="1"/>
            <a:r>
              <a:rPr lang="fr-FR" altLang="fr-FR" kern="0" dirty="0" smtClean="0"/>
              <a:t>Profondeur = MTBF</a:t>
            </a:r>
          </a:p>
          <a:p>
            <a:pPr lvl="1"/>
            <a:endParaRPr lang="fr-FR" altLang="fr-FR" kern="0" dirty="0" smtClean="0"/>
          </a:p>
          <a:p>
            <a:r>
              <a:rPr lang="fr-FR" altLang="fr-FR" kern="0" dirty="0" smtClean="0"/>
              <a:t>« All </a:t>
            </a:r>
            <a:r>
              <a:rPr lang="fr-FR" altLang="fr-FR" kern="0" dirty="0" err="1" smtClean="0"/>
              <a:t>models</a:t>
            </a:r>
            <a:r>
              <a:rPr lang="fr-FR" altLang="fr-FR" kern="0" dirty="0" smtClean="0"/>
              <a:t> are </a:t>
            </a:r>
            <a:r>
              <a:rPr lang="fr-FR" altLang="fr-FR" kern="0" dirty="0" err="1" smtClean="0"/>
              <a:t>wrong</a:t>
            </a:r>
            <a:r>
              <a:rPr lang="fr-FR" altLang="fr-FR" kern="0" dirty="0" smtClean="0"/>
              <a:t>, …</a:t>
            </a:r>
          </a:p>
          <a:p>
            <a:r>
              <a:rPr lang="fr-FR" altLang="fr-FR" kern="0" dirty="0" smtClean="0"/>
              <a:t>… but </a:t>
            </a:r>
            <a:r>
              <a:rPr lang="fr-FR" altLang="fr-FR" kern="0" dirty="0" err="1" smtClean="0"/>
              <a:t>some</a:t>
            </a:r>
            <a:r>
              <a:rPr lang="fr-FR" altLang="fr-FR" kern="0" dirty="0" smtClean="0"/>
              <a:t> are </a:t>
            </a:r>
            <a:r>
              <a:rPr lang="fr-FR" altLang="fr-FR" kern="0" dirty="0" err="1" smtClean="0"/>
              <a:t>useful</a:t>
            </a:r>
            <a:r>
              <a:rPr lang="fr-FR" altLang="fr-FR" kern="0" dirty="0" smtClean="0"/>
              <a:t> »</a:t>
            </a:r>
          </a:p>
          <a:p>
            <a:pPr lvl="1"/>
            <a:r>
              <a:rPr lang="fr-FR" altLang="fr-FR" kern="0" dirty="0" smtClean="0"/>
              <a:t>George E. P. Box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 flipV="1">
            <a:off x="5673080" y="4941168"/>
            <a:ext cx="935037" cy="8636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21" y="1052736"/>
            <a:ext cx="4772531" cy="47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88640"/>
            <a:ext cx="43581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894573"/>
            <a:ext cx="3297324" cy="327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211138"/>
            <a:ext cx="8820150" cy="627062"/>
          </a:xfrm>
        </p:spPr>
        <p:txBody>
          <a:bodyPr/>
          <a:lstStyle/>
          <a:p>
            <a:r>
              <a:rPr lang="fr-FR" altLang="fr-FR" smtClean="0"/>
              <a:t>Le challenge (sur le HW)</a:t>
            </a:r>
          </a:p>
        </p:txBody>
      </p:sp>
      <p:pic>
        <p:nvPicPr>
          <p:cNvPr id="9219" name="Picture 4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57338"/>
            <a:ext cx="48895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8609" name="Group 17"/>
          <p:cNvGrpSpPr>
            <a:grpSpLocks/>
          </p:cNvGrpSpPr>
          <p:nvPr/>
        </p:nvGrpSpPr>
        <p:grpSpPr bwMode="auto">
          <a:xfrm>
            <a:off x="3009900" y="4581525"/>
            <a:ext cx="958850" cy="1177925"/>
            <a:chOff x="1759" y="2659"/>
            <a:chExt cx="604" cy="742"/>
          </a:xfrm>
        </p:grpSpPr>
        <p:sp>
          <p:nvSpPr>
            <p:cNvPr id="9238" name="Text Box 5"/>
            <p:cNvSpPr txBox="1">
              <a:spLocks noChangeArrowheads="1"/>
            </p:cNvSpPr>
            <p:nvPr/>
          </p:nvSpPr>
          <p:spPr bwMode="auto">
            <a:xfrm>
              <a:off x="1759" y="3113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10</a:t>
              </a:r>
              <a:r>
                <a:rPr lang="fr-FR" altLang="fr-FR" sz="2400" b="0" baseline="30000">
                  <a:solidFill>
                    <a:schemeClr val="tx1"/>
                  </a:solidFill>
                </a:rPr>
                <a:t>-7</a:t>
              </a:r>
              <a:r>
                <a:rPr lang="fr-FR" altLang="fr-FR" sz="2400" b="0">
                  <a:solidFill>
                    <a:schemeClr val="tx1"/>
                  </a:solidFill>
                </a:rPr>
                <a:t>/h</a:t>
              </a:r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 flipV="1">
              <a:off x="2122" y="265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8610" name="Group 18"/>
          <p:cNvGrpSpPr>
            <a:grpSpLocks/>
          </p:cNvGrpSpPr>
          <p:nvPr/>
        </p:nvGrpSpPr>
        <p:grpSpPr bwMode="auto">
          <a:xfrm>
            <a:off x="4233863" y="4581525"/>
            <a:ext cx="958850" cy="1177925"/>
            <a:chOff x="2530" y="2659"/>
            <a:chExt cx="604" cy="742"/>
          </a:xfrm>
        </p:grpSpPr>
        <p:sp>
          <p:nvSpPr>
            <p:cNvPr id="9236" name="Text Box 6"/>
            <p:cNvSpPr txBox="1">
              <a:spLocks noChangeArrowheads="1"/>
            </p:cNvSpPr>
            <p:nvPr/>
          </p:nvSpPr>
          <p:spPr bwMode="auto">
            <a:xfrm>
              <a:off x="2530" y="3113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10</a:t>
              </a:r>
              <a:r>
                <a:rPr lang="fr-FR" altLang="fr-FR" sz="2400" b="0" baseline="30000">
                  <a:solidFill>
                    <a:schemeClr val="tx1"/>
                  </a:solidFill>
                </a:rPr>
                <a:t>-8</a:t>
              </a:r>
              <a:r>
                <a:rPr lang="fr-FR" altLang="fr-FR" sz="2400" b="0">
                  <a:solidFill>
                    <a:schemeClr val="tx1"/>
                  </a:solidFill>
                </a:rPr>
                <a:t>/h</a:t>
              </a:r>
            </a:p>
          </p:txBody>
        </p:sp>
        <p:sp>
          <p:nvSpPr>
            <p:cNvPr id="9237" name="Line 12"/>
            <p:cNvSpPr>
              <a:spLocks noChangeShapeType="1"/>
            </p:cNvSpPr>
            <p:nvPr/>
          </p:nvSpPr>
          <p:spPr bwMode="auto">
            <a:xfrm flipV="1">
              <a:off x="2803" y="265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704850" y="3908425"/>
            <a:ext cx="1370013" cy="457200"/>
            <a:chOff x="444" y="2462"/>
            <a:chExt cx="863" cy="288"/>
          </a:xfrm>
        </p:grpSpPr>
        <p:sp>
          <p:nvSpPr>
            <p:cNvPr id="9234" name="Text Box 10"/>
            <p:cNvSpPr txBox="1">
              <a:spLocks noChangeArrowheads="1"/>
            </p:cNvSpPr>
            <p:nvPr/>
          </p:nvSpPr>
          <p:spPr bwMode="auto">
            <a:xfrm>
              <a:off x="444" y="2462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10</a:t>
              </a:r>
              <a:r>
                <a:rPr lang="fr-FR" altLang="fr-FR" sz="2400" b="0" baseline="30000">
                  <a:solidFill>
                    <a:schemeClr val="tx1"/>
                  </a:solidFill>
                </a:rPr>
                <a:t>-9</a:t>
              </a:r>
              <a:r>
                <a:rPr lang="fr-FR" altLang="fr-FR" sz="2400" b="0">
                  <a:solidFill>
                    <a:schemeClr val="tx1"/>
                  </a:solidFill>
                </a:rPr>
                <a:t>/h</a:t>
              </a:r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V="1">
              <a:off x="1003" y="2614"/>
              <a:ext cx="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8621" name="Group 29"/>
          <p:cNvGrpSpPr>
            <a:grpSpLocks/>
          </p:cNvGrpSpPr>
          <p:nvPr/>
        </p:nvGrpSpPr>
        <p:grpSpPr bwMode="auto">
          <a:xfrm>
            <a:off x="6178550" y="4197350"/>
            <a:ext cx="1654175" cy="457200"/>
            <a:chOff x="3892" y="2644"/>
            <a:chExt cx="1042" cy="288"/>
          </a:xfrm>
        </p:grpSpPr>
        <p:sp>
          <p:nvSpPr>
            <p:cNvPr id="9232" name="Text Box 8"/>
            <p:cNvSpPr txBox="1">
              <a:spLocks noChangeArrowheads="1"/>
            </p:cNvSpPr>
            <p:nvPr/>
          </p:nvSpPr>
          <p:spPr bwMode="auto">
            <a:xfrm>
              <a:off x="4259" y="2644"/>
              <a:ext cx="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10</a:t>
              </a:r>
              <a:r>
                <a:rPr lang="fr-FR" altLang="fr-FR" sz="2400" b="0" baseline="30000">
                  <a:solidFill>
                    <a:schemeClr val="tx1"/>
                  </a:solidFill>
                </a:rPr>
                <a:t>-10</a:t>
              </a:r>
              <a:r>
                <a:rPr lang="fr-FR" altLang="fr-FR" sz="2400" b="0">
                  <a:solidFill>
                    <a:schemeClr val="tx1"/>
                  </a:solidFill>
                </a:rPr>
                <a:t>/h</a:t>
              </a:r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 flipH="1">
              <a:off x="3892" y="2795"/>
              <a:ext cx="4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8613" name="Group 21"/>
          <p:cNvGrpSpPr>
            <a:grpSpLocks/>
          </p:cNvGrpSpPr>
          <p:nvPr/>
        </p:nvGrpSpPr>
        <p:grpSpPr bwMode="auto">
          <a:xfrm>
            <a:off x="776288" y="1485900"/>
            <a:ext cx="9177337" cy="4248150"/>
            <a:chOff x="217" y="709"/>
            <a:chExt cx="5977" cy="2676"/>
          </a:xfrm>
        </p:grpSpPr>
        <p:sp>
          <p:nvSpPr>
            <p:cNvPr id="9230" name="Text Box 9"/>
            <p:cNvSpPr txBox="1">
              <a:spLocks noChangeArrowheads="1"/>
            </p:cNvSpPr>
            <p:nvPr/>
          </p:nvSpPr>
          <p:spPr bwMode="auto">
            <a:xfrm>
              <a:off x="5569" y="1570"/>
              <a:ext cx="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10</a:t>
              </a:r>
              <a:r>
                <a:rPr lang="fr-FR" altLang="fr-FR" sz="2400" b="0" baseline="30000">
                  <a:solidFill>
                    <a:schemeClr val="tx1"/>
                  </a:solidFill>
                </a:rPr>
                <a:t>-6</a:t>
              </a:r>
              <a:r>
                <a:rPr lang="fr-FR" altLang="fr-FR" sz="2400" b="0">
                  <a:solidFill>
                    <a:schemeClr val="tx1"/>
                  </a:solidFill>
                </a:rPr>
                <a:t>/h</a:t>
              </a:r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217" y="709"/>
              <a:ext cx="4581" cy="2676"/>
            </a:xfrm>
            <a:prstGeom prst="wedgeRoundRectCallout">
              <a:avLst>
                <a:gd name="adj1" fmla="val 67093"/>
                <a:gd name="adj2" fmla="val -11472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8994775" y="3860800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400" b="0">
                <a:solidFill>
                  <a:srgbClr val="FF0000"/>
                </a:solidFill>
              </a:rPr>
              <a:t>10</a:t>
            </a:r>
            <a:r>
              <a:rPr lang="fr-FR" altLang="fr-FR" sz="2400" b="0" baseline="30000">
                <a:solidFill>
                  <a:srgbClr val="FF0000"/>
                </a:solidFill>
              </a:rPr>
              <a:t>-9</a:t>
            </a:r>
            <a:r>
              <a:rPr lang="fr-FR" altLang="fr-FR" sz="2400" b="0">
                <a:solidFill>
                  <a:srgbClr val="FF0000"/>
                </a:solidFill>
              </a:rPr>
              <a:t>/h</a:t>
            </a:r>
          </a:p>
        </p:txBody>
      </p:sp>
      <p:sp>
        <p:nvSpPr>
          <p:cNvPr id="9226" name="AutoShape 16"/>
          <p:cNvSpPr>
            <a:spLocks noChangeArrowheads="1"/>
          </p:cNvSpPr>
          <p:nvPr/>
        </p:nvSpPr>
        <p:spPr bwMode="auto">
          <a:xfrm>
            <a:off x="704850" y="1412875"/>
            <a:ext cx="7177088" cy="4392613"/>
          </a:xfrm>
          <a:prstGeom prst="wedgeRoundRectCallout">
            <a:avLst>
              <a:gd name="adj1" fmla="val 65306"/>
              <a:gd name="adj2" fmla="val 1180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fr-FR" altLang="fr-FR" sz="2400" b="0">
              <a:solidFill>
                <a:schemeClr val="tx1"/>
              </a:solidFill>
            </a:endParaRPr>
          </a:p>
        </p:txBody>
      </p:sp>
      <p:grpSp>
        <p:nvGrpSpPr>
          <p:cNvPr id="238617" name="Group 25"/>
          <p:cNvGrpSpPr>
            <a:grpSpLocks/>
          </p:cNvGrpSpPr>
          <p:nvPr/>
        </p:nvGrpSpPr>
        <p:grpSpPr bwMode="auto">
          <a:xfrm>
            <a:off x="9107488" y="3284538"/>
            <a:ext cx="576262" cy="576262"/>
            <a:chOff x="5660" y="1842"/>
            <a:chExt cx="363" cy="363"/>
          </a:xfrm>
        </p:grpSpPr>
        <p:sp>
          <p:nvSpPr>
            <p:cNvPr id="9228" name="AutoShape 23"/>
            <p:cNvSpPr>
              <a:spLocks noChangeArrowheads="1"/>
            </p:cNvSpPr>
            <p:nvPr/>
          </p:nvSpPr>
          <p:spPr bwMode="auto">
            <a:xfrm>
              <a:off x="5660" y="1842"/>
              <a:ext cx="363" cy="363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fr-FR" altLang="fr-FR" sz="2400" b="0">
                <a:solidFill>
                  <a:schemeClr val="tx1"/>
                </a:solidFill>
              </a:endParaRPr>
            </a:p>
          </p:txBody>
        </p:sp>
        <p:sp>
          <p:nvSpPr>
            <p:cNvPr id="9229" name="Text Box 24"/>
            <p:cNvSpPr txBox="1">
              <a:spLocks noChangeArrowheads="1"/>
            </p:cNvSpPr>
            <p:nvPr/>
          </p:nvSpPr>
          <p:spPr bwMode="auto">
            <a:xfrm>
              <a:off x="5751" y="18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400" b="0">
                  <a:solidFill>
                    <a:schemeClr val="tx1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Pourquoi 10</a:t>
            </a:r>
            <a:r>
              <a:rPr lang="fr-FR" altLang="fr-FR" baseline="30000" dirty="0" smtClean="0"/>
              <a:t>-9</a:t>
            </a:r>
            <a:r>
              <a:rPr lang="fr-FR" altLang="fr-FR" dirty="0" smtClean="0"/>
              <a:t>/h ?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272480" y="836712"/>
            <a:ext cx="6264696" cy="1440160"/>
          </a:xfrm>
        </p:spPr>
        <p:txBody>
          <a:bodyPr/>
          <a:lstStyle/>
          <a:p>
            <a:r>
              <a:rPr lang="fr-FR" altLang="fr-FR" dirty="0" smtClean="0"/>
              <a:t>   WARNING : ce qui suit n’est pas une ‘démo’</a:t>
            </a:r>
          </a:p>
          <a:p>
            <a:pPr lvl="1"/>
            <a:r>
              <a:rPr lang="fr-FR" altLang="fr-FR" dirty="0" smtClean="0"/>
              <a:t>Chaque contexte normatif a sa propre ‘histoire’</a:t>
            </a:r>
          </a:p>
          <a:p>
            <a:pPr lvl="1"/>
            <a:endParaRPr lang="fr-FR" altLang="fr-FR" dirty="0" smtClean="0"/>
          </a:p>
          <a:p>
            <a:r>
              <a:rPr lang="fr-FR" altLang="fr-FR" dirty="0"/>
              <a:t>En ce moment</a:t>
            </a:r>
            <a:r>
              <a:rPr lang="fr-FR" altLang="fr-FR" dirty="0" smtClean="0"/>
              <a:t>, combien d’avions en vol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413278" y="0"/>
            <a:ext cx="3484433" cy="4581128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328592" y="4632267"/>
            <a:ext cx="4664968" cy="182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Règle 0  (acceptation sociale) :</a:t>
            </a:r>
          </a:p>
          <a:p>
            <a:pPr lvl="1"/>
            <a:r>
              <a:rPr lang="fr-FR" altLang="fr-FR" kern="0" dirty="0" smtClean="0"/>
              <a:t>le danger ajouté par une automatisation doit être NEGLIGEABLE par rapport au danger existant</a:t>
            </a:r>
          </a:p>
          <a:p>
            <a:r>
              <a:rPr lang="fr-FR" altLang="fr-FR" kern="0" dirty="0" smtClean="0"/>
              <a:t>D’où le 10</a:t>
            </a:r>
            <a:r>
              <a:rPr lang="fr-FR" altLang="fr-FR" kern="0" baseline="30000" dirty="0" smtClean="0"/>
              <a:t>-9</a:t>
            </a:r>
            <a:r>
              <a:rPr lang="fr-FR" altLang="fr-FR" kern="0" dirty="0" smtClean="0"/>
              <a:t>/h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72480" y="2276872"/>
            <a:ext cx="626469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Disons 10000 avions</a:t>
            </a:r>
          </a:p>
          <a:p>
            <a:endParaRPr lang="fr-FR" altLang="fr-FR" kern="0" dirty="0" smtClean="0"/>
          </a:p>
          <a:p>
            <a:r>
              <a:rPr lang="fr-FR" altLang="fr-FR" kern="0" dirty="0" smtClean="0"/>
              <a:t>Dans 1 an, combien d’heures ?</a:t>
            </a:r>
          </a:p>
          <a:p>
            <a:r>
              <a:rPr lang="fr-FR" altLang="fr-FR" kern="0" dirty="0" smtClean="0"/>
              <a:t>Disons 10000 h</a:t>
            </a:r>
          </a:p>
          <a:p>
            <a:endParaRPr lang="fr-FR" altLang="fr-FR" kern="0" dirty="0" smtClean="0"/>
          </a:p>
          <a:p>
            <a:r>
              <a:rPr lang="fr-FR" altLang="fr-FR" kern="0" dirty="0" smtClean="0"/>
              <a:t>En 1 an, combien de ‘catastrophes’ ?</a:t>
            </a:r>
          </a:p>
          <a:p>
            <a:r>
              <a:rPr lang="fr-FR" altLang="fr-FR" kern="0" dirty="0" smtClean="0"/>
              <a:t>AU MIEUX, 1 catastrophe.</a:t>
            </a:r>
          </a:p>
          <a:p>
            <a:endParaRPr lang="fr-FR" altLang="fr-FR" kern="0" dirty="0" smtClean="0"/>
          </a:p>
          <a:p>
            <a:r>
              <a:rPr lang="fr-FR" altLang="fr-FR" kern="0" dirty="0" smtClean="0"/>
              <a:t>Donc, 1 catastrophe pour 10</a:t>
            </a:r>
            <a:r>
              <a:rPr lang="fr-FR" altLang="fr-FR" kern="0" baseline="30000" dirty="0" smtClean="0"/>
              <a:t>8</a:t>
            </a:r>
            <a:r>
              <a:rPr lang="fr-FR" altLang="fr-FR" kern="0" dirty="0" smtClean="0"/>
              <a:t> h de vol.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  <p:bldP spid="5" grpId="0" build="p" bldLvl="2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5745088" y="3284984"/>
            <a:ext cx="4164026" cy="2776017"/>
          </a:xfrm>
          <a:prstGeom prst="rect">
            <a:avLst/>
          </a:prstGeom>
        </p:spPr>
      </p:pic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Jouons aux dés Russes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28463" y="908720"/>
            <a:ext cx="5677263" cy="4608512"/>
          </a:xfrm>
        </p:spPr>
        <p:txBody>
          <a:bodyPr/>
          <a:lstStyle/>
          <a:p>
            <a:r>
              <a:rPr lang="fr-FR" altLang="fr-FR" dirty="0" smtClean="0"/>
              <a:t>         A,B,C,D, E, F,G, H, I, J, K, L     12</a:t>
            </a:r>
          </a:p>
          <a:p>
            <a:r>
              <a:rPr lang="fr-FR" altLang="fr-FR" dirty="0" smtClean="0"/>
              <a:t>         </a:t>
            </a:r>
            <a:r>
              <a:rPr lang="fr-FR" altLang="fr-FR" dirty="0">
                <a:solidFill>
                  <a:srgbClr val="FF0000"/>
                </a:solidFill>
              </a:rPr>
              <a:t>Risque = 1/6 (par lancer</a:t>
            </a:r>
            <a:r>
              <a:rPr lang="fr-FR" altLang="fr-FR" dirty="0" smtClean="0">
                <a:solidFill>
                  <a:srgbClr val="FF0000"/>
                </a:solidFill>
              </a:rPr>
              <a:t>) = ‘</a:t>
            </a:r>
            <a:r>
              <a:rPr lang="fr-FR" altLang="fr-FR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fr-FR" altLang="fr-FR" dirty="0" smtClean="0">
                <a:solidFill>
                  <a:srgbClr val="FF0000"/>
                </a:solidFill>
              </a:rPr>
              <a:t>’</a:t>
            </a:r>
            <a:endParaRPr lang="fr-FR" altLang="fr-FR" dirty="0" smtClean="0"/>
          </a:p>
          <a:p>
            <a:r>
              <a:rPr lang="fr-FR" altLang="fr-FR" dirty="0"/>
              <a:t>1     </a:t>
            </a:r>
            <a:r>
              <a:rPr lang="fr-FR" altLang="fr-FR" dirty="0" smtClean="0"/>
              <a:t>  4</a:t>
            </a:r>
            <a:r>
              <a:rPr lang="fr-FR" altLang="fr-FR" dirty="0"/>
              <a:t>, 3, </a:t>
            </a:r>
            <a:r>
              <a:rPr lang="fr-FR" altLang="fr-FR" u="sng" dirty="0"/>
              <a:t>6</a:t>
            </a:r>
            <a:r>
              <a:rPr lang="fr-FR" altLang="fr-FR" dirty="0"/>
              <a:t>, 2, 2, 4, 3, 2, 4, 3, 5, 1    </a:t>
            </a:r>
            <a:r>
              <a:rPr lang="fr-FR" altLang="fr-FR" dirty="0" smtClean="0"/>
              <a:t>  11</a:t>
            </a:r>
          </a:p>
          <a:p>
            <a:r>
              <a:rPr lang="fr-FR" altLang="fr-FR" dirty="0"/>
              <a:t>2     </a:t>
            </a:r>
            <a:r>
              <a:rPr lang="fr-FR" altLang="fr-FR" dirty="0" smtClean="0"/>
              <a:t>  4</a:t>
            </a:r>
            <a:r>
              <a:rPr lang="fr-FR" altLang="fr-FR" dirty="0"/>
              <a:t>, 4, </a:t>
            </a:r>
            <a:r>
              <a:rPr lang="fr-FR" altLang="fr-FR" dirty="0" smtClean="0"/>
              <a:t>  , </a:t>
            </a:r>
            <a:r>
              <a:rPr lang="fr-FR" altLang="fr-FR" dirty="0"/>
              <a:t>5, 3, 2, 1, 3, 3, </a:t>
            </a:r>
            <a:r>
              <a:rPr lang="fr-FR" altLang="fr-FR" u="sng" dirty="0"/>
              <a:t>6</a:t>
            </a:r>
            <a:r>
              <a:rPr lang="fr-FR" altLang="fr-FR" dirty="0"/>
              <a:t>, 2, 3    </a:t>
            </a:r>
            <a:r>
              <a:rPr lang="fr-FR" altLang="fr-FR" dirty="0" smtClean="0"/>
              <a:t>  10</a:t>
            </a:r>
          </a:p>
          <a:p>
            <a:r>
              <a:rPr lang="fr-FR" altLang="fr-FR" dirty="0"/>
              <a:t>3     </a:t>
            </a:r>
            <a:r>
              <a:rPr lang="fr-FR" altLang="fr-FR" dirty="0" smtClean="0"/>
              <a:t>  2</a:t>
            </a:r>
            <a:r>
              <a:rPr lang="fr-FR" altLang="fr-FR" dirty="0"/>
              <a:t>, 2, </a:t>
            </a:r>
            <a:r>
              <a:rPr lang="fr-FR" altLang="fr-FR" dirty="0" smtClean="0"/>
              <a:t>  , </a:t>
            </a:r>
            <a:r>
              <a:rPr lang="fr-FR" altLang="fr-FR" dirty="0"/>
              <a:t>2, 4, 3, 2, 2, </a:t>
            </a:r>
            <a:r>
              <a:rPr lang="fr-FR" altLang="fr-FR" u="sng" dirty="0"/>
              <a:t>6</a:t>
            </a:r>
            <a:r>
              <a:rPr lang="fr-FR" altLang="fr-FR" dirty="0"/>
              <a:t>, </a:t>
            </a:r>
            <a:r>
              <a:rPr lang="fr-FR" altLang="fr-FR" dirty="0" smtClean="0"/>
              <a:t>  , </a:t>
            </a:r>
            <a:r>
              <a:rPr lang="fr-FR" altLang="fr-FR" dirty="0"/>
              <a:t>2, </a:t>
            </a:r>
            <a:r>
              <a:rPr lang="fr-FR" altLang="fr-FR" dirty="0" smtClean="0"/>
              <a:t>1       9</a:t>
            </a:r>
            <a:endParaRPr lang="fr-FR" altLang="fr-FR" dirty="0"/>
          </a:p>
          <a:p>
            <a:r>
              <a:rPr lang="fr-FR" altLang="fr-FR" dirty="0"/>
              <a:t>4     </a:t>
            </a:r>
            <a:r>
              <a:rPr lang="fr-FR" altLang="fr-FR" dirty="0" smtClean="0"/>
              <a:t>  4</a:t>
            </a:r>
            <a:r>
              <a:rPr lang="fr-FR" altLang="fr-FR" dirty="0"/>
              <a:t>, 5, </a:t>
            </a:r>
            <a:r>
              <a:rPr lang="fr-FR" altLang="fr-FR" dirty="0" smtClean="0"/>
              <a:t>  , </a:t>
            </a:r>
            <a:r>
              <a:rPr lang="fr-FR" altLang="fr-FR" dirty="0"/>
              <a:t>5, 2, </a:t>
            </a:r>
            <a:r>
              <a:rPr lang="fr-FR" altLang="fr-FR" u="sng" dirty="0"/>
              <a:t>6</a:t>
            </a:r>
            <a:r>
              <a:rPr lang="fr-FR" altLang="fr-FR" dirty="0"/>
              <a:t>, </a:t>
            </a:r>
            <a:r>
              <a:rPr lang="fr-FR" altLang="fr-FR" u="sng" dirty="0"/>
              <a:t>6</a:t>
            </a:r>
            <a:r>
              <a:rPr lang="fr-FR" altLang="fr-FR" dirty="0"/>
              <a:t>, </a:t>
            </a:r>
            <a:r>
              <a:rPr lang="fr-FR" altLang="fr-FR" u="sng" dirty="0"/>
              <a:t>6</a:t>
            </a:r>
            <a:r>
              <a:rPr lang="fr-FR" altLang="fr-FR" dirty="0"/>
              <a:t>, </a:t>
            </a:r>
            <a:r>
              <a:rPr lang="fr-FR" altLang="fr-FR" dirty="0" smtClean="0"/>
              <a:t>  ,   , </a:t>
            </a:r>
            <a:r>
              <a:rPr lang="fr-FR" altLang="fr-FR" dirty="0"/>
              <a:t>1, </a:t>
            </a:r>
            <a:r>
              <a:rPr lang="fr-FR" altLang="fr-FR" dirty="0" smtClean="0"/>
              <a:t>2       6</a:t>
            </a:r>
          </a:p>
          <a:p>
            <a:r>
              <a:rPr lang="fr-FR" altLang="fr-FR" dirty="0" smtClean="0"/>
              <a:t>…</a:t>
            </a:r>
          </a:p>
          <a:p>
            <a:r>
              <a:rPr lang="fr-FR" altLang="fr-FR" dirty="0" smtClean="0"/>
              <a:t>11       , </a:t>
            </a:r>
            <a:r>
              <a:rPr lang="fr-FR" altLang="fr-FR" dirty="0"/>
              <a:t>2, </a:t>
            </a:r>
            <a:r>
              <a:rPr lang="fr-FR" altLang="fr-FR" dirty="0" smtClean="0"/>
              <a:t>  ,   ,   ,   ,   ,   ,   ,   ,   ,          1</a:t>
            </a:r>
            <a:endParaRPr lang="fr-FR" altLang="fr-FR" dirty="0"/>
          </a:p>
          <a:p>
            <a:r>
              <a:rPr lang="fr-FR" altLang="fr-FR" dirty="0" smtClean="0"/>
              <a:t>12       , </a:t>
            </a:r>
            <a:r>
              <a:rPr lang="fr-FR" altLang="fr-FR" dirty="0"/>
              <a:t>4, </a:t>
            </a:r>
            <a:r>
              <a:rPr lang="fr-FR" altLang="fr-FR" dirty="0" smtClean="0"/>
              <a:t>  ,   ,   ,   ,   ,   ,   ,   ,   ,          1</a:t>
            </a:r>
          </a:p>
          <a:p>
            <a:r>
              <a:rPr lang="fr-FR" altLang="fr-FR" dirty="0" smtClean="0"/>
              <a:t>13       , </a:t>
            </a:r>
            <a:r>
              <a:rPr lang="fr-FR" altLang="fr-FR" dirty="0"/>
              <a:t>3, </a:t>
            </a:r>
            <a:r>
              <a:rPr lang="fr-FR" altLang="fr-FR" dirty="0" smtClean="0"/>
              <a:t>  ,   ,   ,   ,   ,   ,   ,   ,   ,          1</a:t>
            </a:r>
            <a:endParaRPr lang="fr-FR" altLang="fr-FR" dirty="0"/>
          </a:p>
          <a:p>
            <a:r>
              <a:rPr lang="fr-FR" altLang="fr-FR" dirty="0" smtClean="0"/>
              <a:t>14       , </a:t>
            </a:r>
            <a:r>
              <a:rPr lang="fr-FR" altLang="fr-FR" u="sng" dirty="0"/>
              <a:t>6</a:t>
            </a:r>
            <a:r>
              <a:rPr lang="fr-FR" altLang="fr-FR" dirty="0"/>
              <a:t>, </a:t>
            </a:r>
            <a:r>
              <a:rPr lang="fr-FR" altLang="fr-FR" dirty="0" smtClean="0"/>
              <a:t>  ,   ,   ,   ,   ,   ,   ,   ,   ,          0</a:t>
            </a:r>
            <a:endParaRPr lang="fr-FR" alt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28464" y="5589241"/>
            <a:ext cx="5256584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       6</a:t>
            </a:r>
            <a:r>
              <a:rPr lang="fr-FR" altLang="fr-FR" kern="0" dirty="0"/>
              <a:t>, 14, 1, 5, 8, 4, 4, 4, 3, 2, 5, </a:t>
            </a:r>
            <a:r>
              <a:rPr lang="fr-FR" altLang="fr-FR" kern="0" dirty="0" smtClean="0"/>
              <a:t>10</a:t>
            </a:r>
          </a:p>
          <a:p>
            <a:r>
              <a:rPr lang="fr-FR" altLang="fr-FR" kern="0" dirty="0" smtClean="0"/>
              <a:t>Moyenne (de l’échantillon) : 5.5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817096" y="5956858"/>
            <a:ext cx="4320480" cy="56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pPr indent="0">
              <a:buNone/>
            </a:pPr>
            <a:r>
              <a:rPr lang="fr-FR" altLang="fr-FR" kern="0" dirty="0" smtClean="0"/>
              <a:t>Moyenne (de la population) : 6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889104" y="44626"/>
            <a:ext cx="3960440" cy="121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A,B,C,D, E, F,G, H, I, J, K, L</a:t>
            </a:r>
          </a:p>
          <a:p>
            <a:endParaRPr lang="fr-FR" altLang="fr-FR" kern="0" dirty="0" smtClean="0"/>
          </a:p>
          <a:p>
            <a:r>
              <a:rPr lang="fr-FR" altLang="fr-FR" kern="0" dirty="0" smtClean="0"/>
              <a:t>4, 3, </a:t>
            </a:r>
            <a:r>
              <a:rPr lang="fr-FR" altLang="fr-FR" u="sng" kern="0" dirty="0" smtClean="0"/>
              <a:t>6</a:t>
            </a:r>
            <a:r>
              <a:rPr lang="fr-FR" altLang="fr-FR" kern="0" dirty="0" smtClean="0"/>
              <a:t>, 2, 2, 4, 3, 2, 4, 3, 5, 1</a:t>
            </a:r>
          </a:p>
        </p:txBody>
      </p:sp>
      <p:cxnSp>
        <p:nvCxnSpPr>
          <p:cNvPr id="5" name="Connecteur droit avec flèche 4"/>
          <p:cNvCxnSpPr/>
          <p:nvPr/>
        </p:nvCxnSpPr>
        <p:spPr bwMode="auto">
          <a:xfrm>
            <a:off x="6393160" y="1268760"/>
            <a:ext cx="0" cy="6480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ZoneTexte 10"/>
          <p:cNvSpPr txBox="1"/>
          <p:nvPr/>
        </p:nvSpPr>
        <p:spPr>
          <a:xfrm>
            <a:off x="6229493" y="19168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 smtClean="0"/>
              <a:t>6</a:t>
            </a:r>
            <a:endParaRPr lang="fr-FR" sz="2000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6465168" y="2956882"/>
            <a:ext cx="30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6</a:t>
            </a:r>
            <a:endParaRPr lang="fr-FR" sz="2000" u="sng" dirty="0"/>
          </a:p>
        </p:txBody>
      </p:sp>
      <p:cxnSp>
        <p:nvCxnSpPr>
          <p:cNvPr id="24" name="Connecteur droit avec flèche 23"/>
          <p:cNvCxnSpPr>
            <a:endCxn id="14" idx="0"/>
          </p:cNvCxnSpPr>
          <p:nvPr/>
        </p:nvCxnSpPr>
        <p:spPr bwMode="auto">
          <a:xfrm flipH="1">
            <a:off x="6617569" y="1268760"/>
            <a:ext cx="11594" cy="16881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/>
          <p:cNvCxnSpPr/>
          <p:nvPr/>
        </p:nvCxnSpPr>
        <p:spPr bwMode="auto">
          <a:xfrm flipV="1">
            <a:off x="6472308" y="1260271"/>
            <a:ext cx="101389" cy="6565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eur droit avec flèche 44"/>
          <p:cNvCxnSpPr/>
          <p:nvPr/>
        </p:nvCxnSpPr>
        <p:spPr bwMode="auto">
          <a:xfrm flipV="1">
            <a:off x="6721185" y="1300520"/>
            <a:ext cx="60379" cy="16478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e 51"/>
          <p:cNvGrpSpPr/>
          <p:nvPr/>
        </p:nvGrpSpPr>
        <p:grpSpPr>
          <a:xfrm>
            <a:off x="7092433" y="1052736"/>
            <a:ext cx="2631574" cy="1840270"/>
            <a:chOff x="7092433" y="1052736"/>
            <a:chExt cx="2631574" cy="1840270"/>
          </a:xfrm>
        </p:grpSpPr>
        <p:sp>
          <p:nvSpPr>
            <p:cNvPr id="15" name="ZoneTexte 14"/>
            <p:cNvSpPr txBox="1"/>
            <p:nvPr/>
          </p:nvSpPr>
          <p:spPr>
            <a:xfrm>
              <a:off x="7092433" y="170080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938034" y="148478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667743" y="148478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370989" y="216479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226066" y="148478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553400" y="130069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9097927" y="170080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829958" y="105273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9396673" y="249289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smtClean="0"/>
                <a:t>6</a:t>
              </a:r>
              <a:endParaRPr lang="fr-FR" sz="2000" u="sng" dirty="0"/>
            </a:p>
          </p:txBody>
        </p:sp>
        <p:cxnSp>
          <p:nvCxnSpPr>
            <p:cNvPr id="28" name="Connecteur droit avec flèche 27"/>
            <p:cNvCxnSpPr>
              <a:endCxn id="15" idx="0"/>
            </p:cNvCxnSpPr>
            <p:nvPr/>
          </p:nvCxnSpPr>
          <p:spPr bwMode="auto">
            <a:xfrm flipH="1">
              <a:off x="7256100" y="1260272"/>
              <a:ext cx="1156" cy="44053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Connecteur droit avec flèche 29"/>
            <p:cNvCxnSpPr>
              <a:endCxn id="18" idx="0"/>
            </p:cNvCxnSpPr>
            <p:nvPr/>
          </p:nvCxnSpPr>
          <p:spPr bwMode="auto">
            <a:xfrm flipH="1">
              <a:off x="7534656" y="1268760"/>
              <a:ext cx="10632" cy="8960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Connecteur droit avec flèche 31"/>
            <p:cNvCxnSpPr>
              <a:endCxn id="17" idx="0"/>
            </p:cNvCxnSpPr>
            <p:nvPr/>
          </p:nvCxnSpPr>
          <p:spPr bwMode="auto">
            <a:xfrm flipH="1">
              <a:off x="7831410" y="1260272"/>
              <a:ext cx="1910" cy="22451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Connecteur droit avec flèche 33"/>
            <p:cNvCxnSpPr/>
            <p:nvPr/>
          </p:nvCxnSpPr>
          <p:spPr bwMode="auto">
            <a:xfrm flipH="1">
              <a:off x="8119442" y="1268760"/>
              <a:ext cx="1910" cy="22451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onnecteur droit avec flèche 34"/>
            <p:cNvCxnSpPr/>
            <p:nvPr/>
          </p:nvCxnSpPr>
          <p:spPr bwMode="auto">
            <a:xfrm flipH="1">
              <a:off x="8407474" y="1268760"/>
              <a:ext cx="1910" cy="22451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8717067" y="1300520"/>
              <a:ext cx="8148" cy="1122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Connecteur droit avec flèche 37"/>
            <p:cNvCxnSpPr>
              <a:endCxn id="21" idx="0"/>
            </p:cNvCxnSpPr>
            <p:nvPr/>
          </p:nvCxnSpPr>
          <p:spPr bwMode="auto">
            <a:xfrm flipH="1">
              <a:off x="9261594" y="1270666"/>
              <a:ext cx="2717" cy="43014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Connecteur droit avec flèche 39"/>
            <p:cNvCxnSpPr>
              <a:endCxn id="23" idx="0"/>
            </p:cNvCxnSpPr>
            <p:nvPr/>
          </p:nvCxnSpPr>
          <p:spPr bwMode="auto">
            <a:xfrm flipH="1">
              <a:off x="9560340" y="1252791"/>
              <a:ext cx="2717" cy="124010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Connecteur droit avec flèche 46"/>
            <p:cNvCxnSpPr/>
            <p:nvPr/>
          </p:nvCxnSpPr>
          <p:spPr bwMode="auto">
            <a:xfrm flipV="1">
              <a:off x="7344840" y="1296275"/>
              <a:ext cx="148798" cy="40029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Connecteur droit avec flèche 48"/>
            <p:cNvCxnSpPr/>
            <p:nvPr/>
          </p:nvCxnSpPr>
          <p:spPr bwMode="auto">
            <a:xfrm flipV="1">
              <a:off x="7646215" y="1296275"/>
              <a:ext cx="105979" cy="85355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Connecteur droit avec flèche 50"/>
            <p:cNvCxnSpPr/>
            <p:nvPr/>
          </p:nvCxnSpPr>
          <p:spPr bwMode="auto">
            <a:xfrm flipV="1">
              <a:off x="7920453" y="1296275"/>
              <a:ext cx="149249" cy="19699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Connecteur droit avec flèche 52"/>
            <p:cNvCxnSpPr/>
            <p:nvPr/>
          </p:nvCxnSpPr>
          <p:spPr bwMode="auto">
            <a:xfrm flipV="1">
              <a:off x="8197187" y="1271322"/>
              <a:ext cx="149249" cy="19699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Connecteur droit avec flèche 53"/>
            <p:cNvCxnSpPr/>
            <p:nvPr/>
          </p:nvCxnSpPr>
          <p:spPr bwMode="auto">
            <a:xfrm flipV="1">
              <a:off x="8498427" y="1260271"/>
              <a:ext cx="149249" cy="19699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Connecteur droit avec flèche 54"/>
            <p:cNvCxnSpPr/>
            <p:nvPr/>
          </p:nvCxnSpPr>
          <p:spPr bwMode="auto">
            <a:xfrm flipV="1">
              <a:off x="8790244" y="1268760"/>
              <a:ext cx="71180" cy="11547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Connecteur droit avec flèche 56"/>
            <p:cNvCxnSpPr/>
            <p:nvPr/>
          </p:nvCxnSpPr>
          <p:spPr bwMode="auto">
            <a:xfrm flipV="1">
              <a:off x="9343969" y="1269763"/>
              <a:ext cx="148798" cy="40029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Espace réservé du contenu 2"/>
          <p:cNvSpPr txBox="1">
            <a:spLocks/>
          </p:cNvSpPr>
          <p:nvPr/>
        </p:nvSpPr>
        <p:spPr bwMode="auto">
          <a:xfrm>
            <a:off x="6741861" y="2864104"/>
            <a:ext cx="3251699" cy="42088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pPr indent="0">
              <a:buNone/>
            </a:pPr>
            <a:r>
              <a:rPr lang="fr-FR" altLang="fr-FR" kern="0" dirty="0" smtClean="0">
                <a:solidFill>
                  <a:srgbClr val="FF0000"/>
                </a:solidFill>
              </a:rPr>
              <a:t>MTBF = 1/</a:t>
            </a:r>
            <a:r>
              <a:rPr lang="fr-FR" altLang="fr-FR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fr-FR" altLang="fr-FR" kern="0" dirty="0" smtClean="0">
                <a:solidFill>
                  <a:srgbClr val="FF0000"/>
                </a:solidFill>
              </a:rPr>
              <a:t> = 6 (lancers)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  <p:bldP spid="4" grpId="0" build="p" bldLvl="2"/>
      <p:bldP spid="6" grpId="0"/>
      <p:bldP spid="7" grpId="0" build="p" bldLvl="2"/>
      <p:bldP spid="11" grpId="0"/>
      <p:bldP spid="14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72480" y="2420888"/>
            <a:ext cx="5832648" cy="3888432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-243408"/>
            <a:ext cx="5171678" cy="1265138"/>
          </a:xfrm>
        </p:spPr>
        <p:txBody>
          <a:bodyPr/>
          <a:lstStyle/>
          <a:p>
            <a:r>
              <a:rPr lang="fr-FR" altLang="fr-FR" dirty="0" smtClean="0"/>
              <a:t>Distribution des durées de vie : bizarre non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4848" y="836712"/>
            <a:ext cx="2736303" cy="504055"/>
          </a:xfrm>
        </p:spPr>
        <p:txBody>
          <a:bodyPr/>
          <a:lstStyle/>
          <a:p>
            <a:r>
              <a:rPr lang="fr-FR" altLang="fr-FR" dirty="0" smtClean="0"/>
              <a:t>D.J. Davis (1952)</a:t>
            </a:r>
          </a:p>
          <a:p>
            <a:endParaRPr lang="fr-FR" altLang="fr-FR" dirty="0" smtClean="0"/>
          </a:p>
        </p:txBody>
      </p:sp>
      <p:pic>
        <p:nvPicPr>
          <p:cNvPr id="10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44624"/>
            <a:ext cx="3728988" cy="34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85906"/>
            <a:ext cx="4016896" cy="282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36576" y="1619349"/>
            <a:ext cx="50405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kern="0" dirty="0" smtClean="0"/>
              <a:t>Loi ‘géométrique’ / ‘exponentielle’</a:t>
            </a:r>
          </a:p>
          <a:p>
            <a:endParaRPr lang="fr-FR" altLang="fr-FR" kern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574992"/>
            <a:ext cx="3441252" cy="229416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 bwMode="auto">
          <a:xfrm>
            <a:off x="1004555" y="2702761"/>
            <a:ext cx="420053" cy="310250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ZoneTexte 12"/>
          <p:cNvSpPr txBox="1"/>
          <p:nvPr/>
        </p:nvSpPr>
        <p:spPr>
          <a:xfrm>
            <a:off x="944955" y="59187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 bwMode="auto">
          <a:xfrm>
            <a:off x="1280592" y="2702761"/>
            <a:ext cx="0" cy="5332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ZoneTexte 14"/>
          <p:cNvSpPr txBox="1"/>
          <p:nvPr/>
        </p:nvSpPr>
        <p:spPr>
          <a:xfrm>
            <a:off x="1297361" y="283090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289795" y="59187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 bwMode="auto">
          <a:xfrm>
            <a:off x="1136576" y="6093296"/>
            <a:ext cx="16325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1064568" y="61043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60350"/>
            <a:ext cx="8818562" cy="457200"/>
          </a:xfrm>
        </p:spPr>
        <p:txBody>
          <a:bodyPr/>
          <a:lstStyle/>
          <a:p>
            <a:r>
              <a:rPr lang="fr-FR" altLang="fr-FR" dirty="0" smtClean="0"/>
              <a:t>Tirage « sans mémoire »</a:t>
            </a:r>
            <a:endParaRPr lang="en-US" altLang="fr-FR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2889175"/>
            <a:ext cx="3548063" cy="1043881"/>
          </a:xfrm>
        </p:spPr>
        <p:txBody>
          <a:bodyPr/>
          <a:lstStyle/>
          <a:p>
            <a:r>
              <a:rPr lang="en-US" altLang="fr-FR" sz="2000" dirty="0" smtClean="0"/>
              <a:t>Pierre de MONTMORT</a:t>
            </a:r>
          </a:p>
          <a:p>
            <a:pPr lvl="1"/>
            <a:r>
              <a:rPr lang="en-US" altLang="fr-FR" sz="1600" dirty="0" smtClean="0"/>
              <a:t>Essay </a:t>
            </a:r>
            <a:r>
              <a:rPr lang="en-US" altLang="fr-FR" sz="1600" dirty="0" err="1" smtClean="0"/>
              <a:t>d’analyse</a:t>
            </a:r>
            <a:r>
              <a:rPr lang="en-US" altLang="fr-FR" sz="1600" dirty="0" smtClean="0"/>
              <a:t> sur les </a:t>
            </a:r>
            <a:r>
              <a:rPr lang="en-US" altLang="fr-FR" sz="1600" dirty="0" err="1" smtClean="0"/>
              <a:t>jeux</a:t>
            </a:r>
            <a:r>
              <a:rPr lang="en-US" altLang="fr-FR" sz="1600" dirty="0" smtClean="0"/>
              <a:t> de hazard </a:t>
            </a:r>
            <a:r>
              <a:rPr lang="en-US" altLang="fr-FR" sz="2000" dirty="0" smtClean="0"/>
              <a:t>(1713, p. vi)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37159" y="4460046"/>
            <a:ext cx="2035721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r-FR" sz="2000" dirty="0"/>
              <a:t>Joseph </a:t>
            </a:r>
            <a:r>
              <a:rPr lang="en-US" altLang="fr-FR" sz="2000" dirty="0" smtClean="0"/>
              <a:t>BERTRAND</a:t>
            </a:r>
          </a:p>
          <a:p>
            <a:pPr lvl="1">
              <a:lnSpc>
                <a:spcPct val="90000"/>
              </a:lnSpc>
            </a:pPr>
            <a:r>
              <a:rPr lang="en-US" altLang="fr-FR" sz="1600" dirty="0" err="1" smtClean="0"/>
              <a:t>Calcul</a:t>
            </a:r>
            <a:r>
              <a:rPr lang="en-US" altLang="fr-FR" sz="1600" dirty="0" smtClean="0"/>
              <a:t> </a:t>
            </a:r>
            <a:r>
              <a:rPr lang="en-US" altLang="fr-FR" sz="1600" dirty="0"/>
              <a:t>des </a:t>
            </a:r>
            <a:r>
              <a:rPr lang="en-US" altLang="fr-FR" sz="1600" dirty="0" err="1" smtClean="0"/>
              <a:t>probabilités</a:t>
            </a:r>
            <a:r>
              <a:rPr lang="en-US" altLang="fr-FR" sz="1600" dirty="0"/>
              <a:t> </a:t>
            </a:r>
            <a:r>
              <a:rPr lang="en-US" altLang="fr-FR" sz="2000" dirty="0" smtClean="0"/>
              <a:t>(1889</a:t>
            </a:r>
            <a:r>
              <a:rPr lang="en-US" altLang="fr-FR" sz="2000" dirty="0"/>
              <a:t>, </a:t>
            </a:r>
            <a:r>
              <a:rPr lang="en-US" altLang="fr-FR" sz="2000" dirty="0" err="1"/>
              <a:t>p.xxii</a:t>
            </a:r>
            <a:r>
              <a:rPr lang="en-US" altLang="fr-FR" sz="2000" dirty="0"/>
              <a:t>)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776485" y="4005064"/>
            <a:ext cx="871301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4448944" y="2060848"/>
            <a:ext cx="4520951" cy="1872207"/>
            <a:chOff x="2137" y="480"/>
            <a:chExt cx="4103" cy="1624"/>
          </a:xfrm>
        </p:grpSpPr>
        <p:pic>
          <p:nvPicPr>
            <p:cNvPr id="2561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" y="960"/>
              <a:ext cx="4103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480"/>
              <a:ext cx="407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5751" y="672"/>
              <a:ext cx="489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000" b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2161" y="911"/>
              <a:ext cx="488" cy="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800" b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5524" y="1824"/>
              <a:ext cx="716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000" b="0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016896" y="4077072"/>
            <a:ext cx="5832648" cy="1076751"/>
            <a:chOff x="3392488" y="3356992"/>
            <a:chExt cx="6513512" cy="1397571"/>
          </a:xfrm>
        </p:grpSpPr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488" y="3356992"/>
              <a:ext cx="6513512" cy="1373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09" name="Text Box 14"/>
            <p:cNvSpPr txBox="1">
              <a:spLocks noChangeArrowheads="1"/>
            </p:cNvSpPr>
            <p:nvPr/>
          </p:nvSpPr>
          <p:spPr bwMode="auto">
            <a:xfrm>
              <a:off x="7940675" y="4357688"/>
              <a:ext cx="1965325" cy="396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000" b="0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944888" y="5229200"/>
            <a:ext cx="5889104" cy="1082636"/>
            <a:chOff x="3352800" y="4752975"/>
            <a:chExt cx="6553200" cy="1419225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488" y="4783138"/>
              <a:ext cx="6513512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0" name="Text Box 15"/>
            <p:cNvSpPr txBox="1">
              <a:spLocks noChangeArrowheads="1"/>
            </p:cNvSpPr>
            <p:nvPr/>
          </p:nvSpPr>
          <p:spPr bwMode="auto">
            <a:xfrm>
              <a:off x="3352800" y="4752975"/>
              <a:ext cx="7620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800" b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5611" name="Text Box 16"/>
            <p:cNvSpPr txBox="1">
              <a:spLocks noChangeArrowheads="1"/>
            </p:cNvSpPr>
            <p:nvPr/>
          </p:nvSpPr>
          <p:spPr bwMode="auto">
            <a:xfrm>
              <a:off x="6032500" y="5805488"/>
              <a:ext cx="3873500" cy="366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800" b="0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58938" y="836712"/>
            <a:ext cx="8758558" cy="59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altLang="fr-FR" sz="2000" kern="0" dirty="0" smtClean="0"/>
              <a:t>Question : Après 1000 lancers sans ‘6’, </a:t>
            </a:r>
            <a:r>
              <a:rPr lang="en-US" altLang="fr-FR" sz="2000" kern="0" dirty="0" err="1" smtClean="0"/>
              <a:t>probabilité</a:t>
            </a:r>
            <a:r>
              <a:rPr lang="en-US" altLang="fr-FR" sz="2000" kern="0" dirty="0" smtClean="0"/>
              <a:t> de </a:t>
            </a:r>
            <a:r>
              <a:rPr lang="en-US" altLang="fr-FR" sz="2000" kern="0" dirty="0" err="1" smtClean="0"/>
              <a:t>sortir</a:t>
            </a:r>
            <a:r>
              <a:rPr lang="en-US" altLang="fr-FR" sz="2000" kern="0" dirty="0" smtClean="0"/>
              <a:t> un ‘6’ ?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776485" y="1412776"/>
            <a:ext cx="871301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776536" y="1988840"/>
            <a:ext cx="871301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8938" y="1484784"/>
            <a:ext cx="8758558" cy="55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altLang="fr-FR" sz="2000" kern="0" dirty="0" smtClean="0"/>
              <a:t>Indication : un cube de bois </a:t>
            </a:r>
            <a:r>
              <a:rPr lang="en-US" altLang="fr-FR" sz="2000" kern="0" dirty="0" err="1" smtClean="0"/>
              <a:t>peut-il</a:t>
            </a:r>
            <a:r>
              <a:rPr lang="en-US" altLang="fr-FR" sz="2000" kern="0" dirty="0" smtClean="0"/>
              <a:t> se souvenir des </a:t>
            </a:r>
            <a:r>
              <a:rPr lang="en-US" altLang="fr-FR" sz="2000" kern="0" dirty="0" err="1" smtClean="0"/>
              <a:t>tirages</a:t>
            </a:r>
            <a:r>
              <a:rPr lang="en-US" altLang="fr-FR" sz="2000" kern="0" dirty="0" smtClean="0"/>
              <a:t> </a:t>
            </a:r>
            <a:r>
              <a:rPr lang="en-US" altLang="fr-FR" sz="2000" kern="0" dirty="0" err="1" smtClean="0"/>
              <a:t>passés</a:t>
            </a:r>
            <a:r>
              <a:rPr lang="en-US" altLang="fr-FR" sz="2000" kern="0" dirty="0" smtClean="0"/>
              <a:t>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250550" y="4041265"/>
            <a:ext cx="1534098" cy="2305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Survie vs. Mortalité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5" y="836712"/>
            <a:ext cx="4176463" cy="987106"/>
          </a:xfrm>
        </p:spPr>
        <p:txBody>
          <a:bodyPr/>
          <a:lstStyle/>
          <a:p>
            <a:r>
              <a:rPr lang="fr-FR" altLang="fr-FR" dirty="0" smtClean="0"/>
              <a:t>Vivants + Morts = 100%</a:t>
            </a:r>
          </a:p>
          <a:p>
            <a:r>
              <a:rPr lang="fr-FR" altLang="fr-FR" dirty="0" smtClean="0"/>
              <a:t>S(n) + F(n) = 1</a:t>
            </a:r>
          </a:p>
          <a:p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5032" y="1844824"/>
            <a:ext cx="3113792" cy="208416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429092" y="1844824"/>
            <a:ext cx="3238454" cy="21079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681192" y="1844824"/>
            <a:ext cx="3238456" cy="21079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272480" y="4213983"/>
            <a:ext cx="3168352" cy="20953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6671056" y="4172506"/>
            <a:ext cx="3250495" cy="21158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3424447" y="4168438"/>
            <a:ext cx="3256745" cy="2119876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 bwMode="auto">
          <a:xfrm>
            <a:off x="632520" y="4365104"/>
            <a:ext cx="300930" cy="17281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3879129" y="4334792"/>
            <a:ext cx="300930" cy="17281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 flipH="1">
            <a:off x="7119489" y="4213983"/>
            <a:ext cx="307179" cy="17556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33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Le taux de défaillance : version « discrète »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764704"/>
            <a:ext cx="6048672" cy="1440160"/>
          </a:xfrm>
        </p:spPr>
        <p:txBody>
          <a:bodyPr/>
          <a:lstStyle/>
          <a:p>
            <a:r>
              <a:rPr lang="fr-FR" altLang="fr-FR" sz="1800" dirty="0" smtClean="0"/>
              <a:t>Probabilité de mourir a un lancer …</a:t>
            </a:r>
          </a:p>
          <a:p>
            <a:r>
              <a:rPr lang="fr-FR" altLang="fr-FR" sz="1800" dirty="0" smtClean="0"/>
              <a:t>… </a:t>
            </a:r>
            <a:r>
              <a:rPr lang="fr-FR" altLang="fr-FR" sz="1800" u="sng" dirty="0" smtClean="0"/>
              <a:t>CONDITIONNEE</a:t>
            </a:r>
            <a:r>
              <a:rPr lang="fr-FR" altLang="fr-FR" sz="1800" dirty="0" smtClean="0"/>
              <a:t> au fait que …</a:t>
            </a:r>
          </a:p>
          <a:p>
            <a:r>
              <a:rPr lang="fr-FR" altLang="fr-FR" sz="1800" dirty="0" smtClean="0"/>
              <a:t>… on était vivant juste avant !</a:t>
            </a:r>
          </a:p>
          <a:p>
            <a:r>
              <a:rPr lang="fr-FR" altLang="fr-FR" sz="1800" i="1" dirty="0" smtClean="0">
                <a:solidFill>
                  <a:srgbClr val="00B0F0"/>
                </a:solidFill>
              </a:rPr>
              <a:t>Définition surprenante, mais pas paradoxale (1)</a:t>
            </a:r>
          </a:p>
          <a:p>
            <a:endParaRPr lang="fr-FR" altLang="fr-FR" sz="1800" dirty="0" smtClean="0"/>
          </a:p>
          <a:p>
            <a:endParaRPr lang="fr-FR" altLang="fr-FR" sz="1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72482" y="2204864"/>
            <a:ext cx="2286544" cy="151216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511576" y="2177569"/>
            <a:ext cx="79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ym typeface="Symbol" panose="05050102010706020507" pitchFamily="18" charset="2"/>
              </a:rPr>
              <a:t></a:t>
            </a:r>
            <a:endParaRPr lang="fr-FR" sz="8000" dirty="0"/>
          </a:p>
        </p:txBody>
      </p:sp>
      <p:sp>
        <p:nvSpPr>
          <p:cNvPr id="6" name="ZoneTexte 5"/>
          <p:cNvSpPr txBox="1"/>
          <p:nvPr/>
        </p:nvSpPr>
        <p:spPr>
          <a:xfrm>
            <a:off x="2576736" y="4149080"/>
            <a:ext cx="748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ym typeface="Symbol" panose="05050102010706020507" pitchFamily="18" charset="2"/>
              </a:rPr>
              <a:t></a:t>
            </a:r>
            <a:endParaRPr lang="fr-FR" sz="8000" dirty="0"/>
          </a:p>
        </p:txBody>
      </p:sp>
      <p:sp>
        <p:nvSpPr>
          <p:cNvPr id="7" name="ZoneTexte 6"/>
          <p:cNvSpPr txBox="1"/>
          <p:nvPr/>
        </p:nvSpPr>
        <p:spPr>
          <a:xfrm>
            <a:off x="5529064" y="2321585"/>
            <a:ext cx="79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ym typeface="Symbol" panose="05050102010706020507" pitchFamily="18" charset="2"/>
              </a:rPr>
              <a:t>=</a:t>
            </a:r>
            <a:endParaRPr lang="fr-FR" sz="8000" dirty="0"/>
          </a:p>
        </p:txBody>
      </p:sp>
      <p:sp>
        <p:nvSpPr>
          <p:cNvPr id="8" name="ZoneTexte 7"/>
          <p:cNvSpPr txBox="1"/>
          <p:nvPr/>
        </p:nvSpPr>
        <p:spPr>
          <a:xfrm>
            <a:off x="5542133" y="4086713"/>
            <a:ext cx="79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ym typeface="Symbol" panose="05050102010706020507" pitchFamily="18" charset="2"/>
              </a:rPr>
              <a:t>=</a:t>
            </a:r>
            <a:endParaRPr lang="fr-FR" sz="8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202177" y="2204864"/>
            <a:ext cx="2337180" cy="15213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213957" y="1421792"/>
            <a:ext cx="3658884" cy="24392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272482" y="4058680"/>
            <a:ext cx="2300720" cy="152154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3185991" y="4055073"/>
            <a:ext cx="2343073" cy="15251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6213957" y="3861048"/>
            <a:ext cx="3677867" cy="245191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1192" y="764704"/>
            <a:ext cx="3168352" cy="65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fr-FR" altLang="fr-FR" sz="1800" kern="0" dirty="0" smtClean="0">
                <a:sym typeface="Symbol" panose="05050102010706020507" pitchFamily="18" charset="2"/>
              </a:rPr>
              <a:t>(n) </a:t>
            </a:r>
            <a:r>
              <a:rPr lang="fr-FR" altLang="fr-FR" sz="1800" kern="0" dirty="0" smtClean="0"/>
              <a:t> [0 .. 1]</a:t>
            </a:r>
          </a:p>
          <a:p>
            <a:pPr lvl="1"/>
            <a:r>
              <a:rPr lang="fr-FR" altLang="fr-FR" sz="1400" kern="0" dirty="0" smtClean="0"/>
              <a:t>Puisque c’est une probabilité</a:t>
            </a:r>
          </a:p>
          <a:p>
            <a:endParaRPr lang="fr-FR" altLang="fr-FR" sz="1800" kern="0" dirty="0" smtClean="0"/>
          </a:p>
        </p:txBody>
      </p:sp>
      <p:sp>
        <p:nvSpPr>
          <p:cNvPr id="17" name="Double vague 16"/>
          <p:cNvSpPr/>
          <p:nvPr/>
        </p:nvSpPr>
        <p:spPr bwMode="auto">
          <a:xfrm>
            <a:off x="6744012" y="4395388"/>
            <a:ext cx="1881396" cy="432048"/>
          </a:xfrm>
          <a:prstGeom prst="doubleWav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377" tIns="55189" rIns="110377" bIns="5518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 smtClean="0">
                <a:solidFill>
                  <a:srgbClr val="FF0000"/>
                </a:solidFill>
                <a:latin typeface="Arial" charset="0"/>
              </a:rPr>
              <a:t>Use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as good</a:t>
            </a:r>
            <a:r>
              <a:rPr kumimoji="0" lang="fr-FR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as New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Double vague 12"/>
          <p:cNvSpPr/>
          <p:nvPr/>
        </p:nvSpPr>
        <p:spPr bwMode="auto">
          <a:xfrm>
            <a:off x="7244431" y="2204864"/>
            <a:ext cx="1784686" cy="432048"/>
          </a:xfrm>
          <a:prstGeom prst="doubleWav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377" tIns="55189" rIns="110377" bIns="5518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New 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better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than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Used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Le point de vue de l’ingénieur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56" y="1627819"/>
            <a:ext cx="2814984" cy="4681501"/>
          </a:xfrm>
        </p:spPr>
        <p:txBody>
          <a:bodyPr/>
          <a:lstStyle/>
          <a:p>
            <a:r>
              <a:rPr lang="fr-FR" altLang="fr-FR" dirty="0"/>
              <a:t>F</a:t>
            </a:r>
            <a:r>
              <a:rPr lang="fr-FR" altLang="fr-FR" dirty="0" smtClean="0"/>
              <a:t>(n) </a:t>
            </a:r>
            <a:r>
              <a:rPr lang="fr-FR" altLang="fr-FR" dirty="0" smtClean="0">
                <a:sym typeface="Symbol" panose="05050102010706020507" pitchFamily="18" charset="2"/>
              </a:rPr>
              <a:t></a:t>
            </a:r>
            <a:r>
              <a:rPr lang="fr-FR" altLang="fr-FR" dirty="0" smtClean="0"/>
              <a:t> </a:t>
            </a:r>
            <a:r>
              <a:rPr lang="fr-FR" altLang="fr-FR" dirty="0" smtClean="0">
                <a:sym typeface="Symbol" panose="05050102010706020507" pitchFamily="18" charset="2"/>
              </a:rPr>
              <a:t></a:t>
            </a:r>
            <a:r>
              <a:rPr lang="fr-FR" altLang="fr-FR" dirty="0" smtClean="0">
                <a:sym typeface="Symbol" panose="05050102010706020507" pitchFamily="18" charset="2"/>
              </a:rPr>
              <a:t>n</a:t>
            </a:r>
          </a:p>
          <a:p>
            <a:endParaRPr lang="fr-FR" altLang="fr-FR" dirty="0">
              <a:sym typeface="Symbol" panose="05050102010706020507" pitchFamily="18" charset="2"/>
            </a:endParaRPr>
          </a:p>
          <a:p>
            <a:r>
              <a:rPr lang="fr-FR" altLang="fr-FR" dirty="0" smtClean="0">
                <a:sym typeface="Symbol" panose="05050102010706020507" pitchFamily="18" charset="2"/>
              </a:rPr>
              <a:t>Pour l’ingénieur :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F(n) = </a:t>
            </a:r>
            <a:r>
              <a:rPr lang="fr-FR" altLang="fr-FR" dirty="0">
                <a:sym typeface="Symbol" panose="05050102010706020507" pitchFamily="18" charset="2"/>
              </a:rPr>
              <a:t></a:t>
            </a:r>
            <a:r>
              <a:rPr lang="fr-FR" altLang="fr-FR" dirty="0" smtClean="0">
                <a:sym typeface="Symbol" panose="05050102010706020507" pitchFamily="18" charset="2"/>
              </a:rPr>
              <a:t>n</a:t>
            </a:r>
          </a:p>
          <a:p>
            <a:endParaRPr lang="fr-FR" altLang="fr-FR" dirty="0">
              <a:sym typeface="Symbol" panose="05050102010706020507" pitchFamily="18" charset="2"/>
            </a:endParaRPr>
          </a:p>
          <a:p>
            <a:r>
              <a:rPr lang="fr-FR" altLang="fr-FR" dirty="0" smtClean="0">
                <a:sym typeface="Symbol" panose="05050102010706020507" pitchFamily="18" charset="2"/>
              </a:rPr>
              <a:t>Attention :</a:t>
            </a:r>
            <a:endParaRPr lang="fr-FR" altLang="fr-FR" dirty="0">
              <a:sym typeface="Symbol" panose="05050102010706020507" pitchFamily="18" charset="2"/>
            </a:endParaRPr>
          </a:p>
          <a:p>
            <a:r>
              <a:rPr lang="fr-FR" altLang="fr-FR" dirty="0" smtClean="0">
                <a:sym typeface="Symbol" panose="05050102010706020507" pitchFamily="18" charset="2"/>
              </a:rPr>
              <a:t>F(6) = ?</a:t>
            </a:r>
            <a:endParaRPr lang="fr-FR" altLang="fr-FR" dirty="0">
              <a:sym typeface="Symbol" panose="05050102010706020507" pitchFamily="18" charset="2"/>
            </a:endParaRPr>
          </a:p>
          <a:p>
            <a:r>
              <a:rPr lang="fr-FR" altLang="fr-FR" dirty="0" smtClean="0">
                <a:sym typeface="Symbol" panose="05050102010706020507" pitchFamily="18" charset="2"/>
              </a:rPr>
              <a:t>F(12) = ?</a:t>
            </a:r>
          </a:p>
          <a:p>
            <a:endParaRPr lang="fr-FR" altLang="fr-FR" dirty="0">
              <a:sym typeface="Symbol" panose="05050102010706020507" pitchFamily="18" charset="2"/>
            </a:endParaRPr>
          </a:p>
          <a:p>
            <a:r>
              <a:rPr lang="fr-FR" altLang="fr-FR" dirty="0">
                <a:sym typeface="Symbol" panose="05050102010706020507" pitchFamily="18" charset="2"/>
              </a:rPr>
              <a:t>n</a:t>
            </a:r>
            <a:r>
              <a:rPr lang="fr-FR" altLang="fr-FR" dirty="0" smtClean="0">
                <a:sym typeface="Symbol" panose="05050102010706020507" pitchFamily="18" charset="2"/>
              </a:rPr>
              <a:t> &lt;&lt; 1/</a:t>
            </a:r>
            <a:r>
              <a:rPr lang="fr-FR" altLang="fr-FR" dirty="0">
                <a:sym typeface="Symbol" panose="05050102010706020507" pitchFamily="18" charset="2"/>
              </a:rPr>
              <a:t> 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76972" y="845182"/>
            <a:ext cx="7632612" cy="4968210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 bwMode="auto">
          <a:xfrm>
            <a:off x="4016896" y="4767911"/>
            <a:ext cx="0" cy="5332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3584848" y="5301208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ZoneTexte 10"/>
          <p:cNvSpPr txBox="1"/>
          <p:nvPr/>
        </p:nvSpPr>
        <p:spPr>
          <a:xfrm>
            <a:off x="3675262" y="53822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88905" y="489605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1/6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 flipV="1">
            <a:off x="3512840" y="-99392"/>
            <a:ext cx="3672408" cy="54006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 flipV="1">
            <a:off x="6393278" y="1052736"/>
            <a:ext cx="0" cy="43295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33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theme/theme1.xml><?xml version="1.0" encoding="utf-8"?>
<a:theme xmlns:a="http://schemas.openxmlformats.org/drawingml/2006/main" name="preuve_de_programme">
  <a:themeElements>
    <a:clrScheme name="preuve_de_programme 6">
      <a:dk1>
        <a:srgbClr val="003366"/>
      </a:dk1>
      <a:lt1>
        <a:srgbClr val="FFFFFF"/>
      </a:lt1>
      <a:dk2>
        <a:srgbClr val="022040"/>
      </a:dk2>
      <a:lt2>
        <a:srgbClr val="807F87"/>
      </a:lt2>
      <a:accent1>
        <a:srgbClr val="B4C991"/>
      </a:accent1>
      <a:accent2>
        <a:srgbClr val="B33500"/>
      </a:accent2>
      <a:accent3>
        <a:srgbClr val="FFFFFF"/>
      </a:accent3>
      <a:accent4>
        <a:srgbClr val="002A56"/>
      </a:accent4>
      <a:accent5>
        <a:srgbClr val="D6E1C7"/>
      </a:accent5>
      <a:accent6>
        <a:srgbClr val="A22F00"/>
      </a:accent6>
      <a:hlink>
        <a:srgbClr val="FF9600"/>
      </a:hlink>
      <a:folHlink>
        <a:srgbClr val="076BD9"/>
      </a:folHlink>
    </a:clrScheme>
    <a:fontScheme name="preuve_de_program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uve_de_programme 1">
        <a:dk1>
          <a:srgbClr val="022040"/>
        </a:dk1>
        <a:lt1>
          <a:srgbClr val="FFFFFF"/>
        </a:lt1>
        <a:dk2>
          <a:srgbClr val="022040"/>
        </a:dk2>
        <a:lt2>
          <a:srgbClr val="0669D6"/>
        </a:lt2>
        <a:accent1>
          <a:srgbClr val="63D3FB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B7E6FD"/>
        </a:accent5>
        <a:accent6>
          <a:srgbClr val="A22F00"/>
        </a:accent6>
        <a:hlink>
          <a:srgbClr val="FFB329"/>
        </a:hlink>
        <a:folHlink>
          <a:srgbClr val="6AB4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2">
        <a:dk1>
          <a:srgbClr val="022040"/>
        </a:dk1>
        <a:lt1>
          <a:srgbClr val="FFFFFF"/>
        </a:lt1>
        <a:dk2>
          <a:srgbClr val="022040"/>
        </a:dk2>
        <a:lt2>
          <a:srgbClr val="066992"/>
        </a:lt2>
        <a:accent1>
          <a:srgbClr val="9FC2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DDDFF"/>
        </a:accent5>
        <a:accent6>
          <a:srgbClr val="A22F00"/>
        </a:accent6>
        <a:hlink>
          <a:srgbClr val="FF9549"/>
        </a:hlink>
        <a:folHlink>
          <a:srgbClr val="9CB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3">
        <a:dk1>
          <a:srgbClr val="022040"/>
        </a:dk1>
        <a:lt1>
          <a:srgbClr val="FFFFFF"/>
        </a:lt1>
        <a:dk2>
          <a:srgbClr val="022040"/>
        </a:dk2>
        <a:lt2>
          <a:srgbClr val="0644D6"/>
        </a:lt2>
        <a:accent1>
          <a:srgbClr val="7ED3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0E6FF"/>
        </a:accent5>
        <a:accent6>
          <a:srgbClr val="A22F00"/>
        </a:accent6>
        <a:hlink>
          <a:srgbClr val="FF9600"/>
        </a:hlink>
        <a:folHlink>
          <a:srgbClr val="00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4">
        <a:dk1>
          <a:srgbClr val="022040"/>
        </a:dk1>
        <a:lt1>
          <a:srgbClr val="FFFFFF"/>
        </a:lt1>
        <a:dk2>
          <a:srgbClr val="022040"/>
        </a:dk2>
        <a:lt2>
          <a:srgbClr val="FF9549"/>
        </a:lt2>
        <a:accent1>
          <a:srgbClr val="FFD1A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FFE5D4"/>
        </a:accent5>
        <a:accent6>
          <a:srgbClr val="A22F00"/>
        </a:accent6>
        <a:hlink>
          <a:srgbClr val="FF9549"/>
        </a:hlink>
        <a:folHlink>
          <a:srgbClr val="0669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5">
        <a:dk1>
          <a:srgbClr val="022040"/>
        </a:dk1>
        <a:lt1>
          <a:srgbClr val="FFFFFF"/>
        </a:lt1>
        <a:dk2>
          <a:srgbClr val="022040"/>
        </a:dk2>
        <a:lt2>
          <a:srgbClr val="596E36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6">
        <a:dk1>
          <a:srgbClr val="003366"/>
        </a:dk1>
        <a:lt1>
          <a:srgbClr val="FFFFFF"/>
        </a:lt1>
        <a:dk2>
          <a:srgbClr val="022040"/>
        </a:dk2>
        <a:lt2>
          <a:srgbClr val="807F87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02A56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C:\users\g074018\cours\formel\preuve_de_programme.ppt</Template>
  <TotalTime>0</TotalTime>
  <Words>1000</Words>
  <Application>Microsoft Office PowerPoint</Application>
  <PresentationFormat>Format A4 (210 x 297 mm)</PresentationFormat>
  <Paragraphs>203</Paragraphs>
  <Slides>17</Slides>
  <Notes>4</Notes>
  <HiddenSlides>0</HiddenSlides>
  <MMClips>0</MMClips>
  <ScaleCrop>false</ScaleCrop>
  <HeadingPairs>
    <vt:vector size="10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  <vt:variant>
        <vt:lpstr>Diaporamas personnalisés</vt:lpstr>
      </vt:variant>
      <vt:variant>
        <vt:i4>1</vt:i4>
      </vt:variant>
    </vt:vector>
  </HeadingPairs>
  <TitlesOfParts>
    <vt:vector size="25" baseType="lpstr">
      <vt:lpstr>Arial</vt:lpstr>
      <vt:lpstr>Symbol</vt:lpstr>
      <vt:lpstr>Times New Roman</vt:lpstr>
      <vt:lpstr>Webdings</vt:lpstr>
      <vt:lpstr>Wingdings</vt:lpstr>
      <vt:lpstr>preuve_de_programme</vt:lpstr>
      <vt:lpstr>Equation</vt:lpstr>
      <vt:lpstr>Présentation PowerPoint</vt:lpstr>
      <vt:lpstr>Le challenge (sur le HW)</vt:lpstr>
      <vt:lpstr>Pourquoi 10-9/h ?</vt:lpstr>
      <vt:lpstr>Jouons aux dés Russes</vt:lpstr>
      <vt:lpstr>Distribution des durées de vie : bizarre non ?</vt:lpstr>
      <vt:lpstr>Tirage « sans mémoire »</vt:lpstr>
      <vt:lpstr>Survie vs. Mortalité</vt:lpstr>
      <vt:lpstr>Le taux de défaillance : version « discrète »</vt:lpstr>
      <vt:lpstr>Le point de vue de l’ingénieur</vt:lpstr>
      <vt:lpstr>Du discret au continu (1/2)</vt:lpstr>
      <vt:lpstr>Du discret au continu (2/2)</vt:lpstr>
      <vt:lpstr>Taux constant = loi exponentielle</vt:lpstr>
      <vt:lpstr>Densité de défaillance vs. Taux de défaillance</vt:lpstr>
      <vt:lpstr>Qu’est-ce qu’un l ? (2/2) :  raisons des variations</vt:lpstr>
      <vt:lpstr>Durées de Vie et de Bon Fonctionnement : rien à voir !!!</vt:lpstr>
      <vt:lpstr>Ce qu’il faut retenir</vt:lpstr>
      <vt:lpstr> </vt:lpstr>
      <vt:lpstr>Diaporama personnalisé 1</vt:lpstr>
    </vt:vector>
  </TitlesOfParts>
  <Company>SAGEM Défense Sécurité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(non-)fiabilité</dc:title>
  <dc:subject>Conception des systèmes sûrs</dc:subject>
  <dc:creator>Jean-Louis DUFOUR</dc:creator>
  <cp:lastModifiedBy>DUFOUR Jean-Louis (SAFRAN ELECTRONICS &amp; DEFENSE)</cp:lastModifiedBy>
  <cp:revision>380</cp:revision>
  <cp:lastPrinted>2021-01-28T08:10:54Z</cp:lastPrinted>
  <dcterms:created xsi:type="dcterms:W3CDTF">2000-01-26T11:30:55Z</dcterms:created>
  <dcterms:modified xsi:type="dcterms:W3CDTF">2021-02-01T07:30:26Z</dcterms:modified>
</cp:coreProperties>
</file>