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21"/>
  </p:notesMasterIdLst>
  <p:handoutMasterIdLst>
    <p:handoutMasterId r:id="rId22"/>
  </p:handoutMasterIdLst>
  <p:sldIdLst>
    <p:sldId id="409" r:id="rId9"/>
    <p:sldId id="349" r:id="rId10"/>
    <p:sldId id="457" r:id="rId11"/>
    <p:sldId id="458" r:id="rId12"/>
    <p:sldId id="459" r:id="rId13"/>
    <p:sldId id="465" r:id="rId14"/>
    <p:sldId id="460" r:id="rId15"/>
    <p:sldId id="462" r:id="rId16"/>
    <p:sldId id="463" r:id="rId17"/>
    <p:sldId id="472" r:id="rId18"/>
    <p:sldId id="471" r:id="rId19"/>
    <p:sldId id="473" r:id="rId20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349"/>
            <p14:sldId id="457"/>
            <p14:sldId id="458"/>
            <p14:sldId id="459"/>
            <p14:sldId id="465"/>
            <p14:sldId id="460"/>
            <p14:sldId id="462"/>
            <p14:sldId id="463"/>
            <p14:sldId id="472"/>
            <p14:sldId id="471"/>
            <p14:sldId id="473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138" y="354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01/02/2021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 smtClean="0"/>
              <a:t>   Jean-Louis DUFOUR – </a:t>
            </a:r>
            <a:r>
              <a:rPr lang="en-US" dirty="0" err="1" smtClean="0"/>
              <a:t>Histoires</a:t>
            </a:r>
            <a:r>
              <a:rPr lang="en-US" dirty="0" smtClean="0"/>
              <a:t> </a:t>
            </a:r>
            <a:r>
              <a:rPr lang="en-US" dirty="0" err="1" smtClean="0"/>
              <a:t>d’actuaires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file:///E:\github\cours_fiab\jardin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fiab\1839_demorgan_1.png" TargetMode="External"/><Relationship Id="rId2" Type="http://schemas.openxmlformats.org/officeDocument/2006/relationships/image" Target="file:///E:\github\cours_fiab\1752_simpson.PN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file:///E:\github\cours_fiab\1839_demorgan_2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eg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wmf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4" Type="http://schemas.openxmlformats.org/officeDocument/2006/relationships/image" Target="file:///E:\github\cours_fiab\baby_yoda_disney-5dd11a4279697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403647" y="3471850"/>
            <a:ext cx="6336705" cy="396044"/>
          </a:xfrm>
        </p:spPr>
        <p:txBody>
          <a:bodyPr/>
          <a:lstStyle/>
          <a:p>
            <a:r>
              <a:rPr lang="fr-FR" dirty="0" smtClean="0"/>
              <a:t>CONCEPTION DES SYSTEMES SURS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3707904" y="4191930"/>
            <a:ext cx="1728192" cy="252028"/>
          </a:xfrm>
        </p:spPr>
        <p:txBody>
          <a:bodyPr/>
          <a:lstStyle/>
          <a:p>
            <a:r>
              <a:rPr lang="fr-FR" sz="1200" dirty="0" smtClean="0"/>
              <a:t>Jean-Louis DUFOUR</a:t>
            </a:r>
            <a:endParaRPr lang="fr-FR" sz="12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3" name="Espace réservé de la date 4"/>
          <p:cNvSpPr txBox="1">
            <a:spLocks/>
          </p:cNvSpPr>
          <p:nvPr/>
        </p:nvSpPr>
        <p:spPr bwMode="gray">
          <a:xfrm>
            <a:off x="2879812" y="3867894"/>
            <a:ext cx="3348372" cy="3289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6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1B Histoires d’actuaires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195736" y="17245"/>
            <a:ext cx="4788532" cy="3418601"/>
          </a:xfrm>
          <a:prstGeom prst="rect">
            <a:avLst/>
          </a:prstGeom>
        </p:spPr>
      </p:pic>
      <p:pic>
        <p:nvPicPr>
          <p:cNvPr id="8" name="Image 11" descr="Logo_1_40x9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508" y="87474"/>
            <a:ext cx="1044116" cy="228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6264188" y="879562"/>
            <a:ext cx="2736304" cy="360040"/>
          </a:xfrm>
        </p:spPr>
        <p:txBody>
          <a:bodyPr/>
          <a:lstStyle/>
          <a:p>
            <a:r>
              <a:rPr lang="fr-FR" dirty="0" smtClean="0"/>
              <a:t>Grands âges : « plateau »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altLang="fr-FR" sz="1800" dirty="0"/>
              <a:t>1825 </a:t>
            </a:r>
            <a:r>
              <a:rPr lang="fr-FR" altLang="fr-FR" sz="1800" dirty="0" err="1"/>
              <a:t>Gompertz</a:t>
            </a:r>
            <a:r>
              <a:rPr lang="fr-FR" altLang="fr-FR" sz="1800" dirty="0"/>
              <a:t> (3/3) : le lambda ‘exponentiel’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AutoShape 2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71550"/>
            <a:ext cx="5719763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51"/>
          <p:cNvSpPr>
            <a:spLocks noChangeArrowheads="1"/>
          </p:cNvSpPr>
          <p:nvPr/>
        </p:nvSpPr>
        <p:spPr bwMode="auto">
          <a:xfrm>
            <a:off x="5508104" y="32183"/>
            <a:ext cx="3611562" cy="73936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4" tIns="47892" rIns="95784" bIns="47892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fr-FR" altLang="fr-FR" sz="4000" dirty="0" smtClean="0">
                <a:sym typeface="Symbol" pitchFamily="18" charset="2"/>
              </a:rPr>
              <a:t></a:t>
            </a:r>
            <a:r>
              <a:rPr lang="fr-FR" altLang="fr-FR" sz="4000" baseline="-25000" dirty="0" smtClean="0">
                <a:sym typeface="Symbol" pitchFamily="18" charset="2"/>
              </a:rPr>
              <a:t>t</a:t>
            </a:r>
            <a:r>
              <a:rPr lang="fr-FR" altLang="fr-FR" sz="4000" dirty="0" smtClean="0">
                <a:sym typeface="Symbol" pitchFamily="18" charset="2"/>
              </a:rPr>
              <a:t> = </a:t>
            </a:r>
            <a:r>
              <a:rPr lang="fr-FR" altLang="fr-FR" sz="4000" baseline="-25000" dirty="0">
                <a:sym typeface="Symbol" pitchFamily="18" charset="2"/>
              </a:rPr>
              <a:t>0</a:t>
            </a:r>
            <a:r>
              <a:rPr lang="fr-FR" altLang="fr-FR" sz="4000" dirty="0">
                <a:sym typeface="Symbol" pitchFamily="18" charset="2"/>
              </a:rPr>
              <a:t> . </a:t>
            </a:r>
            <a:r>
              <a:rPr lang="fr-FR" altLang="fr-FR" sz="4000" dirty="0" smtClean="0">
                <a:sym typeface="Symbol" pitchFamily="18" charset="2"/>
              </a:rPr>
              <a:t>2</a:t>
            </a:r>
            <a:r>
              <a:rPr lang="fr-FR" altLang="fr-FR" sz="4000" baseline="30000" dirty="0" smtClean="0">
                <a:sym typeface="Symbol" pitchFamily="18" charset="2"/>
              </a:rPr>
              <a:t>t/T2</a:t>
            </a:r>
            <a:endParaRPr lang="fr-FR" altLang="fr-FR" dirty="0"/>
          </a:p>
        </p:txBody>
      </p:sp>
      <p:pic>
        <p:nvPicPr>
          <p:cNvPr id="15" name="Picture 147" descr="debo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78" y="1275606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8172400" y="1275606"/>
            <a:ext cx="936104" cy="91893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fr-FR" sz="360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fr-FR" sz="3600" dirty="0">
                <a:solidFill>
                  <a:schemeClr val="tx1"/>
                </a:solidFill>
              </a:rPr>
              <a:t>1€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fr-FR" sz="3600" b="0" dirty="0">
              <a:solidFill>
                <a:schemeClr val="tx1"/>
              </a:solidFill>
            </a:endParaRPr>
          </a:p>
        </p:txBody>
      </p:sp>
      <p:sp>
        <p:nvSpPr>
          <p:cNvPr id="17" name="Flèche droite 1"/>
          <p:cNvSpPr>
            <a:spLocks noChangeArrowheads="1"/>
          </p:cNvSpPr>
          <p:nvPr/>
        </p:nvSpPr>
        <p:spPr bwMode="auto">
          <a:xfrm>
            <a:off x="6947917" y="2102098"/>
            <a:ext cx="1081087" cy="325437"/>
          </a:xfrm>
          <a:prstGeom prst="rightArrow">
            <a:avLst>
              <a:gd name="adj1" fmla="val 50000"/>
              <a:gd name="adj2" fmla="val 4995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9pPr>
          </a:lstStyle>
          <a:p>
            <a:endParaRPr lang="fr-FR" altLang="fr-FR"/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 rot="16200000">
            <a:off x="7191133" y="1464525"/>
            <a:ext cx="468312" cy="522001"/>
          </a:xfrm>
          <a:prstGeom prst="downArrow">
            <a:avLst>
              <a:gd name="adj1" fmla="val 50000"/>
              <a:gd name="adj2" fmla="val 2492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200" b="1">
                <a:solidFill>
                  <a:srgbClr val="084887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9pPr>
          </a:lstStyle>
          <a:p>
            <a:endParaRPr lang="fr-FR" altLang="fr-FR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794567"/>
              </p:ext>
            </p:extLst>
          </p:nvPr>
        </p:nvGraphicFramePr>
        <p:xfrm>
          <a:off x="6156176" y="2333722"/>
          <a:ext cx="2519772" cy="2435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SPW 6.0 Graph" r:id="rId5" imgW="6219749" imgH="6208776" progId="SigmaPlotGraphicObject.4">
                  <p:embed/>
                </p:oleObj>
              </mc:Choice>
              <mc:Fallback>
                <p:oleObj name="SPW 6.0 Graph" r:id="rId5" imgW="6219749" imgH="6208776" progId="SigmaPlotGraphicObject.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333722"/>
                        <a:ext cx="2519772" cy="2435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Connecteur droit 18"/>
          <p:cNvCxnSpPr/>
          <p:nvPr/>
        </p:nvCxnSpPr>
        <p:spPr>
          <a:xfrm flipV="1">
            <a:off x="1331640" y="1419623"/>
            <a:ext cx="3384376" cy="284431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8" descr="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25" y="3209925"/>
            <a:ext cx="1066800" cy="1066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33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altLang="fr-FR" dirty="0" smtClean="0"/>
              <a:t>Les actuaires </a:t>
            </a:r>
            <a:r>
              <a:rPr lang="fr-FR" altLang="fr-FR" dirty="0" smtClean="0"/>
              <a:t>inventent l’ingénierie système ;-)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AutoShape 2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43508" y="1207601"/>
            <a:ext cx="3984377" cy="22642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868144" y="24418"/>
            <a:ext cx="3275112" cy="33036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383868" y="3516188"/>
            <a:ext cx="5760132" cy="1071786"/>
          </a:xfrm>
          <a:prstGeom prst="rect">
            <a:avLst/>
          </a:prstGeom>
        </p:spPr>
      </p:pic>
      <p:sp>
        <p:nvSpPr>
          <p:cNvPr id="13" name="Espace réservé du contenu 8"/>
          <p:cNvSpPr>
            <a:spLocks noGrp="1"/>
          </p:cNvSpPr>
          <p:nvPr>
            <p:ph idx="1"/>
          </p:nvPr>
        </p:nvSpPr>
        <p:spPr>
          <a:xfrm>
            <a:off x="1011668" y="806633"/>
            <a:ext cx="2248055" cy="364534"/>
          </a:xfrm>
        </p:spPr>
        <p:txBody>
          <a:bodyPr/>
          <a:lstStyle/>
          <a:p>
            <a:r>
              <a:rPr lang="fr-FR" dirty="0" smtClean="0"/>
              <a:t>1752 Thomas Simpson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1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github\cours_fiab\figures\1898_meech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466"/>
            <a:ext cx="324953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altLang="fr-FR" dirty="0" smtClean="0"/>
              <a:t>Les actuaires sont des gens (trop ?) sérieux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AutoShape 2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E:\github\cours_fiab\figures\1898_meech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21" y="843558"/>
            <a:ext cx="285635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5616116" y="411509"/>
            <a:ext cx="1809813" cy="288033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altLang="fr-FR" dirty="0" smtClean="0"/>
              <a:t>  </a:t>
            </a:r>
            <a:r>
              <a:rPr lang="fr-FR" altLang="fr-FR" sz="1600" dirty="0" smtClean="0"/>
              <a:t>Ulpien (170-223</a:t>
            </a:r>
            <a:r>
              <a:rPr lang="fr-FR" altLang="fr-FR" sz="1600" dirty="0"/>
              <a:t>)</a:t>
            </a:r>
            <a:endParaRPr lang="fr-FR" sz="1600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Jean-Louis DUFOUR – </a:t>
            </a:r>
            <a:r>
              <a:rPr lang="en-US" dirty="0" err="1" smtClean="0"/>
              <a:t>Histoires</a:t>
            </a:r>
            <a:r>
              <a:rPr lang="en-US" dirty="0" smtClean="0"/>
              <a:t> </a:t>
            </a:r>
            <a:r>
              <a:rPr lang="en-US" dirty="0" err="1" smtClean="0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2571750"/>
            <a:ext cx="4140461" cy="21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19" y="663539"/>
            <a:ext cx="4341391" cy="226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Statue dedans le Palais de justi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51" y="-26988"/>
            <a:ext cx="1649957" cy="220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21" y="843558"/>
            <a:ext cx="2740303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-508" y="4187864"/>
            <a:ext cx="3054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9pPr>
          </a:lstStyle>
          <a:p>
            <a:r>
              <a:rPr lang="en-US" altLang="fr-FR" sz="1000" b="0" dirty="0"/>
              <a:t>B. </a:t>
            </a:r>
            <a:r>
              <a:rPr lang="en-US" altLang="fr-FR" sz="1000" b="0" dirty="0" err="1"/>
              <a:t>Frier</a:t>
            </a:r>
            <a:r>
              <a:rPr lang="en-US" altLang="fr-FR" sz="1000" b="0" dirty="0"/>
              <a:t>, Roman life expectancy- Ulpian's Evidence</a:t>
            </a:r>
          </a:p>
          <a:p>
            <a:r>
              <a:rPr lang="en-US" altLang="fr-FR" sz="1000" b="0" dirty="0"/>
              <a:t>Harvard Studies in Classical Philology, 1982</a:t>
            </a:r>
            <a:endParaRPr lang="fr-FR" altLang="fr-FR" sz="1000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7452321" y="2211710"/>
            <a:ext cx="18001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9pPr>
          </a:lstStyle>
          <a:p>
            <a:r>
              <a:rPr lang="en-US" altLang="fr-FR" sz="1000" b="0" dirty="0"/>
              <a:t>P. </a:t>
            </a:r>
            <a:r>
              <a:rPr lang="en-US" altLang="fr-FR" sz="1000" b="0" dirty="0" err="1"/>
              <a:t>Pflaumer</a:t>
            </a:r>
            <a:r>
              <a:rPr lang="en-US" altLang="fr-FR" sz="1000" b="0" dirty="0"/>
              <a:t>, A </a:t>
            </a:r>
            <a:r>
              <a:rPr lang="en-US" altLang="fr-FR" sz="1000" b="0" dirty="0" err="1"/>
              <a:t>Demometric</a:t>
            </a:r>
            <a:r>
              <a:rPr lang="en-US" altLang="fr-FR" sz="1000" b="0" dirty="0"/>
              <a:t> Analysis of Ulpian´s </a:t>
            </a:r>
            <a:r>
              <a:rPr lang="en-US" altLang="fr-FR" sz="1000" b="0" dirty="0" smtClean="0"/>
              <a:t>Table,</a:t>
            </a:r>
            <a:endParaRPr lang="en-US" altLang="fr-FR" sz="1000" b="0" dirty="0"/>
          </a:p>
          <a:p>
            <a:r>
              <a:rPr lang="en-US" altLang="fr-FR" sz="1000" b="0" dirty="0"/>
              <a:t>American Statistical Association, 2014</a:t>
            </a:r>
            <a:endParaRPr lang="fr-FR" altLang="fr-FR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23" y="3615866"/>
            <a:ext cx="5003235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6090467" y="4227934"/>
            <a:ext cx="26709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9pPr>
          </a:lstStyle>
          <a:p>
            <a:r>
              <a:rPr lang="en-US" altLang="fr-FR" sz="1000" b="0" dirty="0" smtClean="0"/>
              <a:t>E. Kopf, The early history of the annuity,</a:t>
            </a:r>
            <a:endParaRPr lang="en-US" altLang="fr-FR" sz="1000" b="0" dirty="0"/>
          </a:p>
          <a:p>
            <a:r>
              <a:rPr lang="en-US" altLang="fr-FR" sz="1000" b="0" dirty="0"/>
              <a:t>p</a:t>
            </a:r>
            <a:r>
              <a:rPr lang="en-US" altLang="fr-FR" sz="1000" b="0" dirty="0" smtClean="0"/>
              <a:t>roc. of the Casualty </a:t>
            </a:r>
            <a:r>
              <a:rPr lang="en-US" altLang="fr-FR" sz="1000" b="0" dirty="0"/>
              <a:t>A</a:t>
            </a:r>
            <a:r>
              <a:rPr lang="en-US" altLang="fr-FR" sz="1000" b="0" dirty="0" smtClean="0"/>
              <a:t>ctuarial </a:t>
            </a:r>
            <a:r>
              <a:rPr lang="en-US" altLang="fr-FR" sz="1000" b="0" dirty="0"/>
              <a:t>S</a:t>
            </a:r>
            <a:r>
              <a:rPr lang="en-US" altLang="fr-FR" sz="1000" b="0" dirty="0" smtClean="0"/>
              <a:t>ociety, 1927</a:t>
            </a:r>
            <a:endParaRPr lang="fr-FR" altLang="fr-FR" sz="1000" dirty="0"/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" y="808351"/>
            <a:ext cx="2314761" cy="376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5616116" y="411510"/>
            <a:ext cx="1476164" cy="324036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altLang="fr-FR" dirty="0" smtClean="0"/>
              <a:t> </a:t>
            </a:r>
            <a:r>
              <a:rPr lang="fr-FR" altLang="fr-FR" sz="1600" dirty="0" smtClean="0"/>
              <a:t>Graunt (1662)</a:t>
            </a:r>
            <a:endParaRPr lang="fr-FR" sz="1600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(2/2)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2050" name="Picture 2" descr="JohnGraunt (cropped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48" y="15466"/>
            <a:ext cx="204836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ithub\cours_fiab\doc\graun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92" y="868016"/>
            <a:ext cx="4300044" cy="65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github\cours_fiab\figures\fig_grau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499758"/>
            <a:ext cx="3509859" cy="23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github\cours_fiab\doc\graunt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77" y="1491630"/>
            <a:ext cx="4298659" cy="27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8"/>
          <p:cNvSpPr txBox="1">
            <a:spLocks/>
          </p:cNvSpPr>
          <p:nvPr/>
        </p:nvSpPr>
        <p:spPr bwMode="gray">
          <a:xfrm>
            <a:off x="6984268" y="2895786"/>
            <a:ext cx="1008112" cy="22682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0   : 100</a:t>
            </a:r>
          </a:p>
          <a:p>
            <a:r>
              <a:rPr lang="fr-FR" dirty="0" smtClean="0"/>
              <a:t>6   :   64</a:t>
            </a:r>
          </a:p>
          <a:p>
            <a:r>
              <a:rPr lang="fr-FR" dirty="0" smtClean="0"/>
              <a:t>16 :   40</a:t>
            </a:r>
          </a:p>
          <a:p>
            <a:r>
              <a:rPr lang="fr-FR" dirty="0" smtClean="0"/>
              <a:t>26 :   25</a:t>
            </a:r>
          </a:p>
          <a:p>
            <a:r>
              <a:rPr lang="fr-FR" dirty="0" smtClean="0"/>
              <a:t>36 :   16</a:t>
            </a:r>
          </a:p>
          <a:p>
            <a:r>
              <a:rPr lang="fr-FR" dirty="0" smtClean="0"/>
              <a:t>46 :   10</a:t>
            </a:r>
          </a:p>
          <a:p>
            <a:r>
              <a:rPr lang="fr-FR" dirty="0" smtClean="0"/>
              <a:t>56 :    6</a:t>
            </a:r>
          </a:p>
          <a:p>
            <a:r>
              <a:rPr lang="fr-FR" dirty="0" smtClean="0"/>
              <a:t>66 :    3</a:t>
            </a:r>
          </a:p>
          <a:p>
            <a:r>
              <a:rPr lang="fr-FR" dirty="0" smtClean="0"/>
              <a:t>76 :    1</a:t>
            </a:r>
          </a:p>
          <a:p>
            <a:r>
              <a:rPr lang="fr-FR" dirty="0" smtClean="0"/>
              <a:t>80 :   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4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:\github\cours_fiab\figures\fig_gra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67594"/>
            <a:ext cx="3509859" cy="23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51520" y="771550"/>
            <a:ext cx="6588732" cy="720080"/>
          </a:xfrm>
        </p:spPr>
        <p:txBody>
          <a:bodyPr/>
          <a:lstStyle/>
          <a:p>
            <a:r>
              <a:rPr lang="fr-FR" altLang="fr-FR" dirty="0" smtClean="0"/>
              <a:t>&lt;&lt; … ayant 7 décades entre 6 and 76, nous avons cherché 6 nombres en </a:t>
            </a:r>
            <a:r>
              <a:rPr lang="fr-FR" altLang="fr-FR" u="sng" dirty="0" smtClean="0">
                <a:solidFill>
                  <a:srgbClr val="FF0000"/>
                </a:solidFill>
              </a:rPr>
              <a:t>progression géométrique </a:t>
            </a:r>
            <a:r>
              <a:rPr lang="fr-FR" altLang="fr-FR" dirty="0" smtClean="0"/>
              <a:t>entre 64, les survivants à 6 ans, et 1, la seule personne qui dépasse 76 ans … &gt;&gt;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Graunt est un pragmatique …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2050" name="Picture 2" descr="JohnGraunt (cropped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66" y="15466"/>
            <a:ext cx="2028146" cy="27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3394360"/>
            <a:ext cx="6048671" cy="137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863588" y="1779662"/>
            <a:ext cx="295232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1151620" y="2328835"/>
            <a:ext cx="2736304" cy="88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1392762" y="2337716"/>
            <a:ext cx="2495162" cy="2700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745168" y="2337716"/>
            <a:ext cx="2142756" cy="4500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087724" y="2337716"/>
            <a:ext cx="1800200" cy="5940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411760" y="2337716"/>
            <a:ext cx="1476164" cy="66608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735796" y="2337716"/>
            <a:ext cx="1152128" cy="7380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023828" y="2337716"/>
            <a:ext cx="864096" cy="77409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contenu 8"/>
          <p:cNvSpPr txBox="1">
            <a:spLocks/>
          </p:cNvSpPr>
          <p:nvPr/>
        </p:nvSpPr>
        <p:spPr bwMode="gray">
          <a:xfrm>
            <a:off x="3995936" y="1635646"/>
            <a:ext cx="3348372" cy="360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smtClean="0"/>
              <a:t>- 36    </a:t>
            </a:r>
            <a:r>
              <a:rPr lang="fr-FR" altLang="fr-FR" dirty="0"/>
              <a:t>(= </a:t>
            </a:r>
            <a:r>
              <a:rPr lang="fr-FR" altLang="fr-FR" dirty="0" smtClean="0"/>
              <a:t>36% </a:t>
            </a:r>
            <a:r>
              <a:rPr lang="fr-FR" altLang="fr-FR" dirty="0"/>
              <a:t>de décès [sur </a:t>
            </a:r>
            <a:r>
              <a:rPr lang="fr-FR" altLang="fr-FR" dirty="0" smtClean="0"/>
              <a:t> 6  </a:t>
            </a:r>
            <a:r>
              <a:rPr lang="fr-FR" altLang="fr-FR" dirty="0"/>
              <a:t>ans])</a:t>
            </a:r>
          </a:p>
        </p:txBody>
      </p:sp>
      <p:sp>
        <p:nvSpPr>
          <p:cNvPr id="28" name="Espace réservé du contenu 8"/>
          <p:cNvSpPr txBox="1">
            <a:spLocks/>
          </p:cNvSpPr>
          <p:nvPr/>
        </p:nvSpPr>
        <p:spPr bwMode="gray">
          <a:xfrm>
            <a:off x="3995936" y="2211710"/>
            <a:ext cx="3420380" cy="360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smtClean="0"/>
              <a:t>* 0.63 (= 37% de décès [sur 10 ans])</a:t>
            </a:r>
          </a:p>
        </p:txBody>
      </p:sp>
      <p:sp>
        <p:nvSpPr>
          <p:cNvPr id="29" name="Espace réservé du contenu 8"/>
          <p:cNvSpPr txBox="1">
            <a:spLocks/>
          </p:cNvSpPr>
          <p:nvPr/>
        </p:nvSpPr>
        <p:spPr bwMode="gray">
          <a:xfrm>
            <a:off x="6552220" y="2895786"/>
            <a:ext cx="2591780" cy="22682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0   : 100</a:t>
            </a:r>
          </a:p>
          <a:p>
            <a:r>
              <a:rPr lang="fr-FR" dirty="0" smtClean="0"/>
              <a:t>6   :   64</a:t>
            </a:r>
          </a:p>
          <a:p>
            <a:r>
              <a:rPr lang="fr-FR" dirty="0" smtClean="0"/>
              <a:t>16 :   40 </a:t>
            </a:r>
            <a:r>
              <a:rPr lang="fr-FR" sz="1000" dirty="0" smtClean="0"/>
              <a:t>= </a:t>
            </a:r>
            <a:r>
              <a:rPr lang="fr-FR" sz="1000" dirty="0" err="1" smtClean="0"/>
              <a:t>partie_entière_de</a:t>
            </a:r>
            <a:r>
              <a:rPr lang="fr-FR" sz="1000" dirty="0" smtClean="0"/>
              <a:t>(64*0.64)</a:t>
            </a:r>
          </a:p>
          <a:p>
            <a:r>
              <a:rPr lang="fr-FR" dirty="0" smtClean="0"/>
              <a:t>26 :   25 </a:t>
            </a:r>
            <a:r>
              <a:rPr lang="fr-FR" sz="1000" dirty="0"/>
              <a:t>= </a:t>
            </a:r>
            <a:r>
              <a:rPr lang="fr-FR" sz="1000" dirty="0" err="1" smtClean="0"/>
              <a:t>partie_entière_de</a:t>
            </a:r>
            <a:r>
              <a:rPr lang="fr-FR" sz="1000" dirty="0" smtClean="0"/>
              <a:t>(40*0.64</a:t>
            </a:r>
            <a:r>
              <a:rPr lang="fr-FR" sz="1000" dirty="0"/>
              <a:t>)</a:t>
            </a:r>
            <a:endParaRPr lang="fr-FR" sz="1000" dirty="0" smtClean="0"/>
          </a:p>
          <a:p>
            <a:r>
              <a:rPr lang="fr-FR" dirty="0" smtClean="0"/>
              <a:t>36 :   16 </a:t>
            </a:r>
            <a:r>
              <a:rPr lang="fr-FR" sz="1000" dirty="0"/>
              <a:t>= </a:t>
            </a:r>
            <a:r>
              <a:rPr lang="fr-FR" sz="1000" dirty="0" err="1" smtClean="0"/>
              <a:t>partie_entière_de</a:t>
            </a:r>
            <a:r>
              <a:rPr lang="fr-FR" sz="1000" dirty="0" smtClean="0"/>
              <a:t>(25*0.64</a:t>
            </a:r>
            <a:r>
              <a:rPr lang="fr-FR" sz="1000" dirty="0"/>
              <a:t>)</a:t>
            </a:r>
            <a:endParaRPr lang="fr-FR" dirty="0" smtClean="0"/>
          </a:p>
          <a:p>
            <a:r>
              <a:rPr lang="fr-FR" dirty="0" smtClean="0"/>
              <a:t>46 :   </a:t>
            </a:r>
            <a:r>
              <a:rPr lang="fr-FR" dirty="0"/>
              <a:t>10 </a:t>
            </a:r>
            <a:r>
              <a:rPr lang="fr-FR" sz="1000" dirty="0"/>
              <a:t>= </a:t>
            </a:r>
            <a:r>
              <a:rPr lang="fr-FR" sz="1000" dirty="0" err="1" smtClean="0"/>
              <a:t>partie_entière_de</a:t>
            </a:r>
            <a:r>
              <a:rPr lang="fr-FR" sz="1000" dirty="0" smtClean="0"/>
              <a:t>(16*0.64</a:t>
            </a:r>
            <a:r>
              <a:rPr lang="fr-FR" sz="1000" dirty="0"/>
              <a:t>)</a:t>
            </a:r>
            <a:endParaRPr lang="fr-FR" sz="1000" dirty="0" smtClean="0"/>
          </a:p>
          <a:p>
            <a:r>
              <a:rPr lang="fr-FR" dirty="0" smtClean="0"/>
              <a:t>56 :    </a:t>
            </a:r>
            <a:r>
              <a:rPr lang="fr-FR" dirty="0"/>
              <a:t>6 </a:t>
            </a:r>
            <a:r>
              <a:rPr lang="fr-FR" dirty="0" smtClean="0"/>
              <a:t> </a:t>
            </a:r>
            <a:r>
              <a:rPr lang="fr-FR" sz="1000" dirty="0" smtClean="0"/>
              <a:t>= </a:t>
            </a:r>
            <a:r>
              <a:rPr lang="fr-FR" sz="1000" dirty="0" err="1" smtClean="0"/>
              <a:t>partie_entière_de</a:t>
            </a:r>
            <a:r>
              <a:rPr lang="fr-FR" sz="1000" dirty="0" smtClean="0"/>
              <a:t>(10*0.64</a:t>
            </a:r>
            <a:r>
              <a:rPr lang="fr-FR" sz="1000" dirty="0"/>
              <a:t>)</a:t>
            </a:r>
            <a:endParaRPr lang="fr-FR" sz="1000" dirty="0" smtClean="0"/>
          </a:p>
          <a:p>
            <a:r>
              <a:rPr lang="fr-FR" dirty="0" smtClean="0"/>
              <a:t>66 :    </a:t>
            </a:r>
            <a:r>
              <a:rPr lang="fr-FR" dirty="0"/>
              <a:t>3 </a:t>
            </a:r>
            <a:r>
              <a:rPr lang="fr-FR" dirty="0" smtClean="0"/>
              <a:t> </a:t>
            </a:r>
            <a:r>
              <a:rPr lang="fr-FR" sz="1000" dirty="0" smtClean="0"/>
              <a:t>= </a:t>
            </a:r>
            <a:r>
              <a:rPr lang="fr-FR" sz="1000" dirty="0" err="1"/>
              <a:t>partie_entière_de</a:t>
            </a:r>
            <a:r>
              <a:rPr lang="fr-FR" sz="1000" dirty="0" smtClean="0"/>
              <a:t>( 6 *0.64</a:t>
            </a:r>
            <a:r>
              <a:rPr lang="fr-FR" sz="1000" dirty="0"/>
              <a:t>)</a:t>
            </a:r>
            <a:endParaRPr lang="fr-FR" sz="1000" dirty="0" smtClean="0"/>
          </a:p>
          <a:p>
            <a:r>
              <a:rPr lang="fr-FR" dirty="0" smtClean="0"/>
              <a:t>76 :    </a:t>
            </a:r>
            <a:r>
              <a:rPr lang="fr-FR" dirty="0"/>
              <a:t>1 </a:t>
            </a:r>
            <a:r>
              <a:rPr lang="fr-FR" dirty="0" smtClean="0"/>
              <a:t> </a:t>
            </a:r>
            <a:r>
              <a:rPr lang="fr-FR" sz="1000" dirty="0" smtClean="0"/>
              <a:t>= </a:t>
            </a:r>
            <a:r>
              <a:rPr lang="fr-FR" sz="1000" dirty="0" err="1"/>
              <a:t>partie_entière_de</a:t>
            </a:r>
            <a:r>
              <a:rPr lang="fr-FR" sz="1000" dirty="0" smtClean="0"/>
              <a:t>( 3 *0.64</a:t>
            </a:r>
            <a:r>
              <a:rPr lang="fr-FR" sz="1000" dirty="0"/>
              <a:t>)</a:t>
            </a:r>
            <a:endParaRPr lang="fr-FR" sz="1000" dirty="0" smtClean="0"/>
          </a:p>
          <a:p>
            <a:r>
              <a:rPr lang="fr-FR" dirty="0" smtClean="0"/>
              <a:t>80 :   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2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… qui invente au passage la loi exponentielle ! (… enfin presque)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2050" name="Picture 2" descr="JohnGraunt (cropped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78" y="-20537"/>
            <a:ext cx="167103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urbe_decroissa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889785"/>
            <a:ext cx="2078965" cy="197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:\github\cours_fiab\figures\fig_grau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63538"/>
            <a:ext cx="3509859" cy="23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H="1">
            <a:off x="899593" y="915566"/>
            <a:ext cx="2376263" cy="90921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140735" y="915566"/>
            <a:ext cx="2135121" cy="11881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1493141" y="915566"/>
            <a:ext cx="1782715" cy="13681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1835697" y="915566"/>
            <a:ext cx="1440159" cy="15121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159733" y="915566"/>
            <a:ext cx="1116123" cy="158417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2483769" y="915566"/>
            <a:ext cx="792087" cy="16561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771801" y="915566"/>
            <a:ext cx="504055" cy="16921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8"/>
          <p:cNvSpPr txBox="1">
            <a:spLocks/>
          </p:cNvSpPr>
          <p:nvPr/>
        </p:nvSpPr>
        <p:spPr bwMode="gray">
          <a:xfrm>
            <a:off x="3311860" y="807554"/>
            <a:ext cx="5203109" cy="19802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smtClean="0"/>
              <a:t>* 0.63 = « taux de survie sur 10 ans »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Quel est le taux de survie sur 5 ans ?</a:t>
            </a:r>
          </a:p>
          <a:p>
            <a:r>
              <a:rPr lang="fr-FR" altLang="fr-FR" dirty="0"/>
              <a:t> </a:t>
            </a:r>
            <a:r>
              <a:rPr lang="fr-FR" altLang="fr-FR" dirty="0" smtClean="0"/>
              <a:t>0.8*0.8 = 0.64, donc 80% / 5 ans (a peu près)</a:t>
            </a:r>
          </a:p>
          <a:p>
            <a:endParaRPr lang="fr-FR" altLang="fr-FR" dirty="0"/>
          </a:p>
          <a:p>
            <a:r>
              <a:rPr lang="fr-FR" altLang="fr-FR" dirty="0" smtClean="0"/>
              <a:t>Quel est le taux de survie sur 15 ans ?</a:t>
            </a:r>
          </a:p>
          <a:p>
            <a:r>
              <a:rPr lang="fr-FR" altLang="fr-FR" dirty="0" smtClean="0"/>
              <a:t>0.8*0.63 = 0.63*0.8 = 0.504 : 1 chance sur 2 / 15 ans</a:t>
            </a:r>
          </a:p>
          <a:p>
            <a:endParaRPr lang="fr-FR" altLang="fr-FR" dirty="0"/>
          </a:p>
          <a:p>
            <a:r>
              <a:rPr lang="fr-FR" altLang="fr-FR" dirty="0" smtClean="0"/>
              <a:t>Ca ne vous rappelle rien ?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755576" y="3147814"/>
            <a:ext cx="2232236" cy="432048"/>
          </a:xfrm>
        </p:spPr>
        <p:txBody>
          <a:bodyPr/>
          <a:lstStyle/>
          <a:p>
            <a:r>
              <a:rPr lang="fr-FR" altLang="fr-FR" dirty="0" smtClean="0"/>
              <a:t>Carbone 14 : 5730 ans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Espace réservé du contenu 8"/>
          <p:cNvSpPr txBox="1">
            <a:spLocks/>
          </p:cNvSpPr>
          <p:nvPr/>
        </p:nvSpPr>
        <p:spPr bwMode="gray">
          <a:xfrm>
            <a:off x="3671901" y="3219822"/>
            <a:ext cx="5436603" cy="1296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smtClean="0"/>
              <a:t>0.37 = « taux de décès sur 10 ans » : </a:t>
            </a:r>
            <a:r>
              <a:rPr lang="fr-FR" altLang="fr-FR" dirty="0" smtClean="0">
                <a:solidFill>
                  <a:srgbClr val="FF0000"/>
                </a:solidFill>
              </a:rPr>
              <a:t>c’est le fameux LAMBDA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Soit </a:t>
            </a:r>
            <a:r>
              <a:rPr lang="fr-FR" altLang="fr-FR" dirty="0" smtClean="0">
                <a:sym typeface="Symbol"/>
              </a:rPr>
              <a:t></a:t>
            </a:r>
            <a:r>
              <a:rPr lang="fr-FR" altLang="fr-FR" dirty="0" smtClean="0"/>
              <a:t> = 10-7/h</a:t>
            </a:r>
            <a:endParaRPr lang="fr-FR" altLang="fr-FR" dirty="0"/>
          </a:p>
          <a:p>
            <a:r>
              <a:rPr lang="fr-FR" altLang="fr-FR" dirty="0" smtClean="0"/>
              <a:t>Quel est le taux de survie correspondant ?</a:t>
            </a:r>
          </a:p>
          <a:p>
            <a:r>
              <a:rPr lang="fr-FR" altLang="fr-FR" dirty="0" smtClean="0"/>
              <a:t>0.9999999 /h</a:t>
            </a:r>
          </a:p>
        </p:txBody>
      </p:sp>
    </p:spTree>
    <p:extLst>
      <p:ext uri="{BB962C8B-B14F-4D97-AF65-F5344CB8AC3E}">
        <p14:creationId xmlns:p14="http://schemas.microsoft.com/office/powerpoint/2010/main" val="10358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bldLvl="2"/>
      <p:bldP spid="9" grpId="0" build="p"/>
      <p:bldP spid="2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MTBF vs. demi-vie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AutoShape 2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2" descr="courbe_decroiss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494" y="-11656"/>
            <a:ext cx="1509014" cy="14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03077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7937"/>
            <a:ext cx="74295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027"/>
          <p:cNvGrpSpPr>
            <a:grpSpLocks/>
          </p:cNvGrpSpPr>
          <p:nvPr/>
        </p:nvGrpSpPr>
        <p:grpSpPr bwMode="auto">
          <a:xfrm>
            <a:off x="1643324" y="2024968"/>
            <a:ext cx="71437" cy="73025"/>
            <a:chOff x="1298" y="1865"/>
            <a:chExt cx="45" cy="46"/>
          </a:xfrm>
        </p:grpSpPr>
        <p:sp>
          <p:nvSpPr>
            <p:cNvPr id="16" name="Line 1028"/>
            <p:cNvSpPr>
              <a:spLocks noChangeShapeType="1"/>
            </p:cNvSpPr>
            <p:nvPr/>
          </p:nvSpPr>
          <p:spPr bwMode="auto">
            <a:xfrm>
              <a:off x="1298" y="186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Line 1029"/>
            <p:cNvSpPr>
              <a:spLocks noChangeShapeType="1"/>
            </p:cNvSpPr>
            <p:nvPr/>
          </p:nvSpPr>
          <p:spPr bwMode="auto">
            <a:xfrm flipV="1">
              <a:off x="1298" y="186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030"/>
          <p:cNvGrpSpPr>
            <a:grpSpLocks/>
          </p:cNvGrpSpPr>
          <p:nvPr/>
        </p:nvGrpSpPr>
        <p:grpSpPr bwMode="auto">
          <a:xfrm>
            <a:off x="922599" y="1521730"/>
            <a:ext cx="71437" cy="73025"/>
            <a:chOff x="844" y="1548"/>
            <a:chExt cx="45" cy="46"/>
          </a:xfrm>
        </p:grpSpPr>
        <p:sp>
          <p:nvSpPr>
            <p:cNvPr id="19" name="Line 1031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Line 1032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1" name="Group 1033"/>
          <p:cNvGrpSpPr>
            <a:grpSpLocks/>
          </p:cNvGrpSpPr>
          <p:nvPr/>
        </p:nvGrpSpPr>
        <p:grpSpPr bwMode="auto">
          <a:xfrm>
            <a:off x="2364049" y="2421843"/>
            <a:ext cx="71437" cy="73025"/>
            <a:chOff x="1752" y="2115"/>
            <a:chExt cx="45" cy="46"/>
          </a:xfrm>
        </p:grpSpPr>
        <p:sp>
          <p:nvSpPr>
            <p:cNvPr id="22" name="Line 1034"/>
            <p:cNvSpPr>
              <a:spLocks noChangeShapeType="1"/>
            </p:cNvSpPr>
            <p:nvPr/>
          </p:nvSpPr>
          <p:spPr bwMode="auto">
            <a:xfrm>
              <a:off x="1752" y="211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Line 1035"/>
            <p:cNvSpPr>
              <a:spLocks noChangeShapeType="1"/>
            </p:cNvSpPr>
            <p:nvPr/>
          </p:nvSpPr>
          <p:spPr bwMode="auto">
            <a:xfrm flipV="1">
              <a:off x="1752" y="211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4" name="Text Box 1036"/>
          <p:cNvSpPr txBox="1">
            <a:spLocks noChangeArrowheads="1"/>
          </p:cNvSpPr>
          <p:nvPr/>
        </p:nvSpPr>
        <p:spPr bwMode="auto">
          <a:xfrm>
            <a:off x="311262" y="79783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5" name="Line 1037"/>
          <p:cNvSpPr>
            <a:spLocks noChangeShapeType="1"/>
          </p:cNvSpPr>
          <p:nvPr/>
        </p:nvSpPr>
        <p:spPr bwMode="auto">
          <a:xfrm flipV="1">
            <a:off x="250292" y="663537"/>
            <a:ext cx="0" cy="38915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" name="Line 1038"/>
          <p:cNvSpPr>
            <a:spLocks noChangeShapeType="1"/>
          </p:cNvSpPr>
          <p:nvPr/>
        </p:nvSpPr>
        <p:spPr bwMode="auto">
          <a:xfrm>
            <a:off x="251520" y="4545918"/>
            <a:ext cx="8879351" cy="18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" name="Line 1039"/>
          <p:cNvSpPr>
            <a:spLocks noChangeShapeType="1"/>
          </p:cNvSpPr>
          <p:nvPr/>
        </p:nvSpPr>
        <p:spPr bwMode="auto">
          <a:xfrm flipV="1">
            <a:off x="959111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8" name="Line 1040"/>
          <p:cNvSpPr>
            <a:spLocks noChangeShapeType="1"/>
          </p:cNvSpPr>
          <p:nvPr/>
        </p:nvSpPr>
        <p:spPr bwMode="auto">
          <a:xfrm flipV="1">
            <a:off x="1679836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" name="Line 1041"/>
          <p:cNvSpPr>
            <a:spLocks noChangeShapeType="1"/>
          </p:cNvSpPr>
          <p:nvPr/>
        </p:nvSpPr>
        <p:spPr bwMode="auto">
          <a:xfrm flipV="1">
            <a:off x="2400561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" name="Line 1042"/>
          <p:cNvSpPr>
            <a:spLocks noChangeShapeType="1"/>
          </p:cNvSpPr>
          <p:nvPr/>
        </p:nvSpPr>
        <p:spPr bwMode="auto">
          <a:xfrm flipV="1">
            <a:off x="3119699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" name="Line 1043"/>
          <p:cNvSpPr>
            <a:spLocks noChangeShapeType="1"/>
          </p:cNvSpPr>
          <p:nvPr/>
        </p:nvSpPr>
        <p:spPr bwMode="auto">
          <a:xfrm flipV="1">
            <a:off x="3838836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" name="Line 1044"/>
          <p:cNvSpPr>
            <a:spLocks noChangeShapeType="1"/>
          </p:cNvSpPr>
          <p:nvPr/>
        </p:nvSpPr>
        <p:spPr bwMode="auto">
          <a:xfrm flipV="1">
            <a:off x="4556386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3" name="Line 1045"/>
          <p:cNvSpPr>
            <a:spLocks noChangeShapeType="1"/>
          </p:cNvSpPr>
          <p:nvPr/>
        </p:nvSpPr>
        <p:spPr bwMode="auto">
          <a:xfrm>
            <a:off x="168536" y="98198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" name="Line 1046"/>
          <p:cNvSpPr>
            <a:spLocks noChangeShapeType="1"/>
          </p:cNvSpPr>
          <p:nvPr/>
        </p:nvSpPr>
        <p:spPr bwMode="auto">
          <a:xfrm flipV="1">
            <a:off x="5280286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" name="Line 1047"/>
          <p:cNvSpPr>
            <a:spLocks noChangeShapeType="1"/>
          </p:cNvSpPr>
          <p:nvPr/>
        </p:nvSpPr>
        <p:spPr bwMode="auto">
          <a:xfrm flipV="1">
            <a:off x="5999424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6" name="Line 1048"/>
          <p:cNvSpPr>
            <a:spLocks noChangeShapeType="1"/>
          </p:cNvSpPr>
          <p:nvPr/>
        </p:nvSpPr>
        <p:spPr bwMode="auto">
          <a:xfrm flipV="1">
            <a:off x="6720149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7" name="Line 1049"/>
          <p:cNvSpPr>
            <a:spLocks noChangeShapeType="1"/>
          </p:cNvSpPr>
          <p:nvPr/>
        </p:nvSpPr>
        <p:spPr bwMode="auto">
          <a:xfrm flipV="1">
            <a:off x="7439286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" name="Line 1050"/>
          <p:cNvSpPr>
            <a:spLocks noChangeShapeType="1"/>
          </p:cNvSpPr>
          <p:nvPr/>
        </p:nvSpPr>
        <p:spPr bwMode="auto">
          <a:xfrm flipV="1">
            <a:off x="8160011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9" name="Text Box 1051"/>
          <p:cNvSpPr txBox="1">
            <a:spLocks noChangeArrowheads="1"/>
          </p:cNvSpPr>
          <p:nvPr/>
        </p:nvSpPr>
        <p:spPr bwMode="auto">
          <a:xfrm>
            <a:off x="779724" y="454591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ext Box 1052"/>
          <p:cNvSpPr txBox="1">
            <a:spLocks noChangeArrowheads="1"/>
          </p:cNvSpPr>
          <p:nvPr/>
        </p:nvSpPr>
        <p:spPr bwMode="auto">
          <a:xfrm>
            <a:off x="2221174" y="454591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 Box 1053"/>
          <p:cNvSpPr txBox="1">
            <a:spLocks noChangeArrowheads="1"/>
          </p:cNvSpPr>
          <p:nvPr/>
        </p:nvSpPr>
        <p:spPr bwMode="auto">
          <a:xfrm>
            <a:off x="1500449" y="454591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 Box 1054"/>
          <p:cNvSpPr txBox="1">
            <a:spLocks noChangeArrowheads="1"/>
          </p:cNvSpPr>
          <p:nvPr/>
        </p:nvSpPr>
        <p:spPr bwMode="auto">
          <a:xfrm>
            <a:off x="4369061" y="454591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Text Box 1055"/>
          <p:cNvSpPr txBox="1">
            <a:spLocks noChangeArrowheads="1"/>
          </p:cNvSpPr>
          <p:nvPr/>
        </p:nvSpPr>
        <p:spPr bwMode="auto">
          <a:xfrm>
            <a:off x="2978411" y="454591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Text Box 1056"/>
          <p:cNvSpPr txBox="1">
            <a:spLocks noChangeArrowheads="1"/>
          </p:cNvSpPr>
          <p:nvPr/>
        </p:nvSpPr>
        <p:spPr bwMode="auto">
          <a:xfrm>
            <a:off x="5100899" y="454591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Text Box 1057"/>
          <p:cNvSpPr txBox="1">
            <a:spLocks noChangeArrowheads="1"/>
          </p:cNvSpPr>
          <p:nvPr/>
        </p:nvSpPr>
        <p:spPr bwMode="auto">
          <a:xfrm>
            <a:off x="3695961" y="454591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 Box 1058"/>
          <p:cNvSpPr txBox="1">
            <a:spLocks noChangeArrowheads="1"/>
          </p:cNvSpPr>
          <p:nvPr/>
        </p:nvSpPr>
        <p:spPr bwMode="auto">
          <a:xfrm>
            <a:off x="6577274" y="454591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Text Box 1059"/>
          <p:cNvSpPr txBox="1">
            <a:spLocks noChangeArrowheads="1"/>
          </p:cNvSpPr>
          <p:nvPr/>
        </p:nvSpPr>
        <p:spPr bwMode="auto">
          <a:xfrm>
            <a:off x="5856549" y="454591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Text Box 1060"/>
          <p:cNvSpPr txBox="1">
            <a:spLocks noChangeArrowheads="1"/>
          </p:cNvSpPr>
          <p:nvPr/>
        </p:nvSpPr>
        <p:spPr bwMode="auto">
          <a:xfrm>
            <a:off x="7224974" y="454591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Text Box 1061"/>
          <p:cNvSpPr txBox="1">
            <a:spLocks noChangeArrowheads="1"/>
          </p:cNvSpPr>
          <p:nvPr/>
        </p:nvSpPr>
        <p:spPr bwMode="auto">
          <a:xfrm>
            <a:off x="8628324" y="454591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0" name="Text Box 1062"/>
          <p:cNvSpPr txBox="1">
            <a:spLocks noChangeArrowheads="1"/>
          </p:cNvSpPr>
          <p:nvPr/>
        </p:nvSpPr>
        <p:spPr bwMode="auto">
          <a:xfrm>
            <a:off x="7945699" y="4545918"/>
            <a:ext cx="43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1" name="Line 1063"/>
          <p:cNvSpPr>
            <a:spLocks noChangeShapeType="1"/>
          </p:cNvSpPr>
          <p:nvPr/>
        </p:nvSpPr>
        <p:spPr bwMode="auto">
          <a:xfrm flipV="1">
            <a:off x="8845811" y="447448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52" name="Group 1064"/>
          <p:cNvGrpSpPr>
            <a:grpSpLocks/>
          </p:cNvGrpSpPr>
          <p:nvPr/>
        </p:nvGrpSpPr>
        <p:grpSpPr bwMode="auto">
          <a:xfrm>
            <a:off x="3083186" y="2782205"/>
            <a:ext cx="5761038" cy="1406525"/>
            <a:chOff x="2205" y="2341"/>
            <a:chExt cx="3629" cy="886"/>
          </a:xfrm>
        </p:grpSpPr>
        <p:sp>
          <p:nvSpPr>
            <p:cNvPr id="53" name="Line 1065"/>
            <p:cNvSpPr>
              <a:spLocks noChangeShapeType="1"/>
            </p:cNvSpPr>
            <p:nvPr/>
          </p:nvSpPr>
          <p:spPr bwMode="auto">
            <a:xfrm>
              <a:off x="2659" y="2523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Line 1066"/>
            <p:cNvSpPr>
              <a:spLocks noChangeShapeType="1"/>
            </p:cNvSpPr>
            <p:nvPr/>
          </p:nvSpPr>
          <p:spPr bwMode="auto">
            <a:xfrm flipV="1">
              <a:off x="2659" y="2523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Line 1067"/>
            <p:cNvSpPr>
              <a:spLocks noChangeShapeType="1"/>
            </p:cNvSpPr>
            <p:nvPr/>
          </p:nvSpPr>
          <p:spPr bwMode="auto">
            <a:xfrm>
              <a:off x="2205" y="2341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Line 1068"/>
            <p:cNvSpPr>
              <a:spLocks noChangeShapeType="1"/>
            </p:cNvSpPr>
            <p:nvPr/>
          </p:nvSpPr>
          <p:spPr bwMode="auto">
            <a:xfrm flipV="1">
              <a:off x="2205" y="2341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Line 1069"/>
            <p:cNvSpPr>
              <a:spLocks noChangeShapeType="1"/>
            </p:cNvSpPr>
            <p:nvPr/>
          </p:nvSpPr>
          <p:spPr bwMode="auto">
            <a:xfrm>
              <a:off x="3112" y="2682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Line 1070"/>
            <p:cNvSpPr>
              <a:spLocks noChangeShapeType="1"/>
            </p:cNvSpPr>
            <p:nvPr/>
          </p:nvSpPr>
          <p:spPr bwMode="auto">
            <a:xfrm flipV="1">
              <a:off x="3112" y="2682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Line 1071"/>
            <p:cNvSpPr>
              <a:spLocks noChangeShapeType="1"/>
            </p:cNvSpPr>
            <p:nvPr/>
          </p:nvSpPr>
          <p:spPr bwMode="auto">
            <a:xfrm>
              <a:off x="3566" y="279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Line 1072"/>
            <p:cNvSpPr>
              <a:spLocks noChangeShapeType="1"/>
            </p:cNvSpPr>
            <p:nvPr/>
          </p:nvSpPr>
          <p:spPr bwMode="auto">
            <a:xfrm flipV="1">
              <a:off x="3566" y="279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Line 1073"/>
            <p:cNvSpPr>
              <a:spLocks noChangeShapeType="1"/>
            </p:cNvSpPr>
            <p:nvPr/>
          </p:nvSpPr>
          <p:spPr bwMode="auto">
            <a:xfrm>
              <a:off x="4020" y="290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Line 1074"/>
            <p:cNvSpPr>
              <a:spLocks noChangeShapeType="1"/>
            </p:cNvSpPr>
            <p:nvPr/>
          </p:nvSpPr>
          <p:spPr bwMode="auto">
            <a:xfrm flipV="1">
              <a:off x="4020" y="290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Line 1075"/>
            <p:cNvSpPr>
              <a:spLocks noChangeShapeType="1"/>
            </p:cNvSpPr>
            <p:nvPr/>
          </p:nvSpPr>
          <p:spPr bwMode="auto">
            <a:xfrm>
              <a:off x="4473" y="2999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Line 1076"/>
            <p:cNvSpPr>
              <a:spLocks noChangeShapeType="1"/>
            </p:cNvSpPr>
            <p:nvPr/>
          </p:nvSpPr>
          <p:spPr bwMode="auto">
            <a:xfrm flipV="1">
              <a:off x="4473" y="2999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Line 1077"/>
            <p:cNvSpPr>
              <a:spLocks noChangeShapeType="1"/>
            </p:cNvSpPr>
            <p:nvPr/>
          </p:nvSpPr>
          <p:spPr bwMode="auto">
            <a:xfrm>
              <a:off x="4927" y="3067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Line 1078"/>
            <p:cNvSpPr>
              <a:spLocks noChangeShapeType="1"/>
            </p:cNvSpPr>
            <p:nvPr/>
          </p:nvSpPr>
          <p:spPr bwMode="auto">
            <a:xfrm flipV="1">
              <a:off x="4927" y="3067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Line 1079"/>
            <p:cNvSpPr>
              <a:spLocks noChangeShapeType="1"/>
            </p:cNvSpPr>
            <p:nvPr/>
          </p:nvSpPr>
          <p:spPr bwMode="auto">
            <a:xfrm>
              <a:off x="5380" y="313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Line 1080"/>
            <p:cNvSpPr>
              <a:spLocks noChangeShapeType="1"/>
            </p:cNvSpPr>
            <p:nvPr/>
          </p:nvSpPr>
          <p:spPr bwMode="auto">
            <a:xfrm flipV="1">
              <a:off x="5380" y="313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Line 1081"/>
            <p:cNvSpPr>
              <a:spLocks noChangeShapeType="1"/>
            </p:cNvSpPr>
            <p:nvPr/>
          </p:nvSpPr>
          <p:spPr bwMode="auto">
            <a:xfrm>
              <a:off x="5789" y="3181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Line 1082"/>
            <p:cNvSpPr>
              <a:spLocks noChangeShapeType="1"/>
            </p:cNvSpPr>
            <p:nvPr/>
          </p:nvSpPr>
          <p:spPr bwMode="auto">
            <a:xfrm flipV="1">
              <a:off x="5789" y="3181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" name="Group 1083"/>
          <p:cNvGrpSpPr>
            <a:grpSpLocks/>
          </p:cNvGrpSpPr>
          <p:nvPr/>
        </p:nvGrpSpPr>
        <p:grpSpPr bwMode="auto">
          <a:xfrm>
            <a:off x="214574" y="908955"/>
            <a:ext cx="71437" cy="73025"/>
            <a:chOff x="1298" y="1865"/>
            <a:chExt cx="45" cy="46"/>
          </a:xfrm>
        </p:grpSpPr>
        <p:sp>
          <p:nvSpPr>
            <p:cNvPr id="72" name="Line 1084"/>
            <p:cNvSpPr>
              <a:spLocks noChangeShapeType="1"/>
            </p:cNvSpPr>
            <p:nvPr/>
          </p:nvSpPr>
          <p:spPr bwMode="auto">
            <a:xfrm>
              <a:off x="1298" y="186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Line 1085"/>
            <p:cNvSpPr>
              <a:spLocks noChangeShapeType="1"/>
            </p:cNvSpPr>
            <p:nvPr/>
          </p:nvSpPr>
          <p:spPr bwMode="auto">
            <a:xfrm flipV="1">
              <a:off x="1298" y="186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4" name="Text Box 1089"/>
          <p:cNvSpPr txBox="1">
            <a:spLocks noChangeArrowheads="1"/>
          </p:cNvSpPr>
          <p:nvPr/>
        </p:nvSpPr>
        <p:spPr bwMode="auto">
          <a:xfrm>
            <a:off x="2663788" y="2408485"/>
            <a:ext cx="2782887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000" dirty="0">
                <a:solidFill>
                  <a:srgbClr val="333333"/>
                </a:solidFill>
              </a:rPr>
              <a:t>L</a:t>
            </a:r>
            <a:r>
              <a:rPr lang="fr-FR" altLang="fr-FR" sz="2000" baseline="-25000" dirty="0">
                <a:solidFill>
                  <a:srgbClr val="333333"/>
                </a:solidFill>
              </a:rPr>
              <a:t>n</a:t>
            </a:r>
            <a:r>
              <a:rPr lang="fr-FR" altLang="fr-FR" sz="2000" dirty="0">
                <a:solidFill>
                  <a:srgbClr val="333333"/>
                </a:solidFill>
              </a:rPr>
              <a:t> = (5/6)</a:t>
            </a:r>
            <a:r>
              <a:rPr lang="fr-FR" altLang="fr-FR" sz="2000" baseline="30000" dirty="0">
                <a:solidFill>
                  <a:srgbClr val="333333"/>
                </a:solidFill>
              </a:rPr>
              <a:t>n</a:t>
            </a:r>
            <a:r>
              <a:rPr lang="fr-FR" altLang="fr-FR" sz="2000" dirty="0">
                <a:solidFill>
                  <a:srgbClr val="333333"/>
                </a:solidFill>
              </a:rPr>
              <a:t> </a:t>
            </a:r>
            <a:r>
              <a:rPr lang="fr-FR" altLang="fr-FR" sz="2000" dirty="0">
                <a:solidFill>
                  <a:srgbClr val="333333"/>
                </a:solidFill>
                <a:sym typeface="Symbol" pitchFamily="18" charset="2"/>
              </a:rPr>
              <a:t></a:t>
            </a:r>
            <a:r>
              <a:rPr lang="en-US" altLang="fr-FR" sz="2000" dirty="0">
                <a:solidFill>
                  <a:srgbClr val="333333"/>
                </a:solidFill>
              </a:rPr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e</a:t>
            </a:r>
            <a:r>
              <a:rPr lang="en-US" altLang="fr-FR" sz="2000" baseline="30000" dirty="0">
                <a:solidFill>
                  <a:srgbClr val="000000"/>
                </a:solidFill>
              </a:rPr>
              <a:t>-n/6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fr-FR" altLang="fr-FR" sz="2000" dirty="0">
                <a:solidFill>
                  <a:srgbClr val="333333"/>
                </a:solidFill>
                <a:sym typeface="Symbol" pitchFamily="18" charset="2"/>
              </a:rPr>
              <a:t></a:t>
            </a:r>
            <a:r>
              <a:rPr lang="en-US" altLang="fr-FR" sz="2000" dirty="0">
                <a:solidFill>
                  <a:srgbClr val="333333"/>
                </a:solidFill>
              </a:rPr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2</a:t>
            </a:r>
            <a:r>
              <a:rPr lang="en-US" altLang="fr-FR" sz="2000" baseline="30000" dirty="0">
                <a:solidFill>
                  <a:srgbClr val="000000"/>
                </a:solidFill>
              </a:rPr>
              <a:t>-n/4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fr-FR" sz="2000" baseline="30000" dirty="0">
              <a:solidFill>
                <a:srgbClr val="000000"/>
              </a:solidFill>
            </a:endParaRPr>
          </a:p>
        </p:txBody>
      </p:sp>
      <p:sp>
        <p:nvSpPr>
          <p:cNvPr id="75" name="Line 1091"/>
          <p:cNvSpPr>
            <a:spLocks noChangeShapeType="1"/>
          </p:cNvSpPr>
          <p:nvPr/>
        </p:nvSpPr>
        <p:spPr bwMode="auto">
          <a:xfrm>
            <a:off x="239974" y="981980"/>
            <a:ext cx="4286250" cy="35639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6" name="Text Box 1092"/>
          <p:cNvSpPr txBox="1">
            <a:spLocks noChangeArrowheads="1"/>
          </p:cNvSpPr>
          <p:nvPr/>
        </p:nvSpPr>
        <p:spPr bwMode="auto">
          <a:xfrm>
            <a:off x="2783149" y="350293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rgbClr val="000000"/>
                </a:solidFill>
              </a:rPr>
              <a:t>1-n/6</a:t>
            </a:r>
          </a:p>
        </p:txBody>
      </p:sp>
      <p:grpSp>
        <p:nvGrpSpPr>
          <p:cNvPr id="80" name="Group 1098"/>
          <p:cNvGrpSpPr>
            <a:grpSpLocks/>
          </p:cNvGrpSpPr>
          <p:nvPr/>
        </p:nvGrpSpPr>
        <p:grpSpPr bwMode="auto">
          <a:xfrm>
            <a:off x="3696206" y="1268181"/>
            <a:ext cx="2739810" cy="649287"/>
            <a:chOff x="3042" y="1946"/>
            <a:chExt cx="1599" cy="681"/>
          </a:xfrm>
        </p:grpSpPr>
        <p:sp>
          <p:nvSpPr>
            <p:cNvPr id="81" name="Rectangle 1099"/>
            <p:cNvSpPr>
              <a:spLocks noChangeArrowheads="1"/>
            </p:cNvSpPr>
            <p:nvPr/>
          </p:nvSpPr>
          <p:spPr bwMode="auto">
            <a:xfrm>
              <a:off x="3280" y="2119"/>
              <a:ext cx="136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sz="1200" b="1">
                  <a:solidFill>
                    <a:srgbClr val="084887"/>
                  </a:solidFill>
                  <a:latin typeface="Arial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9pPr>
            </a:lstStyle>
            <a:p>
              <a:pPr algn="l"/>
              <a:r>
                <a:rPr lang="fr-FR" altLang="fr-FR" sz="2800" b="0" u="sng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MTBF = 1/</a:t>
              </a:r>
              <a:r>
                <a:rPr lang="fr-FR" altLang="fr-FR" sz="2800" b="0" u="sng" dirty="0">
                  <a:solidFill>
                    <a:schemeClr val="tx1"/>
                  </a:solidFill>
                  <a:latin typeface="Symbol" pitchFamily="18" charset="2"/>
                  <a:sym typeface="Symbol" pitchFamily="18" charset="2"/>
                </a:rPr>
                <a:t>l</a:t>
              </a:r>
              <a:endParaRPr lang="fr-FR" altLang="fr-FR" sz="2800" b="0" u="sng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" name="AutoShape 1100"/>
            <p:cNvSpPr>
              <a:spLocks noChangeArrowheads="1"/>
            </p:cNvSpPr>
            <p:nvPr/>
          </p:nvSpPr>
          <p:spPr bwMode="auto">
            <a:xfrm>
              <a:off x="3042" y="1946"/>
              <a:ext cx="1588" cy="681"/>
            </a:xfrm>
            <a:prstGeom prst="verticalScroll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4"/>
                <a:defRPr sz="2100" b="1">
                  <a:solidFill>
                    <a:srgbClr val="663300"/>
                  </a:solidFill>
                  <a:latin typeface="Arial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6"/>
                <a:defRPr sz="1400">
                  <a:solidFill>
                    <a:srgbClr val="074A87"/>
                  </a:solidFill>
                  <a:latin typeface="Arial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fr-FR" altLang="fr-FR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1101"/>
          <p:cNvGrpSpPr>
            <a:grpSpLocks/>
          </p:cNvGrpSpPr>
          <p:nvPr/>
        </p:nvGrpSpPr>
        <p:grpSpPr bwMode="auto">
          <a:xfrm>
            <a:off x="262199" y="3396568"/>
            <a:ext cx="9202737" cy="1112837"/>
            <a:chOff x="498" y="2160"/>
            <a:chExt cx="5797" cy="701"/>
          </a:xfrm>
        </p:grpSpPr>
        <p:sp>
          <p:nvSpPr>
            <p:cNvPr id="84" name="Arc 1102"/>
            <p:cNvSpPr>
              <a:spLocks/>
            </p:cNvSpPr>
            <p:nvPr/>
          </p:nvSpPr>
          <p:spPr bwMode="auto">
            <a:xfrm flipH="1" flipV="1">
              <a:off x="944" y="2160"/>
              <a:ext cx="5351" cy="674"/>
            </a:xfrm>
            <a:custGeom>
              <a:avLst/>
              <a:gdLst>
                <a:gd name="T0" fmla="*/ 0 w 19201"/>
                <a:gd name="T1" fmla="*/ 0 h 21084"/>
                <a:gd name="T2" fmla="*/ 0 w 19201"/>
                <a:gd name="T3" fmla="*/ 0 h 21084"/>
                <a:gd name="T4" fmla="*/ 0 w 19201"/>
                <a:gd name="T5" fmla="*/ 0 h 210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1" h="21084" fill="none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</a:path>
                <a:path w="19201" h="21084" stroke="0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  <a:lnTo>
                    <a:pt x="0" y="21084"/>
                  </a:lnTo>
                  <a:lnTo>
                    <a:pt x="4693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5" name="Line 1103"/>
            <p:cNvSpPr>
              <a:spLocks noChangeShapeType="1"/>
            </p:cNvSpPr>
            <p:nvPr/>
          </p:nvSpPr>
          <p:spPr bwMode="auto">
            <a:xfrm>
              <a:off x="498" y="2390"/>
              <a:ext cx="431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Line 1105"/>
            <p:cNvSpPr>
              <a:spLocks noChangeShapeType="1"/>
            </p:cNvSpPr>
            <p:nvPr/>
          </p:nvSpPr>
          <p:spPr bwMode="auto">
            <a:xfrm>
              <a:off x="5035" y="2834"/>
              <a:ext cx="975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" name="Group 1119"/>
          <p:cNvGrpSpPr>
            <a:grpSpLocks/>
          </p:cNvGrpSpPr>
          <p:nvPr/>
        </p:nvGrpSpPr>
        <p:grpSpPr bwMode="auto">
          <a:xfrm>
            <a:off x="190761" y="3717243"/>
            <a:ext cx="71438" cy="73025"/>
            <a:chOff x="844" y="1548"/>
            <a:chExt cx="45" cy="46"/>
          </a:xfrm>
        </p:grpSpPr>
        <p:sp>
          <p:nvSpPr>
            <p:cNvPr id="103" name="Line 1120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Line 1121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5" name="Group 1122"/>
          <p:cNvGrpSpPr>
            <a:grpSpLocks/>
          </p:cNvGrpSpPr>
          <p:nvPr/>
        </p:nvGrpSpPr>
        <p:grpSpPr bwMode="auto">
          <a:xfrm>
            <a:off x="909899" y="3861705"/>
            <a:ext cx="71437" cy="73025"/>
            <a:chOff x="844" y="1548"/>
            <a:chExt cx="45" cy="46"/>
          </a:xfrm>
        </p:grpSpPr>
        <p:sp>
          <p:nvSpPr>
            <p:cNvPr id="106" name="Line 1123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Line 1124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8" name="Group 1125"/>
          <p:cNvGrpSpPr>
            <a:grpSpLocks/>
          </p:cNvGrpSpPr>
          <p:nvPr/>
        </p:nvGrpSpPr>
        <p:grpSpPr bwMode="auto">
          <a:xfrm>
            <a:off x="1630624" y="4004580"/>
            <a:ext cx="71437" cy="73025"/>
            <a:chOff x="844" y="1548"/>
            <a:chExt cx="45" cy="46"/>
          </a:xfrm>
        </p:grpSpPr>
        <p:sp>
          <p:nvSpPr>
            <p:cNvPr id="109" name="Line 1126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Line 1127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11" name="Group 1148"/>
          <p:cNvGrpSpPr>
            <a:grpSpLocks/>
          </p:cNvGrpSpPr>
          <p:nvPr/>
        </p:nvGrpSpPr>
        <p:grpSpPr bwMode="auto">
          <a:xfrm>
            <a:off x="2351349" y="4077605"/>
            <a:ext cx="2951162" cy="360363"/>
            <a:chOff x="1805" y="2704"/>
            <a:chExt cx="1859" cy="227"/>
          </a:xfrm>
        </p:grpSpPr>
        <p:grpSp>
          <p:nvGrpSpPr>
            <p:cNvPr id="112" name="Group 1128"/>
            <p:cNvGrpSpPr>
              <a:grpSpLocks/>
            </p:cNvGrpSpPr>
            <p:nvPr/>
          </p:nvGrpSpPr>
          <p:grpSpPr bwMode="auto">
            <a:xfrm>
              <a:off x="1805" y="2704"/>
              <a:ext cx="45" cy="46"/>
              <a:chOff x="844" y="1548"/>
              <a:chExt cx="45" cy="46"/>
            </a:xfrm>
          </p:grpSpPr>
          <p:sp>
            <p:nvSpPr>
              <p:cNvPr id="125" name="Line 1129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6" name="Line 1130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3" name="Group 1133"/>
            <p:cNvGrpSpPr>
              <a:grpSpLocks/>
            </p:cNvGrpSpPr>
            <p:nvPr/>
          </p:nvGrpSpPr>
          <p:grpSpPr bwMode="auto">
            <a:xfrm>
              <a:off x="2258" y="2795"/>
              <a:ext cx="45" cy="46"/>
              <a:chOff x="844" y="1548"/>
              <a:chExt cx="45" cy="46"/>
            </a:xfrm>
          </p:grpSpPr>
          <p:sp>
            <p:nvSpPr>
              <p:cNvPr id="123" name="Line 1134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4" name="Line 1135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4" name="Group 1139"/>
            <p:cNvGrpSpPr>
              <a:grpSpLocks/>
            </p:cNvGrpSpPr>
            <p:nvPr/>
          </p:nvGrpSpPr>
          <p:grpSpPr bwMode="auto">
            <a:xfrm>
              <a:off x="2712" y="2795"/>
              <a:ext cx="45" cy="46"/>
              <a:chOff x="844" y="1548"/>
              <a:chExt cx="45" cy="46"/>
            </a:xfrm>
          </p:grpSpPr>
          <p:sp>
            <p:nvSpPr>
              <p:cNvPr id="121" name="Line 1140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2" name="Line 1141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5" name="Group 1142"/>
            <p:cNvGrpSpPr>
              <a:grpSpLocks/>
            </p:cNvGrpSpPr>
            <p:nvPr/>
          </p:nvGrpSpPr>
          <p:grpSpPr bwMode="auto">
            <a:xfrm>
              <a:off x="3165" y="2840"/>
              <a:ext cx="45" cy="46"/>
              <a:chOff x="844" y="1548"/>
              <a:chExt cx="45" cy="46"/>
            </a:xfrm>
          </p:grpSpPr>
          <p:sp>
            <p:nvSpPr>
              <p:cNvPr id="119" name="Line 1143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0" name="Line 1144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6" name="Group 1145"/>
            <p:cNvGrpSpPr>
              <a:grpSpLocks/>
            </p:cNvGrpSpPr>
            <p:nvPr/>
          </p:nvGrpSpPr>
          <p:grpSpPr bwMode="auto">
            <a:xfrm>
              <a:off x="3619" y="2885"/>
              <a:ext cx="45" cy="46"/>
              <a:chOff x="844" y="1548"/>
              <a:chExt cx="45" cy="46"/>
            </a:xfrm>
          </p:grpSpPr>
          <p:sp>
            <p:nvSpPr>
              <p:cNvPr id="117" name="Line 1146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Line 1147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29" name="Group 1098"/>
          <p:cNvGrpSpPr>
            <a:grpSpLocks/>
          </p:cNvGrpSpPr>
          <p:nvPr/>
        </p:nvGrpSpPr>
        <p:grpSpPr bwMode="auto">
          <a:xfrm>
            <a:off x="5760132" y="2282503"/>
            <a:ext cx="3384375" cy="649287"/>
            <a:chOff x="4526" y="2205"/>
            <a:chExt cx="1588" cy="681"/>
          </a:xfrm>
        </p:grpSpPr>
        <p:sp>
          <p:nvSpPr>
            <p:cNvPr id="130" name="Rectangle 1099"/>
            <p:cNvSpPr>
              <a:spLocks noChangeArrowheads="1"/>
            </p:cNvSpPr>
            <p:nvPr/>
          </p:nvSpPr>
          <p:spPr bwMode="auto">
            <a:xfrm>
              <a:off x="4753" y="2341"/>
              <a:ext cx="136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sz="1200" b="1">
                  <a:solidFill>
                    <a:srgbClr val="084887"/>
                  </a:solidFill>
                  <a:latin typeface="Arial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charset="0"/>
                </a:defRPr>
              </a:lvl9pPr>
            </a:lstStyle>
            <a:p>
              <a:r>
                <a:rPr lang="fr-FR" altLang="fr-FR" sz="2800" b="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rPr>
                <a:t>T</a:t>
              </a:r>
              <a:r>
                <a:rPr lang="fr-FR" altLang="fr-FR" sz="2800" b="0" u="sng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rPr>
                <a:t>1/2 </a:t>
              </a:r>
              <a:r>
                <a:rPr lang="fr-FR" altLang="fr-FR" sz="2800" b="0" u="sng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</a:t>
              </a:r>
              <a:r>
                <a:rPr lang="fr-FR" altLang="fr-FR" sz="2800" b="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rPr>
                <a:t> 2/3 *</a:t>
              </a:r>
              <a:r>
                <a:rPr lang="fr-FR" altLang="fr-FR" sz="2800" b="0" u="sng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rPr>
                <a:t> </a:t>
              </a:r>
              <a:r>
                <a:rPr lang="fr-FR" altLang="fr-FR" sz="2800" b="0" u="sng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MTBF</a:t>
              </a:r>
              <a:endParaRPr lang="fr-FR" altLang="fr-FR" sz="2800" b="0" u="sng" baseline="-25000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131" name="AutoShape 1100"/>
            <p:cNvSpPr>
              <a:spLocks noChangeArrowheads="1"/>
            </p:cNvSpPr>
            <p:nvPr/>
          </p:nvSpPr>
          <p:spPr bwMode="auto">
            <a:xfrm>
              <a:off x="4526" y="2205"/>
              <a:ext cx="1588" cy="681"/>
            </a:xfrm>
            <a:prstGeom prst="verticalScroll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4"/>
                <a:defRPr sz="2100" b="1">
                  <a:solidFill>
                    <a:srgbClr val="663300"/>
                  </a:solidFill>
                  <a:latin typeface="Arial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6"/>
                <a:defRPr sz="1400">
                  <a:solidFill>
                    <a:srgbClr val="074A87"/>
                  </a:solidFill>
                  <a:latin typeface="Arial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fr-FR" altLang="fr-FR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131"/>
          <p:cNvGrpSpPr>
            <a:grpSpLocks/>
          </p:cNvGrpSpPr>
          <p:nvPr/>
        </p:nvGrpSpPr>
        <p:grpSpPr bwMode="auto">
          <a:xfrm>
            <a:off x="193798" y="-594953"/>
            <a:ext cx="9202738" cy="4714875"/>
            <a:chOff x="498" y="-425"/>
            <a:chExt cx="5797" cy="2970"/>
          </a:xfrm>
        </p:grpSpPr>
        <p:sp>
          <p:nvSpPr>
            <p:cNvPr id="133" name="Arc 1087"/>
            <p:cNvSpPr>
              <a:spLocks/>
            </p:cNvSpPr>
            <p:nvPr/>
          </p:nvSpPr>
          <p:spPr bwMode="auto">
            <a:xfrm flipH="1" flipV="1">
              <a:off x="944" y="-425"/>
              <a:ext cx="5351" cy="2854"/>
            </a:xfrm>
            <a:custGeom>
              <a:avLst/>
              <a:gdLst>
                <a:gd name="T0" fmla="*/ 0 w 19201"/>
                <a:gd name="T1" fmla="*/ 0 h 21084"/>
                <a:gd name="T2" fmla="*/ 0 w 19201"/>
                <a:gd name="T3" fmla="*/ 0 h 21084"/>
                <a:gd name="T4" fmla="*/ 0 w 19201"/>
                <a:gd name="T5" fmla="*/ 0 h 210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1" h="21084" fill="none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</a:path>
                <a:path w="19201" h="21084" stroke="0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  <a:lnTo>
                    <a:pt x="0" y="21084"/>
                  </a:lnTo>
                  <a:lnTo>
                    <a:pt x="4693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4" name="Line 1088"/>
            <p:cNvSpPr>
              <a:spLocks noChangeShapeType="1"/>
            </p:cNvSpPr>
            <p:nvPr/>
          </p:nvSpPr>
          <p:spPr bwMode="auto">
            <a:xfrm>
              <a:off x="498" y="527"/>
              <a:ext cx="43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Line 1090"/>
            <p:cNvSpPr>
              <a:spLocks noChangeShapeType="1"/>
            </p:cNvSpPr>
            <p:nvPr/>
          </p:nvSpPr>
          <p:spPr bwMode="auto">
            <a:xfrm>
              <a:off x="5035" y="2432"/>
              <a:ext cx="975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27" name="Text Box 10"/>
          <p:cNvSpPr txBox="1">
            <a:spLocks noChangeArrowheads="1"/>
          </p:cNvSpPr>
          <p:nvPr/>
        </p:nvSpPr>
        <p:spPr bwMode="auto">
          <a:xfrm>
            <a:off x="4042854" y="806643"/>
            <a:ext cx="187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1042988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 defTabSz="1042988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 defTabSz="1042988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 defTabSz="1042988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 defTabSz="1042988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1900" dirty="0">
                <a:solidFill>
                  <a:srgbClr val="333333"/>
                </a:solidFill>
                <a:latin typeface="Symbol" pitchFamily="18" charset="2"/>
              </a:rPr>
              <a:t>l</a:t>
            </a:r>
            <a:r>
              <a:rPr lang="fr-FR" altLang="fr-FR" sz="1900" dirty="0">
                <a:solidFill>
                  <a:srgbClr val="333333"/>
                </a:solidFill>
              </a:rPr>
              <a:t> = </a:t>
            </a:r>
            <a:r>
              <a:rPr lang="fr-FR" altLang="fr-FR" sz="1900" dirty="0" smtClean="0">
                <a:solidFill>
                  <a:srgbClr val="333333"/>
                </a:solidFill>
              </a:rPr>
              <a:t>1/6 </a:t>
            </a:r>
            <a:r>
              <a:rPr lang="fr-FR" altLang="fr-FR" sz="1900" dirty="0">
                <a:solidFill>
                  <a:srgbClr val="333333"/>
                </a:solidFill>
              </a:rPr>
              <a:t>/ lancer</a:t>
            </a:r>
          </a:p>
        </p:txBody>
      </p:sp>
      <p:sp>
        <p:nvSpPr>
          <p:cNvPr id="128" name="Flèche droite 127"/>
          <p:cNvSpPr/>
          <p:nvPr/>
        </p:nvSpPr>
        <p:spPr>
          <a:xfrm rot="16200000">
            <a:off x="4396465" y="2110245"/>
            <a:ext cx="3960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Flèche droite 135"/>
          <p:cNvSpPr/>
          <p:nvPr/>
        </p:nvSpPr>
        <p:spPr>
          <a:xfrm>
            <a:off x="5483623" y="2463738"/>
            <a:ext cx="204501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76" grpId="0"/>
      <p:bldP spid="127" grpId="0"/>
      <p:bldP spid="128" grpId="0" animBg="1"/>
      <p:bldP spid="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40068" y="3452904"/>
            <a:ext cx="5092371" cy="720080"/>
          </a:xfrm>
        </p:spPr>
        <p:txBody>
          <a:bodyPr/>
          <a:lstStyle/>
          <a:p>
            <a:r>
              <a:rPr lang="fr-FR" dirty="0" smtClean="0"/>
              <a:t>1725 : 1</a:t>
            </a:r>
            <a:r>
              <a:rPr lang="fr-FR" baseline="30000" dirty="0" smtClean="0"/>
              <a:t>ier</a:t>
            </a:r>
            <a:r>
              <a:rPr lang="fr-FR" dirty="0" smtClean="0"/>
              <a:t> modèle de mortalité</a:t>
            </a:r>
          </a:p>
          <a:p>
            <a:r>
              <a:rPr lang="fr-FR" dirty="0"/>
              <a:t>p</a:t>
            </a:r>
            <a:r>
              <a:rPr lang="fr-FR" dirty="0" smtClean="0"/>
              <a:t>ar Abraham de MOIVRE</a:t>
            </a:r>
            <a:endParaRPr lang="fr-FR" dirty="0"/>
          </a:p>
          <a:p>
            <a:r>
              <a:rPr lang="fr-FR" dirty="0" smtClean="0"/>
              <a:t>qui n’est pas l’exponentielle !!!!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1693 : la première vraie table de mortalité, par Edmond HALLEY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4" name="Picture 9" descr="Hall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32" y="11859"/>
            <a:ext cx="18335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735547"/>
            <a:ext cx="2700300" cy="199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-36512" y="2715766"/>
            <a:ext cx="3332931" cy="2016224"/>
            <a:chOff x="172" y="2194"/>
            <a:chExt cx="2177" cy="1849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2194"/>
              <a:ext cx="2177" cy="1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033" y="2750"/>
              <a:ext cx="120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1042988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4"/>
                <a:defRPr sz="2100" b="1">
                  <a:solidFill>
                    <a:srgbClr val="663300"/>
                  </a:solidFill>
                  <a:latin typeface="Arial" charset="0"/>
                </a:defRPr>
              </a:lvl1pPr>
              <a:lvl2pPr marL="571500" indent="161925" algn="l" defTabSz="1042988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charset="0"/>
                </a:defRPr>
              </a:lvl2pPr>
              <a:lvl3pPr marL="1143000" indent="161925" algn="l" defTabSz="1042988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charset="0"/>
                </a:defRPr>
              </a:lvl3pPr>
              <a:lvl4pPr marL="1714500" indent="177800" algn="l" defTabSz="1042988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6"/>
                <a:defRPr sz="1400">
                  <a:solidFill>
                    <a:srgbClr val="074A87"/>
                  </a:solidFill>
                  <a:latin typeface="Arial" charset="0"/>
                </a:defRPr>
              </a:lvl4pPr>
              <a:lvl5pPr marL="2286000" indent="168275" algn="l" defTabSz="1042988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5pPr>
              <a:lvl6pPr marL="27432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6pPr>
              <a:lvl7pPr marL="32004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7pPr>
              <a:lvl8pPr marL="36576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8pPr>
              <a:lvl9pPr marL="41148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900" b="0">
                  <a:solidFill>
                    <a:srgbClr val="333333"/>
                  </a:solidFill>
                </a:rPr>
                <a:t>Survivants : R(t)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090998" y="746174"/>
            <a:ext cx="4361322" cy="2329632"/>
            <a:chOff x="3483" y="482"/>
            <a:chExt cx="2757" cy="1927"/>
          </a:xfrm>
        </p:grpSpPr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" y="482"/>
              <a:ext cx="2757" cy="1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4163" y="981"/>
              <a:ext cx="19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1042988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4"/>
                <a:defRPr sz="2100" b="1">
                  <a:solidFill>
                    <a:srgbClr val="663300"/>
                  </a:solidFill>
                  <a:latin typeface="Arial" charset="0"/>
                </a:defRPr>
              </a:lvl1pPr>
              <a:lvl2pPr marL="571500" indent="161925" algn="l" defTabSz="1042988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charset="0"/>
                </a:defRPr>
              </a:lvl2pPr>
              <a:lvl3pPr marL="1143000" indent="161925" algn="l" defTabSz="1042988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charset="0"/>
                </a:defRPr>
              </a:lvl3pPr>
              <a:lvl4pPr marL="1714500" indent="177800" algn="l" defTabSz="1042988">
                <a:spcBef>
                  <a:spcPct val="20000"/>
                </a:spcBef>
                <a:buClr>
                  <a:srgbClr val="FDA754"/>
                </a:buClr>
                <a:buFont typeface="Webdings" pitchFamily="18" charset="2"/>
                <a:buChar char="6"/>
                <a:defRPr sz="1400">
                  <a:solidFill>
                    <a:srgbClr val="074A87"/>
                  </a:solidFill>
                  <a:latin typeface="Arial" charset="0"/>
                </a:defRPr>
              </a:lvl4pPr>
              <a:lvl5pPr marL="2286000" indent="168275" algn="l" defTabSz="1042988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5pPr>
              <a:lvl6pPr marL="27432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6pPr>
              <a:lvl7pPr marL="32004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7pPr>
              <a:lvl8pPr marL="36576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8pPr>
              <a:lvl9pPr marL="4114800" indent="168275" defTabSz="1042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900" b="0" dirty="0">
                  <a:solidFill>
                    <a:srgbClr val="333333"/>
                  </a:solidFill>
                </a:rPr>
                <a:t>Décès annuels : R(t)-R(t+1)</a:t>
              </a:r>
            </a:p>
          </p:txBody>
        </p:sp>
      </p:grpSp>
      <p:sp>
        <p:nvSpPr>
          <p:cNvPr id="2" name="AutoShape 2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2" name="Picture 8" descr="Résultat de recherche d'images pour &quot;emoticon crying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86" y="3901326"/>
            <a:ext cx="973306" cy="104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De Moivr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38798"/>
            <a:ext cx="1754071" cy="20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959932" y="2175706"/>
            <a:ext cx="3168352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11560" y="3241040"/>
            <a:ext cx="2376264" cy="123892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7504" y="807554"/>
            <a:ext cx="6264696" cy="504056"/>
          </a:xfrm>
        </p:spPr>
        <p:txBody>
          <a:bodyPr/>
          <a:lstStyle/>
          <a:p>
            <a:r>
              <a:rPr lang="fr-FR" altLang="fr-FR" dirty="0"/>
              <a:t>« … if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refer</a:t>
            </a:r>
            <a:r>
              <a:rPr lang="fr-FR" altLang="fr-FR" dirty="0"/>
              <a:t> to the </a:t>
            </a:r>
            <a:r>
              <a:rPr lang="fr-FR" altLang="fr-FR" dirty="0" err="1"/>
              <a:t>mortality</a:t>
            </a:r>
            <a:r>
              <a:rPr lang="fr-FR" altLang="fr-FR" dirty="0"/>
              <a:t> of </a:t>
            </a:r>
            <a:r>
              <a:rPr lang="fr-FR" altLang="fr-FR" dirty="0" err="1"/>
              <a:t>Deparcieux</a:t>
            </a:r>
            <a:r>
              <a:rPr lang="fr-FR" altLang="fr-FR" dirty="0"/>
              <a:t> … </a:t>
            </a:r>
            <a:r>
              <a:rPr lang="fr-FR" altLang="fr-FR" dirty="0" err="1"/>
              <a:t>we</a:t>
            </a:r>
            <a:r>
              <a:rPr lang="fr-FR" altLang="fr-FR" dirty="0"/>
              <a:t> observe </a:t>
            </a:r>
            <a:r>
              <a:rPr lang="fr-FR" altLang="fr-FR" dirty="0" err="1"/>
              <a:t>that</a:t>
            </a:r>
            <a:r>
              <a:rPr lang="fr-FR" altLang="fr-FR" dirty="0"/>
              <a:t> the </a:t>
            </a:r>
            <a:r>
              <a:rPr lang="fr-FR" altLang="fr-FR" dirty="0" err="1"/>
              <a:t>numbers</a:t>
            </a:r>
            <a:r>
              <a:rPr lang="fr-FR" altLang="fr-FR" dirty="0"/>
              <a:t> of living are </a:t>
            </a:r>
            <a:r>
              <a:rPr lang="fr-FR" altLang="fr-FR" dirty="0" err="1"/>
              <a:t>from</a:t>
            </a:r>
            <a:r>
              <a:rPr lang="fr-FR" altLang="fr-FR" dirty="0"/>
              <a:t> 25 to 45 </a:t>
            </a:r>
            <a:r>
              <a:rPr lang="fr-FR" altLang="fr-FR" dirty="0" err="1"/>
              <a:t>nearly</a:t>
            </a:r>
            <a:r>
              <a:rPr lang="fr-FR" altLang="fr-FR" dirty="0"/>
              <a:t> in </a:t>
            </a:r>
            <a:r>
              <a:rPr lang="fr-FR" altLang="fr-FR" dirty="0" err="1"/>
              <a:t>geometrical</a:t>
            </a:r>
            <a:r>
              <a:rPr lang="fr-FR" altLang="fr-FR" dirty="0"/>
              <a:t> progression.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altLang="fr-FR" dirty="0"/>
              <a:t>1825 GOMPERTZ </a:t>
            </a:r>
            <a:r>
              <a:rPr lang="fr-FR" altLang="fr-FR" sz="1800" dirty="0"/>
              <a:t>(1/3) : le taux de défaillance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AutoShape 2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4" y="1372944"/>
            <a:ext cx="3930926" cy="274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Espace réservé du contenu 8"/>
          <p:cNvSpPr txBox="1">
            <a:spLocks/>
          </p:cNvSpPr>
          <p:nvPr/>
        </p:nvSpPr>
        <p:spPr bwMode="gray">
          <a:xfrm>
            <a:off x="107504" y="4313932"/>
            <a:ext cx="6264696" cy="274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/>
              <a:t>… and the </a:t>
            </a:r>
            <a:r>
              <a:rPr lang="fr-FR" altLang="fr-FR" u="sng" dirty="0" err="1"/>
              <a:t>intensity</a:t>
            </a:r>
            <a:r>
              <a:rPr lang="fr-FR" altLang="fr-FR" u="sng" dirty="0"/>
              <a:t> of </a:t>
            </a:r>
            <a:r>
              <a:rPr lang="fr-FR" altLang="fr-FR" u="sng" dirty="0" err="1"/>
              <a:t>mortality</a:t>
            </a:r>
            <a:r>
              <a:rPr lang="fr-FR" altLang="fr-FR" dirty="0"/>
              <a:t> </a:t>
            </a:r>
            <a:r>
              <a:rPr lang="fr-FR" altLang="fr-FR" dirty="0" err="1"/>
              <a:t>might</a:t>
            </a:r>
            <a:r>
              <a:rPr lang="fr-FR" altLang="fr-FR" dirty="0"/>
              <a:t> </a:t>
            </a:r>
            <a:r>
              <a:rPr lang="fr-FR" altLang="fr-FR" dirty="0" err="1"/>
              <a:t>then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said</a:t>
            </a:r>
            <a:r>
              <a:rPr lang="fr-FR" altLang="fr-FR" dirty="0"/>
              <a:t> to </a:t>
            </a:r>
            <a:r>
              <a:rPr lang="fr-FR" altLang="fr-FR" dirty="0" err="1"/>
              <a:t>be</a:t>
            </a:r>
            <a:r>
              <a:rPr lang="fr-FR" altLang="fr-FR" dirty="0"/>
              <a:t> constant. »</a:t>
            </a:r>
          </a:p>
        </p:txBody>
      </p:sp>
      <p:grpSp>
        <p:nvGrpSpPr>
          <p:cNvPr id="24" name="Group 11"/>
          <p:cNvGrpSpPr>
            <a:grpSpLocks/>
          </p:cNvGrpSpPr>
          <p:nvPr/>
        </p:nvGrpSpPr>
        <p:grpSpPr bwMode="auto">
          <a:xfrm>
            <a:off x="5272025" y="1311610"/>
            <a:ext cx="3800475" cy="3154362"/>
            <a:chOff x="3846" y="1211"/>
            <a:chExt cx="2394" cy="1987"/>
          </a:xfrm>
        </p:grpSpPr>
        <p:pic>
          <p:nvPicPr>
            <p:cNvPr id="25" name="Picture 6" descr="j02505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" y="1211"/>
              <a:ext cx="1057" cy="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7" descr="j04326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" y="1888"/>
              <a:ext cx="856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8" descr="j03077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94" y="2804654"/>
            <a:ext cx="74295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680125" y="3615866"/>
            <a:ext cx="12334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1042988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 defTabSz="1042988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 defTabSz="1042988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 defTabSz="1042988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 defTabSz="1042988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1900" b="0" dirty="0">
                <a:solidFill>
                  <a:srgbClr val="333333"/>
                </a:solidFill>
              </a:rPr>
              <a:t>100 faces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925394" y="4066463"/>
            <a:ext cx="187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1042988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571500" indent="161925" algn="l" defTabSz="1042988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1143000" indent="161925" algn="l" defTabSz="1042988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1714500" indent="177800" algn="l" defTabSz="1042988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2286000" indent="168275" algn="l" defTabSz="1042988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27432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32004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36576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41148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1900" dirty="0">
                <a:solidFill>
                  <a:srgbClr val="333333"/>
                </a:solidFill>
                <a:latin typeface="Symbol" pitchFamily="18" charset="2"/>
              </a:rPr>
              <a:t>l</a:t>
            </a:r>
            <a:r>
              <a:rPr lang="fr-FR" altLang="fr-FR" sz="1900" dirty="0">
                <a:solidFill>
                  <a:srgbClr val="333333"/>
                </a:solidFill>
              </a:rPr>
              <a:t> = 1% / lancer</a:t>
            </a:r>
          </a:p>
        </p:txBody>
      </p:sp>
    </p:spTree>
    <p:extLst>
      <p:ext uri="{BB962C8B-B14F-4D97-AF65-F5344CB8AC3E}">
        <p14:creationId xmlns:p14="http://schemas.microsoft.com/office/powerpoint/2010/main" val="176000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altLang="fr-FR" sz="1800" dirty="0"/>
              <a:t>1825 </a:t>
            </a:r>
            <a:r>
              <a:rPr lang="fr-FR" altLang="fr-FR" sz="1800" dirty="0" err="1"/>
              <a:t>Gompertz</a:t>
            </a:r>
            <a:r>
              <a:rPr lang="fr-FR" altLang="fr-FR" sz="1800" dirty="0"/>
              <a:t> (2/3) : taux constant = pas de vieillissement !!!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Jean-Louis DUFOUR –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d’actuaires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AutoShape 2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ésultat de recherche d'images pour &quot;emoticon cryi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120"/>
          <p:cNvSpPr>
            <a:spLocks noChangeArrowheads="1"/>
          </p:cNvSpPr>
          <p:nvPr/>
        </p:nvSpPr>
        <p:spPr bwMode="auto">
          <a:xfrm>
            <a:off x="683568" y="771550"/>
            <a:ext cx="684076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4" tIns="47892" rIns="95784" bIns="47892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fr-FR" altLang="fr-FR" sz="1600" dirty="0"/>
              <a:t>« … if the </a:t>
            </a:r>
            <a:r>
              <a:rPr lang="fr-FR" altLang="fr-FR" sz="1600" dirty="0" err="1"/>
              <a:t>number</a:t>
            </a:r>
            <a:r>
              <a:rPr lang="fr-FR" altLang="fr-FR" sz="1600" dirty="0"/>
              <a:t> of living </a:t>
            </a:r>
            <a:r>
              <a:rPr lang="fr-FR" altLang="fr-FR" sz="1600" dirty="0" err="1"/>
              <a:t>decreased</a:t>
            </a:r>
            <a:r>
              <a:rPr lang="fr-FR" altLang="fr-FR" sz="1600" dirty="0"/>
              <a:t> in </a:t>
            </a:r>
            <a:r>
              <a:rPr lang="fr-FR" altLang="fr-FR" sz="1600" dirty="0" err="1"/>
              <a:t>geometrical</a:t>
            </a:r>
            <a:r>
              <a:rPr lang="fr-FR" altLang="fr-FR" sz="1600" dirty="0"/>
              <a:t> progression, </a:t>
            </a:r>
            <a:r>
              <a:rPr lang="fr-FR" altLang="fr-FR" sz="1600" dirty="0" err="1"/>
              <a:t>it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would</a:t>
            </a:r>
            <a:r>
              <a:rPr lang="fr-FR" altLang="fr-FR" sz="1600" dirty="0"/>
              <a:t> </a:t>
            </a:r>
            <a:r>
              <a:rPr lang="fr-FR" altLang="fr-FR" sz="1600" dirty="0" err="1"/>
              <a:t>follow</a:t>
            </a:r>
            <a:r>
              <a:rPr lang="fr-FR" altLang="fr-FR" sz="1600" dirty="0"/>
              <a:t> </a:t>
            </a:r>
            <a:r>
              <a:rPr lang="fr-FR" altLang="fr-FR" sz="1600" dirty="0" err="1"/>
              <a:t>that</a:t>
            </a:r>
            <a:r>
              <a:rPr lang="fr-FR" altLang="fr-FR" sz="1600" dirty="0"/>
              <a:t> life </a:t>
            </a:r>
            <a:r>
              <a:rPr lang="fr-FR" altLang="fr-FR" sz="1600" dirty="0" err="1"/>
              <a:t>annuities</a:t>
            </a:r>
            <a:r>
              <a:rPr lang="fr-FR" altLang="fr-FR" sz="1600" dirty="0"/>
              <a:t>, for all </a:t>
            </a:r>
            <a:r>
              <a:rPr lang="fr-FR" altLang="fr-FR" sz="1600" dirty="0" err="1"/>
              <a:t>ages</a:t>
            </a:r>
            <a:r>
              <a:rPr lang="fr-FR" altLang="fr-FR" sz="1600" dirty="0"/>
              <a:t>, </a:t>
            </a:r>
            <a:r>
              <a:rPr lang="fr-FR" altLang="fr-FR" sz="1600" dirty="0" err="1"/>
              <a:t>were</a:t>
            </a:r>
            <a:r>
              <a:rPr lang="fr-FR" altLang="fr-FR" sz="1600" dirty="0"/>
              <a:t> of </a:t>
            </a:r>
            <a:r>
              <a:rPr lang="fr-FR" altLang="fr-FR" sz="1600" dirty="0" err="1"/>
              <a:t>equal</a:t>
            </a:r>
            <a:r>
              <a:rPr lang="fr-FR" altLang="fr-FR" sz="1600" dirty="0"/>
              <a:t> value ;</a:t>
            </a:r>
          </a:p>
        </p:txBody>
      </p:sp>
      <p:sp>
        <p:nvSpPr>
          <p:cNvPr id="14" name="Rectangle 122"/>
          <p:cNvSpPr>
            <a:spLocks noChangeArrowheads="1"/>
          </p:cNvSpPr>
          <p:nvPr/>
        </p:nvSpPr>
        <p:spPr bwMode="auto">
          <a:xfrm>
            <a:off x="71500" y="1418530"/>
            <a:ext cx="8915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4" tIns="47892" rIns="95784" bIns="47892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fr-FR" altLang="fr-FR" sz="1600" dirty="0"/>
              <a:t>for … the chance of a </a:t>
            </a:r>
            <a:r>
              <a:rPr lang="fr-FR" altLang="fr-FR" sz="1600" dirty="0" err="1"/>
              <a:t>person</a:t>
            </a:r>
            <a:r>
              <a:rPr lang="fr-FR" altLang="fr-FR" sz="1600" dirty="0"/>
              <a:t> at </a:t>
            </a:r>
            <a:r>
              <a:rPr lang="fr-FR" altLang="fr-FR" sz="1600" dirty="0" err="1"/>
              <a:t>any</a:t>
            </a:r>
            <a:r>
              <a:rPr lang="fr-FR" altLang="fr-FR" sz="1600" dirty="0"/>
              <a:t> </a:t>
            </a:r>
            <a:r>
              <a:rPr lang="fr-FR" altLang="fr-FR" sz="1600" dirty="0" err="1"/>
              <a:t>proposed</a:t>
            </a:r>
            <a:r>
              <a:rPr lang="fr-FR" altLang="fr-FR" sz="1600" dirty="0"/>
              <a:t> </a:t>
            </a:r>
            <a:r>
              <a:rPr lang="fr-FR" altLang="fr-FR" sz="1600" dirty="0" err="1"/>
              <a:t>age</a:t>
            </a:r>
            <a:r>
              <a:rPr lang="fr-FR" altLang="fr-FR" sz="1600" dirty="0"/>
              <a:t> living to a </a:t>
            </a:r>
            <a:r>
              <a:rPr lang="fr-FR" altLang="fr-FR" sz="1600" dirty="0" err="1"/>
              <a:t>given</a:t>
            </a:r>
            <a:r>
              <a:rPr lang="fr-FR" altLang="fr-FR" sz="1600" dirty="0"/>
              <a:t> </a:t>
            </a:r>
            <a:r>
              <a:rPr lang="fr-FR" altLang="fr-FR" sz="1600" dirty="0" err="1"/>
              <a:t>number</a:t>
            </a:r>
            <a:r>
              <a:rPr lang="fr-FR" altLang="fr-FR" sz="1600" dirty="0"/>
              <a:t> of </a:t>
            </a:r>
            <a:r>
              <a:rPr lang="fr-FR" altLang="fr-FR" sz="1600" dirty="0" err="1"/>
              <a:t>years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would</a:t>
            </a:r>
            <a:r>
              <a:rPr lang="fr-FR" altLang="fr-FR" sz="1600" dirty="0"/>
              <a:t> </a:t>
            </a:r>
            <a:r>
              <a:rPr lang="fr-FR" altLang="fr-FR" sz="1600" dirty="0" err="1"/>
              <a:t>be</a:t>
            </a:r>
            <a:r>
              <a:rPr lang="fr-FR" altLang="fr-FR" sz="1600" dirty="0"/>
              <a:t> the </a:t>
            </a:r>
            <a:r>
              <a:rPr lang="fr-FR" altLang="fr-FR" sz="1600" dirty="0" err="1"/>
              <a:t>same</a:t>
            </a:r>
            <a:r>
              <a:rPr lang="fr-FR" altLang="fr-FR" sz="1600" dirty="0"/>
              <a:t>, </a:t>
            </a:r>
            <a:r>
              <a:rPr lang="fr-FR" altLang="fr-FR" sz="1600" dirty="0" err="1"/>
              <a:t>whatever</a:t>
            </a:r>
            <a:r>
              <a:rPr lang="fr-FR" altLang="fr-FR" sz="1600" dirty="0"/>
              <a:t> </a:t>
            </a:r>
            <a:r>
              <a:rPr lang="fr-FR" altLang="fr-FR" sz="1600" dirty="0" err="1"/>
              <a:t>that</a:t>
            </a:r>
            <a:r>
              <a:rPr lang="fr-FR" altLang="fr-FR" sz="1600" dirty="0"/>
              <a:t> </a:t>
            </a:r>
            <a:r>
              <a:rPr lang="fr-FR" altLang="fr-FR" sz="1600" dirty="0" err="1"/>
              <a:t>age</a:t>
            </a:r>
            <a:r>
              <a:rPr lang="fr-FR" altLang="fr-FR" sz="1600" dirty="0"/>
              <a:t> </a:t>
            </a:r>
            <a:r>
              <a:rPr lang="fr-FR" altLang="fr-FR" sz="1600" dirty="0" err="1"/>
              <a:t>might</a:t>
            </a:r>
            <a:r>
              <a:rPr lang="fr-FR" altLang="fr-FR" sz="1600" dirty="0"/>
              <a:t> </a:t>
            </a:r>
            <a:r>
              <a:rPr lang="fr-FR" altLang="fr-FR" sz="1600" dirty="0" err="1"/>
              <a:t>be</a:t>
            </a:r>
            <a:r>
              <a:rPr lang="fr-FR" altLang="fr-FR" sz="1600" dirty="0"/>
              <a:t>. »</a:t>
            </a:r>
          </a:p>
        </p:txBody>
      </p:sp>
      <p:pic>
        <p:nvPicPr>
          <p:cNvPr id="16" name="Picture 147" descr="debo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2571750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0" descr="debo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74" y="2571750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51"/>
          <p:cNvSpPr>
            <a:spLocks noChangeArrowheads="1"/>
          </p:cNvSpPr>
          <p:nvPr/>
        </p:nvSpPr>
        <p:spPr bwMode="auto">
          <a:xfrm>
            <a:off x="143508" y="4011910"/>
            <a:ext cx="6480720" cy="50323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4" tIns="47892" rIns="95784" bIns="47892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fr-FR" altLang="fr-FR" sz="1800" dirty="0"/>
              <a:t>Conséquence : Maintenance </a:t>
            </a:r>
            <a:r>
              <a:rPr lang="fr-FR" altLang="fr-FR" sz="1800" u="sng" dirty="0"/>
              <a:t>préventive</a:t>
            </a:r>
            <a:r>
              <a:rPr lang="fr-FR" altLang="fr-FR" sz="1800" dirty="0"/>
              <a:t> absurde !!</a:t>
            </a:r>
          </a:p>
        </p:txBody>
      </p:sp>
      <p:sp>
        <p:nvSpPr>
          <p:cNvPr id="19" name="AutoShape 152"/>
          <p:cNvSpPr>
            <a:spLocks noChangeArrowheads="1"/>
          </p:cNvSpPr>
          <p:nvPr/>
        </p:nvSpPr>
        <p:spPr bwMode="auto">
          <a:xfrm>
            <a:off x="4156075" y="2860030"/>
            <a:ext cx="863600" cy="4318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4" tIns="47892" rIns="95784" bIns="47892" anchor="ctr"/>
          <a:lstStyle>
            <a:lvl1pPr>
              <a:defRPr sz="1200" b="1">
                <a:solidFill>
                  <a:srgbClr val="084887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charset="0"/>
              </a:defRPr>
            </a:lvl9pPr>
          </a:lstStyle>
          <a:p>
            <a:endParaRPr lang="fr-FR" altLang="fr-FR"/>
          </a:p>
        </p:txBody>
      </p:sp>
      <p:pic>
        <p:nvPicPr>
          <p:cNvPr id="20" name="Picture 153" descr="star w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2" y="1815666"/>
            <a:ext cx="2013890" cy="29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12775" y="2362983"/>
            <a:ext cx="2065366" cy="13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8" grpId="0" animBg="1" autoUpdateAnimBg="0"/>
      <p:bldP spid="19" grpId="0" animBg="1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Props1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B7B86-1A6B-4396-82CD-495CB7635E8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594212a7-a8eb-497d-bd6b-0e3a174923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798</Words>
  <Application>Microsoft Office PowerPoint</Application>
  <PresentationFormat>Affichage à l'écran (16:9)</PresentationFormat>
  <Paragraphs>130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Symbol</vt:lpstr>
      <vt:lpstr>Times New Roman</vt:lpstr>
      <vt:lpstr>Webdings</vt:lpstr>
      <vt:lpstr>Wingdings 2</vt:lpstr>
      <vt:lpstr>SAFRAN_Bleu</vt:lpstr>
      <vt:lpstr>SAFRAN_Orange</vt:lpstr>
      <vt:lpstr>SAFRAN_Vert_foncé</vt:lpstr>
      <vt:lpstr>SAFRAN_Vert</vt:lpstr>
      <vt:lpstr>SPW 6.0 Graph</vt:lpstr>
      <vt:lpstr>CONCEPTION DES SYSTEMES SURS</vt:lpstr>
      <vt:lpstr>De quand date la première étude de fiabilité (1/2) ?</vt:lpstr>
      <vt:lpstr>De quand date la première étude de fiabilité (2/2) ?</vt:lpstr>
      <vt:lpstr>Graunt est un pragmatique …</vt:lpstr>
      <vt:lpstr>… qui invente au passage la loi exponentielle ! (… enfin presque)</vt:lpstr>
      <vt:lpstr>MTBF vs. demi-vie</vt:lpstr>
      <vt:lpstr>1693 : la première vraie table de mortalité, par Edmond HALLEY</vt:lpstr>
      <vt:lpstr>1825 GOMPERTZ (1/3) : le taux de défaillance</vt:lpstr>
      <vt:lpstr>1825 Gompertz (2/3) : taux constant = pas de vieillissement !!!</vt:lpstr>
      <vt:lpstr>1825 Gompertz (3/3) : le lambda ‘exponentiel’</vt:lpstr>
      <vt:lpstr>Les actuaires inventent l’ingénierie système ;-)</vt:lpstr>
      <vt:lpstr>Les actuaires sont des gens (trop ?) sérieux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385</cp:revision>
  <cp:lastPrinted>2019-09-27T05:42:15Z</cp:lastPrinted>
  <dcterms:created xsi:type="dcterms:W3CDTF">2013-07-26T07:27:45Z</dcterms:created>
  <dcterms:modified xsi:type="dcterms:W3CDTF">2021-02-01T05:18:48Z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