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5"/>
    <p:sldMasterId id="2147483898" r:id="rId6"/>
    <p:sldMasterId id="2147483907" r:id="rId7"/>
    <p:sldMasterId id="2147483916" r:id="rId8"/>
  </p:sldMasterIdLst>
  <p:notesMasterIdLst>
    <p:notesMasterId r:id="rId22"/>
  </p:notesMasterIdLst>
  <p:handoutMasterIdLst>
    <p:handoutMasterId r:id="rId23"/>
  </p:handoutMasterIdLst>
  <p:sldIdLst>
    <p:sldId id="409" r:id="rId9"/>
    <p:sldId id="476" r:id="rId10"/>
    <p:sldId id="480" r:id="rId11"/>
    <p:sldId id="466" r:id="rId12"/>
    <p:sldId id="478" r:id="rId13"/>
    <p:sldId id="474" r:id="rId14"/>
    <p:sldId id="473" r:id="rId15"/>
    <p:sldId id="477" r:id="rId16"/>
    <p:sldId id="479" r:id="rId17"/>
    <p:sldId id="468" r:id="rId18"/>
    <p:sldId id="469" r:id="rId19"/>
    <p:sldId id="470" r:id="rId20"/>
    <p:sldId id="464" r:id="rId21"/>
  </p:sldIdLst>
  <p:sldSz cx="9144000" cy="5143500" type="screen16x9"/>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FRAN_Bleu" id="{1586124D-6FE6-4F7A-BAA3-1A64DCEA8F8D}">
          <p14:sldIdLst>
            <p14:sldId id="409"/>
            <p14:sldId id="476"/>
            <p14:sldId id="480"/>
            <p14:sldId id="466"/>
            <p14:sldId id="478"/>
            <p14:sldId id="474"/>
            <p14:sldId id="473"/>
            <p14:sldId id="477"/>
            <p14:sldId id="479"/>
            <p14:sldId id="468"/>
            <p14:sldId id="469"/>
            <p14:sldId id="470"/>
          </p14:sldIdLst>
        </p14:section>
        <p14:section name="SAFRAN_Orange" id="{D8F3042B-97C2-4D50-8FF8-D94D3054BC85}">
          <p14:sldIdLst/>
        </p14:section>
        <p14:section name="SAFRAN_Vert_foncé" id="{E8FFF585-2E74-4CFD-AA84-2D56271D5136}">
          <p14:sldIdLst/>
        </p14:section>
        <p14:section name="SAFRAN_Vert" id="{AEAED9FF-D98E-4A8B-A1BA-F0602EA03F85}">
          <p14:sldIdLst/>
        </p14:section>
        <p14:section name="Méthodologie" id="{B59A9594-C203-4CF9-AEF4-0E1940CD21E7}">
          <p14:sldIdLst>
            <p14:sldId id="464"/>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735">
          <p15:clr>
            <a:srgbClr val="A4A3A4"/>
          </p15:clr>
        </p15:guide>
        <p15:guide id="4" orient="horz" pos="463">
          <p15:clr>
            <a:srgbClr val="A4A3A4"/>
          </p15:clr>
        </p15:guide>
        <p15:guide id="5" orient="horz" pos="2913">
          <p15:clr>
            <a:srgbClr val="A4A3A4"/>
          </p15:clr>
        </p15:guide>
        <p15:guide id="6" orient="horz" pos="3094">
          <p15:clr>
            <a:srgbClr val="A4A3A4"/>
          </p15:clr>
        </p15:guide>
        <p15:guide id="7" orient="horz" pos="2595">
          <p15:clr>
            <a:srgbClr val="A4A3A4"/>
          </p15:clr>
        </p15:guide>
        <p15:guide id="8" orient="horz" pos="158">
          <p15:clr>
            <a:srgbClr val="A4A3A4"/>
          </p15:clr>
        </p15:guide>
        <p15:guide id="9" orient="horz" pos="2459">
          <p15:clr>
            <a:srgbClr val="A4A3A4"/>
          </p15:clr>
        </p15:guide>
        <p15:guide id="10" orient="horz" pos="2777">
          <p15:clr>
            <a:srgbClr val="A4A3A4"/>
          </p15:clr>
        </p15:guide>
        <p15:guide id="11" orient="horz" pos="1030">
          <p15:clr>
            <a:srgbClr val="A4A3A4"/>
          </p15:clr>
        </p15:guide>
        <p15:guide id="12" pos="2880">
          <p15:clr>
            <a:srgbClr val="A4A3A4"/>
          </p15:clr>
        </p15:guide>
        <p15:guide id="13" pos="317">
          <p15:clr>
            <a:srgbClr val="A4A3A4"/>
          </p15:clr>
        </p15:guide>
        <p15:guide id="14" pos="5103">
          <p15:clr>
            <a:srgbClr val="A4A3A4"/>
          </p15:clr>
        </p15:guide>
        <p15:guide id="15" pos="5715">
          <p15:clr>
            <a:srgbClr val="A4A3A4"/>
          </p15:clr>
        </p15:guide>
        <p15:guide id="16" pos="657">
          <p15:clr>
            <a:srgbClr val="A4A3A4"/>
          </p15:clr>
        </p15:guide>
        <p15:guide id="17" pos="748">
          <p15:clr>
            <a:srgbClr val="A4A3A4"/>
          </p15:clr>
        </p15:guide>
        <p15:guide id="18" pos="907">
          <p15:clr>
            <a:srgbClr val="A4A3A4"/>
          </p15:clr>
        </p15:guide>
        <p15:guide id="19" pos="4830">
          <p15:clr>
            <a:srgbClr val="A4A3A4"/>
          </p15:clr>
        </p15:guide>
        <p15:guide id="20" pos="5443">
          <p15:clr>
            <a:srgbClr val="A4A3A4"/>
          </p15:clr>
        </p15:guide>
        <p15:guide id="21" pos="158">
          <p15:clr>
            <a:srgbClr val="A4A3A4"/>
          </p15:clr>
        </p15:guide>
        <p15:guide id="22" pos="5602">
          <p15:clr>
            <a:srgbClr val="A4A3A4"/>
          </p15:clr>
        </p15:guide>
        <p15:guide id="23" pos="3674">
          <p15:clr>
            <a:srgbClr val="A4A3A4"/>
          </p15:clr>
        </p15:guide>
        <p15:guide id="24" pos="2086">
          <p15:clr>
            <a:srgbClr val="A4A3A4"/>
          </p15:clr>
        </p15:guide>
        <p15:guide id="25" pos="3175">
          <p15:clr>
            <a:srgbClr val="A4A3A4"/>
          </p15:clr>
        </p15:guide>
        <p15:guide id="26" pos="26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78" d="100"/>
          <a:sy n="78" d="100"/>
        </p:scale>
        <p:origin x="102" y="318"/>
      </p:cViewPr>
      <p:guideLst>
        <p:guide orient="horz" pos="1620"/>
        <p:guide orient="horz" pos="259"/>
        <p:guide orient="horz" pos="735"/>
        <p:guide orient="horz" pos="463"/>
        <p:guide orient="horz" pos="2913"/>
        <p:guide orient="horz" pos="3094"/>
        <p:guide orient="horz" pos="2595"/>
        <p:guide orient="horz" pos="158"/>
        <p:guide orient="horz" pos="2459"/>
        <p:guide orient="horz" pos="2777"/>
        <p:guide orient="horz" pos="1030"/>
        <p:guide pos="2880"/>
        <p:guide pos="317"/>
        <p:guide pos="5103"/>
        <p:guide pos="5715"/>
        <p:guide pos="657"/>
        <p:guide pos="748"/>
        <p:guide pos="907"/>
        <p:guide pos="4830"/>
        <p:guide pos="5443"/>
        <p:guide pos="158"/>
        <p:guide pos="5602"/>
        <p:guide pos="3674"/>
        <p:guide pos="2086"/>
        <p:guide pos="3175"/>
        <p:guide pos="2631"/>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0971EF12-5369-4F7D-8386-2BAB2912270B}" type="datetimeFigureOut">
              <a:rPr lang="fr-FR" smtClean="0"/>
              <a:t>01/02/2021</a:t>
            </a:fld>
            <a:endParaRPr lang="fr-FR"/>
          </a:p>
        </p:txBody>
      </p:sp>
      <p:sp>
        <p:nvSpPr>
          <p:cNvPr id="4" name="Espace réservé du pied de page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556A09C4-74EB-4C6D-87E6-B87770AC95F3}" type="slidenum">
              <a:rPr lang="fr-FR" smtClean="0"/>
              <a:t>‹N°›</a:t>
            </a:fld>
            <a:endParaRPr lang="fr-FR"/>
          </a:p>
        </p:txBody>
      </p:sp>
    </p:spTree>
    <p:extLst>
      <p:ext uri="{BB962C8B-B14F-4D97-AF65-F5344CB8AC3E}">
        <p14:creationId xmlns:p14="http://schemas.microsoft.com/office/powerpoint/2010/main" val="1767579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01/02/2021</a:t>
            </a:fld>
            <a:endParaRPr lang="fr-FR" dirty="0"/>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735013"/>
            <a:ext cx="8137525" cy="183673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27 sept. 2019, Jean-Louis DUFOUR</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26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722887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s">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493088" y="1717923"/>
            <a:ext cx="2157824" cy="1707654"/>
          </a:xfrm>
          <a:prstGeom prst="rect">
            <a:avLst/>
          </a:prstGeom>
        </p:spPr>
      </p:pic>
    </p:spTree>
    <p:extLst>
      <p:ext uri="{BB962C8B-B14F-4D97-AF65-F5344CB8AC3E}">
        <p14:creationId xmlns:p14="http://schemas.microsoft.com/office/powerpoint/2010/main" val="4176982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735013"/>
            <a:ext cx="8137525" cy="183673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27 sept. 2019, Jean-Louis DUFOUR</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0139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735012"/>
            <a:ext cx="4068763" cy="1872149"/>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27 sept. 2019, Jean-Louis DUFOUR</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Rectangle 21"/>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07217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27 sept. 2019, Jean-Louis DUFOUR</a:t>
            </a:r>
            <a:endParaRPr lang="fr-FR" dirty="0"/>
          </a:p>
        </p:txBody>
      </p:sp>
      <p:sp>
        <p:nvSpPr>
          <p:cNvPr id="19" name="Espace réservé du texte 3"/>
          <p:cNvSpPr>
            <a:spLocks noGrp="1"/>
          </p:cNvSpPr>
          <p:nvPr>
            <p:ph type="body" sz="quarter" idx="18" hasCustomPrompt="1"/>
          </p:nvPr>
        </p:nvSpPr>
        <p:spPr bwMode="gray">
          <a:xfrm>
            <a:off x="3794400" y="284400"/>
            <a:ext cx="1558800" cy="360000"/>
          </a:xfrm>
          <a:blipFill dpi="0" rotWithShape="1">
            <a:blip r:embed="rId3"/>
            <a:srcRect/>
            <a:stretch>
              <a:fillRect/>
            </a:stretch>
          </a:blipFill>
          <a:ln w="61214" cap="flat">
            <a:solidFill>
              <a:schemeClr val="accent1"/>
            </a:solidFill>
            <a:miter lim="800000"/>
          </a:ln>
        </p:spPr>
        <p:txBody>
          <a:bodyPr/>
          <a:lstStyle>
            <a:lvl1pPr>
              <a:defRPr sz="100" b="0"/>
            </a:lvl1pPr>
          </a:lstStyle>
          <a:p>
            <a:pPr lvl="0"/>
            <a:r>
              <a:rPr lang="fr-FR" dirty="0" smtClean="0"/>
              <a:t> </a:t>
            </a:r>
            <a:endParaRPr lang="fr-FR" dirty="0"/>
          </a:p>
        </p:txBody>
      </p:sp>
    </p:spTree>
    <p:extLst>
      <p:ext uri="{BB962C8B-B14F-4D97-AF65-F5344CB8AC3E}">
        <p14:creationId xmlns:p14="http://schemas.microsoft.com/office/powerpoint/2010/main" val="3577483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2" name="Espace réservé du texte 13"/>
          <p:cNvSpPr>
            <a:spLocks noGrp="1"/>
          </p:cNvSpPr>
          <p:nvPr>
            <p:ph type="body" sz="quarter" idx="26" hasCustomPrompt="1"/>
          </p:nvPr>
        </p:nvSpPr>
        <p:spPr bwMode="gray">
          <a:xfrm rot="5400000">
            <a:off x="7304400" y="2694386"/>
            <a:ext cx="3114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Espace réservé du texte 13"/>
          <p:cNvSpPr>
            <a:spLocks noGrp="1"/>
          </p:cNvSpPr>
          <p:nvPr>
            <p:ph type="body" sz="quarter" idx="13" hasCustomPrompt="1"/>
          </p:nvPr>
        </p:nvSpPr>
        <p:spPr bwMode="gray">
          <a:xfrm rot="16200000">
            <a:off x="-1270830" y="2689643"/>
            <a:ext cx="3117188" cy="71527"/>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0" name="Espace réservé du texte 13"/>
          <p:cNvSpPr>
            <a:spLocks noGrp="1"/>
          </p:cNvSpPr>
          <p:nvPr>
            <p:ph type="body" sz="quarter" idx="25" hasCustomPrompt="1"/>
          </p:nvPr>
        </p:nvSpPr>
        <p:spPr bwMode="gray">
          <a:xfrm rot="10800000">
            <a:off x="252000" y="42228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11520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1439861" y="1635123"/>
            <a:ext cx="6228000" cy="2484000"/>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6"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3208127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894354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95808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5329496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603709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735012"/>
            <a:ext cx="4068763" cy="1872149"/>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27 sept. 2019, Jean-Louis DUFOUR</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Rectangle 20"/>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12151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329048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735013"/>
            <a:ext cx="8137525" cy="183673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27 sept. 2019, Jean-Louis DUFOUR</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984349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735012"/>
            <a:ext cx="4068763" cy="1872149"/>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27 sept. 2019, Jean-Louis DUFOUR</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Rectangle 21"/>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290533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27 sept. 2019, Jean-Louis DUFOUR</a:t>
            </a:r>
            <a:endParaRPr lang="fr-FR" dirty="0"/>
          </a:p>
        </p:txBody>
      </p:sp>
      <p:sp>
        <p:nvSpPr>
          <p:cNvPr id="19" name="Espace réservé du texte 3"/>
          <p:cNvSpPr>
            <a:spLocks noGrp="1"/>
          </p:cNvSpPr>
          <p:nvPr>
            <p:ph type="body" sz="quarter" idx="18" hasCustomPrompt="1"/>
          </p:nvPr>
        </p:nvSpPr>
        <p:spPr bwMode="gray">
          <a:xfrm>
            <a:off x="3794400" y="284400"/>
            <a:ext cx="1558800" cy="360000"/>
          </a:xfrm>
          <a:blipFill dpi="0" rotWithShape="1">
            <a:blip r:embed="rId3"/>
            <a:srcRect/>
            <a:stretch>
              <a:fillRect/>
            </a:stretch>
          </a:blipFill>
          <a:ln w="61214" cap="flat">
            <a:solidFill>
              <a:schemeClr val="accent1"/>
            </a:solidFill>
            <a:miter lim="800000"/>
          </a:ln>
        </p:spPr>
        <p:txBody>
          <a:bodyPr/>
          <a:lstStyle>
            <a:lvl1pPr>
              <a:defRPr sz="100" b="0"/>
            </a:lvl1pPr>
          </a:lstStyle>
          <a:p>
            <a:pPr lvl="0"/>
            <a:r>
              <a:rPr lang="fr-FR" dirty="0" smtClean="0"/>
              <a:t> </a:t>
            </a:r>
            <a:endParaRPr lang="fr-FR" dirty="0"/>
          </a:p>
        </p:txBody>
      </p:sp>
    </p:spTree>
    <p:extLst>
      <p:ext uri="{BB962C8B-B14F-4D97-AF65-F5344CB8AC3E}">
        <p14:creationId xmlns:p14="http://schemas.microsoft.com/office/powerpoint/2010/main" val="25252934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1439862" y="1635124"/>
            <a:ext cx="6227763" cy="248443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2" name="Espace réservé du texte 13"/>
          <p:cNvSpPr>
            <a:spLocks noGrp="1"/>
          </p:cNvSpPr>
          <p:nvPr>
            <p:ph type="body" sz="quarter" idx="26" hasCustomPrompt="1"/>
          </p:nvPr>
        </p:nvSpPr>
        <p:spPr bwMode="gray">
          <a:xfrm rot="5400000">
            <a:off x="7304400" y="2694386"/>
            <a:ext cx="3114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Espace réservé du texte 13"/>
          <p:cNvSpPr>
            <a:spLocks noGrp="1"/>
          </p:cNvSpPr>
          <p:nvPr>
            <p:ph type="body" sz="quarter" idx="13" hasCustomPrompt="1"/>
          </p:nvPr>
        </p:nvSpPr>
        <p:spPr bwMode="gray">
          <a:xfrm rot="16200000">
            <a:off x="-1270830" y="2689643"/>
            <a:ext cx="3117188" cy="71527"/>
          </a:xfrm>
          <a:solidFill>
            <a:schemeClr val="accent5"/>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0" name="Espace réservé du texte 13"/>
          <p:cNvSpPr>
            <a:spLocks noGrp="1"/>
          </p:cNvSpPr>
          <p:nvPr>
            <p:ph type="body" sz="quarter" idx="25" hasCustomPrompt="1"/>
          </p:nvPr>
        </p:nvSpPr>
        <p:spPr bwMode="gray">
          <a:xfrm rot="10800000">
            <a:off x="252000" y="42228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1" name="Espace réservé du texte 13"/>
          <p:cNvSpPr>
            <a:spLocks noGrp="1"/>
          </p:cNvSpPr>
          <p:nvPr>
            <p:ph type="body" sz="quarter" idx="15" hasCustomPrompt="1"/>
          </p:nvPr>
        </p:nvSpPr>
        <p:spPr bwMode="gray">
          <a:xfrm>
            <a:off x="252000" y="11520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6"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4050960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28043319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38002288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9972372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29889703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869153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27 sept. 2019, Jean-Louis DUFOUR</a:t>
            </a:r>
            <a:endParaRPr lang="fr-FR" dirty="0"/>
          </a:p>
        </p:txBody>
      </p:sp>
      <p:sp>
        <p:nvSpPr>
          <p:cNvPr id="18" name="Espace réservé du texte 3"/>
          <p:cNvSpPr>
            <a:spLocks noGrp="1"/>
          </p:cNvSpPr>
          <p:nvPr>
            <p:ph type="body" sz="quarter" idx="18" hasCustomPrompt="1"/>
          </p:nvPr>
        </p:nvSpPr>
        <p:spPr bwMode="gray">
          <a:xfrm>
            <a:off x="3794400" y="284400"/>
            <a:ext cx="1558800" cy="360000"/>
          </a:xfrm>
          <a:blipFill dpi="0" rotWithShape="1">
            <a:blip r:embed="rId3"/>
            <a:srcRect/>
            <a:stretch>
              <a:fillRect/>
            </a:stretch>
          </a:blipFill>
          <a:ln w="61214" cap="flat">
            <a:solidFill>
              <a:schemeClr val="accent1"/>
            </a:solidFill>
            <a:miter lim="800000"/>
          </a:ln>
        </p:spPr>
        <p:txBody>
          <a:bodyPr/>
          <a:lstStyle>
            <a:lvl1pPr>
              <a:defRPr sz="100" b="0"/>
            </a:lvl1pPr>
          </a:lstStyle>
          <a:p>
            <a:pPr lvl="0"/>
            <a:r>
              <a:rPr lang="fr-FR" dirty="0" smtClean="0"/>
              <a:t> </a:t>
            </a:r>
            <a:endParaRPr lang="fr-FR" dirty="0"/>
          </a:p>
        </p:txBody>
      </p:sp>
    </p:spTree>
    <p:extLst>
      <p:ext uri="{BB962C8B-B14F-4D97-AF65-F5344CB8AC3E}">
        <p14:creationId xmlns:p14="http://schemas.microsoft.com/office/powerpoint/2010/main" val="2678544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735013"/>
            <a:ext cx="8137525" cy="183673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27 sept. 2019, Jean-Louis DUFOUR</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758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735012"/>
            <a:ext cx="4068763" cy="1872149"/>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27 sept. 2019, Jean-Louis DUFOUR</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Rectangle 21"/>
          <p:cNvSpPr/>
          <p:nvPr userDrawn="1"/>
        </p:nvSpPr>
        <p:spPr bwMode="gray">
          <a:xfrm>
            <a:off x="3794400" y="284400"/>
            <a:ext cx="1558800" cy="360000"/>
          </a:xfrm>
          <a:prstGeom prst="rect">
            <a:avLst/>
          </a:prstGeom>
          <a:blipFill dpi="0" rotWithShape="1">
            <a:blip r:embed="rId3"/>
            <a:srcRect/>
            <a:stretch>
              <a:fillRect/>
            </a:stretch>
          </a:blipFill>
          <a:ln w="61214">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887439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en-US" smtClean="0"/>
              <a:t>The battle of reliability models: Bathtub vs. Roller-coaster -- 27 sept. 2019, Jean-Louis DUFOUR</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27 sept. 2019, Jean-Louis DUFOUR</a:t>
            </a:r>
            <a:endParaRPr lang="fr-FR" dirty="0"/>
          </a:p>
        </p:txBody>
      </p:sp>
      <p:sp>
        <p:nvSpPr>
          <p:cNvPr id="19" name="Espace réservé du texte 3"/>
          <p:cNvSpPr>
            <a:spLocks noGrp="1"/>
          </p:cNvSpPr>
          <p:nvPr>
            <p:ph type="body" sz="quarter" idx="18" hasCustomPrompt="1"/>
          </p:nvPr>
        </p:nvSpPr>
        <p:spPr bwMode="gray">
          <a:xfrm>
            <a:off x="3794400" y="284400"/>
            <a:ext cx="1558800" cy="360000"/>
          </a:xfrm>
          <a:blipFill dpi="0" rotWithShape="1">
            <a:blip r:embed="rId3"/>
            <a:srcRect/>
            <a:stretch>
              <a:fillRect/>
            </a:stretch>
          </a:blipFill>
          <a:ln w="61214" cap="flat">
            <a:solidFill>
              <a:schemeClr val="accent1"/>
            </a:solidFill>
            <a:miter lim="800000"/>
          </a:ln>
        </p:spPr>
        <p:txBody>
          <a:bodyPr/>
          <a:lstStyle>
            <a:lvl1pPr>
              <a:defRPr sz="100" b="0"/>
            </a:lvl1pPr>
          </a:lstStyle>
          <a:p>
            <a:pPr lvl="0"/>
            <a:r>
              <a:rPr lang="fr-FR" dirty="0" smtClean="0"/>
              <a:t> </a:t>
            </a:r>
            <a:endParaRPr lang="fr-FR" dirty="0"/>
          </a:p>
        </p:txBody>
      </p:sp>
    </p:spTree>
    <p:extLst>
      <p:ext uri="{BB962C8B-B14F-4D97-AF65-F5344CB8AC3E}">
        <p14:creationId xmlns:p14="http://schemas.microsoft.com/office/powerpoint/2010/main" val="40174162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1439862" y="1635124"/>
            <a:ext cx="6227763" cy="248443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2" name="Espace réservé du texte 13"/>
          <p:cNvSpPr>
            <a:spLocks noGrp="1"/>
          </p:cNvSpPr>
          <p:nvPr>
            <p:ph type="body" sz="quarter" idx="26" hasCustomPrompt="1"/>
          </p:nvPr>
        </p:nvSpPr>
        <p:spPr bwMode="gray">
          <a:xfrm rot="5400000">
            <a:off x="7304400" y="2694386"/>
            <a:ext cx="3114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Espace réservé du texte 13"/>
          <p:cNvSpPr>
            <a:spLocks noGrp="1"/>
          </p:cNvSpPr>
          <p:nvPr>
            <p:ph type="body" sz="quarter" idx="13" hasCustomPrompt="1"/>
          </p:nvPr>
        </p:nvSpPr>
        <p:spPr bwMode="gray">
          <a:xfrm rot="16200000">
            <a:off x="-1270830" y="2689643"/>
            <a:ext cx="3117188" cy="71527"/>
          </a:xfrm>
          <a:solidFill>
            <a:schemeClr val="accent6"/>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0" name="Espace réservé du texte 13"/>
          <p:cNvSpPr>
            <a:spLocks noGrp="1"/>
          </p:cNvSpPr>
          <p:nvPr>
            <p:ph type="body" sz="quarter" idx="25" hasCustomPrompt="1"/>
          </p:nvPr>
        </p:nvSpPr>
        <p:spPr bwMode="gray">
          <a:xfrm rot="10800000">
            <a:off x="252000" y="42228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1" name="Espace réservé du texte 13"/>
          <p:cNvSpPr>
            <a:spLocks noGrp="1"/>
          </p:cNvSpPr>
          <p:nvPr>
            <p:ph type="body" sz="quarter" idx="15" hasCustomPrompt="1"/>
          </p:nvPr>
        </p:nvSpPr>
        <p:spPr bwMode="gray">
          <a:xfrm>
            <a:off x="252000" y="11520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6"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4050960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2451762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30925059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858994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2228027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34584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8" name="Espace réservé du texte 7"/>
          <p:cNvSpPr>
            <a:spLocks noGrp="1"/>
          </p:cNvSpPr>
          <p:nvPr>
            <p:ph type="body" sz="quarter" idx="13" hasCustomPrompt="1"/>
          </p:nvPr>
        </p:nvSpPr>
        <p:spPr bwMode="gray">
          <a:xfrm>
            <a:off x="1440000" y="1130400"/>
            <a:ext cx="7452000" cy="3492000"/>
          </a:xfrm>
        </p:spPr>
        <p:txBody>
          <a:bodyPr/>
          <a:lstStyle>
            <a:lvl1pPr marL="0" indent="0">
              <a:buSzPct val="25000"/>
              <a:buFontTx/>
              <a:buBlip>
                <a:blip r:embed="rId2"/>
              </a:buBlip>
              <a:defRPr cap="all" baseline="0">
                <a:solidFill>
                  <a:schemeClr val="accent2"/>
                </a:solidFill>
              </a:defRPr>
            </a:lvl1pPr>
          </a:lstStyle>
          <a:p>
            <a:pPr lvl="0"/>
            <a:r>
              <a:rPr lang="fr-FR" dirty="0" smtClean="0"/>
              <a:t>Texte</a:t>
            </a:r>
          </a:p>
        </p:txBody>
      </p:sp>
    </p:spTree>
    <p:extLst>
      <p:ext uri="{BB962C8B-B14F-4D97-AF65-F5344CB8AC3E}">
        <p14:creationId xmlns:p14="http://schemas.microsoft.com/office/powerpoint/2010/main" val="375587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1439862" y="1635124"/>
            <a:ext cx="6227763" cy="248443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2" name="Espace réservé du texte 13"/>
          <p:cNvSpPr>
            <a:spLocks noGrp="1"/>
          </p:cNvSpPr>
          <p:nvPr>
            <p:ph type="body" sz="quarter" idx="26" hasCustomPrompt="1"/>
          </p:nvPr>
        </p:nvSpPr>
        <p:spPr bwMode="gray">
          <a:xfrm rot="5400000">
            <a:off x="7304400" y="2694386"/>
            <a:ext cx="311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Espace réservé du texte 13"/>
          <p:cNvSpPr>
            <a:spLocks noGrp="1"/>
          </p:cNvSpPr>
          <p:nvPr>
            <p:ph type="body" sz="quarter" idx="13" hasCustomPrompt="1"/>
          </p:nvPr>
        </p:nvSpPr>
        <p:spPr bwMode="gray">
          <a:xfrm rot="16200000">
            <a:off x="-1270830" y="2689643"/>
            <a:ext cx="3117188" cy="71527"/>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0" name="Espace réservé du texte 13"/>
          <p:cNvSpPr>
            <a:spLocks noGrp="1"/>
          </p:cNvSpPr>
          <p:nvPr>
            <p:ph type="body" sz="quarter" idx="25" hasCustomPrompt="1"/>
          </p:nvPr>
        </p:nvSpPr>
        <p:spPr bwMode="gray">
          <a:xfrm rot="10800000">
            <a:off x="252000" y="42228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1" name="Espace réservé du texte 13"/>
          <p:cNvSpPr>
            <a:spLocks noGrp="1"/>
          </p:cNvSpPr>
          <p:nvPr>
            <p:ph type="body" sz="quarter" idx="15" hasCustomPrompt="1"/>
          </p:nvPr>
        </p:nvSpPr>
        <p:spPr bwMode="gray">
          <a:xfrm>
            <a:off x="252000" y="11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26"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729792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_image_gauche">
    <p:bg bwMode="gray">
      <p:bgRef idx="1001">
        <a:schemeClr val="bg1"/>
      </p:bgRef>
    </p:bg>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10792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27 sept. 2019, Jean-Louis DUFOUR</a:t>
            </a:r>
            <a:endParaRPr lang="fr-FR" dirty="0"/>
          </a:p>
        </p:txBody>
      </p:sp>
      <p:sp>
        <p:nvSpPr>
          <p:cNvPr id="14" name="Espace réservé du pied de page 13"/>
          <p:cNvSpPr>
            <a:spLocks noGrp="1"/>
          </p:cNvSpPr>
          <p:nvPr>
            <p:ph type="ftr" sz="quarter" idx="17"/>
          </p:nvPr>
        </p:nvSpPr>
        <p:spPr bwMode="gray"/>
        <p:txBody>
          <a:bodyPr/>
          <a:lstStyle/>
          <a:p>
            <a:pPr algn="l"/>
            <a:r>
              <a:rPr lang="en-US" smtClean="0"/>
              <a:t>The battle of reliability models: Bathtub vs. Roller-coaster -- 27 sept. 2019, Jean-Louis DUFOUR</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7979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27 sept. 2019, Jean-Louis DUFOUR</a:t>
            </a:r>
            <a:endParaRPr lang="fr-FR" dirty="0"/>
          </a:p>
        </p:txBody>
      </p:sp>
      <p:sp>
        <p:nvSpPr>
          <p:cNvPr id="6" name="Espace réservé du pied de page 5"/>
          <p:cNvSpPr>
            <a:spLocks noGrp="1"/>
          </p:cNvSpPr>
          <p:nvPr>
            <p:ph type="ftr" sz="quarter" idx="11"/>
          </p:nvPr>
        </p:nvSpPr>
        <p:spPr bwMode="gray"/>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4147866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jpe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image" Target="../media/image1.jpeg"/><Relationship Id="rId5" Type="http://schemas.openxmlformats.org/officeDocument/2006/relationships/slideLayout" Target="../slideLayouts/slideLayout34.xml"/><Relationship Id="rId10" Type="http://schemas.openxmlformats.org/officeDocument/2006/relationships/theme" Target="../theme/theme4.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userDrawn="1">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userDrawn="1">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userDrawn="1">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27 sept. 2019, Jean-Louis DUFOUR</a:t>
            </a:r>
            <a:endParaRPr lang="fr-FR" dirty="0"/>
          </a:p>
        </p:txBody>
      </p:sp>
      <p:sp>
        <p:nvSpPr>
          <p:cNvPr id="5" name="Espace réservé du pied de page 4"/>
          <p:cNvSpPr>
            <a:spLocks noGrp="1"/>
          </p:cNvSpPr>
          <p:nvPr userDrawn="1">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en-US" smtClean="0"/>
              <a:t>The battle of reliability models: Bathtub vs. Roller-coaster -- 27 sept. 2019, Jean-Louis DUFOUR</a:t>
            </a:r>
            <a:endParaRPr lang="fr-FR" dirty="0"/>
          </a:p>
        </p:txBody>
      </p:sp>
      <p:sp>
        <p:nvSpPr>
          <p:cNvPr id="6" name="Espace réservé du numéro de diapositive 5"/>
          <p:cNvSpPr>
            <a:spLocks noGrp="1"/>
          </p:cNvSpPr>
          <p:nvPr userDrawn="1">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userDrawn="1"/>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userDrawn="1"/>
        </p:nvSpPr>
        <p:spPr bwMode="gray">
          <a:xfrm>
            <a:off x="252000" y="252000"/>
            <a:ext cx="61200"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userDrawn="1"/>
        </p:nvSpPr>
        <p:spPr bwMode="gray">
          <a:xfrm>
            <a:off x="252000" y="252000"/>
            <a:ext cx="396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1" r:id="rId3"/>
    <p:sldLayoutId id="2147483926" r:id="rId4"/>
    <p:sldLayoutId id="2147483927" r:id="rId5"/>
    <p:sldLayoutId id="2147483812" r:id="rId6"/>
    <p:sldLayoutId id="2147483897" r:id="rId7"/>
    <p:sldLayoutId id="2147483798" r:id="rId8"/>
    <p:sldLayoutId id="2147483814" r:id="rId9"/>
    <p:sldLayoutId id="2147483815" r:id="rId10"/>
    <p:sldLayoutId id="2147483925" r:id="rId11"/>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userDrawn="1">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userDrawn="1">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userDrawn="1">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27 sept. 2019, Jean-Louis DUFOUR</a:t>
            </a:r>
            <a:endParaRPr lang="fr-FR" dirty="0"/>
          </a:p>
        </p:txBody>
      </p:sp>
      <p:sp>
        <p:nvSpPr>
          <p:cNvPr id="5" name="Espace réservé du pied de page 4"/>
          <p:cNvSpPr>
            <a:spLocks noGrp="1"/>
          </p:cNvSpPr>
          <p:nvPr userDrawn="1">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en-US" smtClean="0"/>
              <a:t>The battle of reliability models: Bathtub vs. Roller-coaster -- 27 sept. 2019, Jean-Louis DUFOUR</a:t>
            </a:r>
            <a:endParaRPr lang="fr-FR" dirty="0"/>
          </a:p>
        </p:txBody>
      </p:sp>
      <p:sp>
        <p:nvSpPr>
          <p:cNvPr id="6" name="Espace réservé du numéro de diapositive 5"/>
          <p:cNvSpPr>
            <a:spLocks noGrp="1"/>
          </p:cNvSpPr>
          <p:nvPr userDrawn="1">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userDrawn="1"/>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userDrawn="1"/>
        </p:nvSpPr>
        <p:spPr bwMode="gray">
          <a:xfrm>
            <a:off x="252000" y="252000"/>
            <a:ext cx="61200" cy="3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userDrawn="1"/>
        </p:nvSpPr>
        <p:spPr bwMode="gray">
          <a:xfrm>
            <a:off x="252000" y="252000"/>
            <a:ext cx="396000" cy="6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69452662"/>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28" r:id="rId4"/>
    <p:sldLayoutId id="2147483902" r:id="rId5"/>
    <p:sldLayoutId id="2147483903" r:id="rId6"/>
    <p:sldLayoutId id="2147483904" r:id="rId7"/>
    <p:sldLayoutId id="2147483905" r:id="rId8"/>
    <p:sldLayoutId id="2147483906"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userDrawn="1">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userDrawn="1">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userDrawn="1">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27 sept. 2019, Jean-Louis DUFOUR</a:t>
            </a:r>
            <a:endParaRPr lang="fr-FR" dirty="0"/>
          </a:p>
        </p:txBody>
      </p:sp>
      <p:sp>
        <p:nvSpPr>
          <p:cNvPr id="5" name="Espace réservé du pied de page 4"/>
          <p:cNvSpPr>
            <a:spLocks noGrp="1"/>
          </p:cNvSpPr>
          <p:nvPr userDrawn="1">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en-US" smtClean="0"/>
              <a:t>The battle of reliability models: Bathtub vs. Roller-coaster -- 27 sept. 2019, Jean-Louis DUFOUR</a:t>
            </a:r>
            <a:endParaRPr lang="fr-FR" dirty="0"/>
          </a:p>
        </p:txBody>
      </p:sp>
      <p:sp>
        <p:nvSpPr>
          <p:cNvPr id="6" name="Espace réservé du numéro de diapositive 5"/>
          <p:cNvSpPr>
            <a:spLocks noGrp="1"/>
          </p:cNvSpPr>
          <p:nvPr userDrawn="1">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userDrawn="1"/>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userDrawn="1"/>
        </p:nvSpPr>
        <p:spPr bwMode="gray">
          <a:xfrm>
            <a:off x="252000" y="252000"/>
            <a:ext cx="61200" cy="3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userDrawn="1"/>
        </p:nvSpPr>
        <p:spPr bwMode="gray">
          <a:xfrm>
            <a:off x="252000" y="252000"/>
            <a:ext cx="396000" cy="6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5750753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30" r:id="rId4"/>
    <p:sldLayoutId id="2147483911" r:id="rId5"/>
    <p:sldLayoutId id="2147483912" r:id="rId6"/>
    <p:sldLayoutId id="2147483913" r:id="rId7"/>
    <p:sldLayoutId id="2147483914" r:id="rId8"/>
    <p:sldLayoutId id="2147483915"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userDrawn="1">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userDrawn="1">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userDrawn="1">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27 sept. 2019, Jean-Louis DUFOUR</a:t>
            </a:r>
            <a:endParaRPr lang="fr-FR" dirty="0"/>
          </a:p>
        </p:txBody>
      </p:sp>
      <p:sp>
        <p:nvSpPr>
          <p:cNvPr id="5" name="Espace réservé du pied de page 4"/>
          <p:cNvSpPr>
            <a:spLocks noGrp="1"/>
          </p:cNvSpPr>
          <p:nvPr userDrawn="1">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en-US" smtClean="0"/>
              <a:t>The battle of reliability models: Bathtub vs. Roller-coaster -- 27 sept. 2019, Jean-Louis DUFOUR</a:t>
            </a:r>
            <a:endParaRPr lang="fr-FR" dirty="0"/>
          </a:p>
        </p:txBody>
      </p:sp>
      <p:sp>
        <p:nvSpPr>
          <p:cNvPr id="6" name="Espace réservé du numéro de diapositive 5"/>
          <p:cNvSpPr>
            <a:spLocks noGrp="1"/>
          </p:cNvSpPr>
          <p:nvPr userDrawn="1">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userDrawn="1"/>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userDrawn="1"/>
        </p:nvSpPr>
        <p:spPr bwMode="gray">
          <a:xfrm>
            <a:off x="252000" y="252000"/>
            <a:ext cx="61200" cy="39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userDrawn="1"/>
        </p:nvSpPr>
        <p:spPr bwMode="gray">
          <a:xfrm>
            <a:off x="252000" y="252000"/>
            <a:ext cx="396000" cy="61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3753131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9" r:id="rId4"/>
    <p:sldLayoutId id="2147483920" r:id="rId5"/>
    <p:sldLayoutId id="2147483921" r:id="rId6"/>
    <p:sldLayoutId id="2147483922" r:id="rId7"/>
    <p:sldLayoutId id="2147483923" r:id="rId8"/>
    <p:sldLayoutId id="2147483924"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file:///E:\github\cours_fiab\jardin.png"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8.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image" Target="file:///E:\github\cours_fiab\Infographie-IRSN-2.png"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9.wmf"/></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22.wmf"/></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5" Type="http://schemas.openxmlformats.org/officeDocument/2006/relationships/image" Target="file:///E:\github\cours_fiab\60_drenick.PNG" TargetMode="Externa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pied de page 5"/>
          <p:cNvSpPr>
            <a:spLocks noGrp="1"/>
          </p:cNvSpPr>
          <p:nvPr>
            <p:ph type="ftr" sz="quarter" idx="3"/>
          </p:nvPr>
        </p:nvSpPr>
        <p:spPr/>
        <p:txBody>
          <a:bodyPr/>
          <a:lstStyle/>
          <a:p>
            <a:pPr algn="l"/>
            <a:r>
              <a:rPr lang="en-US" smtClean="0"/>
              <a:t>The battle of reliability models: Bathtub vs. Roller-coaster -- 27 sept. 2019, Jean-Louis DUFOUR</a:t>
            </a:r>
            <a:endParaRPr lang="fr-FR" dirty="0"/>
          </a:p>
        </p:txBody>
      </p:sp>
      <p:sp>
        <p:nvSpPr>
          <p:cNvPr id="7" name="Espace réservé du numéro de diapositive 6"/>
          <p:cNvSpPr>
            <a:spLocks noGrp="1"/>
          </p:cNvSpPr>
          <p:nvPr>
            <p:ph type="sldNum" sz="quarter" idx="4"/>
          </p:nvPr>
        </p:nvSpPr>
        <p:spPr/>
        <p:txBody>
          <a:bodyPr/>
          <a:lstStyle/>
          <a:p>
            <a:fld id="{733122C9-A0B9-462F-8757-0847AD287B63}" type="slidenum">
              <a:rPr lang="fr-FR" smtClean="0"/>
              <a:pPr/>
              <a:t>1</a:t>
            </a:fld>
            <a:endParaRPr lang="fr-FR" dirty="0"/>
          </a:p>
        </p:txBody>
      </p:sp>
      <p:sp>
        <p:nvSpPr>
          <p:cNvPr id="9" name="Titre 10"/>
          <p:cNvSpPr txBox="1">
            <a:spLocks/>
          </p:cNvSpPr>
          <p:nvPr/>
        </p:nvSpPr>
        <p:spPr bwMode="gray">
          <a:xfrm>
            <a:off x="1403647" y="3471850"/>
            <a:ext cx="6336705" cy="396044"/>
          </a:xfrm>
          <a:prstGeom prst="rect">
            <a:avLst/>
          </a:prstGeom>
        </p:spPr>
        <p:txBody>
          <a:bodyPr vert="horz" lIns="0" tIns="0" rIns="0" bIns="0" rtlCol="0" anchor="b" anchorCtr="0">
            <a:noAutofit/>
          </a:bodyPr>
          <a:lstStyle>
            <a:lvl1pPr algn="ctr" defTabSz="914400" rtl="0" eaLnBrk="1" latinLnBrk="0" hangingPunct="1">
              <a:lnSpc>
                <a:spcPct val="100000"/>
              </a:lnSpc>
              <a:spcBef>
                <a:spcPct val="0"/>
              </a:spcBef>
              <a:buNone/>
              <a:defRPr sz="2600" b="1" kern="1200" cap="all" baseline="0">
                <a:solidFill>
                  <a:schemeClr val="accent2"/>
                </a:solidFill>
                <a:latin typeface="+mj-lt"/>
                <a:ea typeface="+mj-ea"/>
                <a:cs typeface="+mj-cs"/>
              </a:defRPr>
            </a:lvl1pPr>
          </a:lstStyle>
          <a:p>
            <a:r>
              <a:rPr lang="fr-FR" smtClean="0"/>
              <a:t>CONCEPTION DES SYSTEMES SURS</a:t>
            </a:r>
            <a:endParaRPr lang="fr-FR" dirty="0"/>
          </a:p>
        </p:txBody>
      </p:sp>
      <p:sp>
        <p:nvSpPr>
          <p:cNvPr id="13" name="Espace réservé de la date 4"/>
          <p:cNvSpPr txBox="1">
            <a:spLocks/>
          </p:cNvSpPr>
          <p:nvPr/>
        </p:nvSpPr>
        <p:spPr bwMode="gray">
          <a:xfrm>
            <a:off x="2879812" y="3867894"/>
            <a:ext cx="3348372" cy="328995"/>
          </a:xfrm>
          <a:prstGeom prst="rect">
            <a:avLst/>
          </a:prstGeom>
        </p:spPr>
        <p:txBody>
          <a:bodyPr vert="horz" lIns="0" tIns="0" rIns="0" bIns="0" rtlCol="0" anchor="t" anchorCtr="0">
            <a:noAutofit/>
          </a:bodyPr>
          <a:lstStyle>
            <a:defPPr>
              <a:defRPr lang="fr-FR"/>
            </a:defPPr>
            <a:lvl1pPr marL="0" algn="ctr" defTabSz="914400" rtl="0" eaLnBrk="1" latinLnBrk="0" hangingPunct="1">
              <a:defRPr sz="165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1C </a:t>
            </a:r>
            <a:r>
              <a:rPr lang="fr-FR" dirty="0" smtClean="0"/>
              <a:t>Histoires d’ingénieurs</a:t>
            </a:r>
            <a:endParaRPr lang="fr-FR" dirty="0"/>
          </a:p>
        </p:txBody>
      </p:sp>
      <p:sp>
        <p:nvSpPr>
          <p:cNvPr id="14" name="Espace réservé de la date 4"/>
          <p:cNvSpPr>
            <a:spLocks noGrp="1"/>
          </p:cNvSpPr>
          <p:nvPr>
            <p:ph type="dt" sz="half" idx="2"/>
          </p:nvPr>
        </p:nvSpPr>
        <p:spPr>
          <a:xfrm>
            <a:off x="3707904" y="4191930"/>
            <a:ext cx="1728192" cy="252028"/>
          </a:xfrm>
        </p:spPr>
        <p:txBody>
          <a:bodyPr/>
          <a:lstStyle/>
          <a:p>
            <a:r>
              <a:rPr lang="fr-FR" sz="1200" dirty="0" smtClean="0"/>
              <a:t>Jean-Louis DUFOUR</a:t>
            </a:r>
            <a:endParaRPr lang="fr-FR" sz="1200" dirty="0"/>
          </a:p>
        </p:txBody>
      </p:sp>
      <p:pic>
        <p:nvPicPr>
          <p:cNvPr id="15" name="Image 11" descr="Logo_1_40x95.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508" y="87474"/>
            <a:ext cx="1044116" cy="2288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 2"/>
          <p:cNvPicPr>
            <a:picLocks noChangeAspect="1"/>
          </p:cNvPicPr>
          <p:nvPr/>
        </p:nvPicPr>
        <p:blipFill>
          <a:blip r:link="rId3"/>
          <a:stretch>
            <a:fillRect/>
          </a:stretch>
        </p:blipFill>
        <p:spPr>
          <a:xfrm>
            <a:off x="2157809" y="0"/>
            <a:ext cx="4862463" cy="3471382"/>
          </a:xfrm>
          <a:prstGeom prst="rect">
            <a:avLst/>
          </a:prstGeom>
        </p:spPr>
      </p:pic>
    </p:spTree>
    <p:extLst>
      <p:ext uri="{BB962C8B-B14F-4D97-AF65-F5344CB8AC3E}">
        <p14:creationId xmlns:p14="http://schemas.microsoft.com/office/powerpoint/2010/main" val="3649332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8"/>
          <p:cNvSpPr>
            <a:spLocks noGrp="1"/>
          </p:cNvSpPr>
          <p:nvPr>
            <p:ph idx="1"/>
          </p:nvPr>
        </p:nvSpPr>
        <p:spPr>
          <a:xfrm>
            <a:off x="233518" y="4191930"/>
            <a:ext cx="8028892" cy="360040"/>
          </a:xfrm>
        </p:spPr>
        <p:txBody>
          <a:bodyPr/>
          <a:lstStyle/>
          <a:p>
            <a:r>
              <a:rPr lang="fr-FR" dirty="0" smtClean="0"/>
              <a:t>1968 : D. Stewart PECK (Bell </a:t>
            </a:r>
            <a:r>
              <a:rPr lang="fr-FR" dirty="0" err="1" smtClean="0"/>
              <a:t>Labs</a:t>
            </a:r>
            <a:r>
              <a:rPr lang="fr-FR" dirty="0" smtClean="0"/>
              <a:t>.) : des « </a:t>
            </a:r>
            <a:r>
              <a:rPr lang="fr-FR" dirty="0" err="1" smtClean="0">
                <a:solidFill>
                  <a:srgbClr val="FF0000"/>
                </a:solidFill>
              </a:rPr>
              <a:t>humps</a:t>
            </a:r>
            <a:r>
              <a:rPr lang="fr-FR" dirty="0" smtClean="0"/>
              <a:t> » dans la baignoire</a:t>
            </a:r>
            <a:endParaRPr lang="fr-FR" dirty="0"/>
          </a:p>
        </p:txBody>
      </p:sp>
      <p:sp>
        <p:nvSpPr>
          <p:cNvPr id="8" name="Titre 7"/>
          <p:cNvSpPr>
            <a:spLocks noGrp="1"/>
          </p:cNvSpPr>
          <p:nvPr>
            <p:ph type="title"/>
          </p:nvPr>
        </p:nvSpPr>
        <p:spPr>
          <a:xfrm>
            <a:off x="359533" y="411162"/>
            <a:ext cx="3348372" cy="1152475"/>
          </a:xfrm>
        </p:spPr>
        <p:txBody>
          <a:bodyPr/>
          <a:lstStyle/>
          <a:p>
            <a:r>
              <a:rPr lang="fr-FR" dirty="0" smtClean="0"/>
              <a:t>Fin des années 60 :</a:t>
            </a:r>
            <a:br>
              <a:rPr lang="fr-FR" dirty="0" smtClean="0"/>
            </a:br>
            <a:r>
              <a:rPr lang="fr-FR" dirty="0" smtClean="0"/>
              <a:t>fin de règne</a:t>
            </a:r>
            <a:br>
              <a:rPr lang="fr-FR" dirty="0" smtClean="0"/>
            </a:br>
            <a:r>
              <a:rPr lang="fr-FR" dirty="0" smtClean="0"/>
              <a:t>(pour les fournisseurs</a:t>
            </a:r>
            <a:br>
              <a:rPr lang="fr-FR" dirty="0" smtClean="0"/>
            </a:br>
            <a:r>
              <a:rPr lang="fr-FR" dirty="0" smtClean="0"/>
              <a:t>de techno)</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dirty="0"/>
              <a:t>Jean-Louis DUFOUR – </a:t>
            </a:r>
            <a:r>
              <a:rPr lang="en-US" dirty="0" err="1"/>
              <a:t>Histoires</a:t>
            </a:r>
            <a:r>
              <a:rPr lang="en-US" dirty="0"/>
              <a:t> </a:t>
            </a:r>
            <a:r>
              <a:rPr lang="en-US" dirty="0" err="1"/>
              <a:t>d’ingénieurs</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10</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077" name="Picture 5" descr="Résultat de recherche d'images pour &quot;baignoire anatomiqu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177" y="2465934"/>
            <a:ext cx="2826331" cy="227237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825" y="7937"/>
            <a:ext cx="5643683" cy="913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825" y="987574"/>
            <a:ext cx="5634705" cy="678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00" y="2024566"/>
            <a:ext cx="4917728" cy="907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00" y="3003798"/>
            <a:ext cx="4881724" cy="767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833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359532" y="411163"/>
            <a:ext cx="8533643" cy="540000"/>
          </a:xfrm>
        </p:spPr>
        <p:txBody>
          <a:bodyPr/>
          <a:lstStyle/>
          <a:p>
            <a:r>
              <a:rPr lang="fr-FR" dirty="0" smtClean="0"/>
              <a:t>Les années 80 : le « Roller-</a:t>
            </a:r>
            <a:r>
              <a:rPr lang="fr-FR" dirty="0" err="1" smtClean="0"/>
              <a:t>coaster</a:t>
            </a:r>
            <a:r>
              <a:rPr lang="fr-FR" dirty="0" smtClean="0"/>
              <a:t> »</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dirty="0"/>
              <a:t>Jean-Louis DUFOUR – </a:t>
            </a:r>
            <a:r>
              <a:rPr lang="en-US" dirty="0" err="1"/>
              <a:t>Histoires</a:t>
            </a:r>
            <a:r>
              <a:rPr lang="en-US" dirty="0"/>
              <a:t> </a:t>
            </a:r>
            <a:r>
              <a:rPr lang="en-US" dirty="0" err="1"/>
              <a:t>d’ingénieurs</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11</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0" name="Picture 2" descr="H:\github\cours_fiab\figures\88_hamberg_tosney_the_effectiveness_of_satellite_environmental_acceptance_tes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63537"/>
            <a:ext cx="2735796" cy="227704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H:\github\cours_fiab\figures\89_wong_a_new_environmental_stress_screening_theory_for_electronic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5796" y="647104"/>
            <a:ext cx="2418502" cy="18886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github\cours_fiab\figures\16_nash_reliability_assessments_88_wong_lindstrom_off_bathtub_onto_roller-coas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5835" y="15466"/>
            <a:ext cx="3952669" cy="252028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H:\github\cours_fiab\figures\06_springer_hdbk_engineering_stats_ch20_Finkelstein_Esaulova_failure_rates_in_heterogeneous_population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64214" y="2539803"/>
            <a:ext cx="2102604" cy="172413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08611" y="2643758"/>
            <a:ext cx="3135897" cy="21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space réservé du contenu 8"/>
          <p:cNvSpPr>
            <a:spLocks noGrp="1"/>
          </p:cNvSpPr>
          <p:nvPr>
            <p:ph idx="1"/>
          </p:nvPr>
        </p:nvSpPr>
        <p:spPr>
          <a:xfrm>
            <a:off x="155575" y="4279118"/>
            <a:ext cx="6216625" cy="360040"/>
          </a:xfrm>
        </p:spPr>
        <p:txBody>
          <a:bodyPr/>
          <a:lstStyle/>
          <a:p>
            <a:r>
              <a:rPr lang="fr-FR" dirty="0" smtClean="0"/>
              <a:t>Google: « </a:t>
            </a:r>
            <a:r>
              <a:rPr lang="en-US" dirty="0"/>
              <a:t>degradation analysis high power LED lamps master thesis</a:t>
            </a:r>
            <a:r>
              <a:rPr lang="fr-FR" dirty="0" smtClean="0"/>
              <a:t> »</a:t>
            </a:r>
          </a:p>
        </p:txBody>
      </p:sp>
      <p:sp>
        <p:nvSpPr>
          <p:cNvPr id="14" name="Espace réservé du contenu 8"/>
          <p:cNvSpPr txBox="1">
            <a:spLocks/>
          </p:cNvSpPr>
          <p:nvPr/>
        </p:nvSpPr>
        <p:spPr bwMode="gray">
          <a:xfrm>
            <a:off x="143509" y="3795886"/>
            <a:ext cx="3636404" cy="360040"/>
          </a:xfrm>
          <a:prstGeom prst="rect">
            <a:avLst/>
          </a:prstGeom>
        </p:spPr>
        <p:txBody>
          <a:bodyPr vert="horz" lIns="0" tIns="0" rIns="0" bIns="0" rtlCol="0" anchor="t" anchorCtr="0">
            <a:noAutofit/>
          </a:bodyPr>
          <a:lst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baseline="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err="1" smtClean="0"/>
              <a:t>Burn</a:t>
            </a:r>
            <a:r>
              <a:rPr lang="fr-FR" dirty="0" smtClean="0"/>
              <a:t>-in: faut-il passer la 1</a:t>
            </a:r>
            <a:r>
              <a:rPr lang="fr-FR" baseline="30000" dirty="0" smtClean="0"/>
              <a:t>ière</a:t>
            </a:r>
            <a:r>
              <a:rPr lang="fr-FR" dirty="0" smtClean="0"/>
              <a:t> bosse ?</a:t>
            </a:r>
          </a:p>
        </p:txBody>
      </p:sp>
    </p:spTree>
    <p:extLst>
      <p:ext uri="{BB962C8B-B14F-4D97-AF65-F5344CB8AC3E}">
        <p14:creationId xmlns:p14="http://schemas.microsoft.com/office/powerpoint/2010/main" val="76833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359532" y="411163"/>
            <a:ext cx="8533643" cy="540000"/>
          </a:xfrm>
        </p:spPr>
        <p:txBody>
          <a:bodyPr/>
          <a:lstStyle/>
          <a:p>
            <a:r>
              <a:rPr lang="fr-FR" dirty="0" smtClean="0"/>
              <a:t>L’ère post-Roller-</a:t>
            </a:r>
            <a:r>
              <a:rPr lang="fr-FR" dirty="0" err="1" smtClean="0"/>
              <a:t>coaster</a:t>
            </a:r>
            <a:r>
              <a:rPr lang="fr-FR" dirty="0" smtClean="0"/>
              <a:t> : l’imagination au pouvoir</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dirty="0"/>
              <a:t>Jean-Louis DUFOUR – </a:t>
            </a:r>
            <a:r>
              <a:rPr lang="en-US" dirty="0" err="1"/>
              <a:t>Histoires</a:t>
            </a:r>
            <a:r>
              <a:rPr lang="en-US" dirty="0"/>
              <a:t> </a:t>
            </a:r>
            <a:r>
              <a:rPr lang="en-US" dirty="0" err="1"/>
              <a:t>d’ingénieurs</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12</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26" name="Picture 2" descr="H:\github\cours_fiab\figures\05_ryu_chang_novel_concepts_hockey-stick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589" y="2211710"/>
            <a:ext cx="3740658" cy="85210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github\cours_fiab\figures\05_ryu_chang_novel_concepts_hockey-stick_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4148" y="1856545"/>
            <a:ext cx="2864017" cy="12241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github\cours_fiab\figures\03_yanjie_spo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843558"/>
            <a:ext cx="3583496" cy="120260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github\cours_fiab\figures\05_yanjie_lu_bi-feng_new_concept_spoon_curv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5928" y="231490"/>
            <a:ext cx="2618309" cy="14521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github\cours_fiab\figures\05_yanjie_dolphi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5692" y="3363838"/>
            <a:ext cx="3913460" cy="11256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github\cours_fiab\figures\05_yanjie_lu_bi-feng_new_concept_dolphin_curv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4228" y="3183818"/>
            <a:ext cx="2233613" cy="159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33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359532" y="411163"/>
            <a:ext cx="8533643" cy="540000"/>
          </a:xfrm>
        </p:spPr>
        <p:txBody>
          <a:bodyPr/>
          <a:lstStyle/>
          <a:p>
            <a:r>
              <a:rPr lang="fr-FR" altLang="fr-FR" sz="1800" dirty="0" smtClean="0"/>
              <a:t>Exercice</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dirty="0"/>
              <a:t>Jean-Louis DUFOUR – </a:t>
            </a:r>
            <a:r>
              <a:rPr lang="en-US" dirty="0" err="1"/>
              <a:t>Histoires</a:t>
            </a:r>
            <a:r>
              <a:rPr lang="en-US" dirty="0"/>
              <a:t> </a:t>
            </a:r>
            <a:r>
              <a:rPr lang="en-US" dirty="0" err="1"/>
              <a:t>d’ingénieurs</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13</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Espace réservé du contenu 8"/>
          <p:cNvSpPr txBox="1">
            <a:spLocks/>
          </p:cNvSpPr>
          <p:nvPr/>
        </p:nvSpPr>
        <p:spPr bwMode="gray">
          <a:xfrm>
            <a:off x="2123728" y="2247714"/>
            <a:ext cx="5436603" cy="2001871"/>
          </a:xfrm>
          <a:prstGeom prst="rect">
            <a:avLst/>
          </a:prstGeom>
        </p:spPr>
        <p:txBody>
          <a:bodyPr vert="horz" lIns="0" tIns="0" rIns="0" bIns="0" rtlCol="0" anchor="t" anchorCtr="0">
            <a:noAutofit/>
          </a:bodyPr>
          <a:lst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baseline="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altLang="fr-FR" dirty="0" smtClean="0"/>
              <a:t>0.37 = « taux de décès sur 10 ans » : </a:t>
            </a:r>
            <a:r>
              <a:rPr lang="fr-FR" altLang="fr-FR" dirty="0" smtClean="0">
                <a:solidFill>
                  <a:srgbClr val="FF0000"/>
                </a:solidFill>
              </a:rPr>
              <a:t>c’est le fameux LAMBDA</a:t>
            </a:r>
          </a:p>
          <a:p>
            <a:r>
              <a:rPr lang="fr-FR" altLang="fr-FR" dirty="0" smtClean="0"/>
              <a:t>Quel est le taux de décès sur 1 ans ?</a:t>
            </a:r>
          </a:p>
          <a:p>
            <a:r>
              <a:rPr lang="fr-FR" altLang="fr-FR" i="1" dirty="0"/>
              <a:t>0.37 </a:t>
            </a:r>
            <a:r>
              <a:rPr lang="fr-FR" altLang="fr-FR" i="1" dirty="0" smtClean="0"/>
              <a:t>/ 10 </a:t>
            </a:r>
            <a:r>
              <a:rPr lang="fr-FR" altLang="fr-FR" i="1" dirty="0"/>
              <a:t>= </a:t>
            </a:r>
            <a:r>
              <a:rPr lang="fr-FR" altLang="fr-FR" i="1" dirty="0" smtClean="0"/>
              <a:t>0.037 </a:t>
            </a:r>
            <a:r>
              <a:rPr lang="fr-FR" altLang="fr-FR" i="1" dirty="0"/>
              <a:t>?</a:t>
            </a:r>
          </a:p>
          <a:p>
            <a:r>
              <a:rPr lang="fr-FR" altLang="fr-FR" dirty="0" smtClean="0">
                <a:solidFill>
                  <a:srgbClr val="FF0000"/>
                </a:solidFill>
              </a:rPr>
              <a:t>PRESQUE (c’est 0.045)</a:t>
            </a:r>
          </a:p>
          <a:p>
            <a:r>
              <a:rPr lang="fr-FR" altLang="fr-FR" dirty="0" smtClean="0"/>
              <a:t>Quel est le taux de décès sur 30 ans ?</a:t>
            </a:r>
          </a:p>
          <a:p>
            <a:r>
              <a:rPr lang="fr-FR" altLang="fr-FR" dirty="0"/>
              <a:t> </a:t>
            </a:r>
            <a:r>
              <a:rPr lang="fr-FR" altLang="fr-FR" i="1" dirty="0" smtClean="0"/>
              <a:t>0.37 * 3 = 111% ?</a:t>
            </a:r>
          </a:p>
          <a:p>
            <a:r>
              <a:rPr lang="fr-FR" altLang="fr-FR" dirty="0" smtClean="0">
                <a:solidFill>
                  <a:srgbClr val="FF0000"/>
                </a:solidFill>
              </a:rPr>
              <a:t>FAUX </a:t>
            </a:r>
            <a:r>
              <a:rPr lang="fr-FR" altLang="fr-FR" dirty="0" err="1" smtClean="0">
                <a:solidFill>
                  <a:srgbClr val="FF0000"/>
                </a:solidFill>
              </a:rPr>
              <a:t>FAUX</a:t>
            </a:r>
            <a:r>
              <a:rPr lang="fr-FR" altLang="fr-FR" dirty="0" smtClean="0">
                <a:solidFill>
                  <a:srgbClr val="FF0000"/>
                </a:solidFill>
              </a:rPr>
              <a:t> </a:t>
            </a:r>
            <a:r>
              <a:rPr lang="fr-FR" altLang="fr-FR" dirty="0" err="1" smtClean="0">
                <a:solidFill>
                  <a:srgbClr val="FF0000"/>
                </a:solidFill>
              </a:rPr>
              <a:t>FAUX</a:t>
            </a:r>
            <a:endParaRPr lang="fr-FR" altLang="fr-FR" dirty="0">
              <a:solidFill>
                <a:srgbClr val="FF0000"/>
              </a:solidFill>
            </a:endParaRPr>
          </a:p>
          <a:p>
            <a:r>
              <a:rPr lang="fr-FR" altLang="fr-FR" dirty="0" smtClean="0">
                <a:solidFill>
                  <a:srgbClr val="FF0000"/>
                </a:solidFill>
              </a:rPr>
              <a:t>IL FAUT REPASSER AU TAUX DE SURVIE :</a:t>
            </a:r>
            <a:endParaRPr lang="fr-FR" altLang="fr-FR" dirty="0">
              <a:solidFill>
                <a:srgbClr val="FF0000"/>
              </a:solidFill>
            </a:endParaRPr>
          </a:p>
          <a:p>
            <a:r>
              <a:rPr lang="fr-FR" altLang="fr-FR" dirty="0" smtClean="0"/>
              <a:t>0.63*0.63*0.63 = 0.25, donc décès = 75% sur 30 ans</a:t>
            </a:r>
          </a:p>
        </p:txBody>
      </p:sp>
      <p:sp>
        <p:nvSpPr>
          <p:cNvPr id="4" name="Espace réservé du contenu 3"/>
          <p:cNvSpPr>
            <a:spLocks noGrp="1"/>
          </p:cNvSpPr>
          <p:nvPr>
            <p:ph idx="1"/>
          </p:nvPr>
        </p:nvSpPr>
        <p:spPr/>
        <p:txBody>
          <a:bodyPr/>
          <a:lstStyle/>
          <a:p>
            <a:endParaRPr lang="fr-FR" dirty="0"/>
          </a:p>
        </p:txBody>
      </p:sp>
    </p:spTree>
    <p:extLst>
      <p:ext uri="{BB962C8B-B14F-4D97-AF65-F5344CB8AC3E}">
        <p14:creationId xmlns:p14="http://schemas.microsoft.com/office/powerpoint/2010/main" val="76833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359532" y="411163"/>
            <a:ext cx="8533643" cy="540000"/>
          </a:xfrm>
        </p:spPr>
        <p:txBody>
          <a:bodyPr/>
          <a:lstStyle/>
          <a:p>
            <a:r>
              <a:rPr lang="fr-FR" dirty="0" smtClean="0"/>
              <a:t>Pannes permanentes</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dirty="0" smtClean="0"/>
              <a:t>Jean-Louis DUFOUR – </a:t>
            </a:r>
            <a:r>
              <a:rPr lang="en-US" dirty="0" err="1" smtClean="0"/>
              <a:t>Histoires</a:t>
            </a:r>
            <a:r>
              <a:rPr lang="en-US" dirty="0" smtClean="0"/>
              <a:t> </a:t>
            </a:r>
            <a:r>
              <a:rPr lang="en-US" dirty="0" err="1" smtClean="0"/>
              <a:t>d’ingénieurs</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2</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4" name="Picture 29" descr="4-2-1-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220" y="2286910"/>
            <a:ext cx="2580144" cy="246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0" descr="emig_hillock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0" y="2283718"/>
            <a:ext cx="6450719"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5" descr="5768042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4148" y="11714"/>
            <a:ext cx="3218817" cy="223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726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359533" y="411163"/>
            <a:ext cx="4248472" cy="540000"/>
          </a:xfrm>
        </p:spPr>
        <p:txBody>
          <a:bodyPr/>
          <a:lstStyle/>
          <a:p>
            <a:r>
              <a:rPr lang="fr-FR" dirty="0" smtClean="0"/>
              <a:t>Pannes fugitives et une histoire Belge</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dirty="0"/>
              <a:t>Jean-Louis DUFOUR – </a:t>
            </a:r>
            <a:r>
              <a:rPr lang="en-US" dirty="0" err="1"/>
              <a:t>Histoires</a:t>
            </a:r>
            <a:r>
              <a:rPr lang="en-US" dirty="0"/>
              <a:t> </a:t>
            </a:r>
            <a:r>
              <a:rPr lang="en-US" dirty="0" err="1"/>
              <a:t>d’ingénieurs</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3</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Text Box 4"/>
          <p:cNvSpPr txBox="1">
            <a:spLocks noChangeArrowheads="1"/>
          </p:cNvSpPr>
          <p:nvPr/>
        </p:nvSpPr>
        <p:spPr bwMode="auto">
          <a:xfrm>
            <a:off x="107504" y="1128685"/>
            <a:ext cx="84249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rgbClr val="FDA754"/>
              </a:buClr>
              <a:buFont typeface="Webdings" panose="05030102010509060703" pitchFamily="18" charset="2"/>
              <a:buChar char="4"/>
              <a:defRPr sz="2100" b="1">
                <a:solidFill>
                  <a:srgbClr val="663300"/>
                </a:solidFill>
                <a:latin typeface="Arial" panose="020B0604020202020204" pitchFamily="34" charset="0"/>
              </a:defRPr>
            </a:lvl1pPr>
            <a:lvl2pPr marL="571500" indent="161925" algn="l">
              <a:spcBef>
                <a:spcPct val="20000"/>
              </a:spcBef>
              <a:buClr>
                <a:srgbClr val="FDA754"/>
              </a:buClr>
              <a:buChar char="•"/>
              <a:defRPr sz="1700" b="1">
                <a:solidFill>
                  <a:srgbClr val="074A87"/>
                </a:solidFill>
                <a:latin typeface="Arial" panose="020B0604020202020204" pitchFamily="34" charset="0"/>
              </a:defRPr>
            </a:lvl2pPr>
            <a:lvl3pPr marL="1143000" indent="161925" algn="l">
              <a:spcBef>
                <a:spcPct val="20000"/>
              </a:spcBef>
              <a:buClr>
                <a:srgbClr val="FDA754"/>
              </a:buClr>
              <a:buChar char="-"/>
              <a:defRPr sz="1600">
                <a:solidFill>
                  <a:srgbClr val="663300"/>
                </a:solidFill>
                <a:latin typeface="Arial" panose="020B0604020202020204" pitchFamily="34" charset="0"/>
              </a:defRPr>
            </a:lvl3pPr>
            <a:lvl4pPr marL="1714500" indent="177800" algn="l">
              <a:spcBef>
                <a:spcPct val="20000"/>
              </a:spcBef>
              <a:buClr>
                <a:srgbClr val="FDA754"/>
              </a:buClr>
              <a:buFont typeface="Webdings" panose="05030102010509060703" pitchFamily="18" charset="2"/>
              <a:buChar char="6"/>
              <a:defRPr sz="1400">
                <a:solidFill>
                  <a:srgbClr val="074A87"/>
                </a:solidFill>
                <a:latin typeface="Arial" panose="020B0604020202020204" pitchFamily="34" charset="0"/>
              </a:defRPr>
            </a:lvl4pPr>
            <a:lvl5pPr marL="2286000" indent="168275" algn="l">
              <a:spcBef>
                <a:spcPct val="20000"/>
              </a:spcBef>
              <a:buClr>
                <a:srgbClr val="FDA754"/>
              </a:buClr>
              <a:buChar char="»"/>
              <a:defRPr sz="1200">
                <a:solidFill>
                  <a:srgbClr val="4D4D4D"/>
                </a:solidFill>
                <a:latin typeface="Arial" panose="020B0604020202020204" pitchFamily="34"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9pPr>
          </a:lstStyle>
          <a:p>
            <a:pPr>
              <a:spcBef>
                <a:spcPct val="0"/>
              </a:spcBef>
              <a:buClrTx/>
              <a:buFontTx/>
              <a:buNone/>
            </a:pPr>
            <a:r>
              <a:rPr lang="fr-FR" altLang="fr-FR" sz="1600" dirty="0">
                <a:solidFill>
                  <a:schemeClr val="tx1"/>
                </a:solidFill>
              </a:rPr>
              <a:t>      Zoé </a:t>
            </a:r>
            <a:r>
              <a:rPr lang="fr-FR" altLang="fr-FR" sz="1600" dirty="0" err="1">
                <a:solidFill>
                  <a:schemeClr val="tx1"/>
                </a:solidFill>
              </a:rPr>
              <a:t>Genot</a:t>
            </a:r>
            <a:r>
              <a:rPr lang="fr-FR" altLang="fr-FR" sz="1600" dirty="0">
                <a:solidFill>
                  <a:schemeClr val="tx1"/>
                </a:solidFill>
              </a:rPr>
              <a:t> (ECOLO)</a:t>
            </a:r>
            <a:r>
              <a:rPr lang="fr-FR" altLang="fr-FR" sz="1600" b="0" dirty="0">
                <a:solidFill>
                  <a:schemeClr val="tx1"/>
                </a:solidFill>
              </a:rPr>
              <a:t> : Monsieur le président, à l’occasion des dernières élections, nous avons eu droit, en Région bruxelloise, à un petit incident connu comme l’incident de Schaerbeek : un candidat a eu 4.096 voix de trop.</a:t>
            </a:r>
          </a:p>
        </p:txBody>
      </p:sp>
      <p:sp>
        <p:nvSpPr>
          <p:cNvPr id="16" name="Text Box 5"/>
          <p:cNvSpPr txBox="1">
            <a:spLocks noChangeArrowheads="1"/>
          </p:cNvSpPr>
          <p:nvPr/>
        </p:nvSpPr>
        <p:spPr bwMode="auto">
          <a:xfrm>
            <a:off x="107504" y="1878963"/>
            <a:ext cx="8244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rgbClr val="FDA754"/>
              </a:buClr>
              <a:buFont typeface="Webdings" panose="05030102010509060703" pitchFamily="18" charset="2"/>
              <a:buChar char="4"/>
              <a:defRPr sz="2100" b="1">
                <a:solidFill>
                  <a:srgbClr val="663300"/>
                </a:solidFill>
                <a:latin typeface="Arial" panose="020B0604020202020204" pitchFamily="34" charset="0"/>
              </a:defRPr>
            </a:lvl1pPr>
            <a:lvl2pPr marL="571500" indent="161925" algn="l">
              <a:spcBef>
                <a:spcPct val="20000"/>
              </a:spcBef>
              <a:buClr>
                <a:srgbClr val="FDA754"/>
              </a:buClr>
              <a:buChar char="•"/>
              <a:defRPr sz="1700" b="1">
                <a:solidFill>
                  <a:srgbClr val="074A87"/>
                </a:solidFill>
                <a:latin typeface="Arial" panose="020B0604020202020204" pitchFamily="34" charset="0"/>
              </a:defRPr>
            </a:lvl2pPr>
            <a:lvl3pPr marL="1143000" indent="161925" algn="l">
              <a:spcBef>
                <a:spcPct val="20000"/>
              </a:spcBef>
              <a:buClr>
                <a:srgbClr val="FDA754"/>
              </a:buClr>
              <a:buChar char="-"/>
              <a:defRPr sz="1600">
                <a:solidFill>
                  <a:srgbClr val="663300"/>
                </a:solidFill>
                <a:latin typeface="Arial" panose="020B0604020202020204" pitchFamily="34" charset="0"/>
              </a:defRPr>
            </a:lvl3pPr>
            <a:lvl4pPr marL="1714500" indent="177800" algn="l">
              <a:spcBef>
                <a:spcPct val="20000"/>
              </a:spcBef>
              <a:buClr>
                <a:srgbClr val="FDA754"/>
              </a:buClr>
              <a:buFont typeface="Webdings" panose="05030102010509060703" pitchFamily="18" charset="2"/>
              <a:buChar char="6"/>
              <a:defRPr sz="1400">
                <a:solidFill>
                  <a:srgbClr val="074A87"/>
                </a:solidFill>
                <a:latin typeface="Arial" panose="020B0604020202020204" pitchFamily="34" charset="0"/>
              </a:defRPr>
            </a:lvl4pPr>
            <a:lvl5pPr marL="2286000" indent="168275" algn="l">
              <a:spcBef>
                <a:spcPct val="20000"/>
              </a:spcBef>
              <a:buClr>
                <a:srgbClr val="FDA754"/>
              </a:buClr>
              <a:buChar char="»"/>
              <a:defRPr sz="1200">
                <a:solidFill>
                  <a:srgbClr val="4D4D4D"/>
                </a:solidFill>
                <a:latin typeface="Arial" panose="020B0604020202020204" pitchFamily="34"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9pPr>
          </a:lstStyle>
          <a:p>
            <a:pPr>
              <a:spcBef>
                <a:spcPct val="0"/>
              </a:spcBef>
              <a:buClrTx/>
              <a:buFontTx/>
              <a:buNone/>
            </a:pPr>
            <a:r>
              <a:rPr lang="fr-FR" altLang="fr-FR" sz="1600" b="0" dirty="0">
                <a:solidFill>
                  <a:schemeClr val="tx1"/>
                </a:solidFill>
              </a:rPr>
              <a:t>… les experts ont … conclut que l’erreur a très probablement été occasionnée par « une inversion spontanée et aléatoire d’une position binaire ».</a:t>
            </a:r>
          </a:p>
        </p:txBody>
      </p:sp>
      <p:sp>
        <p:nvSpPr>
          <p:cNvPr id="18" name="Text Box 6"/>
          <p:cNvSpPr txBox="1">
            <a:spLocks noChangeArrowheads="1"/>
          </p:cNvSpPr>
          <p:nvPr/>
        </p:nvSpPr>
        <p:spPr bwMode="auto">
          <a:xfrm>
            <a:off x="107505" y="2383019"/>
            <a:ext cx="8244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rgbClr val="FDA754"/>
              </a:buClr>
              <a:buFont typeface="Webdings" panose="05030102010509060703" pitchFamily="18" charset="2"/>
              <a:buChar char="4"/>
              <a:defRPr sz="2100" b="1">
                <a:solidFill>
                  <a:srgbClr val="663300"/>
                </a:solidFill>
                <a:latin typeface="Arial" panose="020B0604020202020204" pitchFamily="34" charset="0"/>
              </a:defRPr>
            </a:lvl1pPr>
            <a:lvl2pPr marL="571500" indent="161925" algn="l">
              <a:spcBef>
                <a:spcPct val="20000"/>
              </a:spcBef>
              <a:buClr>
                <a:srgbClr val="FDA754"/>
              </a:buClr>
              <a:buChar char="•"/>
              <a:defRPr sz="1700" b="1">
                <a:solidFill>
                  <a:srgbClr val="074A87"/>
                </a:solidFill>
                <a:latin typeface="Arial" panose="020B0604020202020204" pitchFamily="34" charset="0"/>
              </a:defRPr>
            </a:lvl2pPr>
            <a:lvl3pPr marL="1143000" indent="161925" algn="l">
              <a:spcBef>
                <a:spcPct val="20000"/>
              </a:spcBef>
              <a:buClr>
                <a:srgbClr val="FDA754"/>
              </a:buClr>
              <a:buChar char="-"/>
              <a:defRPr sz="1600">
                <a:solidFill>
                  <a:srgbClr val="663300"/>
                </a:solidFill>
                <a:latin typeface="Arial" panose="020B0604020202020204" pitchFamily="34" charset="0"/>
              </a:defRPr>
            </a:lvl3pPr>
            <a:lvl4pPr marL="1714500" indent="177800" algn="l">
              <a:spcBef>
                <a:spcPct val="20000"/>
              </a:spcBef>
              <a:buClr>
                <a:srgbClr val="FDA754"/>
              </a:buClr>
              <a:buFont typeface="Webdings" panose="05030102010509060703" pitchFamily="18" charset="2"/>
              <a:buChar char="6"/>
              <a:defRPr sz="1400">
                <a:solidFill>
                  <a:srgbClr val="074A87"/>
                </a:solidFill>
                <a:latin typeface="Arial" panose="020B0604020202020204" pitchFamily="34" charset="0"/>
              </a:defRPr>
            </a:lvl4pPr>
            <a:lvl5pPr marL="2286000" indent="168275" algn="l">
              <a:spcBef>
                <a:spcPct val="20000"/>
              </a:spcBef>
              <a:buClr>
                <a:srgbClr val="FDA754"/>
              </a:buClr>
              <a:buChar char="»"/>
              <a:defRPr sz="1200">
                <a:solidFill>
                  <a:srgbClr val="4D4D4D"/>
                </a:solidFill>
                <a:latin typeface="Arial" panose="020B0604020202020204" pitchFamily="34"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9pPr>
          </a:lstStyle>
          <a:p>
            <a:pPr>
              <a:spcBef>
                <a:spcPct val="0"/>
              </a:spcBef>
              <a:buClrTx/>
              <a:buFontTx/>
              <a:buNone/>
            </a:pPr>
            <a:r>
              <a:rPr lang="fr-FR" altLang="fr-FR" sz="1600" b="0" dirty="0">
                <a:solidFill>
                  <a:schemeClr val="tx1"/>
                </a:solidFill>
              </a:rPr>
              <a:t>… Ils m’ont expliqué qu’un rayon cosmique, venu du fin fond de l’univers, touche l’ordinateur et provoque des réactions imprévisibles …</a:t>
            </a:r>
          </a:p>
        </p:txBody>
      </p:sp>
      <p:sp>
        <p:nvSpPr>
          <p:cNvPr id="19" name="Text Box 7"/>
          <p:cNvSpPr txBox="1">
            <a:spLocks noChangeArrowheads="1"/>
          </p:cNvSpPr>
          <p:nvPr/>
        </p:nvSpPr>
        <p:spPr bwMode="auto">
          <a:xfrm>
            <a:off x="107505" y="2851071"/>
            <a:ext cx="81009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rgbClr val="FDA754"/>
              </a:buClr>
              <a:buFont typeface="Webdings" panose="05030102010509060703" pitchFamily="18" charset="2"/>
              <a:buChar char="4"/>
              <a:defRPr sz="2100" b="1">
                <a:solidFill>
                  <a:srgbClr val="663300"/>
                </a:solidFill>
                <a:latin typeface="Arial" panose="020B0604020202020204" pitchFamily="34" charset="0"/>
              </a:defRPr>
            </a:lvl1pPr>
            <a:lvl2pPr marL="571500" indent="161925" algn="l">
              <a:spcBef>
                <a:spcPct val="20000"/>
              </a:spcBef>
              <a:buClr>
                <a:srgbClr val="FDA754"/>
              </a:buClr>
              <a:buChar char="•"/>
              <a:defRPr sz="1700" b="1">
                <a:solidFill>
                  <a:srgbClr val="074A87"/>
                </a:solidFill>
                <a:latin typeface="Arial" panose="020B0604020202020204" pitchFamily="34" charset="0"/>
              </a:defRPr>
            </a:lvl2pPr>
            <a:lvl3pPr marL="1143000" indent="161925" algn="l">
              <a:spcBef>
                <a:spcPct val="20000"/>
              </a:spcBef>
              <a:buClr>
                <a:srgbClr val="FDA754"/>
              </a:buClr>
              <a:buChar char="-"/>
              <a:defRPr sz="1600">
                <a:solidFill>
                  <a:srgbClr val="663300"/>
                </a:solidFill>
                <a:latin typeface="Arial" panose="020B0604020202020204" pitchFamily="34" charset="0"/>
              </a:defRPr>
            </a:lvl3pPr>
            <a:lvl4pPr marL="1714500" indent="177800" algn="l">
              <a:spcBef>
                <a:spcPct val="20000"/>
              </a:spcBef>
              <a:buClr>
                <a:srgbClr val="FDA754"/>
              </a:buClr>
              <a:buFont typeface="Webdings" panose="05030102010509060703" pitchFamily="18" charset="2"/>
              <a:buChar char="6"/>
              <a:defRPr sz="1400">
                <a:solidFill>
                  <a:srgbClr val="074A87"/>
                </a:solidFill>
                <a:latin typeface="Arial" panose="020B0604020202020204" pitchFamily="34" charset="0"/>
              </a:defRPr>
            </a:lvl4pPr>
            <a:lvl5pPr marL="2286000" indent="168275" algn="l">
              <a:spcBef>
                <a:spcPct val="20000"/>
              </a:spcBef>
              <a:buClr>
                <a:srgbClr val="FDA754"/>
              </a:buClr>
              <a:buChar char="»"/>
              <a:defRPr sz="1200">
                <a:solidFill>
                  <a:srgbClr val="4D4D4D"/>
                </a:solidFill>
                <a:latin typeface="Arial" panose="020B0604020202020204" pitchFamily="34"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9pPr>
          </a:lstStyle>
          <a:p>
            <a:pPr>
              <a:spcBef>
                <a:spcPct val="0"/>
              </a:spcBef>
              <a:buClrTx/>
              <a:buFontTx/>
              <a:buNone/>
            </a:pPr>
            <a:r>
              <a:rPr lang="fr-FR" altLang="fr-FR" sz="1600" b="0" dirty="0">
                <a:solidFill>
                  <a:schemeClr val="tx1"/>
                </a:solidFill>
              </a:rPr>
              <a:t>… Je me demande quelle est la probabilité que ce genre de rayons cosmiques venus du fin fond de l’univers frappent les machines de vote.</a:t>
            </a:r>
          </a:p>
        </p:txBody>
      </p:sp>
      <p:sp>
        <p:nvSpPr>
          <p:cNvPr id="20" name="Text Box 11"/>
          <p:cNvSpPr txBox="1">
            <a:spLocks noChangeArrowheads="1"/>
          </p:cNvSpPr>
          <p:nvPr/>
        </p:nvSpPr>
        <p:spPr bwMode="auto">
          <a:xfrm>
            <a:off x="107505" y="3391131"/>
            <a:ext cx="83169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rgbClr val="FDA754"/>
              </a:buClr>
              <a:buFont typeface="Webdings" panose="05030102010509060703" pitchFamily="18" charset="2"/>
              <a:buChar char="4"/>
              <a:defRPr sz="2100" b="1">
                <a:solidFill>
                  <a:srgbClr val="663300"/>
                </a:solidFill>
                <a:latin typeface="Arial" panose="020B0604020202020204" pitchFamily="34" charset="0"/>
              </a:defRPr>
            </a:lvl1pPr>
            <a:lvl2pPr marL="571500" indent="161925" algn="l">
              <a:spcBef>
                <a:spcPct val="20000"/>
              </a:spcBef>
              <a:buClr>
                <a:srgbClr val="FDA754"/>
              </a:buClr>
              <a:buChar char="•"/>
              <a:defRPr sz="1700" b="1">
                <a:solidFill>
                  <a:srgbClr val="074A87"/>
                </a:solidFill>
                <a:latin typeface="Arial" panose="020B0604020202020204" pitchFamily="34" charset="0"/>
              </a:defRPr>
            </a:lvl2pPr>
            <a:lvl3pPr marL="1143000" indent="161925" algn="l">
              <a:spcBef>
                <a:spcPct val="20000"/>
              </a:spcBef>
              <a:buClr>
                <a:srgbClr val="FDA754"/>
              </a:buClr>
              <a:buChar char="-"/>
              <a:defRPr sz="1600">
                <a:solidFill>
                  <a:srgbClr val="663300"/>
                </a:solidFill>
                <a:latin typeface="Arial" panose="020B0604020202020204" pitchFamily="34" charset="0"/>
              </a:defRPr>
            </a:lvl3pPr>
            <a:lvl4pPr marL="1714500" indent="177800" algn="l">
              <a:spcBef>
                <a:spcPct val="20000"/>
              </a:spcBef>
              <a:buClr>
                <a:srgbClr val="FDA754"/>
              </a:buClr>
              <a:buFont typeface="Webdings" panose="05030102010509060703" pitchFamily="18" charset="2"/>
              <a:buChar char="6"/>
              <a:defRPr sz="1400">
                <a:solidFill>
                  <a:srgbClr val="074A87"/>
                </a:solidFill>
                <a:latin typeface="Arial" panose="020B0604020202020204" pitchFamily="34" charset="0"/>
              </a:defRPr>
            </a:lvl4pPr>
            <a:lvl5pPr marL="2286000" indent="168275" algn="l">
              <a:spcBef>
                <a:spcPct val="20000"/>
              </a:spcBef>
              <a:buClr>
                <a:srgbClr val="FDA754"/>
              </a:buClr>
              <a:buChar char="»"/>
              <a:defRPr sz="1200">
                <a:solidFill>
                  <a:srgbClr val="4D4D4D"/>
                </a:solidFill>
                <a:latin typeface="Arial" panose="020B0604020202020204" pitchFamily="34"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9pPr>
          </a:lstStyle>
          <a:p>
            <a:pPr>
              <a:spcBef>
                <a:spcPct val="0"/>
              </a:spcBef>
              <a:buClrTx/>
              <a:buFontTx/>
              <a:buNone/>
            </a:pPr>
            <a:r>
              <a:rPr lang="fr-FR" altLang="fr-FR" sz="1600" dirty="0">
                <a:solidFill>
                  <a:schemeClr val="tx1"/>
                </a:solidFill>
              </a:rPr>
              <a:t>Le président</a:t>
            </a:r>
            <a:r>
              <a:rPr lang="fr-FR" altLang="fr-FR" sz="1600" b="0" dirty="0">
                <a:solidFill>
                  <a:schemeClr val="tx1"/>
                </a:solidFill>
              </a:rPr>
              <a:t> : Merci, madame </a:t>
            </a:r>
            <a:r>
              <a:rPr lang="fr-FR" altLang="fr-FR" sz="1600" b="0" dirty="0" err="1">
                <a:solidFill>
                  <a:schemeClr val="tx1"/>
                </a:solidFill>
              </a:rPr>
              <a:t>Genot</a:t>
            </a:r>
            <a:r>
              <a:rPr lang="fr-FR" altLang="fr-FR" sz="1600" b="0" dirty="0">
                <a:solidFill>
                  <a:schemeClr val="tx1"/>
                </a:solidFill>
              </a:rPr>
              <a:t>, de vous inquiéter de l’influence des Martiens sur nos élections.</a:t>
            </a:r>
          </a:p>
        </p:txBody>
      </p:sp>
      <p:sp>
        <p:nvSpPr>
          <p:cNvPr id="21" name="Text Box 12"/>
          <p:cNvSpPr txBox="1">
            <a:spLocks noChangeArrowheads="1"/>
          </p:cNvSpPr>
          <p:nvPr/>
        </p:nvSpPr>
        <p:spPr bwMode="auto">
          <a:xfrm>
            <a:off x="107505" y="3939902"/>
            <a:ext cx="817290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rgbClr val="FDA754"/>
              </a:buClr>
              <a:buFont typeface="Webdings" panose="05030102010509060703" pitchFamily="18" charset="2"/>
              <a:buChar char="4"/>
              <a:defRPr sz="2100" b="1">
                <a:solidFill>
                  <a:srgbClr val="663300"/>
                </a:solidFill>
                <a:latin typeface="Arial" panose="020B0604020202020204" pitchFamily="34" charset="0"/>
              </a:defRPr>
            </a:lvl1pPr>
            <a:lvl2pPr marL="571500" indent="161925" algn="l">
              <a:spcBef>
                <a:spcPct val="20000"/>
              </a:spcBef>
              <a:buClr>
                <a:srgbClr val="FDA754"/>
              </a:buClr>
              <a:buChar char="•"/>
              <a:defRPr sz="1700" b="1">
                <a:solidFill>
                  <a:srgbClr val="074A87"/>
                </a:solidFill>
                <a:latin typeface="Arial" panose="020B0604020202020204" pitchFamily="34" charset="0"/>
              </a:defRPr>
            </a:lvl2pPr>
            <a:lvl3pPr marL="1143000" indent="161925" algn="l">
              <a:spcBef>
                <a:spcPct val="20000"/>
              </a:spcBef>
              <a:buClr>
                <a:srgbClr val="FDA754"/>
              </a:buClr>
              <a:buChar char="-"/>
              <a:defRPr sz="1600">
                <a:solidFill>
                  <a:srgbClr val="663300"/>
                </a:solidFill>
                <a:latin typeface="Arial" panose="020B0604020202020204" pitchFamily="34" charset="0"/>
              </a:defRPr>
            </a:lvl3pPr>
            <a:lvl4pPr marL="1714500" indent="177800" algn="l">
              <a:spcBef>
                <a:spcPct val="20000"/>
              </a:spcBef>
              <a:buClr>
                <a:srgbClr val="FDA754"/>
              </a:buClr>
              <a:buFont typeface="Webdings" panose="05030102010509060703" pitchFamily="18" charset="2"/>
              <a:buChar char="6"/>
              <a:defRPr sz="1400">
                <a:solidFill>
                  <a:srgbClr val="074A87"/>
                </a:solidFill>
                <a:latin typeface="Arial" panose="020B0604020202020204" pitchFamily="34" charset="0"/>
              </a:defRPr>
            </a:lvl4pPr>
            <a:lvl5pPr marL="2286000" indent="168275" algn="l">
              <a:spcBef>
                <a:spcPct val="20000"/>
              </a:spcBef>
              <a:buClr>
                <a:srgbClr val="FDA754"/>
              </a:buClr>
              <a:buChar char="»"/>
              <a:defRPr sz="1200">
                <a:solidFill>
                  <a:srgbClr val="4D4D4D"/>
                </a:solidFill>
                <a:latin typeface="Arial" panose="020B0604020202020204" pitchFamily="34"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9pPr>
          </a:lstStyle>
          <a:p>
            <a:pPr>
              <a:spcBef>
                <a:spcPct val="0"/>
              </a:spcBef>
              <a:buClrTx/>
              <a:buFontTx/>
              <a:buNone/>
            </a:pPr>
            <a:r>
              <a:rPr lang="fr-FR" altLang="fr-FR" sz="1600" dirty="0">
                <a:solidFill>
                  <a:schemeClr val="tx1"/>
                </a:solidFill>
              </a:rPr>
              <a:t>Patrick </a:t>
            </a:r>
            <a:r>
              <a:rPr lang="fr-FR" altLang="fr-FR" sz="1600" dirty="0" err="1">
                <a:solidFill>
                  <a:schemeClr val="tx1"/>
                </a:solidFill>
              </a:rPr>
              <a:t>Dewael</a:t>
            </a:r>
            <a:r>
              <a:rPr lang="fr-FR" altLang="fr-FR" sz="1600" dirty="0">
                <a:solidFill>
                  <a:schemeClr val="tx1"/>
                </a:solidFill>
              </a:rPr>
              <a:t> , ministre</a:t>
            </a:r>
            <a:r>
              <a:rPr lang="fr-FR" altLang="fr-FR" sz="1600" b="0" dirty="0">
                <a:solidFill>
                  <a:schemeClr val="tx1"/>
                </a:solidFill>
              </a:rPr>
              <a:t> : … j’ai demandé à mon administration de rechercher un logiciel qui soit en mesure de corriger ce type d’erreurs, si possible avant les élections européennes et régionales de juin 2004.  </a:t>
            </a:r>
          </a:p>
        </p:txBody>
      </p:sp>
      <p:sp>
        <p:nvSpPr>
          <p:cNvPr id="22" name="Text Box 14"/>
          <p:cNvSpPr txBox="1">
            <a:spLocks noChangeArrowheads="1"/>
          </p:cNvSpPr>
          <p:nvPr/>
        </p:nvSpPr>
        <p:spPr bwMode="auto">
          <a:xfrm>
            <a:off x="8423732" y="1171654"/>
            <a:ext cx="69762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anose="05030102010509060703" pitchFamily="18" charset="2"/>
              <a:buChar char="4"/>
              <a:defRPr sz="2100" b="1">
                <a:solidFill>
                  <a:srgbClr val="663300"/>
                </a:solidFill>
                <a:latin typeface="Arial" panose="020B0604020202020204" pitchFamily="34" charset="0"/>
              </a:defRPr>
            </a:lvl1pPr>
            <a:lvl2pPr marL="571500" indent="161925" algn="l">
              <a:spcBef>
                <a:spcPct val="20000"/>
              </a:spcBef>
              <a:buClr>
                <a:srgbClr val="FDA754"/>
              </a:buClr>
              <a:buChar char="•"/>
              <a:defRPr sz="1700" b="1">
                <a:solidFill>
                  <a:srgbClr val="074A87"/>
                </a:solidFill>
                <a:latin typeface="Arial" panose="020B0604020202020204" pitchFamily="34" charset="0"/>
              </a:defRPr>
            </a:lvl2pPr>
            <a:lvl3pPr marL="1143000" indent="161925" algn="l">
              <a:spcBef>
                <a:spcPct val="20000"/>
              </a:spcBef>
              <a:buClr>
                <a:srgbClr val="FDA754"/>
              </a:buClr>
              <a:buChar char="-"/>
              <a:defRPr sz="1600">
                <a:solidFill>
                  <a:srgbClr val="663300"/>
                </a:solidFill>
                <a:latin typeface="Arial" panose="020B0604020202020204" pitchFamily="34" charset="0"/>
              </a:defRPr>
            </a:lvl3pPr>
            <a:lvl4pPr marL="1714500" indent="177800" algn="l">
              <a:spcBef>
                <a:spcPct val="20000"/>
              </a:spcBef>
              <a:buClr>
                <a:srgbClr val="FDA754"/>
              </a:buClr>
              <a:buFont typeface="Webdings" panose="05030102010509060703" pitchFamily="18" charset="2"/>
              <a:buChar char="6"/>
              <a:defRPr sz="1400">
                <a:solidFill>
                  <a:srgbClr val="074A87"/>
                </a:solidFill>
                <a:latin typeface="Arial" panose="020B0604020202020204" pitchFamily="34" charset="0"/>
              </a:defRPr>
            </a:lvl4pPr>
            <a:lvl5pPr marL="2286000" indent="168275" algn="l">
              <a:spcBef>
                <a:spcPct val="20000"/>
              </a:spcBef>
              <a:buClr>
                <a:srgbClr val="FDA754"/>
              </a:buClr>
              <a:buChar char="»"/>
              <a:defRPr sz="1200">
                <a:solidFill>
                  <a:srgbClr val="4D4D4D"/>
                </a:solidFill>
                <a:latin typeface="Arial" panose="020B0604020202020204" pitchFamily="34"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panose="020B0604020202020204" pitchFamily="34" charset="0"/>
              </a:defRPr>
            </a:lvl9pPr>
          </a:lstStyle>
          <a:p>
            <a:pPr>
              <a:spcBef>
                <a:spcPct val="0"/>
              </a:spcBef>
              <a:buClrTx/>
              <a:buFontTx/>
              <a:buNone/>
            </a:pPr>
            <a:r>
              <a:rPr lang="fr-FR" altLang="fr-FR" sz="1800" b="0" dirty="0">
                <a:solidFill>
                  <a:schemeClr val="tx1"/>
                </a:solidFill>
              </a:rPr>
              <a:t>2</a:t>
            </a:r>
          </a:p>
          <a:p>
            <a:pPr>
              <a:spcBef>
                <a:spcPct val="0"/>
              </a:spcBef>
              <a:buClrTx/>
              <a:buFontTx/>
              <a:buNone/>
            </a:pPr>
            <a:r>
              <a:rPr lang="fr-FR" altLang="fr-FR" sz="1800" b="0" dirty="0">
                <a:solidFill>
                  <a:schemeClr val="tx1"/>
                </a:solidFill>
              </a:rPr>
              <a:t>4</a:t>
            </a:r>
          </a:p>
          <a:p>
            <a:pPr>
              <a:spcBef>
                <a:spcPct val="0"/>
              </a:spcBef>
              <a:buClrTx/>
              <a:buFontTx/>
              <a:buNone/>
            </a:pPr>
            <a:r>
              <a:rPr lang="fr-FR" altLang="fr-FR" sz="1800" b="0" dirty="0">
                <a:solidFill>
                  <a:schemeClr val="tx1"/>
                </a:solidFill>
              </a:rPr>
              <a:t>8</a:t>
            </a:r>
          </a:p>
          <a:p>
            <a:pPr>
              <a:spcBef>
                <a:spcPct val="0"/>
              </a:spcBef>
              <a:buClrTx/>
              <a:buFontTx/>
              <a:buNone/>
            </a:pPr>
            <a:r>
              <a:rPr lang="fr-FR" altLang="fr-FR" sz="1800" b="0" dirty="0">
                <a:solidFill>
                  <a:schemeClr val="tx1"/>
                </a:solidFill>
              </a:rPr>
              <a:t>16</a:t>
            </a:r>
          </a:p>
          <a:p>
            <a:pPr>
              <a:spcBef>
                <a:spcPct val="0"/>
              </a:spcBef>
              <a:buClrTx/>
              <a:buFontTx/>
              <a:buNone/>
            </a:pPr>
            <a:r>
              <a:rPr lang="fr-FR" altLang="fr-FR" sz="1800" b="0" dirty="0">
                <a:solidFill>
                  <a:schemeClr val="tx1"/>
                </a:solidFill>
              </a:rPr>
              <a:t>32</a:t>
            </a:r>
          </a:p>
          <a:p>
            <a:pPr>
              <a:spcBef>
                <a:spcPct val="0"/>
              </a:spcBef>
              <a:buClrTx/>
              <a:buFontTx/>
              <a:buNone/>
            </a:pPr>
            <a:r>
              <a:rPr lang="fr-FR" altLang="fr-FR" sz="1800" b="0" dirty="0">
                <a:solidFill>
                  <a:schemeClr val="tx1"/>
                </a:solidFill>
              </a:rPr>
              <a:t>64</a:t>
            </a:r>
          </a:p>
          <a:p>
            <a:pPr>
              <a:spcBef>
                <a:spcPct val="0"/>
              </a:spcBef>
              <a:buClrTx/>
              <a:buFontTx/>
              <a:buNone/>
            </a:pPr>
            <a:r>
              <a:rPr lang="fr-FR" altLang="fr-FR" sz="1800" b="0" dirty="0">
                <a:solidFill>
                  <a:schemeClr val="tx1"/>
                </a:solidFill>
              </a:rPr>
              <a:t>128</a:t>
            </a:r>
          </a:p>
          <a:p>
            <a:pPr>
              <a:spcBef>
                <a:spcPct val="0"/>
              </a:spcBef>
              <a:buClrTx/>
              <a:buFontTx/>
              <a:buNone/>
            </a:pPr>
            <a:r>
              <a:rPr lang="fr-FR" altLang="fr-FR" sz="1800" b="0" dirty="0">
                <a:solidFill>
                  <a:schemeClr val="tx1"/>
                </a:solidFill>
              </a:rPr>
              <a:t>256</a:t>
            </a:r>
          </a:p>
          <a:p>
            <a:pPr>
              <a:spcBef>
                <a:spcPct val="0"/>
              </a:spcBef>
              <a:buClrTx/>
              <a:buFontTx/>
              <a:buNone/>
            </a:pPr>
            <a:r>
              <a:rPr lang="fr-FR" altLang="fr-FR" sz="1800" b="0" dirty="0">
                <a:solidFill>
                  <a:schemeClr val="tx1"/>
                </a:solidFill>
              </a:rPr>
              <a:t>512</a:t>
            </a:r>
          </a:p>
          <a:p>
            <a:pPr>
              <a:spcBef>
                <a:spcPct val="0"/>
              </a:spcBef>
              <a:buClrTx/>
              <a:buFontTx/>
              <a:buNone/>
            </a:pPr>
            <a:r>
              <a:rPr lang="fr-FR" altLang="fr-FR" sz="1800" b="0" dirty="0">
                <a:solidFill>
                  <a:schemeClr val="tx1"/>
                </a:solidFill>
              </a:rPr>
              <a:t>1024</a:t>
            </a:r>
          </a:p>
          <a:p>
            <a:pPr>
              <a:spcBef>
                <a:spcPct val="0"/>
              </a:spcBef>
              <a:buClrTx/>
              <a:buFontTx/>
              <a:buNone/>
            </a:pPr>
            <a:r>
              <a:rPr lang="fr-FR" altLang="fr-FR" sz="1800" b="0" dirty="0">
                <a:solidFill>
                  <a:schemeClr val="tx1"/>
                </a:solidFill>
              </a:rPr>
              <a:t>2048</a:t>
            </a:r>
          </a:p>
          <a:p>
            <a:pPr>
              <a:spcBef>
                <a:spcPct val="0"/>
              </a:spcBef>
              <a:buClrTx/>
              <a:buFontTx/>
              <a:buNone/>
            </a:pPr>
            <a:r>
              <a:rPr lang="fr-FR" altLang="fr-FR" sz="1800" b="0" dirty="0">
                <a:solidFill>
                  <a:schemeClr val="tx1"/>
                </a:solidFill>
              </a:rPr>
              <a:t>4096</a:t>
            </a:r>
          </a:p>
        </p:txBody>
      </p:sp>
      <p:pic>
        <p:nvPicPr>
          <p:cNvPr id="4" name="Image 3"/>
          <p:cNvPicPr>
            <a:picLocks noChangeAspect="1"/>
          </p:cNvPicPr>
          <p:nvPr/>
        </p:nvPicPr>
        <p:blipFill>
          <a:blip r:link="rId2"/>
          <a:stretch>
            <a:fillRect/>
          </a:stretch>
        </p:blipFill>
        <p:spPr>
          <a:xfrm>
            <a:off x="4746306" y="15465"/>
            <a:ext cx="4397694" cy="1113219"/>
          </a:xfrm>
          <a:prstGeom prst="rect">
            <a:avLst/>
          </a:prstGeom>
        </p:spPr>
      </p:pic>
    </p:spTree>
    <p:extLst>
      <p:ext uri="{BB962C8B-B14F-4D97-AF65-F5344CB8AC3E}">
        <p14:creationId xmlns:p14="http://schemas.microsoft.com/office/powerpoint/2010/main" val="24210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github\cours_fiab\figures\56_NACA_reliabil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71550"/>
            <a:ext cx="3636404" cy="4033795"/>
          </a:xfrm>
          <a:prstGeom prst="rect">
            <a:avLst/>
          </a:prstGeom>
          <a:noFill/>
          <a:extLst>
            <a:ext uri="{909E8E84-426E-40DD-AFC4-6F175D3DCCD1}">
              <a14:hiddenFill xmlns:a14="http://schemas.microsoft.com/office/drawing/2010/main">
                <a:solidFill>
                  <a:srgbClr val="FFFFFF"/>
                </a:solidFill>
              </a14:hiddenFill>
            </a:ext>
          </a:extLst>
        </p:spPr>
      </p:pic>
      <p:sp>
        <p:nvSpPr>
          <p:cNvPr id="8" name="Titre 7"/>
          <p:cNvSpPr>
            <a:spLocks noGrp="1"/>
          </p:cNvSpPr>
          <p:nvPr>
            <p:ph type="title"/>
          </p:nvPr>
        </p:nvSpPr>
        <p:spPr>
          <a:xfrm>
            <a:off x="359532" y="411163"/>
            <a:ext cx="8533643" cy="540000"/>
          </a:xfrm>
        </p:spPr>
        <p:txBody>
          <a:bodyPr/>
          <a:lstStyle/>
          <a:p>
            <a:r>
              <a:rPr lang="fr-FR" dirty="0" smtClean="0"/>
              <a:t>1945 : les ingénieurs finissent par comprendre (1/2)</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dirty="0"/>
              <a:t>Jean-Louis DUFOUR – </a:t>
            </a:r>
            <a:r>
              <a:rPr lang="en-US" dirty="0" err="1"/>
              <a:t>Histoires</a:t>
            </a:r>
            <a:r>
              <a:rPr lang="en-US" dirty="0"/>
              <a:t> </a:t>
            </a:r>
            <a:r>
              <a:rPr lang="en-US" dirty="0" err="1"/>
              <a:t>d’ingénieurs</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4</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647489"/>
            <a:ext cx="4338238" cy="2104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4" descr="Résultat de recherche d'images pour &quot;B29&quo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6" descr="Résultat de recherche d'images pour &quot;B29&quo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8" descr="Résultat de recherche d'images pour &quot;B29&quot;"/>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105"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9480" y="7936"/>
            <a:ext cx="2515029" cy="1411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S:\DSE\BANCS\GADIRS\GRID\99_Autres_Projets\JLD_pour_veille_techno\fig_normal_hi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1440" y="1419621"/>
            <a:ext cx="2713068" cy="176419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S:\DSE\BANCS\GADIRS\GRID\99_Autres_Projets\JLD_pour_veille_techno\fig_normal_lambd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6424" y="3060959"/>
            <a:ext cx="2666621" cy="17443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DSE\BANCS\GADIRS\GRID\99_Autres_Projets\JLD_pour_veille_techno\fig_normal_lambda_lo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0916" y="3060959"/>
            <a:ext cx="2664564" cy="1743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33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359532" y="411163"/>
            <a:ext cx="8533643" cy="540000"/>
          </a:xfrm>
        </p:spPr>
        <p:txBody>
          <a:bodyPr/>
          <a:lstStyle/>
          <a:p>
            <a:r>
              <a:rPr lang="fr-FR" dirty="0"/>
              <a:t>1945 : les ingénieurs finissent par comprendre </a:t>
            </a:r>
            <a:r>
              <a:rPr lang="fr-FR" dirty="0" smtClean="0"/>
              <a:t>(2/2</a:t>
            </a:r>
            <a:r>
              <a:rPr lang="fr-FR" dirty="0"/>
              <a:t>)</a:t>
            </a:r>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dirty="0"/>
              <a:t>Jean-Louis DUFOUR – </a:t>
            </a:r>
            <a:r>
              <a:rPr lang="en-US" dirty="0" err="1"/>
              <a:t>Histoires</a:t>
            </a:r>
            <a:r>
              <a:rPr lang="en-US" dirty="0"/>
              <a:t> </a:t>
            </a:r>
            <a:r>
              <a:rPr lang="en-US" dirty="0" err="1"/>
              <a:t>d’ingénieurs</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5</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Rectangle 3"/>
          <p:cNvSpPr txBox="1">
            <a:spLocks noChangeArrowheads="1"/>
          </p:cNvSpPr>
          <p:nvPr/>
        </p:nvSpPr>
        <p:spPr bwMode="gray">
          <a:xfrm>
            <a:off x="-508" y="882538"/>
            <a:ext cx="9037004" cy="3921460"/>
          </a:xfrm>
          <a:prstGeom prst="rect">
            <a:avLst/>
          </a:prstGeom>
        </p:spPr>
        <p:txBody>
          <a:bodyPr vert="horz" lIns="0" tIns="0" rIns="0" bIns="0" rtlCol="0" anchor="t" anchorCtr="0">
            <a:noAutofit/>
          </a:bodyPr>
          <a:lst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baseline="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288925" algn="just">
              <a:lnSpc>
                <a:spcPct val="90000"/>
              </a:lnSpc>
              <a:buFont typeface="Webdings" pitchFamily="18" charset="2"/>
              <a:buNone/>
            </a:pPr>
            <a:r>
              <a:rPr lang="fr-FR" altLang="fr-FR" dirty="0" smtClean="0"/>
              <a:t>        </a:t>
            </a:r>
            <a:r>
              <a:rPr lang="fr-FR" altLang="fr-FR" sz="1000" dirty="0" smtClean="0"/>
              <a:t>Igor BAZOVSKY, « Fiabilité », </a:t>
            </a:r>
            <a:r>
              <a:rPr lang="fr-FR" altLang="fr-FR" sz="1000" dirty="0" err="1" smtClean="0"/>
              <a:t>Dunod</a:t>
            </a:r>
            <a:r>
              <a:rPr lang="fr-FR" altLang="fr-FR" sz="1000" dirty="0" smtClean="0"/>
              <a:t> 1966  (</a:t>
            </a:r>
            <a:r>
              <a:rPr lang="fr-FR" altLang="fr-FR" sz="1000" dirty="0" err="1" smtClean="0"/>
              <a:t>Prentice</a:t>
            </a:r>
            <a:r>
              <a:rPr lang="fr-FR" altLang="fr-FR" sz="1000" dirty="0" smtClean="0"/>
              <a:t> Hall 1961, Dover 2004), chap. 25 :</a:t>
            </a:r>
          </a:p>
          <a:p>
            <a:pPr indent="288925" algn="just">
              <a:lnSpc>
                <a:spcPct val="90000"/>
              </a:lnSpc>
              <a:buFont typeface="Webdings" pitchFamily="18" charset="2"/>
              <a:buNone/>
            </a:pPr>
            <a:endParaRPr lang="fr-FR" altLang="fr-FR" dirty="0"/>
          </a:p>
          <a:p>
            <a:pPr indent="288925" algn="just">
              <a:lnSpc>
                <a:spcPct val="90000"/>
              </a:lnSpc>
              <a:buFont typeface="Webdings" pitchFamily="18" charset="2"/>
              <a:buNone/>
            </a:pPr>
            <a:r>
              <a:rPr lang="fr-FR" altLang="fr-FR" sz="1500" dirty="0" smtClean="0">
                <a:latin typeface="Times New Roman" panose="02020603050405020304" pitchFamily="18" charset="0"/>
                <a:cs typeface="Times New Roman" panose="02020603050405020304" pitchFamily="18" charset="0"/>
              </a:rPr>
              <a:t>Robert </a:t>
            </a:r>
            <a:r>
              <a:rPr lang="fr-FR" altLang="fr-FR" sz="1500" dirty="0" err="1" smtClean="0">
                <a:latin typeface="Times New Roman" panose="02020603050405020304" pitchFamily="18" charset="0"/>
                <a:cs typeface="Times New Roman" panose="02020603050405020304" pitchFamily="18" charset="0"/>
              </a:rPr>
              <a:t>Lusser</a:t>
            </a:r>
            <a:r>
              <a:rPr lang="fr-FR" altLang="fr-FR" sz="1500" dirty="0" smtClean="0">
                <a:latin typeface="Times New Roman" panose="02020603050405020304" pitchFamily="18" charset="0"/>
                <a:cs typeface="Times New Roman" panose="02020603050405020304" pitchFamily="18" charset="0"/>
              </a:rPr>
              <a:t> … avec ses collègues … partirent d’abord de l’idée qu’une chaîne ne pouvait être plus forte que son maillon le plus faible. Ainsi, le V1 devait être aussi solide … que son élément le plus faible.</a:t>
            </a:r>
          </a:p>
          <a:p>
            <a:pPr indent="288925" algn="just">
              <a:lnSpc>
                <a:spcPct val="90000"/>
              </a:lnSpc>
              <a:buFont typeface="Webdings" pitchFamily="18" charset="2"/>
              <a:buNone/>
            </a:pPr>
            <a:r>
              <a:rPr lang="fr-FR" altLang="fr-FR" sz="1500" dirty="0" smtClean="0">
                <a:latin typeface="Times New Roman" panose="02020603050405020304" pitchFamily="18" charset="0"/>
                <a:cs typeface="Times New Roman" panose="02020603050405020304" pitchFamily="18" charset="0"/>
              </a:rPr>
              <a:t>… pourtant on allait d’échec en échec car à chaque fois un élément « lâchait » … malgré tous les efforts déployés dans le choix des éléments.</a:t>
            </a:r>
          </a:p>
          <a:p>
            <a:pPr indent="288925" algn="just">
              <a:lnSpc>
                <a:spcPct val="90000"/>
              </a:lnSpc>
              <a:buFont typeface="Webdings" pitchFamily="18" charset="2"/>
              <a:buNone/>
            </a:pPr>
            <a:r>
              <a:rPr lang="fr-FR" altLang="fr-FR" sz="1500" dirty="0" smtClean="0">
                <a:latin typeface="Times New Roman" panose="02020603050405020304" pitchFamily="18" charset="0"/>
                <a:cs typeface="Times New Roman" panose="02020603050405020304" pitchFamily="18" charset="0"/>
              </a:rPr>
              <a:t>De la notion du maillon le plus faible, visiblement erronée, on arriva à l’idée qu’il faut, d’une façon ou d’une autre, faire intervenir tous les éléments, du fait que dans certains essais il arrivait que de bons éléments, considérés comme des maillons solides, tombent en panne et provoquent l’échec de la mission ! …</a:t>
            </a:r>
          </a:p>
          <a:p>
            <a:pPr indent="288925" algn="just">
              <a:lnSpc>
                <a:spcPct val="90000"/>
              </a:lnSpc>
              <a:buFont typeface="Webdings" pitchFamily="18" charset="2"/>
              <a:buNone/>
            </a:pPr>
            <a:r>
              <a:rPr lang="fr-FR" altLang="fr-FR" sz="1500" dirty="0" smtClean="0">
                <a:latin typeface="Times New Roman" panose="02020603050405020304" pitchFamily="18" charset="0"/>
                <a:cs typeface="Times New Roman" panose="02020603050405020304" pitchFamily="18" charset="0"/>
              </a:rPr>
              <a:t>Il a fallu qu’un jour l’on consultât le mathématicien Erich </a:t>
            </a:r>
            <a:r>
              <a:rPr lang="fr-FR" altLang="fr-FR" sz="1500" dirty="0" err="1" smtClean="0">
                <a:latin typeface="Times New Roman" panose="02020603050405020304" pitchFamily="18" charset="0"/>
                <a:cs typeface="Times New Roman" panose="02020603050405020304" pitchFamily="18" charset="0"/>
              </a:rPr>
              <a:t>Pieruschka</a:t>
            </a:r>
            <a:r>
              <a:rPr lang="fr-FR" altLang="fr-FR" sz="1500" dirty="0" smtClean="0">
                <a:latin typeface="Times New Roman" panose="02020603050405020304" pitchFamily="18" charset="0"/>
                <a:cs typeface="Times New Roman" panose="02020603050405020304" pitchFamily="18" charset="0"/>
              </a:rPr>
              <a:t>, qui travaillait avec l’équipe de </a:t>
            </a:r>
            <a:r>
              <a:rPr lang="fr-FR" altLang="fr-FR" sz="1500" dirty="0" err="1" smtClean="0">
                <a:latin typeface="Times New Roman" panose="02020603050405020304" pitchFamily="18" charset="0"/>
                <a:cs typeface="Times New Roman" panose="02020603050405020304" pitchFamily="18" charset="0"/>
              </a:rPr>
              <a:t>von</a:t>
            </a:r>
            <a:r>
              <a:rPr lang="fr-FR" altLang="fr-FR" sz="1500" dirty="0" smtClean="0">
                <a:latin typeface="Times New Roman" panose="02020603050405020304" pitchFamily="18" charset="0"/>
                <a:cs typeface="Times New Roman" panose="02020603050405020304" pitchFamily="18" charset="0"/>
              </a:rPr>
              <a:t> Braun sur d’autres questions, pour entendre affirmer, à la surprise de certains, que</a:t>
            </a:r>
          </a:p>
          <a:p>
            <a:pPr indent="288925" algn="just">
              <a:lnSpc>
                <a:spcPct val="90000"/>
              </a:lnSpc>
              <a:buFont typeface="Webdings" pitchFamily="18" charset="2"/>
              <a:buNone/>
            </a:pPr>
            <a:r>
              <a:rPr lang="fr-FR" altLang="fr-FR" sz="1500" dirty="0" smtClean="0">
                <a:solidFill>
                  <a:srgbClr val="FF0000"/>
                </a:solidFill>
                <a:latin typeface="Times New Roman" panose="02020603050405020304" pitchFamily="18" charset="0"/>
                <a:cs typeface="Times New Roman" panose="02020603050405020304" pitchFamily="18" charset="0"/>
              </a:rPr>
              <a:t>si la probabilité de survie d’un élément est </a:t>
            </a:r>
            <a:r>
              <a:rPr lang="fr-FR" altLang="fr-FR" sz="1500" i="1" dirty="0" smtClean="0">
                <a:solidFill>
                  <a:srgbClr val="FF0000"/>
                </a:solidFill>
                <a:latin typeface="Times New Roman" panose="02020603050405020304" pitchFamily="18" charset="0"/>
                <a:cs typeface="Times New Roman" panose="02020603050405020304" pitchFamily="18" charset="0"/>
              </a:rPr>
              <a:t>p</a:t>
            </a:r>
            <a:r>
              <a:rPr lang="fr-FR" altLang="fr-FR" sz="1500" dirty="0" smtClean="0">
                <a:solidFill>
                  <a:srgbClr val="FF0000"/>
                </a:solidFill>
                <a:latin typeface="Times New Roman" panose="02020603050405020304" pitchFamily="18" charset="0"/>
                <a:cs typeface="Times New Roman" panose="02020603050405020304" pitchFamily="18" charset="0"/>
              </a:rPr>
              <a:t>, la probabilité de survie d’un ensemble de n éléments est </a:t>
            </a:r>
            <a:r>
              <a:rPr lang="fr-FR" altLang="fr-FR" sz="1500" i="1" dirty="0" err="1" smtClean="0">
                <a:solidFill>
                  <a:srgbClr val="FF0000"/>
                </a:solidFill>
                <a:latin typeface="Times New Roman" panose="02020603050405020304" pitchFamily="18" charset="0"/>
                <a:cs typeface="Times New Roman" panose="02020603050405020304" pitchFamily="18" charset="0"/>
              </a:rPr>
              <a:t>p</a:t>
            </a:r>
            <a:r>
              <a:rPr lang="fr-FR" altLang="fr-FR" sz="1500" i="1" baseline="30000" dirty="0" err="1" smtClean="0">
                <a:solidFill>
                  <a:srgbClr val="FF0000"/>
                </a:solidFill>
                <a:latin typeface="Times New Roman" panose="02020603050405020304" pitchFamily="18" charset="0"/>
                <a:cs typeface="Times New Roman" panose="02020603050405020304" pitchFamily="18" charset="0"/>
              </a:rPr>
              <a:t>n</a:t>
            </a:r>
            <a:endParaRPr lang="fr-FR" altLang="fr-FR" sz="1500" dirty="0" smtClean="0">
              <a:solidFill>
                <a:srgbClr val="FF0000"/>
              </a:solidFill>
              <a:latin typeface="Times New Roman" panose="02020603050405020304" pitchFamily="18" charset="0"/>
              <a:cs typeface="Times New Roman" panose="02020603050405020304" pitchFamily="18" charset="0"/>
            </a:endParaRPr>
          </a:p>
          <a:p>
            <a:pPr indent="288925" algn="just">
              <a:lnSpc>
                <a:spcPct val="90000"/>
              </a:lnSpc>
              <a:buFont typeface="Webdings" pitchFamily="18" charset="2"/>
              <a:buNone/>
            </a:pPr>
            <a:endParaRPr lang="fr-FR" altLang="fr-FR" sz="1500" dirty="0" smtClean="0">
              <a:latin typeface="Times New Roman" panose="02020603050405020304" pitchFamily="18" charset="0"/>
              <a:cs typeface="Times New Roman" panose="02020603050405020304" pitchFamily="18" charset="0"/>
            </a:endParaRPr>
          </a:p>
          <a:p>
            <a:pPr indent="288925" algn="just">
              <a:lnSpc>
                <a:spcPct val="90000"/>
              </a:lnSpc>
              <a:buFont typeface="Webdings" pitchFamily="18" charset="2"/>
              <a:buNone/>
            </a:pPr>
            <a:r>
              <a:rPr lang="fr-FR" altLang="fr-FR" sz="1500" dirty="0" smtClean="0">
                <a:latin typeface="Times New Roman" panose="02020603050405020304" pitchFamily="18" charset="0"/>
                <a:cs typeface="Times New Roman" panose="02020603050405020304" pitchFamily="18" charset="0"/>
              </a:rPr>
              <a:t>La réponse du Dr </a:t>
            </a:r>
            <a:r>
              <a:rPr lang="fr-FR" altLang="fr-FR" sz="1500" dirty="0" err="1" smtClean="0">
                <a:latin typeface="Times New Roman" panose="02020603050405020304" pitchFamily="18" charset="0"/>
                <a:cs typeface="Times New Roman" panose="02020603050405020304" pitchFamily="18" charset="0"/>
              </a:rPr>
              <a:t>Pieruschka</a:t>
            </a:r>
            <a:r>
              <a:rPr lang="fr-FR" altLang="fr-FR" sz="1500" dirty="0" smtClean="0">
                <a:latin typeface="Times New Roman" panose="02020603050405020304" pitchFamily="18" charset="0"/>
                <a:cs typeface="Times New Roman" panose="02020603050405020304" pitchFamily="18" charset="0"/>
              </a:rPr>
              <a:t> permit d’écrire la formule de la fiabilité d’un montage série, que l’on appelle souvent la loi de </a:t>
            </a:r>
            <a:r>
              <a:rPr lang="fr-FR" altLang="fr-FR" sz="1500" dirty="0" err="1" smtClean="0">
                <a:latin typeface="Times New Roman" panose="02020603050405020304" pitchFamily="18" charset="0"/>
                <a:cs typeface="Times New Roman" panose="02020603050405020304" pitchFamily="18" charset="0"/>
              </a:rPr>
              <a:t>Lusser</a:t>
            </a:r>
            <a:r>
              <a:rPr lang="fr-FR" altLang="fr-FR" sz="1500" dirty="0" smtClean="0">
                <a:latin typeface="Times New Roman" panose="02020603050405020304" pitchFamily="18" charset="0"/>
                <a:cs typeface="Times New Roman" panose="02020603050405020304" pitchFamily="18" charset="0"/>
              </a:rPr>
              <a:t> … :</a:t>
            </a:r>
          </a:p>
          <a:p>
            <a:pPr indent="288925" algn="just">
              <a:lnSpc>
                <a:spcPct val="90000"/>
              </a:lnSpc>
              <a:buFont typeface="Webdings" pitchFamily="18" charset="2"/>
              <a:buNone/>
            </a:pPr>
            <a:r>
              <a:rPr lang="fr-FR" altLang="fr-FR" sz="1500" dirty="0" smtClean="0">
                <a:latin typeface="Times New Roman" panose="02020603050405020304" pitchFamily="18" charset="0"/>
                <a:cs typeface="Times New Roman" panose="02020603050405020304" pitchFamily="18" charset="0"/>
              </a:rPr>
              <a:t>				</a:t>
            </a:r>
            <a:r>
              <a:rPr lang="fr-FR" altLang="fr-FR" sz="1500" dirty="0" err="1" smtClean="0">
                <a:solidFill>
                  <a:srgbClr val="FF0000"/>
                </a:solidFill>
                <a:latin typeface="Times New Roman" panose="02020603050405020304" pitchFamily="18" charset="0"/>
                <a:cs typeface="Times New Roman" panose="02020603050405020304" pitchFamily="18" charset="0"/>
              </a:rPr>
              <a:t>R</a:t>
            </a:r>
            <a:r>
              <a:rPr lang="fr-FR" altLang="fr-FR" sz="1500" baseline="-25000" dirty="0" err="1" smtClean="0">
                <a:solidFill>
                  <a:srgbClr val="FF0000"/>
                </a:solidFill>
                <a:latin typeface="Times New Roman" panose="02020603050405020304" pitchFamily="18" charset="0"/>
                <a:cs typeface="Times New Roman" panose="02020603050405020304" pitchFamily="18" charset="0"/>
              </a:rPr>
              <a:t>s</a:t>
            </a:r>
            <a:r>
              <a:rPr lang="fr-FR" altLang="fr-FR" sz="1500" dirty="0" smtClean="0">
                <a:solidFill>
                  <a:srgbClr val="FF0000"/>
                </a:solidFill>
                <a:latin typeface="Times New Roman" panose="02020603050405020304" pitchFamily="18" charset="0"/>
                <a:cs typeface="Times New Roman" panose="02020603050405020304" pitchFamily="18" charset="0"/>
              </a:rPr>
              <a:t> = R</a:t>
            </a:r>
            <a:r>
              <a:rPr lang="fr-FR" altLang="fr-FR" sz="1500" baseline="-25000" dirty="0" smtClean="0">
                <a:solidFill>
                  <a:srgbClr val="FF0000"/>
                </a:solidFill>
                <a:latin typeface="Times New Roman" panose="02020603050405020304" pitchFamily="18" charset="0"/>
                <a:cs typeface="Times New Roman" panose="02020603050405020304" pitchFamily="18" charset="0"/>
              </a:rPr>
              <a:t>1</a:t>
            </a:r>
            <a:r>
              <a:rPr lang="fr-FR" altLang="fr-FR" sz="1500" dirty="0" smtClean="0">
                <a:solidFill>
                  <a:srgbClr val="FF0000"/>
                </a:solidFill>
                <a:latin typeface="Times New Roman" panose="02020603050405020304" pitchFamily="18" charset="0"/>
                <a:cs typeface="Times New Roman" panose="02020603050405020304" pitchFamily="18" charset="0"/>
              </a:rPr>
              <a:t>R</a:t>
            </a:r>
            <a:r>
              <a:rPr lang="fr-FR" altLang="fr-FR" sz="1500" baseline="-25000" dirty="0" smtClean="0">
                <a:solidFill>
                  <a:srgbClr val="FF0000"/>
                </a:solidFill>
                <a:latin typeface="Times New Roman" panose="02020603050405020304" pitchFamily="18" charset="0"/>
                <a:cs typeface="Times New Roman" panose="02020603050405020304" pitchFamily="18" charset="0"/>
              </a:rPr>
              <a:t>2</a:t>
            </a:r>
            <a:r>
              <a:rPr lang="fr-FR" altLang="fr-FR" sz="1500" dirty="0" smtClean="0">
                <a:solidFill>
                  <a:srgbClr val="FF0000"/>
                </a:solidFill>
                <a:latin typeface="Times New Roman" panose="02020603050405020304" pitchFamily="18" charset="0"/>
                <a:cs typeface="Times New Roman" panose="02020603050405020304" pitchFamily="18" charset="0"/>
              </a:rPr>
              <a:t>R</a:t>
            </a:r>
            <a:r>
              <a:rPr lang="fr-FR" altLang="fr-FR" sz="1500" baseline="-25000" dirty="0" smtClean="0">
                <a:solidFill>
                  <a:srgbClr val="FF0000"/>
                </a:solidFill>
                <a:latin typeface="Times New Roman" panose="02020603050405020304" pitchFamily="18" charset="0"/>
                <a:cs typeface="Times New Roman" panose="02020603050405020304" pitchFamily="18" charset="0"/>
              </a:rPr>
              <a:t>3</a:t>
            </a:r>
            <a:r>
              <a:rPr lang="fr-FR" altLang="fr-FR" sz="1500" dirty="0" smtClean="0">
                <a:solidFill>
                  <a:srgbClr val="FF0000"/>
                </a:solidFill>
                <a:latin typeface="Times New Roman" panose="02020603050405020304" pitchFamily="18" charset="0"/>
                <a:cs typeface="Times New Roman" panose="02020603050405020304" pitchFamily="18" charset="0"/>
              </a:rPr>
              <a:t> … R</a:t>
            </a:r>
            <a:r>
              <a:rPr lang="fr-FR" altLang="fr-FR" sz="1500" baseline="-25000" dirty="0" smtClean="0">
                <a:solidFill>
                  <a:srgbClr val="FF0000"/>
                </a:solidFill>
                <a:latin typeface="Times New Roman" panose="02020603050405020304" pitchFamily="18" charset="0"/>
                <a:cs typeface="Times New Roman" panose="02020603050405020304" pitchFamily="18" charset="0"/>
              </a:rPr>
              <a:t>n</a:t>
            </a:r>
          </a:p>
          <a:p>
            <a:pPr indent="288925" algn="just">
              <a:lnSpc>
                <a:spcPct val="90000"/>
              </a:lnSpc>
              <a:buFont typeface="Webdings" pitchFamily="18" charset="2"/>
              <a:buNone/>
            </a:pPr>
            <a:endParaRPr lang="fr-FR" altLang="fr-FR" sz="1500" dirty="0" smtClean="0">
              <a:latin typeface="Times New Roman" panose="02020603050405020304" pitchFamily="18" charset="0"/>
              <a:cs typeface="Times New Roman" panose="02020603050405020304" pitchFamily="18" charset="0"/>
            </a:endParaRPr>
          </a:p>
          <a:p>
            <a:pPr indent="288925" algn="just">
              <a:lnSpc>
                <a:spcPct val="90000"/>
              </a:lnSpc>
              <a:buFont typeface="Webdings" pitchFamily="18" charset="2"/>
              <a:buNone/>
            </a:pPr>
            <a:r>
              <a:rPr lang="fr-FR" altLang="fr-FR" sz="1500" dirty="0" smtClean="0">
                <a:latin typeface="Times New Roman" panose="02020603050405020304" pitchFamily="18" charset="0"/>
                <a:cs typeface="Times New Roman" panose="02020603050405020304" pitchFamily="18" charset="0"/>
              </a:rPr>
              <a:t>On s’aperçut que la fiabilité des éléments devait être beaucoup plus élevée que la fiabilité exigée du système. … le V1 put ainsi atteindre une fiabilité de 75%.</a:t>
            </a:r>
          </a:p>
        </p:txBody>
      </p:sp>
      <p:pic>
        <p:nvPicPr>
          <p:cNvPr id="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0078" y="15466"/>
            <a:ext cx="2430558" cy="86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48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 calcmode="lin" valueType="num">
                                      <p:cBhvr additive="base">
                                        <p:cTn id="13" dur="5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 calcmode="lin" valueType="num">
                                      <p:cBhvr additive="base">
                                        <p:cTn id="19" dur="500" fill="hold"/>
                                        <p:tgtEl>
                                          <p:spTgt spid="1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 calcmode="lin" valueType="num">
                                      <p:cBhvr additive="base">
                                        <p:cTn id="25" dur="500" fill="hold"/>
                                        <p:tgtEl>
                                          <p:spTgt spid="1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
                                            <p:txEl>
                                              <p:pRg st="5" end="5"/>
                                            </p:txEl>
                                          </p:spTgt>
                                        </p:tgtEl>
                                        <p:attrNameLst>
                                          <p:attrName>style.visibility</p:attrName>
                                        </p:attrNameLst>
                                      </p:cBhvr>
                                      <p:to>
                                        <p:strVal val="visible"/>
                                      </p:to>
                                    </p:set>
                                    <p:anim calcmode="lin" valueType="num">
                                      <p:cBhvr additive="base">
                                        <p:cTn id="31" dur="500" fill="hold"/>
                                        <p:tgtEl>
                                          <p:spTgt spid="1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 calcmode="lin" valueType="num">
                                      <p:cBhvr additive="base">
                                        <p:cTn id="37" dur="500" fill="hold"/>
                                        <p:tgtEl>
                                          <p:spTgt spid="1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
                                            <p:txEl>
                                              <p:pRg st="8" end="8"/>
                                            </p:txEl>
                                          </p:spTgt>
                                        </p:tgtEl>
                                        <p:attrNameLst>
                                          <p:attrName>style.visibility</p:attrName>
                                        </p:attrNameLst>
                                      </p:cBhvr>
                                      <p:to>
                                        <p:strVal val="visible"/>
                                      </p:to>
                                    </p:set>
                                    <p:anim calcmode="lin" valueType="num">
                                      <p:cBhvr additive="base">
                                        <p:cTn id="43" dur="500" fill="hold"/>
                                        <p:tgtEl>
                                          <p:spTgt spid="13">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
                                            <p:txEl>
                                              <p:pRg st="9" end="9"/>
                                            </p:txEl>
                                          </p:spTgt>
                                        </p:tgtEl>
                                        <p:attrNameLst>
                                          <p:attrName>style.visibility</p:attrName>
                                        </p:attrNameLst>
                                      </p:cBhvr>
                                      <p:to>
                                        <p:strVal val="visible"/>
                                      </p:to>
                                    </p:set>
                                    <p:anim calcmode="lin" valueType="num">
                                      <p:cBhvr additive="base">
                                        <p:cTn id="49" dur="500" fill="hold"/>
                                        <p:tgtEl>
                                          <p:spTgt spid="13">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3">
                                            <p:txEl>
                                              <p:pRg st="11" end="11"/>
                                            </p:txEl>
                                          </p:spTgt>
                                        </p:tgtEl>
                                        <p:attrNameLst>
                                          <p:attrName>style.visibility</p:attrName>
                                        </p:attrNameLst>
                                      </p:cBhvr>
                                      <p:to>
                                        <p:strVal val="visible"/>
                                      </p:to>
                                    </p:set>
                                    <p:anim calcmode="lin" valueType="num">
                                      <p:cBhvr additive="base">
                                        <p:cTn id="55" dur="500" fill="hold"/>
                                        <p:tgtEl>
                                          <p:spTgt spid="13">
                                            <p:txEl>
                                              <p:pRg st="11" end="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359532" y="411163"/>
            <a:ext cx="8533643" cy="540000"/>
          </a:xfrm>
        </p:spPr>
        <p:txBody>
          <a:bodyPr/>
          <a:lstStyle/>
          <a:p>
            <a:r>
              <a:rPr lang="fr-FR" dirty="0" smtClean="0"/>
              <a:t>Le maillon faible</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dirty="0"/>
              <a:t>Jean-Louis DUFOUR – </a:t>
            </a:r>
            <a:r>
              <a:rPr lang="en-US" dirty="0" err="1"/>
              <a:t>Histoires</a:t>
            </a:r>
            <a:r>
              <a:rPr lang="en-US" dirty="0"/>
              <a:t> </a:t>
            </a:r>
            <a:r>
              <a:rPr lang="en-US" dirty="0" err="1"/>
              <a:t>d’ingénieurs</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6</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Text Box 59"/>
          <p:cNvSpPr txBox="1">
            <a:spLocks noChangeArrowheads="1"/>
          </p:cNvSpPr>
          <p:nvPr/>
        </p:nvSpPr>
        <p:spPr bwMode="auto">
          <a:xfrm>
            <a:off x="557434" y="733698"/>
            <a:ext cx="7830990" cy="41549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762000">
              <a:spcBef>
                <a:spcPct val="20000"/>
              </a:spcBef>
              <a:buClr>
                <a:srgbClr val="FDA754"/>
              </a:buClr>
              <a:buFont typeface="Webdings" pitchFamily="18" charset="2"/>
              <a:buChar char="4"/>
              <a:defRPr sz="2100" b="1">
                <a:solidFill>
                  <a:srgbClr val="663300"/>
                </a:solidFill>
                <a:latin typeface="Arial" charset="0"/>
              </a:defRPr>
            </a:lvl1pPr>
            <a:lvl2pPr marL="571500" indent="161925" algn="l" defTabSz="762000">
              <a:spcBef>
                <a:spcPct val="20000"/>
              </a:spcBef>
              <a:buClr>
                <a:srgbClr val="FDA754"/>
              </a:buClr>
              <a:buChar char="•"/>
              <a:defRPr sz="1700" b="1">
                <a:solidFill>
                  <a:srgbClr val="074A87"/>
                </a:solidFill>
                <a:latin typeface="Arial" charset="0"/>
              </a:defRPr>
            </a:lvl2pPr>
            <a:lvl3pPr marL="1143000" indent="161925" algn="l" defTabSz="762000">
              <a:spcBef>
                <a:spcPct val="20000"/>
              </a:spcBef>
              <a:buClr>
                <a:srgbClr val="FDA754"/>
              </a:buClr>
              <a:buChar char="-"/>
              <a:defRPr sz="1600">
                <a:solidFill>
                  <a:srgbClr val="663300"/>
                </a:solidFill>
                <a:latin typeface="Arial" charset="0"/>
              </a:defRPr>
            </a:lvl3pPr>
            <a:lvl4pPr marL="1714500" indent="177800" algn="l" defTabSz="762000">
              <a:spcBef>
                <a:spcPct val="20000"/>
              </a:spcBef>
              <a:buClr>
                <a:srgbClr val="FDA754"/>
              </a:buClr>
              <a:buFont typeface="Webdings" pitchFamily="18" charset="2"/>
              <a:buChar char="6"/>
              <a:defRPr sz="1400">
                <a:solidFill>
                  <a:srgbClr val="074A87"/>
                </a:solidFill>
                <a:latin typeface="Arial" charset="0"/>
              </a:defRPr>
            </a:lvl4pPr>
            <a:lvl5pPr marL="2286000" indent="168275" algn="l" defTabSz="762000">
              <a:spcBef>
                <a:spcPct val="20000"/>
              </a:spcBef>
              <a:buClr>
                <a:srgbClr val="FDA754"/>
              </a:buClr>
              <a:buChar char="»"/>
              <a:defRPr sz="1200">
                <a:solidFill>
                  <a:srgbClr val="4D4D4D"/>
                </a:solidFill>
                <a:latin typeface="Arial" charset="0"/>
              </a:defRPr>
            </a:lvl5pPr>
            <a:lvl6pPr marL="2743200" indent="168275" defTabSz="762000"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defTabSz="762000"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defTabSz="762000"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defTabSz="762000" eaLnBrk="0" fontAlgn="base" hangingPunct="0">
              <a:spcBef>
                <a:spcPct val="20000"/>
              </a:spcBef>
              <a:spcAft>
                <a:spcPct val="0"/>
              </a:spcAft>
              <a:buClr>
                <a:srgbClr val="FDA754"/>
              </a:buClr>
              <a:buChar char="»"/>
              <a:defRPr sz="1200">
                <a:solidFill>
                  <a:srgbClr val="4D4D4D"/>
                </a:solidFill>
                <a:latin typeface="Arial" charset="0"/>
              </a:defRPr>
            </a:lvl9pPr>
          </a:lstStyle>
          <a:p>
            <a:pPr eaLnBrk="1" hangingPunct="1">
              <a:spcBef>
                <a:spcPct val="0"/>
              </a:spcBef>
              <a:buClrTx/>
              <a:buFontTx/>
              <a:buNone/>
            </a:pPr>
            <a:r>
              <a:rPr lang="fr-FR" altLang="fr-FR" b="0" dirty="0">
                <a:solidFill>
                  <a:schemeClr val="tx1"/>
                </a:solidFill>
              </a:rPr>
              <a:t>La résistance d’une chaîne est celle de son maillon le plus faible</a:t>
            </a:r>
          </a:p>
        </p:txBody>
      </p:sp>
      <p:sp>
        <p:nvSpPr>
          <p:cNvPr id="15" name="AutoShape 2"/>
          <p:cNvSpPr>
            <a:spLocks noChangeArrowheads="1"/>
          </p:cNvSpPr>
          <p:nvPr/>
        </p:nvSpPr>
        <p:spPr bwMode="auto">
          <a:xfrm flipV="1">
            <a:off x="8266138" y="2174701"/>
            <a:ext cx="884237" cy="5413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Oval 46"/>
          <p:cNvSpPr>
            <a:spLocks noChangeArrowheads="1"/>
          </p:cNvSpPr>
          <p:nvPr/>
        </p:nvSpPr>
        <p:spPr bwMode="auto">
          <a:xfrm>
            <a:off x="359532" y="1347614"/>
            <a:ext cx="1152525" cy="863600"/>
          </a:xfrm>
          <a:prstGeom prst="ellipse">
            <a:avLst/>
          </a:prstGeom>
          <a:noFill/>
          <a:ln w="889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17" name="Text Box 47"/>
          <p:cNvSpPr txBox="1">
            <a:spLocks noChangeArrowheads="1"/>
          </p:cNvSpPr>
          <p:nvPr/>
        </p:nvSpPr>
        <p:spPr bwMode="auto">
          <a:xfrm>
            <a:off x="633438" y="1347614"/>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tx1"/>
                </a:solidFill>
              </a:rPr>
              <a:t>10</a:t>
            </a:r>
          </a:p>
        </p:txBody>
      </p:sp>
      <p:sp>
        <p:nvSpPr>
          <p:cNvPr id="18" name="Text Box 48"/>
          <p:cNvSpPr txBox="1">
            <a:spLocks noChangeArrowheads="1"/>
          </p:cNvSpPr>
          <p:nvPr/>
        </p:nvSpPr>
        <p:spPr bwMode="auto">
          <a:xfrm>
            <a:off x="2794025" y="1347614"/>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tx1"/>
                </a:solidFill>
              </a:rPr>
              <a:t>10</a:t>
            </a:r>
          </a:p>
        </p:txBody>
      </p:sp>
      <p:sp>
        <p:nvSpPr>
          <p:cNvPr id="19" name="Text Box 49"/>
          <p:cNvSpPr txBox="1">
            <a:spLocks noChangeArrowheads="1"/>
          </p:cNvSpPr>
          <p:nvPr/>
        </p:nvSpPr>
        <p:spPr bwMode="auto">
          <a:xfrm>
            <a:off x="3873525" y="1347614"/>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accent2"/>
                </a:solidFill>
              </a:rPr>
              <a:t>1</a:t>
            </a:r>
          </a:p>
        </p:txBody>
      </p:sp>
      <p:sp>
        <p:nvSpPr>
          <p:cNvPr id="20" name="Text Box 50"/>
          <p:cNvSpPr txBox="1">
            <a:spLocks noChangeArrowheads="1"/>
          </p:cNvSpPr>
          <p:nvPr/>
        </p:nvSpPr>
        <p:spPr bwMode="auto">
          <a:xfrm>
            <a:off x="4810150" y="1347614"/>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tx1"/>
                </a:solidFill>
              </a:rPr>
              <a:t>10</a:t>
            </a:r>
          </a:p>
        </p:txBody>
      </p:sp>
      <p:sp>
        <p:nvSpPr>
          <p:cNvPr id="21" name="Text Box 51"/>
          <p:cNvSpPr txBox="1">
            <a:spLocks noChangeArrowheads="1"/>
          </p:cNvSpPr>
          <p:nvPr/>
        </p:nvSpPr>
        <p:spPr bwMode="auto">
          <a:xfrm>
            <a:off x="6970738" y="1347614"/>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tx1"/>
                </a:solidFill>
              </a:rPr>
              <a:t>10</a:t>
            </a:r>
          </a:p>
        </p:txBody>
      </p:sp>
      <p:sp>
        <p:nvSpPr>
          <p:cNvPr id="22" name="Text Box 52"/>
          <p:cNvSpPr txBox="1">
            <a:spLocks noChangeArrowheads="1"/>
          </p:cNvSpPr>
          <p:nvPr/>
        </p:nvSpPr>
        <p:spPr bwMode="auto">
          <a:xfrm>
            <a:off x="8374088" y="2211214"/>
            <a:ext cx="67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tx1"/>
                </a:solidFill>
              </a:rPr>
              <a:t>1kg</a:t>
            </a:r>
          </a:p>
        </p:txBody>
      </p:sp>
      <p:sp>
        <p:nvSpPr>
          <p:cNvPr id="23" name="Oval 53"/>
          <p:cNvSpPr>
            <a:spLocks noChangeArrowheads="1"/>
          </p:cNvSpPr>
          <p:nvPr/>
        </p:nvSpPr>
        <p:spPr bwMode="auto">
          <a:xfrm>
            <a:off x="2505100" y="1347614"/>
            <a:ext cx="1152525" cy="863600"/>
          </a:xfrm>
          <a:prstGeom prst="ellipse">
            <a:avLst/>
          </a:prstGeom>
          <a:noFill/>
          <a:ln w="889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24" name="Oval 54"/>
          <p:cNvSpPr>
            <a:spLocks noChangeArrowheads="1"/>
          </p:cNvSpPr>
          <p:nvPr/>
        </p:nvSpPr>
        <p:spPr bwMode="auto">
          <a:xfrm>
            <a:off x="3513163" y="1347614"/>
            <a:ext cx="1152525" cy="863600"/>
          </a:xfrm>
          <a:prstGeom prst="ellipse">
            <a:avLst/>
          </a:prstGeom>
          <a:noFill/>
          <a:ln w="889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25" name="Oval 55"/>
          <p:cNvSpPr>
            <a:spLocks noChangeArrowheads="1"/>
          </p:cNvSpPr>
          <p:nvPr/>
        </p:nvSpPr>
        <p:spPr bwMode="auto">
          <a:xfrm>
            <a:off x="6681813" y="1347614"/>
            <a:ext cx="1152525" cy="863600"/>
          </a:xfrm>
          <a:prstGeom prst="ellipse">
            <a:avLst/>
          </a:prstGeom>
          <a:noFill/>
          <a:ln w="889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26" name="Oval 56"/>
          <p:cNvSpPr>
            <a:spLocks noChangeArrowheads="1"/>
          </p:cNvSpPr>
          <p:nvPr/>
        </p:nvSpPr>
        <p:spPr bwMode="auto">
          <a:xfrm>
            <a:off x="4522813" y="1347614"/>
            <a:ext cx="1152525" cy="863600"/>
          </a:xfrm>
          <a:prstGeom prst="ellipse">
            <a:avLst/>
          </a:prstGeom>
          <a:noFill/>
          <a:ln w="889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27" name="Line 57"/>
          <p:cNvSpPr>
            <a:spLocks noChangeShapeType="1"/>
          </p:cNvSpPr>
          <p:nvPr/>
        </p:nvSpPr>
        <p:spPr bwMode="auto">
          <a:xfrm>
            <a:off x="1714525" y="1779414"/>
            <a:ext cx="574675" cy="0"/>
          </a:xfrm>
          <a:prstGeom prst="line">
            <a:avLst/>
          </a:prstGeom>
          <a:noFill/>
          <a:ln w="889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8" name="Line 58"/>
          <p:cNvSpPr>
            <a:spLocks noChangeShapeType="1"/>
          </p:cNvSpPr>
          <p:nvPr/>
        </p:nvSpPr>
        <p:spPr bwMode="auto">
          <a:xfrm>
            <a:off x="5889650" y="1779414"/>
            <a:ext cx="574675" cy="0"/>
          </a:xfrm>
          <a:prstGeom prst="line">
            <a:avLst/>
          </a:prstGeom>
          <a:noFill/>
          <a:ln w="889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0" name="Line 65"/>
          <p:cNvSpPr>
            <a:spLocks noChangeShapeType="1"/>
          </p:cNvSpPr>
          <p:nvPr/>
        </p:nvSpPr>
        <p:spPr bwMode="auto">
          <a:xfrm>
            <a:off x="1" y="1779414"/>
            <a:ext cx="307974" cy="79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1" name="Line 66"/>
          <p:cNvSpPr>
            <a:spLocks noChangeShapeType="1"/>
          </p:cNvSpPr>
          <p:nvPr/>
        </p:nvSpPr>
        <p:spPr bwMode="auto">
          <a:xfrm>
            <a:off x="7869263" y="1742901"/>
            <a:ext cx="720725"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2" name="Line 67"/>
          <p:cNvSpPr>
            <a:spLocks noChangeShapeType="1"/>
          </p:cNvSpPr>
          <p:nvPr/>
        </p:nvSpPr>
        <p:spPr bwMode="auto">
          <a:xfrm>
            <a:off x="8697938" y="1850851"/>
            <a:ext cx="0" cy="32385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3" name="Oval 68"/>
          <p:cNvSpPr>
            <a:spLocks noChangeArrowheads="1"/>
          </p:cNvSpPr>
          <p:nvPr/>
        </p:nvSpPr>
        <p:spPr bwMode="auto">
          <a:xfrm>
            <a:off x="8482038" y="1779414"/>
            <a:ext cx="180975" cy="180975"/>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34" name="Arc 69"/>
          <p:cNvSpPr>
            <a:spLocks/>
          </p:cNvSpPr>
          <p:nvPr/>
        </p:nvSpPr>
        <p:spPr bwMode="auto">
          <a:xfrm>
            <a:off x="8553475" y="1742901"/>
            <a:ext cx="144463" cy="10953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5" name="Line 70"/>
          <p:cNvSpPr>
            <a:spLocks noChangeShapeType="1"/>
          </p:cNvSpPr>
          <p:nvPr/>
        </p:nvSpPr>
        <p:spPr bwMode="auto">
          <a:xfrm flipH="1">
            <a:off x="1588" y="1347614"/>
            <a:ext cx="0" cy="865187"/>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36" name="Group 4"/>
          <p:cNvGrpSpPr>
            <a:grpSpLocks/>
          </p:cNvGrpSpPr>
          <p:nvPr/>
        </p:nvGrpSpPr>
        <p:grpSpPr bwMode="auto">
          <a:xfrm>
            <a:off x="107504" y="3110074"/>
            <a:ext cx="8928100" cy="1585912"/>
            <a:chOff x="398" y="2341"/>
            <a:chExt cx="5624" cy="999"/>
          </a:xfrm>
        </p:grpSpPr>
        <p:grpSp>
          <p:nvGrpSpPr>
            <p:cNvPr id="37" name="Group 5"/>
            <p:cNvGrpSpPr>
              <a:grpSpLocks/>
            </p:cNvGrpSpPr>
            <p:nvPr/>
          </p:nvGrpSpPr>
          <p:grpSpPr bwMode="auto">
            <a:xfrm>
              <a:off x="5297" y="2614"/>
              <a:ext cx="725" cy="726"/>
              <a:chOff x="4254" y="1253"/>
              <a:chExt cx="725" cy="726"/>
            </a:xfrm>
          </p:grpSpPr>
          <p:sp>
            <p:nvSpPr>
              <p:cNvPr id="76" name="Oval 6"/>
              <p:cNvSpPr>
                <a:spLocks noChangeArrowheads="1"/>
              </p:cNvSpPr>
              <p:nvPr/>
            </p:nvSpPr>
            <p:spPr bwMode="auto">
              <a:xfrm>
                <a:off x="4254" y="1253"/>
                <a:ext cx="680" cy="72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77" name="Oval 7"/>
              <p:cNvSpPr>
                <a:spLocks noChangeArrowheads="1"/>
              </p:cNvSpPr>
              <p:nvPr/>
            </p:nvSpPr>
            <p:spPr bwMode="auto">
              <a:xfrm>
                <a:off x="4299" y="1253"/>
                <a:ext cx="680" cy="72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lgn="ctr">
                  <a:spcBef>
                    <a:spcPct val="0"/>
                  </a:spcBef>
                  <a:buClrTx/>
                  <a:buFontTx/>
                  <a:buNone/>
                </a:pPr>
                <a:endParaRPr lang="en-US" altLang="fr-FR" sz="3600">
                  <a:solidFill>
                    <a:schemeClr val="tx1"/>
                  </a:solidFill>
                </a:endParaRPr>
              </a:p>
              <a:p>
                <a:pPr algn="ctr">
                  <a:spcBef>
                    <a:spcPct val="0"/>
                  </a:spcBef>
                  <a:buClrTx/>
                  <a:buFontTx/>
                  <a:buNone/>
                </a:pPr>
                <a:r>
                  <a:rPr lang="en-US" altLang="fr-FR" sz="3600">
                    <a:solidFill>
                      <a:schemeClr val="tx1"/>
                    </a:solidFill>
                  </a:rPr>
                  <a:t>1€</a:t>
                </a:r>
              </a:p>
              <a:p>
                <a:pPr algn="ctr">
                  <a:spcBef>
                    <a:spcPct val="0"/>
                  </a:spcBef>
                  <a:buClrTx/>
                  <a:buFontTx/>
                  <a:buNone/>
                </a:pPr>
                <a:endParaRPr lang="en-US" altLang="fr-FR" sz="3600" b="0">
                  <a:solidFill>
                    <a:schemeClr val="tx1"/>
                  </a:solidFill>
                </a:endParaRPr>
              </a:p>
            </p:txBody>
          </p:sp>
        </p:grpSp>
        <p:sp>
          <p:nvSpPr>
            <p:cNvPr id="38" name="Text Box 8"/>
            <p:cNvSpPr txBox="1">
              <a:spLocks noChangeArrowheads="1"/>
            </p:cNvSpPr>
            <p:nvPr/>
          </p:nvSpPr>
          <p:spPr bwMode="auto">
            <a:xfrm>
              <a:off x="5433" y="2341"/>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accent2"/>
                  </a:solidFill>
                </a:rPr>
                <a:t>1/2</a:t>
              </a:r>
            </a:p>
          </p:txBody>
        </p:sp>
        <p:grpSp>
          <p:nvGrpSpPr>
            <p:cNvPr id="39" name="Group 9"/>
            <p:cNvGrpSpPr>
              <a:grpSpLocks/>
            </p:cNvGrpSpPr>
            <p:nvPr/>
          </p:nvGrpSpPr>
          <p:grpSpPr bwMode="auto">
            <a:xfrm>
              <a:off x="398" y="2704"/>
              <a:ext cx="726" cy="635"/>
              <a:chOff x="1260" y="2341"/>
              <a:chExt cx="1270" cy="1225"/>
            </a:xfrm>
          </p:grpSpPr>
          <p:sp>
            <p:nvSpPr>
              <p:cNvPr id="69" name="AutoShape 10"/>
              <p:cNvSpPr>
                <a:spLocks noChangeArrowheads="1"/>
              </p:cNvSpPr>
              <p:nvPr/>
            </p:nvSpPr>
            <p:spPr bwMode="auto">
              <a:xfrm>
                <a:off x="1260" y="2341"/>
                <a:ext cx="1270" cy="1225"/>
              </a:xfrm>
              <a:prstGeom prst="cube">
                <a:avLst>
                  <a:gd name="adj" fmla="val 25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70" name="Oval 11"/>
              <p:cNvSpPr>
                <a:spLocks noChangeArrowheads="1"/>
              </p:cNvSpPr>
              <p:nvPr/>
            </p:nvSpPr>
            <p:spPr bwMode="auto">
              <a:xfrm>
                <a:off x="2349" y="2795"/>
                <a:ext cx="91"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71" name="Oval 12"/>
              <p:cNvSpPr>
                <a:spLocks noChangeArrowheads="1"/>
              </p:cNvSpPr>
              <p:nvPr/>
            </p:nvSpPr>
            <p:spPr bwMode="auto">
              <a:xfrm>
                <a:off x="1442" y="3203"/>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72" name="Oval 13"/>
              <p:cNvSpPr>
                <a:spLocks noChangeArrowheads="1"/>
              </p:cNvSpPr>
              <p:nvPr/>
            </p:nvSpPr>
            <p:spPr bwMode="auto">
              <a:xfrm>
                <a:off x="1850" y="3203"/>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73" name="Oval 14"/>
              <p:cNvSpPr>
                <a:spLocks noChangeArrowheads="1"/>
              </p:cNvSpPr>
              <p:nvPr/>
            </p:nvSpPr>
            <p:spPr bwMode="auto">
              <a:xfrm>
                <a:off x="1623" y="2795"/>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74" name="Oval 15"/>
              <p:cNvSpPr>
                <a:spLocks noChangeArrowheads="1"/>
              </p:cNvSpPr>
              <p:nvPr/>
            </p:nvSpPr>
            <p:spPr bwMode="auto">
              <a:xfrm rot="1980000">
                <a:off x="1614" y="2415"/>
                <a:ext cx="137" cy="1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75" name="Oval 16"/>
              <p:cNvSpPr>
                <a:spLocks noChangeArrowheads="1"/>
              </p:cNvSpPr>
              <p:nvPr/>
            </p:nvSpPr>
            <p:spPr bwMode="auto">
              <a:xfrm rot="1980000">
                <a:off x="1932" y="2415"/>
                <a:ext cx="136" cy="1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grpSp>
        <p:grpSp>
          <p:nvGrpSpPr>
            <p:cNvPr id="40" name="Group 17"/>
            <p:cNvGrpSpPr>
              <a:grpSpLocks/>
            </p:cNvGrpSpPr>
            <p:nvPr/>
          </p:nvGrpSpPr>
          <p:grpSpPr bwMode="auto">
            <a:xfrm>
              <a:off x="1215" y="2704"/>
              <a:ext cx="726" cy="635"/>
              <a:chOff x="1260" y="2341"/>
              <a:chExt cx="1270" cy="1225"/>
            </a:xfrm>
          </p:grpSpPr>
          <p:sp>
            <p:nvSpPr>
              <p:cNvPr id="62" name="AutoShape 18"/>
              <p:cNvSpPr>
                <a:spLocks noChangeArrowheads="1"/>
              </p:cNvSpPr>
              <p:nvPr/>
            </p:nvSpPr>
            <p:spPr bwMode="auto">
              <a:xfrm>
                <a:off x="1260" y="2341"/>
                <a:ext cx="1270" cy="1225"/>
              </a:xfrm>
              <a:prstGeom prst="cube">
                <a:avLst>
                  <a:gd name="adj" fmla="val 25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63" name="Oval 19"/>
              <p:cNvSpPr>
                <a:spLocks noChangeArrowheads="1"/>
              </p:cNvSpPr>
              <p:nvPr/>
            </p:nvSpPr>
            <p:spPr bwMode="auto">
              <a:xfrm>
                <a:off x="2349" y="2795"/>
                <a:ext cx="91"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64" name="Oval 20"/>
              <p:cNvSpPr>
                <a:spLocks noChangeArrowheads="1"/>
              </p:cNvSpPr>
              <p:nvPr/>
            </p:nvSpPr>
            <p:spPr bwMode="auto">
              <a:xfrm>
                <a:off x="1442" y="3203"/>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65" name="Oval 21"/>
              <p:cNvSpPr>
                <a:spLocks noChangeArrowheads="1"/>
              </p:cNvSpPr>
              <p:nvPr/>
            </p:nvSpPr>
            <p:spPr bwMode="auto">
              <a:xfrm>
                <a:off x="1850" y="3203"/>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66" name="Oval 22"/>
              <p:cNvSpPr>
                <a:spLocks noChangeArrowheads="1"/>
              </p:cNvSpPr>
              <p:nvPr/>
            </p:nvSpPr>
            <p:spPr bwMode="auto">
              <a:xfrm>
                <a:off x="1623" y="2795"/>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67" name="Oval 23"/>
              <p:cNvSpPr>
                <a:spLocks noChangeArrowheads="1"/>
              </p:cNvSpPr>
              <p:nvPr/>
            </p:nvSpPr>
            <p:spPr bwMode="auto">
              <a:xfrm rot="1980000">
                <a:off x="1614" y="2415"/>
                <a:ext cx="137" cy="1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68" name="Oval 24"/>
              <p:cNvSpPr>
                <a:spLocks noChangeArrowheads="1"/>
              </p:cNvSpPr>
              <p:nvPr/>
            </p:nvSpPr>
            <p:spPr bwMode="auto">
              <a:xfrm rot="1980000">
                <a:off x="1932" y="2415"/>
                <a:ext cx="136" cy="1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grpSp>
        <p:grpSp>
          <p:nvGrpSpPr>
            <p:cNvPr id="41" name="Group 25"/>
            <p:cNvGrpSpPr>
              <a:grpSpLocks/>
            </p:cNvGrpSpPr>
            <p:nvPr/>
          </p:nvGrpSpPr>
          <p:grpSpPr bwMode="auto">
            <a:xfrm>
              <a:off x="2031" y="2704"/>
              <a:ext cx="726" cy="635"/>
              <a:chOff x="1260" y="2341"/>
              <a:chExt cx="1270" cy="1225"/>
            </a:xfrm>
          </p:grpSpPr>
          <p:sp>
            <p:nvSpPr>
              <p:cNvPr id="55" name="AutoShape 26"/>
              <p:cNvSpPr>
                <a:spLocks noChangeArrowheads="1"/>
              </p:cNvSpPr>
              <p:nvPr/>
            </p:nvSpPr>
            <p:spPr bwMode="auto">
              <a:xfrm>
                <a:off x="1260" y="2341"/>
                <a:ext cx="1270" cy="1225"/>
              </a:xfrm>
              <a:prstGeom prst="cube">
                <a:avLst>
                  <a:gd name="adj" fmla="val 25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56" name="Oval 27"/>
              <p:cNvSpPr>
                <a:spLocks noChangeArrowheads="1"/>
              </p:cNvSpPr>
              <p:nvPr/>
            </p:nvSpPr>
            <p:spPr bwMode="auto">
              <a:xfrm>
                <a:off x="2349" y="2795"/>
                <a:ext cx="91"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57" name="Oval 28"/>
              <p:cNvSpPr>
                <a:spLocks noChangeArrowheads="1"/>
              </p:cNvSpPr>
              <p:nvPr/>
            </p:nvSpPr>
            <p:spPr bwMode="auto">
              <a:xfrm>
                <a:off x="1442" y="3203"/>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58" name="Oval 29"/>
              <p:cNvSpPr>
                <a:spLocks noChangeArrowheads="1"/>
              </p:cNvSpPr>
              <p:nvPr/>
            </p:nvSpPr>
            <p:spPr bwMode="auto">
              <a:xfrm>
                <a:off x="1850" y="3203"/>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59" name="Oval 30"/>
              <p:cNvSpPr>
                <a:spLocks noChangeArrowheads="1"/>
              </p:cNvSpPr>
              <p:nvPr/>
            </p:nvSpPr>
            <p:spPr bwMode="auto">
              <a:xfrm>
                <a:off x="1623" y="2795"/>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60" name="Oval 31"/>
              <p:cNvSpPr>
                <a:spLocks noChangeArrowheads="1"/>
              </p:cNvSpPr>
              <p:nvPr/>
            </p:nvSpPr>
            <p:spPr bwMode="auto">
              <a:xfrm rot="1980000">
                <a:off x="1614" y="2415"/>
                <a:ext cx="137" cy="1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61" name="Oval 32"/>
              <p:cNvSpPr>
                <a:spLocks noChangeArrowheads="1"/>
              </p:cNvSpPr>
              <p:nvPr/>
            </p:nvSpPr>
            <p:spPr bwMode="auto">
              <a:xfrm rot="1980000">
                <a:off x="1932" y="2415"/>
                <a:ext cx="136" cy="1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grpSp>
        <p:grpSp>
          <p:nvGrpSpPr>
            <p:cNvPr id="42" name="Group 33"/>
            <p:cNvGrpSpPr>
              <a:grpSpLocks/>
            </p:cNvGrpSpPr>
            <p:nvPr/>
          </p:nvGrpSpPr>
          <p:grpSpPr bwMode="auto">
            <a:xfrm>
              <a:off x="2848" y="2704"/>
              <a:ext cx="726" cy="635"/>
              <a:chOff x="1260" y="2341"/>
              <a:chExt cx="1270" cy="1225"/>
            </a:xfrm>
          </p:grpSpPr>
          <p:sp>
            <p:nvSpPr>
              <p:cNvPr id="48" name="AutoShape 34"/>
              <p:cNvSpPr>
                <a:spLocks noChangeArrowheads="1"/>
              </p:cNvSpPr>
              <p:nvPr/>
            </p:nvSpPr>
            <p:spPr bwMode="auto">
              <a:xfrm>
                <a:off x="1260" y="2341"/>
                <a:ext cx="1270" cy="1225"/>
              </a:xfrm>
              <a:prstGeom prst="cube">
                <a:avLst>
                  <a:gd name="adj" fmla="val 25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49" name="Oval 35"/>
              <p:cNvSpPr>
                <a:spLocks noChangeArrowheads="1"/>
              </p:cNvSpPr>
              <p:nvPr/>
            </p:nvSpPr>
            <p:spPr bwMode="auto">
              <a:xfrm>
                <a:off x="2349" y="2795"/>
                <a:ext cx="91"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50" name="Oval 36"/>
              <p:cNvSpPr>
                <a:spLocks noChangeArrowheads="1"/>
              </p:cNvSpPr>
              <p:nvPr/>
            </p:nvSpPr>
            <p:spPr bwMode="auto">
              <a:xfrm>
                <a:off x="1442" y="3203"/>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51" name="Oval 37"/>
              <p:cNvSpPr>
                <a:spLocks noChangeArrowheads="1"/>
              </p:cNvSpPr>
              <p:nvPr/>
            </p:nvSpPr>
            <p:spPr bwMode="auto">
              <a:xfrm>
                <a:off x="1850" y="3203"/>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52" name="Oval 38"/>
              <p:cNvSpPr>
                <a:spLocks noChangeArrowheads="1"/>
              </p:cNvSpPr>
              <p:nvPr/>
            </p:nvSpPr>
            <p:spPr bwMode="auto">
              <a:xfrm>
                <a:off x="1623" y="2795"/>
                <a:ext cx="227" cy="22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53" name="Oval 39"/>
              <p:cNvSpPr>
                <a:spLocks noChangeArrowheads="1"/>
              </p:cNvSpPr>
              <p:nvPr/>
            </p:nvSpPr>
            <p:spPr bwMode="auto">
              <a:xfrm rot="1980000">
                <a:off x="1614" y="2415"/>
                <a:ext cx="137" cy="1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sp>
            <p:nvSpPr>
              <p:cNvPr id="54" name="Oval 40"/>
              <p:cNvSpPr>
                <a:spLocks noChangeArrowheads="1"/>
              </p:cNvSpPr>
              <p:nvPr/>
            </p:nvSpPr>
            <p:spPr bwMode="auto">
              <a:xfrm rot="1980000">
                <a:off x="1932" y="2415"/>
                <a:ext cx="136" cy="1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grpSp>
        <p:sp>
          <p:nvSpPr>
            <p:cNvPr id="43" name="Text Box 41"/>
            <p:cNvSpPr txBox="1">
              <a:spLocks noChangeArrowheads="1"/>
            </p:cNvSpPr>
            <p:nvPr/>
          </p:nvSpPr>
          <p:spPr bwMode="auto">
            <a:xfrm>
              <a:off x="1396" y="2432"/>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tx1"/>
                  </a:solidFill>
                </a:rPr>
                <a:t>1/6</a:t>
              </a:r>
            </a:p>
          </p:txBody>
        </p:sp>
        <p:sp>
          <p:nvSpPr>
            <p:cNvPr id="44" name="Text Box 42"/>
            <p:cNvSpPr txBox="1">
              <a:spLocks noChangeArrowheads="1"/>
            </p:cNvSpPr>
            <p:nvPr/>
          </p:nvSpPr>
          <p:spPr bwMode="auto">
            <a:xfrm>
              <a:off x="580" y="2432"/>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tx1"/>
                  </a:solidFill>
                </a:rPr>
                <a:t>1/6</a:t>
              </a:r>
            </a:p>
          </p:txBody>
        </p:sp>
        <p:sp>
          <p:nvSpPr>
            <p:cNvPr id="45" name="Text Box 43"/>
            <p:cNvSpPr txBox="1">
              <a:spLocks noChangeArrowheads="1"/>
            </p:cNvSpPr>
            <p:nvPr/>
          </p:nvSpPr>
          <p:spPr bwMode="auto">
            <a:xfrm>
              <a:off x="3074" y="2432"/>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tx1"/>
                  </a:solidFill>
                </a:rPr>
                <a:t>1/6</a:t>
              </a:r>
            </a:p>
          </p:txBody>
        </p:sp>
        <p:sp>
          <p:nvSpPr>
            <p:cNvPr id="46" name="Text Box 44"/>
            <p:cNvSpPr txBox="1">
              <a:spLocks noChangeArrowheads="1"/>
            </p:cNvSpPr>
            <p:nvPr/>
          </p:nvSpPr>
          <p:spPr bwMode="auto">
            <a:xfrm>
              <a:off x="2212" y="2432"/>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FDA754"/>
                </a:buClr>
                <a:buFont typeface="Webdings" pitchFamily="18" charset="2"/>
                <a:buChar char="4"/>
                <a:defRPr sz="2100" b="1">
                  <a:solidFill>
                    <a:srgbClr val="663300"/>
                  </a:solidFill>
                  <a:latin typeface="Arial" charset="0"/>
                </a:defRPr>
              </a:lvl1pPr>
              <a:lvl2pPr marL="571500" indent="161925" algn="l">
                <a:spcBef>
                  <a:spcPct val="20000"/>
                </a:spcBef>
                <a:buClr>
                  <a:srgbClr val="FDA754"/>
                </a:buClr>
                <a:buChar char="•"/>
                <a:defRPr sz="1700" b="1">
                  <a:solidFill>
                    <a:srgbClr val="074A87"/>
                  </a:solidFill>
                  <a:latin typeface="Arial" charset="0"/>
                </a:defRPr>
              </a:lvl2pPr>
              <a:lvl3pPr marL="1143000" indent="161925" algn="l">
                <a:spcBef>
                  <a:spcPct val="20000"/>
                </a:spcBef>
                <a:buClr>
                  <a:srgbClr val="FDA754"/>
                </a:buClr>
                <a:buChar char="-"/>
                <a:defRPr sz="1600">
                  <a:solidFill>
                    <a:srgbClr val="663300"/>
                  </a:solidFill>
                  <a:latin typeface="Arial" charset="0"/>
                </a:defRPr>
              </a:lvl3pPr>
              <a:lvl4pPr marL="1714500" indent="177800" algn="l">
                <a:spcBef>
                  <a:spcPct val="20000"/>
                </a:spcBef>
                <a:buClr>
                  <a:srgbClr val="FDA754"/>
                </a:buClr>
                <a:buFont typeface="Webdings" pitchFamily="18" charset="2"/>
                <a:buChar char="6"/>
                <a:defRPr sz="1400">
                  <a:solidFill>
                    <a:srgbClr val="074A87"/>
                  </a:solidFill>
                  <a:latin typeface="Arial" charset="0"/>
                </a:defRPr>
              </a:lvl4pPr>
              <a:lvl5pPr marL="2286000" indent="168275" algn="l">
                <a:spcBef>
                  <a:spcPct val="20000"/>
                </a:spcBef>
                <a:buClr>
                  <a:srgbClr val="FDA754"/>
                </a:buClr>
                <a:buChar char="»"/>
                <a:defRPr sz="1200">
                  <a:solidFill>
                    <a:srgbClr val="4D4D4D"/>
                  </a:solidFill>
                  <a:latin typeface="Arial" charset="0"/>
                </a:defRPr>
              </a:lvl5pPr>
              <a:lvl6pPr marL="2743200" indent="168275"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eaLnBrk="0" fontAlgn="base" hangingPunct="0">
                <a:spcBef>
                  <a:spcPct val="20000"/>
                </a:spcBef>
                <a:spcAft>
                  <a:spcPct val="0"/>
                </a:spcAft>
                <a:buClr>
                  <a:srgbClr val="FDA754"/>
                </a:buClr>
                <a:buChar char="»"/>
                <a:defRPr sz="1200">
                  <a:solidFill>
                    <a:srgbClr val="4D4D4D"/>
                  </a:solidFill>
                  <a:latin typeface="Arial" charset="0"/>
                </a:defRPr>
              </a:lvl9pPr>
            </a:lstStyle>
            <a:p>
              <a:pPr>
                <a:spcBef>
                  <a:spcPct val="0"/>
                </a:spcBef>
                <a:buClrTx/>
                <a:buFontTx/>
                <a:buNone/>
              </a:pPr>
              <a:r>
                <a:rPr lang="en-US" altLang="fr-FR" sz="2400" b="0">
                  <a:solidFill>
                    <a:schemeClr val="tx1"/>
                  </a:solidFill>
                </a:rPr>
                <a:t>1/6</a:t>
              </a:r>
            </a:p>
          </p:txBody>
        </p:sp>
        <p:sp>
          <p:nvSpPr>
            <p:cNvPr id="47" name="AutoShape 45"/>
            <p:cNvSpPr>
              <a:spLocks noChangeArrowheads="1"/>
            </p:cNvSpPr>
            <p:nvPr/>
          </p:nvSpPr>
          <p:spPr bwMode="auto">
            <a:xfrm>
              <a:off x="3982" y="2704"/>
              <a:ext cx="998" cy="499"/>
            </a:xfrm>
            <a:prstGeom prst="leftRightArrow">
              <a:avLst>
                <a:gd name="adj1" fmla="val 50000"/>
                <a:gd name="adj2" fmla="val 40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rgbClr val="084887"/>
                  </a:solidFill>
                  <a:latin typeface="Arial" charset="0"/>
                </a:defRPr>
              </a:lvl1pPr>
              <a:lvl2pPr marL="742950" indent="-285750">
                <a:defRPr sz="1200" b="1">
                  <a:solidFill>
                    <a:srgbClr val="084887"/>
                  </a:solidFill>
                  <a:latin typeface="Arial" charset="0"/>
                </a:defRPr>
              </a:lvl2pPr>
              <a:lvl3pPr marL="1143000" indent="-228600">
                <a:defRPr sz="1200" b="1">
                  <a:solidFill>
                    <a:srgbClr val="084887"/>
                  </a:solidFill>
                  <a:latin typeface="Arial" charset="0"/>
                </a:defRPr>
              </a:lvl3pPr>
              <a:lvl4pPr marL="1600200" indent="-228600">
                <a:defRPr sz="1200" b="1">
                  <a:solidFill>
                    <a:srgbClr val="084887"/>
                  </a:solidFill>
                  <a:latin typeface="Arial" charset="0"/>
                </a:defRPr>
              </a:lvl4pPr>
              <a:lvl5pPr marL="2057400" indent="-228600">
                <a:defRPr sz="1200" b="1">
                  <a:solidFill>
                    <a:srgbClr val="084887"/>
                  </a:solidFill>
                  <a:latin typeface="Arial" charset="0"/>
                </a:defRPr>
              </a:lvl5pPr>
              <a:lvl6pPr marL="2514600" indent="-228600" algn="r" eaLnBrk="0" fontAlgn="base" hangingPunct="0">
                <a:spcBef>
                  <a:spcPct val="0"/>
                </a:spcBef>
                <a:spcAft>
                  <a:spcPct val="0"/>
                </a:spcAft>
                <a:defRPr sz="1200" b="1">
                  <a:solidFill>
                    <a:srgbClr val="084887"/>
                  </a:solidFill>
                  <a:latin typeface="Arial" charset="0"/>
                </a:defRPr>
              </a:lvl6pPr>
              <a:lvl7pPr marL="2971800" indent="-228600" algn="r" eaLnBrk="0" fontAlgn="base" hangingPunct="0">
                <a:spcBef>
                  <a:spcPct val="0"/>
                </a:spcBef>
                <a:spcAft>
                  <a:spcPct val="0"/>
                </a:spcAft>
                <a:defRPr sz="1200" b="1">
                  <a:solidFill>
                    <a:srgbClr val="084887"/>
                  </a:solidFill>
                  <a:latin typeface="Arial" charset="0"/>
                </a:defRPr>
              </a:lvl7pPr>
              <a:lvl8pPr marL="3429000" indent="-228600" algn="r" eaLnBrk="0" fontAlgn="base" hangingPunct="0">
                <a:spcBef>
                  <a:spcPct val="0"/>
                </a:spcBef>
                <a:spcAft>
                  <a:spcPct val="0"/>
                </a:spcAft>
                <a:defRPr sz="1200" b="1">
                  <a:solidFill>
                    <a:srgbClr val="084887"/>
                  </a:solidFill>
                  <a:latin typeface="Arial" charset="0"/>
                </a:defRPr>
              </a:lvl8pPr>
              <a:lvl9pPr marL="3886200" indent="-228600" algn="r" eaLnBrk="0" fontAlgn="base" hangingPunct="0">
                <a:spcBef>
                  <a:spcPct val="0"/>
                </a:spcBef>
                <a:spcAft>
                  <a:spcPct val="0"/>
                </a:spcAft>
                <a:defRPr sz="1200" b="1">
                  <a:solidFill>
                    <a:srgbClr val="084887"/>
                  </a:solidFill>
                  <a:latin typeface="Arial" charset="0"/>
                </a:defRPr>
              </a:lvl9pPr>
            </a:lstStyle>
            <a:p>
              <a:endParaRPr lang="fr-FR" altLang="fr-FR"/>
            </a:p>
          </p:txBody>
        </p:sp>
      </p:grpSp>
      <p:sp>
        <p:nvSpPr>
          <p:cNvPr id="78" name="Text Box 61"/>
          <p:cNvSpPr txBox="1">
            <a:spLocks noChangeArrowheads="1"/>
          </p:cNvSpPr>
          <p:nvPr/>
        </p:nvSpPr>
        <p:spPr bwMode="auto">
          <a:xfrm>
            <a:off x="143508" y="2751770"/>
            <a:ext cx="8784976" cy="41549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defTabSz="762000">
              <a:spcBef>
                <a:spcPct val="20000"/>
              </a:spcBef>
              <a:buClr>
                <a:srgbClr val="FDA754"/>
              </a:buClr>
              <a:buFont typeface="Webdings" pitchFamily="18" charset="2"/>
              <a:buChar char="4"/>
              <a:defRPr sz="2100" b="1">
                <a:solidFill>
                  <a:srgbClr val="663300"/>
                </a:solidFill>
                <a:latin typeface="Arial" charset="0"/>
              </a:defRPr>
            </a:lvl1pPr>
            <a:lvl2pPr marL="571500" indent="161925" algn="l" defTabSz="762000">
              <a:spcBef>
                <a:spcPct val="20000"/>
              </a:spcBef>
              <a:buClr>
                <a:srgbClr val="FDA754"/>
              </a:buClr>
              <a:buChar char="•"/>
              <a:defRPr sz="1700" b="1">
                <a:solidFill>
                  <a:srgbClr val="074A87"/>
                </a:solidFill>
                <a:latin typeface="Arial" charset="0"/>
              </a:defRPr>
            </a:lvl2pPr>
            <a:lvl3pPr marL="1143000" indent="161925" algn="l" defTabSz="762000">
              <a:spcBef>
                <a:spcPct val="20000"/>
              </a:spcBef>
              <a:buClr>
                <a:srgbClr val="FDA754"/>
              </a:buClr>
              <a:buChar char="-"/>
              <a:defRPr sz="1600">
                <a:solidFill>
                  <a:srgbClr val="663300"/>
                </a:solidFill>
                <a:latin typeface="Arial" charset="0"/>
              </a:defRPr>
            </a:lvl3pPr>
            <a:lvl4pPr marL="1714500" indent="177800" algn="l" defTabSz="762000">
              <a:spcBef>
                <a:spcPct val="20000"/>
              </a:spcBef>
              <a:buClr>
                <a:srgbClr val="FDA754"/>
              </a:buClr>
              <a:buFont typeface="Webdings" pitchFamily="18" charset="2"/>
              <a:buChar char="6"/>
              <a:defRPr sz="1400">
                <a:solidFill>
                  <a:srgbClr val="074A87"/>
                </a:solidFill>
                <a:latin typeface="Arial" charset="0"/>
              </a:defRPr>
            </a:lvl4pPr>
            <a:lvl5pPr marL="2286000" indent="168275" algn="l" defTabSz="762000">
              <a:spcBef>
                <a:spcPct val="20000"/>
              </a:spcBef>
              <a:buClr>
                <a:srgbClr val="FDA754"/>
              </a:buClr>
              <a:buChar char="»"/>
              <a:defRPr sz="1200">
                <a:solidFill>
                  <a:srgbClr val="4D4D4D"/>
                </a:solidFill>
                <a:latin typeface="Arial" charset="0"/>
              </a:defRPr>
            </a:lvl5pPr>
            <a:lvl6pPr marL="2743200" indent="168275" defTabSz="762000" eaLnBrk="0" fontAlgn="base" hangingPunct="0">
              <a:spcBef>
                <a:spcPct val="20000"/>
              </a:spcBef>
              <a:spcAft>
                <a:spcPct val="0"/>
              </a:spcAft>
              <a:buClr>
                <a:srgbClr val="FDA754"/>
              </a:buClr>
              <a:buChar char="»"/>
              <a:defRPr sz="1200">
                <a:solidFill>
                  <a:srgbClr val="4D4D4D"/>
                </a:solidFill>
                <a:latin typeface="Arial" charset="0"/>
              </a:defRPr>
            </a:lvl6pPr>
            <a:lvl7pPr marL="3200400" indent="168275" defTabSz="762000" eaLnBrk="0" fontAlgn="base" hangingPunct="0">
              <a:spcBef>
                <a:spcPct val="20000"/>
              </a:spcBef>
              <a:spcAft>
                <a:spcPct val="0"/>
              </a:spcAft>
              <a:buClr>
                <a:srgbClr val="FDA754"/>
              </a:buClr>
              <a:buChar char="»"/>
              <a:defRPr sz="1200">
                <a:solidFill>
                  <a:srgbClr val="4D4D4D"/>
                </a:solidFill>
                <a:latin typeface="Arial" charset="0"/>
              </a:defRPr>
            </a:lvl7pPr>
            <a:lvl8pPr marL="3657600" indent="168275" defTabSz="762000" eaLnBrk="0" fontAlgn="base" hangingPunct="0">
              <a:spcBef>
                <a:spcPct val="20000"/>
              </a:spcBef>
              <a:spcAft>
                <a:spcPct val="0"/>
              </a:spcAft>
              <a:buClr>
                <a:srgbClr val="FDA754"/>
              </a:buClr>
              <a:buChar char="»"/>
              <a:defRPr sz="1200">
                <a:solidFill>
                  <a:srgbClr val="4D4D4D"/>
                </a:solidFill>
                <a:latin typeface="Arial" charset="0"/>
              </a:defRPr>
            </a:lvl8pPr>
            <a:lvl9pPr marL="4114800" indent="168275" defTabSz="762000" eaLnBrk="0" fontAlgn="base" hangingPunct="0">
              <a:spcBef>
                <a:spcPct val="20000"/>
              </a:spcBef>
              <a:spcAft>
                <a:spcPct val="0"/>
              </a:spcAft>
              <a:buClr>
                <a:srgbClr val="FDA754"/>
              </a:buClr>
              <a:buChar char="»"/>
              <a:defRPr sz="1200">
                <a:solidFill>
                  <a:srgbClr val="4D4D4D"/>
                </a:solidFill>
                <a:latin typeface="Arial" charset="0"/>
              </a:defRPr>
            </a:lvl9pPr>
          </a:lstStyle>
          <a:p>
            <a:pPr eaLnBrk="1" hangingPunct="1">
              <a:spcBef>
                <a:spcPct val="0"/>
              </a:spcBef>
              <a:buClrTx/>
              <a:buFontTx/>
              <a:buNone/>
            </a:pPr>
            <a:r>
              <a:rPr lang="fr-FR" altLang="fr-FR" b="0" dirty="0">
                <a:solidFill>
                  <a:schemeClr val="tx1"/>
                </a:solidFill>
              </a:rPr>
              <a:t>La fiabilité d’un système </a:t>
            </a:r>
            <a:r>
              <a:rPr lang="fr-FR" altLang="fr-FR" u="sng" dirty="0" smtClean="0">
                <a:solidFill>
                  <a:srgbClr val="FF0000"/>
                </a:solidFill>
              </a:rPr>
              <a:t>N’EST PAS </a:t>
            </a:r>
            <a:r>
              <a:rPr lang="fr-FR" altLang="fr-FR" b="0" dirty="0">
                <a:solidFill>
                  <a:schemeClr val="tx1"/>
                </a:solidFill>
              </a:rPr>
              <a:t>celle de son élément le moins fiable</a:t>
            </a:r>
          </a:p>
        </p:txBody>
      </p:sp>
    </p:spTree>
    <p:extLst>
      <p:ext uri="{BB962C8B-B14F-4D97-AF65-F5344CB8AC3E}">
        <p14:creationId xmlns:p14="http://schemas.microsoft.com/office/powerpoint/2010/main" val="339967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8"/>
          <p:cNvSpPr>
            <a:spLocks noGrp="1"/>
          </p:cNvSpPr>
          <p:nvPr>
            <p:ph idx="1"/>
          </p:nvPr>
        </p:nvSpPr>
        <p:spPr>
          <a:xfrm>
            <a:off x="6408489" y="4418434"/>
            <a:ext cx="2700015" cy="338733"/>
          </a:xfrm>
        </p:spPr>
        <p:txBody>
          <a:bodyPr/>
          <a:lstStyle/>
          <a:p>
            <a:r>
              <a:rPr lang="fr-FR" dirty="0" smtClean="0"/>
              <a:t>1954-1958 : Emile GUMBEL</a:t>
            </a:r>
            <a:endParaRPr lang="fr-FR" dirty="0"/>
          </a:p>
        </p:txBody>
      </p:sp>
      <p:sp>
        <p:nvSpPr>
          <p:cNvPr id="8" name="Titre 7"/>
          <p:cNvSpPr>
            <a:spLocks noGrp="1"/>
          </p:cNvSpPr>
          <p:nvPr>
            <p:ph type="title"/>
          </p:nvPr>
        </p:nvSpPr>
        <p:spPr>
          <a:xfrm>
            <a:off x="359532" y="411163"/>
            <a:ext cx="8533643" cy="540000"/>
          </a:xfrm>
        </p:spPr>
        <p:txBody>
          <a:bodyPr/>
          <a:lstStyle/>
          <a:p>
            <a:r>
              <a:rPr lang="fr-FR" dirty="0" smtClean="0"/>
              <a:t>1951 </a:t>
            </a:r>
            <a:r>
              <a:rPr lang="fr-FR" dirty="0"/>
              <a:t>: </a:t>
            </a:r>
            <a:r>
              <a:rPr lang="fr-FR" dirty="0" err="1" smtClean="0"/>
              <a:t>Waloddi</a:t>
            </a:r>
            <a:r>
              <a:rPr lang="fr-FR" dirty="0" smtClean="0"/>
              <a:t> WEIBULL</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dirty="0"/>
              <a:t>Jean-Louis DUFOUR – </a:t>
            </a:r>
            <a:r>
              <a:rPr lang="en-US" dirty="0" err="1"/>
              <a:t>Histoires</a:t>
            </a:r>
            <a:r>
              <a:rPr lang="en-US" dirty="0"/>
              <a:t> </a:t>
            </a:r>
            <a:r>
              <a:rPr lang="en-US" dirty="0" err="1"/>
              <a:t>d’ingénieurs</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7</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029816"/>
            <a:ext cx="4953000"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encrypted-tbn0.gstatic.com/images?q=tbn:ANd9GcTr-9xj8R947sJPRKmuOH8RHFJ6CkZ88A5pcmeEiofwIzKIsDaT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4308" y="7937"/>
            <a:ext cx="1786980" cy="29038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4048" y="2211710"/>
            <a:ext cx="2268054" cy="1585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51"/>
          <p:cNvSpPr>
            <a:spLocks noChangeArrowheads="1"/>
          </p:cNvSpPr>
          <p:nvPr/>
        </p:nvSpPr>
        <p:spPr bwMode="auto">
          <a:xfrm>
            <a:off x="4175956" y="159482"/>
            <a:ext cx="3024336" cy="739367"/>
          </a:xfrm>
          <a:prstGeom prst="rect">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5784" tIns="47892" rIns="95784" bIns="47892"/>
          <a:lstStyle>
            <a:lvl1pPr indent="161925" algn="l" defTabSz="957263">
              <a:spcBef>
                <a:spcPct val="20000"/>
              </a:spcBef>
              <a:buClr>
                <a:srgbClr val="FDA754"/>
              </a:buClr>
              <a:buFont typeface="Webdings" pitchFamily="18" charset="2"/>
              <a:buChar char="4"/>
              <a:defRPr sz="2100" b="1">
                <a:solidFill>
                  <a:srgbClr val="663300"/>
                </a:solidFill>
                <a:latin typeface="Arial" charset="0"/>
              </a:defRPr>
            </a:lvl1pPr>
            <a:lvl2pPr marL="327025" indent="161925" algn="l" defTabSz="957263">
              <a:spcBef>
                <a:spcPct val="20000"/>
              </a:spcBef>
              <a:buClr>
                <a:srgbClr val="FDA754"/>
              </a:buClr>
              <a:buChar char="•"/>
              <a:defRPr sz="1700" b="1">
                <a:solidFill>
                  <a:srgbClr val="074A87"/>
                </a:solidFill>
                <a:latin typeface="Arial" charset="0"/>
              </a:defRPr>
            </a:lvl2pPr>
            <a:lvl3pPr marL="654050" indent="161925" algn="l" defTabSz="957263">
              <a:spcBef>
                <a:spcPct val="20000"/>
              </a:spcBef>
              <a:buClr>
                <a:srgbClr val="FDA754"/>
              </a:buClr>
              <a:buChar char="-"/>
              <a:defRPr sz="1600">
                <a:solidFill>
                  <a:srgbClr val="663300"/>
                </a:solidFill>
                <a:latin typeface="Arial" charset="0"/>
              </a:defRPr>
            </a:lvl3pPr>
            <a:lvl4pPr marL="981075" indent="177800" algn="l" defTabSz="957263">
              <a:spcBef>
                <a:spcPct val="20000"/>
              </a:spcBef>
              <a:buClr>
                <a:srgbClr val="FDA754"/>
              </a:buClr>
              <a:buFont typeface="Webdings" pitchFamily="18" charset="2"/>
              <a:buChar char="6"/>
              <a:defRPr sz="1400">
                <a:solidFill>
                  <a:srgbClr val="074A87"/>
                </a:solidFill>
                <a:latin typeface="Arial" charset="0"/>
              </a:defRPr>
            </a:lvl4pPr>
            <a:lvl5pPr marL="1323975" indent="168275" algn="l" defTabSz="957263">
              <a:spcBef>
                <a:spcPct val="20000"/>
              </a:spcBef>
              <a:buClr>
                <a:srgbClr val="FDA754"/>
              </a:buClr>
              <a:buChar char="»"/>
              <a:defRPr sz="1200">
                <a:solidFill>
                  <a:srgbClr val="4D4D4D"/>
                </a:solidFill>
                <a:latin typeface="Arial" charset="0"/>
              </a:defRPr>
            </a:lvl5pPr>
            <a:lvl6pPr marL="1781175" indent="168275" defTabSz="957263" eaLnBrk="0" fontAlgn="base" hangingPunct="0">
              <a:spcBef>
                <a:spcPct val="20000"/>
              </a:spcBef>
              <a:spcAft>
                <a:spcPct val="0"/>
              </a:spcAft>
              <a:buClr>
                <a:srgbClr val="FDA754"/>
              </a:buClr>
              <a:buChar char="»"/>
              <a:defRPr sz="1200">
                <a:solidFill>
                  <a:srgbClr val="4D4D4D"/>
                </a:solidFill>
                <a:latin typeface="Arial" charset="0"/>
              </a:defRPr>
            </a:lvl6pPr>
            <a:lvl7pPr marL="2238375" indent="168275" defTabSz="957263" eaLnBrk="0" fontAlgn="base" hangingPunct="0">
              <a:spcBef>
                <a:spcPct val="20000"/>
              </a:spcBef>
              <a:spcAft>
                <a:spcPct val="0"/>
              </a:spcAft>
              <a:buClr>
                <a:srgbClr val="FDA754"/>
              </a:buClr>
              <a:buChar char="»"/>
              <a:defRPr sz="1200">
                <a:solidFill>
                  <a:srgbClr val="4D4D4D"/>
                </a:solidFill>
                <a:latin typeface="Arial" charset="0"/>
              </a:defRPr>
            </a:lvl7pPr>
            <a:lvl8pPr marL="2695575" indent="168275" defTabSz="957263" eaLnBrk="0" fontAlgn="base" hangingPunct="0">
              <a:spcBef>
                <a:spcPct val="20000"/>
              </a:spcBef>
              <a:spcAft>
                <a:spcPct val="0"/>
              </a:spcAft>
              <a:buClr>
                <a:srgbClr val="FDA754"/>
              </a:buClr>
              <a:buChar char="»"/>
              <a:defRPr sz="1200">
                <a:solidFill>
                  <a:srgbClr val="4D4D4D"/>
                </a:solidFill>
                <a:latin typeface="Arial" charset="0"/>
              </a:defRPr>
            </a:lvl8pPr>
            <a:lvl9pPr marL="3152775" indent="168275" defTabSz="957263" eaLnBrk="0" fontAlgn="base" hangingPunct="0">
              <a:spcBef>
                <a:spcPct val="20000"/>
              </a:spcBef>
              <a:spcAft>
                <a:spcPct val="0"/>
              </a:spcAft>
              <a:buClr>
                <a:srgbClr val="FDA754"/>
              </a:buClr>
              <a:buChar char="»"/>
              <a:defRPr sz="1200">
                <a:solidFill>
                  <a:srgbClr val="4D4D4D"/>
                </a:solidFill>
                <a:latin typeface="Arial" charset="0"/>
              </a:defRPr>
            </a:lvl9pPr>
          </a:lstStyle>
          <a:p>
            <a:r>
              <a:rPr lang="fr-FR" altLang="fr-FR" sz="4000" dirty="0" smtClean="0">
                <a:sym typeface="Symbol" pitchFamily="18" charset="2"/>
              </a:rPr>
              <a:t></a:t>
            </a:r>
            <a:r>
              <a:rPr lang="fr-FR" altLang="fr-FR" sz="4000" baseline="-25000" dirty="0" smtClean="0">
                <a:sym typeface="Symbol" pitchFamily="18" charset="2"/>
              </a:rPr>
              <a:t>t</a:t>
            </a:r>
            <a:r>
              <a:rPr lang="fr-FR" altLang="fr-FR" sz="4000" dirty="0" smtClean="0">
                <a:sym typeface="Symbol" pitchFamily="18" charset="2"/>
              </a:rPr>
              <a:t> = </a:t>
            </a:r>
            <a:r>
              <a:rPr lang="fr-FR" altLang="fr-FR" sz="4000" baseline="-25000" dirty="0" smtClean="0">
                <a:sym typeface="Symbol" pitchFamily="18" charset="2"/>
              </a:rPr>
              <a:t>1</a:t>
            </a:r>
            <a:r>
              <a:rPr lang="fr-FR" altLang="fr-FR" sz="4000" dirty="0" smtClean="0">
                <a:sym typeface="Symbol" pitchFamily="18" charset="2"/>
              </a:rPr>
              <a:t> </a:t>
            </a:r>
            <a:r>
              <a:rPr lang="fr-FR" altLang="fr-FR" sz="4000" dirty="0">
                <a:sym typeface="Symbol" pitchFamily="18" charset="2"/>
              </a:rPr>
              <a:t>. </a:t>
            </a:r>
            <a:r>
              <a:rPr lang="fr-FR" altLang="fr-FR" sz="4000" dirty="0" smtClean="0">
                <a:sym typeface="Symbol" pitchFamily="18" charset="2"/>
              </a:rPr>
              <a:t>t</a:t>
            </a:r>
            <a:r>
              <a:rPr lang="fr-FR" altLang="fr-FR" sz="4000" baseline="30000" dirty="0" smtClean="0">
                <a:sym typeface="Symbol"/>
              </a:rPr>
              <a:t></a:t>
            </a:r>
            <a:endParaRPr lang="fr-FR" altLang="fr-FR" dirty="0"/>
          </a:p>
        </p:txBody>
      </p:sp>
      <p:sp>
        <p:nvSpPr>
          <p:cNvPr id="15" name="Rectangle 151"/>
          <p:cNvSpPr>
            <a:spLocks noChangeArrowheads="1"/>
          </p:cNvSpPr>
          <p:nvPr/>
        </p:nvSpPr>
        <p:spPr bwMode="auto">
          <a:xfrm>
            <a:off x="7197724" y="2974868"/>
            <a:ext cx="1946784" cy="496982"/>
          </a:xfrm>
          <a:prstGeom prst="rect">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5784" tIns="47892" rIns="95784" bIns="47892"/>
          <a:lstStyle>
            <a:lvl1pPr indent="161925" algn="l" defTabSz="957263">
              <a:spcBef>
                <a:spcPct val="20000"/>
              </a:spcBef>
              <a:buClr>
                <a:srgbClr val="FDA754"/>
              </a:buClr>
              <a:buFont typeface="Webdings" pitchFamily="18" charset="2"/>
              <a:buChar char="4"/>
              <a:defRPr sz="2100" b="1">
                <a:solidFill>
                  <a:srgbClr val="663300"/>
                </a:solidFill>
                <a:latin typeface="Arial" charset="0"/>
              </a:defRPr>
            </a:lvl1pPr>
            <a:lvl2pPr marL="327025" indent="161925" algn="l" defTabSz="957263">
              <a:spcBef>
                <a:spcPct val="20000"/>
              </a:spcBef>
              <a:buClr>
                <a:srgbClr val="FDA754"/>
              </a:buClr>
              <a:buChar char="•"/>
              <a:defRPr sz="1700" b="1">
                <a:solidFill>
                  <a:srgbClr val="074A87"/>
                </a:solidFill>
                <a:latin typeface="Arial" charset="0"/>
              </a:defRPr>
            </a:lvl2pPr>
            <a:lvl3pPr marL="654050" indent="161925" algn="l" defTabSz="957263">
              <a:spcBef>
                <a:spcPct val="20000"/>
              </a:spcBef>
              <a:buClr>
                <a:srgbClr val="FDA754"/>
              </a:buClr>
              <a:buChar char="-"/>
              <a:defRPr sz="1600">
                <a:solidFill>
                  <a:srgbClr val="663300"/>
                </a:solidFill>
                <a:latin typeface="Arial" charset="0"/>
              </a:defRPr>
            </a:lvl3pPr>
            <a:lvl4pPr marL="981075" indent="177800" algn="l" defTabSz="957263">
              <a:spcBef>
                <a:spcPct val="20000"/>
              </a:spcBef>
              <a:buClr>
                <a:srgbClr val="FDA754"/>
              </a:buClr>
              <a:buFont typeface="Webdings" pitchFamily="18" charset="2"/>
              <a:buChar char="6"/>
              <a:defRPr sz="1400">
                <a:solidFill>
                  <a:srgbClr val="074A87"/>
                </a:solidFill>
                <a:latin typeface="Arial" charset="0"/>
              </a:defRPr>
            </a:lvl4pPr>
            <a:lvl5pPr marL="1323975" indent="168275" algn="l" defTabSz="957263">
              <a:spcBef>
                <a:spcPct val="20000"/>
              </a:spcBef>
              <a:buClr>
                <a:srgbClr val="FDA754"/>
              </a:buClr>
              <a:buChar char="»"/>
              <a:defRPr sz="1200">
                <a:solidFill>
                  <a:srgbClr val="4D4D4D"/>
                </a:solidFill>
                <a:latin typeface="Arial" charset="0"/>
              </a:defRPr>
            </a:lvl5pPr>
            <a:lvl6pPr marL="1781175" indent="168275" defTabSz="957263" eaLnBrk="0" fontAlgn="base" hangingPunct="0">
              <a:spcBef>
                <a:spcPct val="20000"/>
              </a:spcBef>
              <a:spcAft>
                <a:spcPct val="0"/>
              </a:spcAft>
              <a:buClr>
                <a:srgbClr val="FDA754"/>
              </a:buClr>
              <a:buChar char="»"/>
              <a:defRPr sz="1200">
                <a:solidFill>
                  <a:srgbClr val="4D4D4D"/>
                </a:solidFill>
                <a:latin typeface="Arial" charset="0"/>
              </a:defRPr>
            </a:lvl6pPr>
            <a:lvl7pPr marL="2238375" indent="168275" defTabSz="957263" eaLnBrk="0" fontAlgn="base" hangingPunct="0">
              <a:spcBef>
                <a:spcPct val="20000"/>
              </a:spcBef>
              <a:spcAft>
                <a:spcPct val="0"/>
              </a:spcAft>
              <a:buClr>
                <a:srgbClr val="FDA754"/>
              </a:buClr>
              <a:buChar char="»"/>
              <a:defRPr sz="1200">
                <a:solidFill>
                  <a:srgbClr val="4D4D4D"/>
                </a:solidFill>
                <a:latin typeface="Arial" charset="0"/>
              </a:defRPr>
            </a:lvl7pPr>
            <a:lvl8pPr marL="2695575" indent="168275" defTabSz="957263" eaLnBrk="0" fontAlgn="base" hangingPunct="0">
              <a:spcBef>
                <a:spcPct val="20000"/>
              </a:spcBef>
              <a:spcAft>
                <a:spcPct val="0"/>
              </a:spcAft>
              <a:buClr>
                <a:srgbClr val="FDA754"/>
              </a:buClr>
              <a:buChar char="»"/>
              <a:defRPr sz="1200">
                <a:solidFill>
                  <a:srgbClr val="4D4D4D"/>
                </a:solidFill>
                <a:latin typeface="Arial" charset="0"/>
              </a:defRPr>
            </a:lvl8pPr>
            <a:lvl9pPr marL="3152775" indent="168275" defTabSz="957263" eaLnBrk="0" fontAlgn="base" hangingPunct="0">
              <a:spcBef>
                <a:spcPct val="20000"/>
              </a:spcBef>
              <a:spcAft>
                <a:spcPct val="0"/>
              </a:spcAft>
              <a:buClr>
                <a:srgbClr val="FDA754"/>
              </a:buClr>
              <a:buChar char="»"/>
              <a:defRPr sz="1200">
                <a:solidFill>
                  <a:srgbClr val="4D4D4D"/>
                </a:solidFill>
                <a:latin typeface="Arial" charset="0"/>
              </a:defRPr>
            </a:lvl9pPr>
          </a:lstStyle>
          <a:p>
            <a:r>
              <a:rPr lang="fr-FR" altLang="fr-FR" sz="2000" dirty="0" smtClean="0">
                <a:sym typeface="Symbol" pitchFamily="18" charset="2"/>
              </a:rPr>
              <a:t></a:t>
            </a:r>
            <a:r>
              <a:rPr lang="fr-FR" altLang="fr-FR" sz="2000" baseline="-25000" dirty="0" smtClean="0">
                <a:sym typeface="Symbol" pitchFamily="18" charset="2"/>
              </a:rPr>
              <a:t>t</a:t>
            </a:r>
            <a:r>
              <a:rPr lang="fr-FR" altLang="fr-FR" sz="2000" dirty="0" smtClean="0">
                <a:sym typeface="Symbol" pitchFamily="18" charset="2"/>
              </a:rPr>
              <a:t> = </a:t>
            </a:r>
            <a:r>
              <a:rPr lang="fr-FR" altLang="fr-FR" sz="2000" baseline="-25000" dirty="0">
                <a:sym typeface="Symbol" pitchFamily="18" charset="2"/>
              </a:rPr>
              <a:t>0</a:t>
            </a:r>
            <a:r>
              <a:rPr lang="fr-FR" altLang="fr-FR" sz="2000" dirty="0">
                <a:sym typeface="Symbol" pitchFamily="18" charset="2"/>
              </a:rPr>
              <a:t> . </a:t>
            </a:r>
            <a:r>
              <a:rPr lang="fr-FR" altLang="fr-FR" sz="2000" dirty="0" smtClean="0">
                <a:sym typeface="Symbol" pitchFamily="18" charset="2"/>
              </a:rPr>
              <a:t>2</a:t>
            </a:r>
            <a:r>
              <a:rPr lang="fr-FR" altLang="fr-FR" sz="2000" baseline="30000" dirty="0" smtClean="0">
                <a:sym typeface="Symbol" pitchFamily="18" charset="2"/>
              </a:rPr>
              <a:t>t/T2</a:t>
            </a:r>
            <a:endParaRPr lang="fr-FR" altLang="fr-FR" sz="2000" dirty="0"/>
          </a:p>
        </p:txBody>
      </p:sp>
      <p:sp>
        <p:nvSpPr>
          <p:cNvPr id="4" name="Flèche droite 3"/>
          <p:cNvSpPr/>
          <p:nvPr/>
        </p:nvSpPr>
        <p:spPr>
          <a:xfrm rot="830047">
            <a:off x="5110389" y="4240924"/>
            <a:ext cx="1183677" cy="173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droite 15"/>
          <p:cNvSpPr/>
          <p:nvPr/>
        </p:nvSpPr>
        <p:spPr>
          <a:xfrm rot="5400000">
            <a:off x="6264188" y="4011910"/>
            <a:ext cx="396044"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9908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4" grpId="0" animBg="1"/>
      <p:bldP spid="15" grpId="0" animBg="1"/>
      <p:bldP spid="4"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5956" y="1275606"/>
            <a:ext cx="4953000" cy="348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re 7"/>
          <p:cNvSpPr>
            <a:spLocks noGrp="1"/>
          </p:cNvSpPr>
          <p:nvPr>
            <p:ph type="title"/>
          </p:nvPr>
        </p:nvSpPr>
        <p:spPr>
          <a:xfrm>
            <a:off x="359532" y="411162"/>
            <a:ext cx="4068452" cy="936451"/>
          </a:xfrm>
        </p:spPr>
        <p:txBody>
          <a:bodyPr/>
          <a:lstStyle/>
          <a:p>
            <a:r>
              <a:rPr lang="fr-FR" dirty="0" smtClean="0"/>
              <a:t>1952 </a:t>
            </a:r>
            <a:r>
              <a:rPr lang="fr-FR" dirty="0"/>
              <a:t>: </a:t>
            </a:r>
            <a:r>
              <a:rPr lang="fr-FR" dirty="0" smtClean="0"/>
              <a:t>D. J. Davis</a:t>
            </a:r>
            <a:br>
              <a:rPr lang="fr-FR" dirty="0" smtClean="0"/>
            </a:br>
            <a:r>
              <a:rPr lang="fr-FR" dirty="0" smtClean="0"/>
              <a:t>et le début du règne de l’exponentielle</a:t>
            </a:r>
            <a:br>
              <a:rPr lang="fr-FR" dirty="0" smtClean="0"/>
            </a:br>
            <a:r>
              <a:rPr lang="fr-FR" dirty="0" smtClean="0"/>
              <a:t>(et de la baignoire)</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dirty="0"/>
              <a:t>Jean-Louis DUFOUR – </a:t>
            </a:r>
            <a:r>
              <a:rPr lang="en-US" dirty="0" err="1"/>
              <a:t>Histoires</a:t>
            </a:r>
            <a:r>
              <a:rPr lang="en-US" dirty="0"/>
              <a:t> </a:t>
            </a:r>
            <a:r>
              <a:rPr lang="en-US" dirty="0" err="1"/>
              <a:t>d’ingénieurs</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8</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3"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3260" y="0"/>
            <a:ext cx="4061248"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1" y="1337548"/>
            <a:ext cx="3469019" cy="321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031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359532" y="339502"/>
            <a:ext cx="8533643" cy="540000"/>
          </a:xfrm>
        </p:spPr>
        <p:txBody>
          <a:bodyPr/>
          <a:lstStyle/>
          <a:p>
            <a:r>
              <a:rPr lang="fr-FR" altLang="fr-FR" dirty="0" smtClean="0"/>
              <a:t>1960 </a:t>
            </a:r>
            <a:r>
              <a:rPr lang="fr-FR" altLang="fr-FR" dirty="0"/>
              <a:t>L</a:t>
            </a:r>
            <a:r>
              <a:rPr lang="fr-FR" altLang="fr-FR" dirty="0" smtClean="0"/>
              <a:t>a maintenance comme moteur du « théorème centrale limite »</a:t>
            </a:r>
            <a:endParaRPr lang="fr-FR" dirty="0"/>
          </a:p>
        </p:txBody>
      </p:sp>
      <p:sp>
        <p:nvSpPr>
          <p:cNvPr id="10" name="Espace réservé de la date 9"/>
          <p:cNvSpPr>
            <a:spLocks noGrp="1"/>
          </p:cNvSpPr>
          <p:nvPr>
            <p:ph type="dt" sz="half" idx="10"/>
          </p:nvPr>
        </p:nvSpPr>
        <p:spPr/>
        <p:txBody>
          <a:bodyPr/>
          <a:lstStyle/>
          <a:p>
            <a:r>
              <a:rPr lang="fr-FR" smtClean="0"/>
              <a:t>27 sept. 2019, Jean-Louis DUFOUR</a:t>
            </a:r>
            <a:endParaRPr lang="fr-FR" dirty="0"/>
          </a:p>
        </p:txBody>
      </p:sp>
      <p:sp>
        <p:nvSpPr>
          <p:cNvPr id="11" name="Espace réservé du pied de page 10"/>
          <p:cNvSpPr>
            <a:spLocks noGrp="1"/>
          </p:cNvSpPr>
          <p:nvPr>
            <p:ph type="ftr" sz="quarter" idx="11"/>
          </p:nvPr>
        </p:nvSpPr>
        <p:spPr/>
        <p:txBody>
          <a:bodyPr/>
          <a:lstStyle/>
          <a:p>
            <a:pPr algn="l"/>
            <a:r>
              <a:rPr lang="en-US" dirty="0"/>
              <a:t>Jean-Louis DUFOUR – </a:t>
            </a:r>
            <a:r>
              <a:rPr lang="en-US" dirty="0" err="1"/>
              <a:t>Histoires</a:t>
            </a:r>
            <a:r>
              <a:rPr lang="en-US" dirty="0"/>
              <a:t> </a:t>
            </a:r>
            <a:r>
              <a:rPr lang="en-US" dirty="0" err="1"/>
              <a:t>d’ingénieurs</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9</a:t>
            </a:fld>
            <a:endParaRPr lang="fr-FR" dirty="0"/>
          </a:p>
        </p:txBody>
      </p:sp>
      <p:sp>
        <p:nvSpPr>
          <p:cNvPr id="2" name="AutoShape 2" descr="Résultat de recherche d'images pour &quot;emoticon crying&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emoticon crying&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4" name="Rectangle 3"/>
          <p:cNvSpPr txBox="1">
            <a:spLocks noChangeArrowheads="1"/>
          </p:cNvSpPr>
          <p:nvPr/>
        </p:nvSpPr>
        <p:spPr bwMode="gray">
          <a:xfrm>
            <a:off x="6048164" y="846438"/>
            <a:ext cx="1714340" cy="324036"/>
          </a:xfrm>
          <a:prstGeom prst="rect">
            <a:avLst/>
          </a:prstGeom>
        </p:spPr>
        <p:txBody>
          <a:bodyPr vert="horz" lIns="0" tIns="0" rIns="0" bIns="0" rtlCol="0" anchor="t" anchorCtr="0">
            <a:noAutofit/>
          </a:bodyPr>
          <a:lstStyle>
            <a:lvl1pPr marL="180000" indent="-180000" algn="l" defTabSz="914400" rtl="0" eaLnBrk="1" latinLnBrk="0" hangingPunct="1">
              <a:lnSpc>
                <a:spcPct val="100000"/>
              </a:lnSpc>
              <a:spcBef>
                <a:spcPts val="0"/>
              </a:spcBef>
              <a:spcAft>
                <a:spcPts val="0"/>
              </a:spcAft>
              <a:buSzPct val="140000"/>
              <a:buFont typeface="Arial" panose="020B0604020202020204" pitchFamily="34" charset="0"/>
              <a:buChar char="■"/>
              <a:defRPr sz="1400" b="1" kern="1200">
                <a:solidFill>
                  <a:schemeClr val="accent1"/>
                </a:solidFill>
                <a:latin typeface="+mn-lt"/>
                <a:ea typeface="+mn-ea"/>
                <a:cs typeface="+mn-cs"/>
              </a:defRPr>
            </a:lvl1pPr>
            <a:lvl2pPr marL="360000" indent="-180000" algn="l" defTabSz="914400" rtl="0" eaLnBrk="1" latinLnBrk="0" hangingPunct="1">
              <a:lnSpc>
                <a:spcPct val="100000"/>
              </a:lnSpc>
              <a:spcBef>
                <a:spcPts val="0"/>
              </a:spcBef>
              <a:spcAft>
                <a:spcPts val="0"/>
              </a:spcAft>
              <a:buClr>
                <a:schemeClr val="accent3"/>
              </a:buClr>
              <a:buSzPct val="115000"/>
              <a:buFont typeface="Arial Black" panose="020B0A04020102020204" pitchFamily="34" charset="0"/>
              <a:buChar char="&gt;"/>
              <a:defRPr sz="1200" kern="1200">
                <a:solidFill>
                  <a:schemeClr val="accent2"/>
                </a:solidFill>
                <a:latin typeface="+mn-lt"/>
                <a:ea typeface="+mn-ea"/>
                <a:cs typeface="+mn-cs"/>
              </a:defRPr>
            </a:lvl2pPr>
            <a:lvl3pPr marL="540000" indent="-180000" algn="l" defTabSz="914400" rtl="0" eaLnBrk="1" latinLnBrk="0" hangingPunct="1">
              <a:lnSpc>
                <a:spcPct val="100000"/>
              </a:lnSpc>
              <a:spcBef>
                <a:spcPts val="0"/>
              </a:spcBef>
              <a:spcAft>
                <a:spcPts val="0"/>
              </a:spcAft>
              <a:buClr>
                <a:schemeClr val="accent3"/>
              </a:buClr>
              <a:buSzPct val="130000"/>
              <a:buFont typeface="Wingdings 2" panose="05020102010507070707" pitchFamily="18" charset="2"/>
              <a:buChar char="®"/>
              <a:defRPr sz="1200" kern="1200">
                <a:solidFill>
                  <a:schemeClr val="accent2"/>
                </a:solidFill>
                <a:latin typeface="+mn-lt"/>
                <a:ea typeface="+mn-ea"/>
                <a:cs typeface="+mn-cs"/>
              </a:defRPr>
            </a:lvl3pPr>
            <a:lvl4pPr marL="720000" indent="-180000" algn="l" defTabSz="914400" rtl="0" eaLnBrk="1" latinLnBrk="0" hangingPunct="1">
              <a:lnSpc>
                <a:spcPct val="100000"/>
              </a:lnSpc>
              <a:spcBef>
                <a:spcPts val="0"/>
              </a:spcBef>
              <a:buClr>
                <a:schemeClr val="accent3"/>
              </a:buClr>
              <a:buSzPct val="110000"/>
              <a:buFont typeface="Arial" panose="020B0604020202020204" pitchFamily="34" charset="0"/>
              <a:buChar char="○"/>
              <a:defRPr sz="1000" kern="1200" baseline="0">
                <a:solidFill>
                  <a:schemeClr val="accent2"/>
                </a:solidFill>
                <a:latin typeface="+mn-lt"/>
                <a:ea typeface="+mn-ea"/>
                <a:cs typeface="+mn-cs"/>
              </a:defRPr>
            </a:lvl4pPr>
            <a:lvl5pPr marL="828000" indent="-108000" algn="l" defTabSz="914400" rtl="0" eaLnBrk="1" latinLnBrk="0" hangingPunct="1">
              <a:lnSpc>
                <a:spcPct val="100000"/>
              </a:lnSpc>
              <a:spcBef>
                <a:spcPts val="0"/>
              </a:spcBef>
              <a:buClr>
                <a:schemeClr val="accent3"/>
              </a:buClr>
              <a:buSzPct val="100000"/>
              <a:buFont typeface="Arial" panose="020B06040202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altLang="fr-FR" dirty="0" err="1" smtClean="0"/>
              <a:t>Bazovsky</a:t>
            </a:r>
            <a:r>
              <a:rPr lang="fr-FR" altLang="fr-FR" dirty="0" smtClean="0"/>
              <a:t> 1961 </a:t>
            </a:r>
          </a:p>
        </p:txBody>
      </p:sp>
      <p:pic>
        <p:nvPicPr>
          <p:cNvPr id="15" name="Picture 4" descr="bazovsky_fig7_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 y="2868365"/>
            <a:ext cx="4491577" cy="18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descr="bazovsky_fig7_6_t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9972" y="1281264"/>
            <a:ext cx="4792256" cy="117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descr="bazovsky_fig7_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9073" y="2535746"/>
            <a:ext cx="4539431" cy="2154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 3"/>
          <p:cNvPicPr>
            <a:picLocks noChangeAspect="1"/>
          </p:cNvPicPr>
          <p:nvPr/>
        </p:nvPicPr>
        <p:blipFill>
          <a:blip r:link="rId5"/>
          <a:stretch>
            <a:fillRect/>
          </a:stretch>
        </p:blipFill>
        <p:spPr>
          <a:xfrm>
            <a:off x="8039" y="652680"/>
            <a:ext cx="3934996" cy="2275753"/>
          </a:xfrm>
          <a:prstGeom prst="rect">
            <a:avLst/>
          </a:prstGeom>
        </p:spPr>
      </p:pic>
    </p:spTree>
    <p:extLst>
      <p:ext uri="{BB962C8B-B14F-4D97-AF65-F5344CB8AC3E}">
        <p14:creationId xmlns:p14="http://schemas.microsoft.com/office/powerpoint/2010/main" val="296171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SAFRAN_Bleu">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FRAN_Orang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AFRAN_Vert_foncé">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AFRAN_Vert">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RollupImage xmlns="http://schemas.microsoft.com/sharepoint/v3">&lt;img alt="" src="/com/Sagem/PracticalInfo/DocumentModels/PublishingImages/ppt_fr.jpg" style="BORDER&amp;#58;0px solid;" /&gt;</PublishingRollupImage>
    <j0d00d49c94f4a41889fe0a90686fcf3 xmlns="594212a7-a8eb-497d-bd6b-0e3a174923ee">
      <Terms xmlns="http://schemas.microsoft.com/office/infopath/2007/PartnerControls">
        <TermInfo xmlns="http://schemas.microsoft.com/office/infopath/2007/PartnerControls">
          <TermName xmlns="http://schemas.microsoft.com/office/infopath/2007/PartnerControls">Modèle de PowerPoint</TermName>
          <TermId xmlns="http://schemas.microsoft.com/office/infopath/2007/PartnerControls">80c833d3-038d-45cb-b65f-a8d2234b6314</TermId>
        </TermInfo>
      </Terms>
    </j0d00d49c94f4a41889fe0a90686fcf3>
    <SharePoint_Group_Language xmlns="594212a7-a8eb-497d-bd6b-0e3a174923ee">0</SharePoint_Group_Language>
    <fd69f967cfe64500a3ea9d72cb3281b0 xmlns="594212a7-a8eb-497d-bd6b-0e3a174923ee">
      <Terms xmlns="http://schemas.microsoft.com/office/infopath/2007/PartnerControls"/>
    </fd69f967cfe64500a3ea9d72cb3281b0>
    <TaxCatchAllLabel xmlns="594212a7-a8eb-497d-bd6b-0e3a174923ee"/>
    <SAF_RollupImageUrl xmlns="594212a7-a8eb-497d-bd6b-0e3a174923ee">/com/Sagem/PracticalInfo/DocumentModels/PublishingImages/ppt_fr.jpg</SAF_RollupImageUrl>
    <m7fd08401b3947dfa98de00fecb0dae1 xmlns="594212a7-a8eb-497d-bd6b-0e3a174923ee">
      <Terms xmlns="http://schemas.microsoft.com/office/infopath/2007/PartnerControls"/>
    </m7fd08401b3947dfa98de00fecb0dae1>
    <bf182a5ee3d048a18e411565aa2e2f45 xmlns="594212a7-a8eb-497d-bd6b-0e3a174923ee">
      <Terms xmlns="http://schemas.microsoft.com/office/infopath/2007/PartnerControls"/>
    </bf182a5ee3d048a18e411565aa2e2f45>
    <e52db41c680243efb0b30a61ab228ec7 xmlns="594212a7-a8eb-497d-bd6b-0e3a174923ee">
      <Terms xmlns="http://schemas.microsoft.com/office/infopath/2007/PartnerControls"/>
    </e52db41c680243efb0b30a61ab228ec7>
    <hbb7c253cca74a7eb37893d2c784478e xmlns="594212a7-a8eb-497d-bd6b-0e3a174923ee">
      <Terms xmlns="http://schemas.microsoft.com/office/infopath/2007/PartnerControls">
        <TermInfo xmlns="http://schemas.microsoft.com/office/infopath/2007/PartnerControls">
          <TermName xmlns="http://schemas.microsoft.com/office/infopath/2007/PartnerControls">Société de rang 1</TermName>
          <TermId xmlns="http://schemas.microsoft.com/office/infopath/2007/PartnerControls">153bb90e-11c3-427f-ad6a-31f0311df60b</TermId>
        </TermInfo>
      </Terms>
    </hbb7c253cca74a7eb37893d2c784478e>
    <ad37d51a25df4e05a3b157053c5270a3 xmlns="594212a7-a8eb-497d-bd6b-0e3a174923ee">
      <Terms xmlns="http://schemas.microsoft.com/office/infopath/2007/PartnerControls"/>
    </ad37d51a25df4e05a3b157053c5270a3>
    <TaxCatchAll xmlns="594212a7-a8eb-497d-bd6b-0e3a174923ee">
      <Value>66</Value>
      <Value>3</Value>
      <Value>2</Value>
    </TaxCatchAll>
    <e2fa6dee792b43efac6bb28cb4245109 xmlns="594212a7-a8eb-497d-bd6b-0e3a174923ee">
      <Terms xmlns="http://schemas.microsoft.com/office/infopath/2007/PartnerControls">
        <TermInfo xmlns="http://schemas.microsoft.com/office/infopath/2007/PartnerControls">
          <TermName xmlns="http://schemas.microsoft.com/office/infopath/2007/PartnerControls">Safran Electronics and Defense</TermName>
          <TermId xmlns="http://schemas.microsoft.com/office/infopath/2007/PartnerControls">09be7f39-4113-4616-9cb0-773043a7aa11</TermId>
        </TermInfo>
      </Terms>
    </e2fa6dee792b43efac6bb28cb4245109>
    <l0cedefb36e74dc2b968aa0e806ff5e3 xmlns="594212a7-a8eb-497d-bd6b-0e3a174923ee">
      <Terms xmlns="http://schemas.microsoft.com/office/infopath/2007/PartnerControls"/>
    </l0cedefb36e74dc2b968aa0e806ff5e3>
    <TaxKeywordTaxHTField xmlns="594212a7-a8eb-497d-bd6b-0e3a174923ee">
      <Terms xmlns="http://schemas.microsoft.com/office/infopath/2007/PartnerControls"/>
    </TaxKeywordTaxHTField>
    <a825e358ec1643889847765ed6ff8a73 xmlns="594212a7-a8eb-497d-bd6b-0e3a174923ee">
      <Terms xmlns="http://schemas.microsoft.com/office/infopath/2007/PartnerControls"/>
    </a825e358ec1643889847765ed6ff8a73>
    <Audience xmlns="http://schemas.microsoft.com/sharepoint/v3">b1fcddf0-eb02-40cf-999e-f891355df569;;;;</Audience>
    <SAF_DateDeMiseAJour xmlns="594212a7-a8eb-497d-bd6b-0e3a174923ee">2016-05-18T22:00:00+00:00</SAF_DateDeMiseAJour>
    <SAF_Descriptif xmlns="594212a7-a8eb-497d-bd6b-0e3a174923ee">Modèle de présentation Powerpoint</SAF_Descriptif>
    <caf53a6a65da4c24b32d62b4b62720b3 xmlns="594212a7-a8eb-497d-bd6b-0e3a174923ee">
      <Terms xmlns="http://schemas.microsoft.com/office/infopath/2007/PartnerControls"/>
    </caf53a6a65da4c24b32d62b4b62720b3>
    <SAF_Auteur xmlns="594212a7-a8eb-497d-bd6b-0e3a174923ee" xsi:nil="true"/>
    <SharePoint_Item_Language xmlns="594212a7-a8eb-497d-bd6b-0e3a174923ee">ALL</SharePoint_Item_Languag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45132351-61c7-4947-8fdd-28b295696121" ContentTypeId="0x010100D21E0D47AF3242459E2F63E44FCC089100777D7FF5B336497A8022BDD96D52F206" PreviousValue="false"/>
</file>

<file path=customXml/item4.xml><?xml version="1.0" encoding="utf-8"?>
<ct:contentTypeSchema xmlns:ct="http://schemas.microsoft.com/office/2006/metadata/contentType" xmlns:ma="http://schemas.microsoft.com/office/2006/metadata/properties/metaAttributes" ct:_="" ma:_="" ma:contentTypeName="Insite document" ma:contentTypeID="0x010100D21E0D47AF3242459E2F63E44FCC089100777D7FF5B336497A8022BDD96D52F2060073A9C0FD6552724BA132B83B91CE397D" ma:contentTypeVersion="58" ma:contentTypeDescription="Create Insite document" ma:contentTypeScope="" ma:versionID="f65cc82e10089ab0f0be1d7b16f82811">
  <xsd:schema xmlns:xsd="http://www.w3.org/2001/XMLSchema" xmlns:xs="http://www.w3.org/2001/XMLSchema" xmlns:p="http://schemas.microsoft.com/office/2006/metadata/properties" xmlns:ns1="http://schemas.microsoft.com/sharepoint/v3" xmlns:ns2="594212a7-a8eb-497d-bd6b-0e3a174923ee" targetNamespace="http://schemas.microsoft.com/office/2006/metadata/properties" ma:root="true" ma:fieldsID="a3d08b64a20d4b59c3188e4df41a755c" ns1:_="" ns2:_="">
    <xsd:import namespace="http://schemas.microsoft.com/sharepoint/v3"/>
    <xsd:import namespace="594212a7-a8eb-497d-bd6b-0e3a174923ee"/>
    <xsd:element name="properties">
      <xsd:complexType>
        <xsd:sequence>
          <xsd:element name="documentManagement">
            <xsd:complexType>
              <xsd:all>
                <xsd:element ref="ns1:Audience"/>
                <xsd:element ref="ns1:PublishingRollupImage" minOccurs="0"/>
                <xsd:element ref="ns2:TaxCatchAll" minOccurs="0"/>
                <xsd:element ref="ns2:TaxCatchAllLabel" minOccurs="0"/>
                <xsd:element ref="ns2:hbb7c253cca74a7eb37893d2c784478e" minOccurs="0"/>
                <xsd:element ref="ns2:e2fa6dee792b43efac6bb28cb4245109" minOccurs="0"/>
                <xsd:element ref="ns2:m7fd08401b3947dfa98de00fecb0dae1" minOccurs="0"/>
                <xsd:element ref="ns2:l0cedefb36e74dc2b968aa0e806ff5e3" minOccurs="0"/>
                <xsd:element ref="ns2:e52db41c680243efb0b30a61ab228ec7" minOccurs="0"/>
                <xsd:element ref="ns2:bf182a5ee3d048a18e411565aa2e2f45" minOccurs="0"/>
                <xsd:element ref="ns2:ad37d51a25df4e05a3b157053c5270a3" minOccurs="0"/>
                <xsd:element ref="ns2:fd69f967cfe64500a3ea9d72cb3281b0" minOccurs="0"/>
                <xsd:element ref="ns2:a825e358ec1643889847765ed6ff8a73" minOccurs="0"/>
                <xsd:element ref="ns2:caf53a6a65da4c24b32d62b4b62720b3" minOccurs="0"/>
                <xsd:element ref="ns2:j0d00d49c94f4a41889fe0a90686fcf3" minOccurs="0"/>
                <xsd:element ref="ns2:SAF_Descriptif"/>
                <xsd:element ref="ns2:SAF_DateDeMiseAJour"/>
                <xsd:element ref="ns2:SAF_Auteur" minOccurs="0"/>
                <xsd:element ref="ns2:SharePoint_Item_Language"/>
                <xsd:element ref="ns2:SharePoint_Group_Language" minOccurs="0"/>
                <xsd:element ref="ns2:SAF_RollupImageUrl"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8" ma:displayName="Target Audiences" ma:description="Target Audiences is a site column created by the Publishing feature. It is used to specify audiences to which this page will be targeted." ma:internalName="Audience" ma:readOnly="false">
      <xsd:simpleType>
        <xsd:restriction base="dms:Unknown"/>
      </xsd:simpleType>
    </xsd:element>
    <xsd:element name="PublishingRollupImage" ma:index="9" nillable="true" ma:displayName="Rollup image" ma:description="Rollup Image is a site column created by the Publishing feature. It is used on the Page Content Type as the image for the page shown in content roll-ups such as the Content By Search web part." ma:internalName="PublishingRollupImag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4212a7-a8eb-497d-bd6b-0e3a174923ee"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9065baee-787a-4b2c-9a5f-8c0ff377cc98}" ma:internalName="TaxCatchAll" ma:readOnly="false" ma:showField="CatchAllData" ma:web="b94a37a2-e238-44ac-b4eb-e030a9b276fc">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9065baee-787a-4b2c-9a5f-8c0ff377cc98}" ma:internalName="TaxCatchAllLabel" ma:readOnly="false" ma:showField="CatchAllDataLabel" ma:web="b94a37a2-e238-44ac-b4eb-e030a9b276fc">
      <xsd:complexType>
        <xsd:complexContent>
          <xsd:extension base="dms:MultiChoiceLookup">
            <xsd:sequence>
              <xsd:element name="Value" type="dms:Lookup" maxOccurs="unbounded" minOccurs="0" nillable="true"/>
            </xsd:sequence>
          </xsd:extension>
        </xsd:complexContent>
      </xsd:complexType>
    </xsd:element>
    <xsd:element name="hbb7c253cca74a7eb37893d2c784478e" ma:index="12" ma:taxonomy="true" ma:internalName="hbb7c253cca74a7eb37893d2c784478e" ma:taxonomyFieldName="SAF_Perimetre" ma:displayName="Scope" ma:readOnly="false" ma:fieldId="{1bb7c253-cca7-4a7e-b378-93d2c784478e}" ma:sspId="45132351-61c7-4947-8fdd-28b295696121" ma:termSetId="1b45f720-bd19-43cd-a0f9-8331ec2f35d1" ma:anchorId="00000000-0000-0000-0000-000000000000" ma:open="false" ma:isKeyword="false">
      <xsd:complexType>
        <xsd:sequence>
          <xsd:element ref="pc:Terms" minOccurs="0" maxOccurs="1"/>
        </xsd:sequence>
      </xsd:complexType>
    </xsd:element>
    <xsd:element name="e2fa6dee792b43efac6bb28cb4245109" ma:index="14" ma:taxonomy="true" ma:internalName="e2fa6dee792b43efac6bb28cb4245109" ma:taxonomyFieldName="SAF_Company" ma:displayName="Tier-1 company &#10;" ma:readOnly="false" ma:fieldId="{e2fa6dee-792b-43ef-ac6b-b28cb4245109}" ma:sspId="45132351-61c7-4947-8fdd-28b295696121" ma:termSetId="2dac507a-73d1-4662-b862-22cce81597d9" ma:anchorId="00000000-0000-0000-0000-000000000000" ma:open="false" ma:isKeyword="false">
      <xsd:complexType>
        <xsd:sequence>
          <xsd:element ref="pc:Terms" minOccurs="0" maxOccurs="1"/>
        </xsd:sequence>
      </xsd:complexType>
    </xsd:element>
    <xsd:element name="m7fd08401b3947dfa98de00fecb0dae1" ma:index="16" nillable="true" ma:taxonomy="true" ma:internalName="m7fd08401b3947dfa98de00fecb0dae1" ma:taxonomyFieldName="SAF_SubSidiaryLevel1" ma:displayName="Level-1 subsidiary" ma:readOnly="false" ma:fieldId="{67fd0840-1b39-47df-a98d-e00fecb0dae1}" ma:sspId="45132351-61c7-4947-8fdd-28b295696121" ma:termSetId="b2de5a41-99c4-4b96-b173-1181d39d55cd" ma:anchorId="00000000-0000-0000-0000-000000000000" ma:open="false" ma:isKeyword="false">
      <xsd:complexType>
        <xsd:sequence>
          <xsd:element ref="pc:Terms" minOccurs="0" maxOccurs="1"/>
        </xsd:sequence>
      </xsd:complexType>
    </xsd:element>
    <xsd:element name="l0cedefb36e74dc2b968aa0e806ff5e3" ma:index="18" nillable="true" ma:taxonomy="true" ma:internalName="l0cedefb36e74dc2b968aa0e806ff5e3" ma:taxonomyFieldName="SAF_SubSidiaryLevel2" ma:displayName="Level-2 subsidiary" ma:readOnly="false" ma:fieldId="{50cedefb-36e7-4dc2-b968-aa0e806ff5e3}" ma:sspId="45132351-61c7-4947-8fdd-28b295696121" ma:termSetId="efd3a833-e321-4f7c-82ad-4506f059fe79" ma:anchorId="00000000-0000-0000-0000-000000000000" ma:open="false" ma:isKeyword="false">
      <xsd:complexType>
        <xsd:sequence>
          <xsd:element ref="pc:Terms" minOccurs="0" maxOccurs="1"/>
        </xsd:sequence>
      </xsd:complexType>
    </xsd:element>
    <xsd:element name="e52db41c680243efb0b30a61ab228ec7" ma:index="20" nillable="true" ma:taxonomy="true" ma:internalName="e52db41c680243efb0b30a61ab228ec7" ma:taxonomyFieldName="SAF_Site" ma:displayName="Facility" ma:readOnly="false" ma:fieldId="{e52db41c-6802-43ef-b0b3-0a61ab228ec7}" ma:sspId="45132351-61c7-4947-8fdd-28b295696121" ma:termSetId="1e2c52bd-2ad3-4b44-b39c-0928818a65bc" ma:anchorId="00000000-0000-0000-0000-000000000000" ma:open="false" ma:isKeyword="false">
      <xsd:complexType>
        <xsd:sequence>
          <xsd:element ref="pc:Terms" minOccurs="0" maxOccurs="1"/>
        </xsd:sequence>
      </xsd:complexType>
    </xsd:element>
    <xsd:element name="bf182a5ee3d048a18e411565aa2e2f45" ma:index="22" nillable="true" ma:taxonomy="true" ma:internalName="bf182a5ee3d048a18e411565aa2e2f45" ma:taxonomyFieldName="SAF_Location" ma:displayName="Site" ma:readOnly="false" ma:fieldId="{bf182a5e-e3d0-48a1-8e41-1565aa2e2f45}" ma:sspId="45132351-61c7-4947-8fdd-28b295696121" ma:termSetId="95b63218-de97-4165-820e-29e8a1311d57" ma:anchorId="00000000-0000-0000-0000-000000000000" ma:open="false" ma:isKeyword="false">
      <xsd:complexType>
        <xsd:sequence>
          <xsd:element ref="pc:Terms" minOccurs="0" maxOccurs="1"/>
        </xsd:sequence>
      </xsd:complexType>
    </xsd:element>
    <xsd:element name="ad37d51a25df4e05a3b157053c5270a3" ma:index="24" nillable="true" ma:taxonomy="true" ma:internalName="ad37d51a25df4e05a3b157053c5270a3" ma:taxonomyFieldName="SAF_CrossOverFunctions" ma:displayName="Group-wide Functions" ma:default="" ma:fieldId="{ad37d51a-25df-4e05-a3b1-57053c5270a3}" ma:taxonomyMulti="true" ma:sspId="45132351-61c7-4947-8fdd-28b295696121" ma:termSetId="3f763b69-121a-4a4d-aeac-562db83cf08c" ma:anchorId="00000000-0000-0000-0000-000000000000" ma:open="false" ma:isKeyword="false">
      <xsd:complexType>
        <xsd:sequence>
          <xsd:element ref="pc:Terms" minOccurs="0" maxOccurs="1"/>
        </xsd:sequence>
      </xsd:complexType>
    </xsd:element>
    <xsd:element name="fd69f967cfe64500a3ea9d72cb3281b0" ma:index="26" nillable="true" ma:taxonomy="true" ma:internalName="fd69f967cfe64500a3ea9d72cb3281b0" ma:taxonomyFieldName="SAF_Country" ma:displayName="Country" ma:readOnly="false" ma:fieldId="{fd69f967-cfe6-4500-a3ea-9d72cb3281b0}" ma:sspId="45132351-61c7-4947-8fdd-28b295696121" ma:termSetId="f32f2a60-e9a7-4bda-8f61-46c43dbb3cad" ma:anchorId="00000000-0000-0000-0000-000000000000" ma:open="false" ma:isKeyword="false">
      <xsd:complexType>
        <xsd:sequence>
          <xsd:element ref="pc:Terms" minOccurs="0" maxOccurs="1"/>
        </xsd:sequence>
      </xsd:complexType>
    </xsd:element>
    <xsd:element name="a825e358ec1643889847765ed6ff8a73" ma:index="28" nillable="true" ma:taxonomy="true" ma:internalName="a825e358ec1643889847765ed6ff8a73" ma:taxonomyFieldName="SAF_BusinessUnit" ma:displayName="Department" ma:readOnly="false" ma:fieldId="{a825e358-ec16-4388-9847-765ed6ff8a73}" ma:sspId="45132351-61c7-4947-8fdd-28b295696121" ma:termSetId="d540ff52-a7c7-403e-9d67-608dad319c48" ma:anchorId="00000000-0000-0000-0000-000000000000" ma:open="false" ma:isKeyword="false">
      <xsd:complexType>
        <xsd:sequence>
          <xsd:element ref="pc:Terms" minOccurs="0" maxOccurs="1"/>
        </xsd:sequence>
      </xsd:complexType>
    </xsd:element>
    <xsd:element name="caf53a6a65da4c24b32d62b4b62720b3" ma:index="30" nillable="true" ma:taxonomy="true" ma:internalName="caf53a6a65da4c24b32d62b4b62720b3" ma:taxonomyFieldName="SAF_Division" ma:displayName="Division/BU" ma:readOnly="false" ma:fieldId="{caf53a6a-65da-4c24-b32d-62b4b62720b3}" ma:sspId="45132351-61c7-4947-8fdd-28b295696121" ma:termSetId="5f50dbbd-fc38-49a7-84c2-cba8d57801dd" ma:anchorId="00000000-0000-0000-0000-000000000000" ma:open="false" ma:isKeyword="false">
      <xsd:complexType>
        <xsd:sequence>
          <xsd:element ref="pc:Terms" minOccurs="0" maxOccurs="1"/>
        </xsd:sequence>
      </xsd:complexType>
    </xsd:element>
    <xsd:element name="j0d00d49c94f4a41889fe0a90686fcf3" ma:index="32" ma:taxonomy="true" ma:internalName="j0d00d49c94f4a41889fe0a90686fcf3" ma:taxonomyFieldName="SAF_DocumentsType" ma:displayName="Document type " ma:readOnly="false" ma:fieldId="{30d00d49-c94f-4a41-889f-e0a90686fcf3}" ma:sspId="45132351-61c7-4947-8fdd-28b295696121" ma:termSetId="50b2ac5f-3148-4a42-b234-fc348f9b3c89" ma:anchorId="00000000-0000-0000-0000-000000000000" ma:open="false" ma:isKeyword="false">
      <xsd:complexType>
        <xsd:sequence>
          <xsd:element ref="pc:Terms" minOccurs="0" maxOccurs="1"/>
        </xsd:sequence>
      </xsd:complexType>
    </xsd:element>
    <xsd:element name="SAF_Descriptif" ma:index="34" ma:displayName="Description" ma:internalName="SAF_Descriptif" ma:readOnly="false">
      <xsd:simpleType>
        <xsd:restriction base="dms:Text">
          <xsd:maxLength value="200"/>
        </xsd:restriction>
      </xsd:simpleType>
    </xsd:element>
    <xsd:element name="SAF_DateDeMiseAJour" ma:index="35" ma:displayName="Last updated on" ma:format="DateOnly" ma:internalName="SAF_DateDeMiseAJour" ma:readOnly="false">
      <xsd:simpleType>
        <xsd:restriction base="dms:DateTime"/>
      </xsd:simpleType>
    </xsd:element>
    <xsd:element name="SAF_Auteur" ma:index="36" nillable="true" ma:displayName="Author" ma:internalName="SAF_Auteur" ma:readOnly="false">
      <xsd:simpleType>
        <xsd:restriction base="dms:Note">
          <xsd:maxLength value="255"/>
        </xsd:restriction>
      </xsd:simpleType>
    </xsd:element>
    <xsd:element name="SharePoint_Item_Language" ma:index="37" ma:displayName="Language" ma:default="ALL" ma:format="Dropdown" ma:internalName="SharePoint_Item_Language">
      <xsd:simpleType>
        <xsd:restriction base="dms:Choice">
          <xsd:enumeration value="ALL"/>
          <xsd:enumeration value="EN"/>
          <xsd:enumeration value="FR"/>
        </xsd:restriction>
      </xsd:simpleType>
    </xsd:element>
    <xsd:element name="SharePoint_Group_Language" ma:index="38" nillable="true" ma:displayName="SharePoint_Group_Language" ma:default="0" ma:internalName="SharePoint_Group_Language">
      <xsd:simpleType>
        <xsd:restriction base="dms:Number"/>
      </xsd:simpleType>
    </xsd:element>
    <xsd:element name="SAF_RollupImageUrl" ma:index="39" nillable="true" ma:displayName="URL Image Rollup  " ma:internalName="SAF_RollupImageUrl">
      <xsd:simpleType>
        <xsd:restriction base="dms:Text"/>
      </xsd:simpleType>
    </xsd:element>
    <xsd:element name="TaxKeywordTaxHTField" ma:index="40" nillable="true" ma:taxonomy="true" ma:internalName="TaxKeywordTaxHTField" ma:taxonomyFieldName="TaxKeyword" ma:displayName="Enterprise Keywords"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BB7B86-1A6B-4396-82CD-495CB7635E87}">
  <ds:schemaRefs>
    <ds:schemaRef ds:uri="http://schemas.microsoft.com/office/2006/documentManagement/types"/>
    <ds:schemaRef ds:uri="http://schemas.microsoft.com/office/infopath/2007/PartnerControls"/>
    <ds:schemaRef ds:uri="http://purl.org/dc/dcmitype/"/>
    <ds:schemaRef ds:uri="http://schemas.microsoft.com/office/2006/metadata/properties"/>
    <ds:schemaRef ds:uri="http://purl.org/dc/elements/1.1/"/>
    <ds:schemaRef ds:uri="http://schemas.microsoft.com/sharepoint/v3"/>
    <ds:schemaRef ds:uri="http://schemas.openxmlformats.org/package/2006/metadata/core-properties"/>
    <ds:schemaRef ds:uri="594212a7-a8eb-497d-bd6b-0e3a174923ee"/>
    <ds:schemaRef ds:uri="http://www.w3.org/XML/1998/namespace"/>
    <ds:schemaRef ds:uri="http://purl.org/dc/terms/"/>
  </ds:schemaRefs>
</ds:datastoreItem>
</file>

<file path=customXml/itemProps2.xml><?xml version="1.0" encoding="utf-8"?>
<ds:datastoreItem xmlns:ds="http://schemas.openxmlformats.org/officeDocument/2006/customXml" ds:itemID="{CDFC1E5D-7D92-42DE-BD9A-3052BDFC676F}">
  <ds:schemaRefs>
    <ds:schemaRef ds:uri="http://schemas.microsoft.com/sharepoint/v3/contenttype/forms"/>
  </ds:schemaRefs>
</ds:datastoreItem>
</file>

<file path=customXml/itemProps3.xml><?xml version="1.0" encoding="utf-8"?>
<ds:datastoreItem xmlns:ds="http://schemas.openxmlformats.org/officeDocument/2006/customXml" ds:itemID="{83A5CAF7-8EEF-4F62-8E18-26CC56AAAB6D}">
  <ds:schemaRefs>
    <ds:schemaRef ds:uri="Microsoft.SharePoint.Taxonomy.ContentTypeSync"/>
  </ds:schemaRefs>
</ds:datastoreItem>
</file>

<file path=customXml/itemProps4.xml><?xml version="1.0" encoding="utf-8"?>
<ds:datastoreItem xmlns:ds="http://schemas.openxmlformats.org/officeDocument/2006/customXml" ds:itemID="{F7E004A7-897D-4E72-A616-FDDDB65662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94212a7-a8eb-497d-bd6b-0e3a174923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936</Words>
  <Application>Microsoft Office PowerPoint</Application>
  <PresentationFormat>Affichage à l'écran (16:9)</PresentationFormat>
  <Paragraphs>114</Paragraphs>
  <Slides>13</Slides>
  <Notes>0</Notes>
  <HiddenSlides>0</HiddenSlides>
  <MMClips>0</MMClips>
  <ScaleCrop>false</ScaleCrop>
  <HeadingPairs>
    <vt:vector size="6" baseType="variant">
      <vt:variant>
        <vt:lpstr>Polices utilisées</vt:lpstr>
      </vt:variant>
      <vt:variant>
        <vt:i4>7</vt:i4>
      </vt:variant>
      <vt:variant>
        <vt:lpstr>Thème</vt:lpstr>
      </vt:variant>
      <vt:variant>
        <vt:i4>4</vt:i4>
      </vt:variant>
      <vt:variant>
        <vt:lpstr>Titres des diapositives</vt:lpstr>
      </vt:variant>
      <vt:variant>
        <vt:i4>13</vt:i4>
      </vt:variant>
    </vt:vector>
  </HeadingPairs>
  <TitlesOfParts>
    <vt:vector size="24" baseType="lpstr">
      <vt:lpstr>Arial</vt:lpstr>
      <vt:lpstr>Arial Black</vt:lpstr>
      <vt:lpstr>Calibri</vt:lpstr>
      <vt:lpstr>Symbol</vt:lpstr>
      <vt:lpstr>Times New Roman</vt:lpstr>
      <vt:lpstr>Webdings</vt:lpstr>
      <vt:lpstr>Wingdings 2</vt:lpstr>
      <vt:lpstr>SAFRAN_Bleu</vt:lpstr>
      <vt:lpstr>SAFRAN_Orange</vt:lpstr>
      <vt:lpstr>SAFRAN_Vert_foncé</vt:lpstr>
      <vt:lpstr>SAFRAN_Vert</vt:lpstr>
      <vt:lpstr>Présentation PowerPoint</vt:lpstr>
      <vt:lpstr>Pannes permanentes</vt:lpstr>
      <vt:lpstr>Pannes fugitives et une histoire Belge</vt:lpstr>
      <vt:lpstr>1945 : les ingénieurs finissent par comprendre (1/2)</vt:lpstr>
      <vt:lpstr>1945 : les ingénieurs finissent par comprendre (2/2)</vt:lpstr>
      <vt:lpstr>Le maillon faible</vt:lpstr>
      <vt:lpstr>1951 : Waloddi WEIBULL</vt:lpstr>
      <vt:lpstr>1952 : D. J. Davis et le début du règne de l’exponentielle (et de la baignoire)</vt:lpstr>
      <vt:lpstr>1960 La maintenance comme moteur du « théorème centrale limite »</vt:lpstr>
      <vt:lpstr>Fin des années 60 : fin de règne (pour les fournisseurs de techno)</vt:lpstr>
      <vt:lpstr>Les années 80 : le « Roller-coaster »</vt:lpstr>
      <vt:lpstr>L’ère post-Roller-coaster : l’imagination au pouvoir</vt:lpstr>
      <vt:lpstr>Exercice</vt:lpstr>
    </vt:vector>
  </TitlesOfParts>
  <Manager>SAFRAN</Manager>
  <Company>SAFRAN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Safran Electronics &amp; Defense gabarit Powerpoint (FR)</dc:title>
  <dc:subject>SAFRAN</dc:subject>
  <dc:creator>SAFRAN</dc:creator>
  <cp:lastModifiedBy>DUFOUR Jean-Louis (SAFRAN ELECTRONICS &amp; DEFENSE)</cp:lastModifiedBy>
  <cp:revision>383</cp:revision>
  <cp:lastPrinted>2019-09-27T05:42:15Z</cp:lastPrinted>
  <dcterms:created xsi:type="dcterms:W3CDTF">2013-07-26T07:27:45Z</dcterms:created>
  <dcterms:modified xsi:type="dcterms:W3CDTF">2021-02-01T06:33:34Z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_HiddenNeedApprove">
    <vt:bool>false</vt:bool>
  </property>
  <property fmtid="{D5CDD505-2E9C-101B-9397-08002B2CF9AE}" pid="4" name="SAF_CrossOverFunctions">
    <vt:lpwstr/>
  </property>
  <property fmtid="{D5CDD505-2E9C-101B-9397-08002B2CF9AE}" pid="5" name="SAF_DocumentsType">
    <vt:lpwstr>66;#Modèle de PowerPoint|80c833d3-038d-45cb-b65f-a8d2234b6314</vt:lpwstr>
  </property>
  <property fmtid="{D5CDD505-2E9C-101B-9397-08002B2CF9AE}" pid="6" name="SAF_SubSidiaryLevel2">
    <vt:lpwstr/>
  </property>
  <property fmtid="{D5CDD505-2E9C-101B-9397-08002B2CF9AE}" pid="7" name="_HiddenNeedWorkflow">
    <vt:bool>false</vt:bool>
  </property>
  <property fmtid="{D5CDD505-2E9C-101B-9397-08002B2CF9AE}" pid="8" name="SAF_Location">
    <vt:lpwstr/>
  </property>
  <property fmtid="{D5CDD505-2E9C-101B-9397-08002B2CF9AE}" pid="9" name="ContentTypeId">
    <vt:lpwstr>0x010100D21E0D47AF3242459E2F63E44FCC089100777D7FF5B336497A8022BDD96D52F2060073A9C0FD6552724BA132B83B91CE397D</vt:lpwstr>
  </property>
  <property fmtid="{D5CDD505-2E9C-101B-9397-08002B2CF9AE}" pid="10" name="SAF_BusinessUnit">
    <vt:lpwstr/>
  </property>
  <property fmtid="{D5CDD505-2E9C-101B-9397-08002B2CF9AE}" pid="11" name="SAF_Company">
    <vt:lpwstr>3;#Safran Electronics and Defense|09be7f39-4113-4616-9cb0-773043a7aa11</vt:lpwstr>
  </property>
  <property fmtid="{D5CDD505-2E9C-101B-9397-08002B2CF9AE}" pid="12" name="SAF_Division">
    <vt:lpwstr/>
  </property>
  <property fmtid="{D5CDD505-2E9C-101B-9397-08002B2CF9AE}" pid="13" name="SAF_SubSidiaryLevel1">
    <vt:lpwstr/>
  </property>
  <property fmtid="{D5CDD505-2E9C-101B-9397-08002B2CF9AE}" pid="14" name="SAF_Site">
    <vt:lpwstr/>
  </property>
  <property fmtid="{D5CDD505-2E9C-101B-9397-08002B2CF9AE}" pid="15" name="SAF_Perimetre">
    <vt:lpwstr>2;#Société de rang 1|153bb90e-11c3-427f-ad6a-31f0311df60b</vt:lpwstr>
  </property>
  <property fmtid="{D5CDD505-2E9C-101B-9397-08002B2CF9AE}" pid="16" name="SAF_Country">
    <vt:lpwstr/>
  </property>
</Properties>
</file>