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384" r:id="rId2"/>
    <p:sldId id="395" r:id="rId3"/>
    <p:sldId id="370" r:id="rId4"/>
    <p:sldId id="365" r:id="rId5"/>
    <p:sldId id="366" r:id="rId6"/>
    <p:sldId id="367" r:id="rId7"/>
    <p:sldId id="405" r:id="rId8"/>
    <p:sldId id="406" r:id="rId9"/>
    <p:sldId id="407" r:id="rId10"/>
    <p:sldId id="359" r:id="rId11"/>
    <p:sldId id="355" r:id="rId12"/>
    <p:sldId id="383" r:id="rId13"/>
    <p:sldId id="398" r:id="rId14"/>
    <p:sldId id="396" r:id="rId15"/>
  </p:sldIdLst>
  <p:sldSz cx="9906000" cy="6858000" type="A4"/>
  <p:notesSz cx="6797675" cy="9926638"/>
  <p:defaultTextStyle>
    <a:defPPr>
      <a:defRPr lang="fr-FR"/>
    </a:defPPr>
    <a:lvl1pPr algn="r" rtl="0" eaLnBrk="0" fontAlgn="base" hangingPunct="0">
      <a:spcBef>
        <a:spcPct val="0"/>
      </a:spcBef>
      <a:spcAft>
        <a:spcPct val="0"/>
      </a:spcAft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81">
          <p15:clr>
            <a:srgbClr val="A4A3A4"/>
          </p15:clr>
        </p15:guide>
        <p15:guide id="2" pos="30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CC0000"/>
    <a:srgbClr val="FFFFFF"/>
    <a:srgbClr val="000000"/>
    <a:srgbClr val="0000FF"/>
    <a:srgbClr val="FFFF00"/>
    <a:srgbClr val="9397CB"/>
    <a:srgbClr val="C3A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9" autoAdjust="0"/>
  </p:normalViewPr>
  <p:slideViewPr>
    <p:cSldViewPr>
      <p:cViewPr varScale="1">
        <p:scale>
          <a:sx n="110" d="100"/>
          <a:sy n="110" d="100"/>
        </p:scale>
        <p:origin x="1302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18" y="444"/>
      </p:cViewPr>
      <p:guideLst>
        <p:guide orient="horz" pos="2381"/>
        <p:guide pos="30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479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37" tIns="0" rIns="19337" bIns="0" numCol="1" anchor="t" anchorCtr="0" compatLnSpc="1">
            <a:prstTxWarp prst="textNoShape">
              <a:avLst/>
            </a:prstTxWarp>
          </a:bodyPr>
          <a:lstStyle>
            <a:lvl1pPr algn="l" defTabSz="775000"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-1588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37" tIns="0" rIns="19337" bIns="0" numCol="1" anchor="t" anchorCtr="0" compatLnSpc="1">
            <a:prstTxWarp prst="textNoShape">
              <a:avLst/>
            </a:prstTxWarp>
          </a:bodyPr>
          <a:lstStyle>
            <a:lvl1pPr defTabSz="775000"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19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739775" y="768350"/>
            <a:ext cx="5319713" cy="3684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14875"/>
            <a:ext cx="4978400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75" tIns="46739" rIns="93475" bIns="46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 smtClean="0"/>
              <a:t>Cliquez pour modifier les styles du texte du masque</a:t>
            </a:r>
          </a:p>
          <a:p>
            <a:pPr lvl="1"/>
            <a:r>
              <a:rPr lang="fr-FR" altLang="fr-FR" noProof="0" smtClean="0"/>
              <a:t>Deuxième niveau</a:t>
            </a:r>
          </a:p>
          <a:p>
            <a:pPr lvl="2"/>
            <a:r>
              <a:rPr lang="fr-FR" altLang="fr-FR" noProof="0" smtClean="0"/>
              <a:t>Troisième niveau</a:t>
            </a:r>
          </a:p>
          <a:p>
            <a:pPr lvl="3"/>
            <a:r>
              <a:rPr lang="fr-FR" altLang="fr-FR" noProof="0" smtClean="0"/>
              <a:t>Quatrième niveau</a:t>
            </a:r>
          </a:p>
          <a:p>
            <a:pPr lvl="4"/>
            <a:r>
              <a:rPr lang="fr-FR" altLang="fr-FR" noProof="0" smtClean="0"/>
              <a:t>Cinquième niveau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429750"/>
            <a:ext cx="29479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37" tIns="0" rIns="19337" bIns="0" numCol="1" anchor="b" anchorCtr="0" compatLnSpc="1">
            <a:prstTxWarp prst="textNoShape">
              <a:avLst/>
            </a:prstTxWarp>
          </a:bodyPr>
          <a:lstStyle>
            <a:lvl1pPr algn="l" defTabSz="775000"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37" tIns="0" rIns="19337" bIns="0" numCol="1" anchor="b" anchorCtr="0" compatLnSpc="1">
            <a:prstTxWarp prst="textNoShape">
              <a:avLst/>
            </a:prstTxWarp>
          </a:bodyPr>
          <a:lstStyle>
            <a:lvl1pPr defTabSz="774700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5E65BE21-C621-4CD8-8891-7A5A82FD13DC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30388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15963" indent="-274638"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01725" indent="-219075"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543050" indent="-219075"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1984375" indent="-219075"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441575" indent="-219075" algn="r" defTabSz="774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898775" indent="-219075" algn="r" defTabSz="774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355975" indent="-219075" algn="r" defTabSz="774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13175" indent="-219075" algn="r" defTabSz="774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208D3AEB-EEDA-436E-AA26-FB97DB3F3E99}" type="slidenum">
              <a:rPr lang="fr-FR" altLang="fr-FR" sz="10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</a:t>
            </a:fld>
            <a:endParaRPr lang="fr-FR" altLang="fr-FR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15963" indent="-274638"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01725" indent="-219075"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543050" indent="-219075"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1984375" indent="-219075"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441575" indent="-219075" algn="r" defTabSz="774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898775" indent="-219075" algn="r" defTabSz="774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355975" indent="-219075" algn="r" defTabSz="774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13175" indent="-219075" algn="r" defTabSz="774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F181AB38-C550-4819-B621-8AC91B15AACE}" type="slidenum">
              <a:rPr lang="fr-FR" altLang="fr-FR" sz="10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</a:t>
            </a:fld>
            <a:endParaRPr lang="fr-FR" altLang="fr-FR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15963" indent="-274638"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01725" indent="-219075"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543050" indent="-219075"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1984375" indent="-219075"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441575" indent="-219075" algn="r" defTabSz="774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898775" indent="-219075" algn="r" defTabSz="774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355975" indent="-219075" algn="r" defTabSz="774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13175" indent="-219075" algn="r" defTabSz="774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177F2B93-34C9-4B14-B636-7051CC07E9B1}" type="slidenum">
              <a:rPr lang="fr-FR" altLang="fr-FR" sz="10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</a:t>
            </a:fld>
            <a:endParaRPr lang="fr-FR" altLang="fr-FR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15963" indent="-274638"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01725" indent="-219075"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543050" indent="-219075"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1984375" indent="-219075"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441575" indent="-219075" algn="r" defTabSz="774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898775" indent="-219075" algn="r" defTabSz="774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355975" indent="-219075" algn="r" defTabSz="774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13175" indent="-219075" algn="r" defTabSz="774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9F227961-A935-42F4-9DEF-40DC54DF5F5E}" type="slidenum">
              <a:rPr lang="fr-FR" altLang="fr-FR" sz="10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</a:t>
            </a:fld>
            <a:endParaRPr lang="fr-FR" altLang="fr-FR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15963" indent="-274638"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01725" indent="-219075"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543050" indent="-219075"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1984375" indent="-219075"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441575" indent="-219075" algn="r" defTabSz="774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898775" indent="-219075" algn="r" defTabSz="774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355975" indent="-219075" algn="r" defTabSz="774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13175" indent="-219075" algn="r" defTabSz="774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6B8ABADF-784F-4E0D-A364-91B83171F672}" type="slidenum">
              <a:rPr lang="fr-FR" altLang="fr-FR" sz="10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10</a:t>
            </a:fld>
            <a:endParaRPr lang="fr-FR" altLang="fr-FR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15963" indent="-274638"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01725" indent="-219075"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543050" indent="-219075"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1984375" indent="-219075" defTabSz="7747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441575" indent="-219075" algn="r" defTabSz="774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898775" indent="-219075" algn="r" defTabSz="774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355975" indent="-219075" algn="r" defTabSz="774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13175" indent="-219075" algn="r" defTabSz="774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D6CDB3D4-473D-4043-A0AA-617583EDC3AE}" type="slidenum">
              <a:rPr lang="fr-FR" altLang="fr-FR" sz="10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11</a:t>
            </a:fld>
            <a:endParaRPr lang="fr-FR" altLang="fr-FR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19075" indent="-219075" eaLnBrk="1" hangingPunct="1"/>
            <a:r>
              <a:rPr lang="en-US" altLang="fr-FR" smtClean="0"/>
              <a:t>Demarche logique pour arriver à la parité :</a:t>
            </a:r>
          </a:p>
          <a:p>
            <a:pPr marL="219075" indent="-219075" eaLnBrk="1" hangingPunct="1">
              <a:buFontTx/>
              <a:buAutoNum type="arabicParenR"/>
            </a:pPr>
            <a:r>
              <a:rPr lang="en-US" altLang="fr-FR" smtClean="0"/>
              <a:t>Duplication</a:t>
            </a:r>
          </a:p>
          <a:p>
            <a:pPr marL="219075" indent="-219075" eaLnBrk="1" hangingPunct="1">
              <a:buFontTx/>
              <a:buAutoNum type="arabicParenR"/>
            </a:pPr>
            <a:r>
              <a:rPr lang="en-US" altLang="fr-FR" smtClean="0"/>
              <a:t>Poids pair</a:t>
            </a:r>
          </a:p>
          <a:p>
            <a:pPr marL="219075" indent="-219075" eaLnBrk="1" hangingPunct="1">
              <a:buFontTx/>
              <a:buAutoNum type="arabicParenR"/>
            </a:pPr>
            <a:r>
              <a:rPr lang="en-US" altLang="fr-FR" smtClean="0"/>
              <a:t>Parité -&gt; code systématique (une autre forme du 2/4)</a:t>
            </a:r>
          </a:p>
          <a:p>
            <a:pPr marL="219075" indent="-219075" eaLnBrk="1" hangingPunct="1">
              <a:buFontTx/>
              <a:buAutoNum type="arabicParenR"/>
            </a:pPr>
            <a:endParaRPr lang="en-US" alt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719138" y="1970088"/>
            <a:ext cx="9202737" cy="4887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" name="Text Box 1029"/>
          <p:cNvSpPr txBox="1">
            <a:spLocks noChangeArrowheads="1"/>
          </p:cNvSpPr>
          <p:nvPr/>
        </p:nvSpPr>
        <p:spPr bwMode="auto">
          <a:xfrm>
            <a:off x="5922963" y="5907088"/>
            <a:ext cx="15875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198" tIns="39599" rIns="79198" bIns="39599">
            <a:spAutoFit/>
          </a:bodyPr>
          <a:lstStyle>
            <a:lvl1pPr algn="l" defTabSz="793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96875" algn="l" defTabSz="793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93750" algn="l" defTabSz="793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90625" algn="l" defTabSz="793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87500" algn="l" defTabSz="793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447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019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591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163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fr-FR" altLang="fr-FR" sz="1000" b="0" smtClean="0">
              <a:latin typeface="Arial" charset="0"/>
            </a:endParaRPr>
          </a:p>
        </p:txBody>
      </p:sp>
      <p:pic>
        <p:nvPicPr>
          <p:cNvPr id="5" name="Image 13" descr="Logo_1_40x9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-15875" y="0"/>
            <a:ext cx="1439863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719138" y="6308725"/>
            <a:ext cx="9186862" cy="73025"/>
          </a:xfrm>
          <a:custGeom>
            <a:avLst/>
            <a:gdLst>
              <a:gd name="T0" fmla="*/ 2147483647 w 10629"/>
              <a:gd name="T1" fmla="*/ 2147483647 h 10000"/>
              <a:gd name="T2" fmla="*/ 2147483647 w 10629"/>
              <a:gd name="T3" fmla="*/ 2147483647 h 10000"/>
              <a:gd name="T4" fmla="*/ 2147483647 w 10629"/>
              <a:gd name="T5" fmla="*/ 0 h 10000"/>
              <a:gd name="T6" fmla="*/ 2147483647 w 10629"/>
              <a:gd name="T7" fmla="*/ 2147483647 h 10000"/>
              <a:gd name="T8" fmla="*/ 0 w 10629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29" h="10000">
                <a:moveTo>
                  <a:pt x="10629" y="10000"/>
                </a:moveTo>
                <a:lnTo>
                  <a:pt x="8793" y="10000"/>
                </a:lnTo>
                <a:cubicBezTo>
                  <a:pt x="8615" y="10000"/>
                  <a:pt x="8551" y="0"/>
                  <a:pt x="8322" y="0"/>
                </a:cubicBezTo>
                <a:cubicBezTo>
                  <a:pt x="8092" y="0"/>
                  <a:pt x="8032" y="10000"/>
                  <a:pt x="7854" y="10000"/>
                </a:cubicBezTo>
                <a:lnTo>
                  <a:pt x="0" y="1000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" name="Text Box 1034"/>
          <p:cNvSpPr txBox="1">
            <a:spLocks noChangeArrowheads="1"/>
          </p:cNvSpPr>
          <p:nvPr userDrawn="1"/>
        </p:nvSpPr>
        <p:spPr bwMode="auto">
          <a:xfrm>
            <a:off x="768350" y="6408738"/>
            <a:ext cx="670560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99" tIns="47799" rIns="95599" bIns="47799">
            <a:spAutoFit/>
          </a:bodyPr>
          <a:lstStyle>
            <a:lvl1pPr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l"/>
            <a:endParaRPr lang="en-US" altLang="fr-FR" sz="1000">
              <a:solidFill>
                <a:schemeClr val="tx1"/>
              </a:solidFill>
            </a:endParaRPr>
          </a:p>
          <a:p>
            <a:pPr algn="l"/>
            <a:r>
              <a:rPr lang="en-US" altLang="fr-FR" sz="1000">
                <a:solidFill>
                  <a:schemeClr val="tx1"/>
                </a:solidFill>
              </a:rPr>
              <a:t>Jean-Louis DUFOUR – Safran Electronics &amp; Defense		</a:t>
            </a:r>
            <a:fld id="{99227187-F28B-4C25-8A1E-6BED13BCCC14}" type="slidenum">
              <a:rPr lang="en-US" altLang="fr-FR" sz="1000">
                <a:solidFill>
                  <a:schemeClr val="tx1"/>
                </a:solidFill>
              </a:rPr>
              <a:pPr algn="l"/>
              <a:t>‹N°›</a:t>
            </a:fld>
            <a:r>
              <a:rPr lang="en-US" altLang="fr-FR" sz="1000">
                <a:solidFill>
                  <a:schemeClr val="tx1"/>
                </a:solidFill>
              </a:rPr>
              <a:t> / 32</a:t>
            </a:r>
            <a:endParaRPr lang="fr-FR" altLang="fr-FR" sz="1000">
              <a:solidFill>
                <a:schemeClr val="tx1"/>
              </a:solidFill>
            </a:endParaRPr>
          </a:p>
        </p:txBody>
      </p:sp>
      <p:pic>
        <p:nvPicPr>
          <p:cNvPr id="8" name="Imag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482013" y="6451600"/>
            <a:ext cx="14398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 bwMode="gray">
          <a:xfrm>
            <a:off x="2067190" y="2420938"/>
            <a:ext cx="6708908" cy="3384550"/>
          </a:xfrm>
        </p:spPr>
        <p:txBody>
          <a:bodyPr/>
          <a:lstStyle>
            <a:lvl1pPr>
              <a:spcAft>
                <a:spcPts val="0"/>
              </a:spcAft>
              <a:defRPr sz="3800" b="1" cap="all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500" i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09103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98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39000" y="147638"/>
            <a:ext cx="2300288" cy="56007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33375" y="147638"/>
            <a:ext cx="6753225" cy="56007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81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3450" y="147638"/>
            <a:ext cx="8605838" cy="7826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33375" y="1109663"/>
            <a:ext cx="4400550" cy="46386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886325" y="1109663"/>
            <a:ext cx="4402138" cy="22431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886325" y="3505200"/>
            <a:ext cx="4402138" cy="22431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47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3450" y="147638"/>
            <a:ext cx="8605838" cy="7826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33375" y="1109663"/>
            <a:ext cx="4400550" cy="46386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86325" y="1109663"/>
            <a:ext cx="4402138" cy="46386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87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3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9778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33375" y="1109663"/>
            <a:ext cx="4400550" cy="4638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86325" y="1109663"/>
            <a:ext cx="4402138" cy="4638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19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14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11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72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0313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2347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3450" y="147638"/>
            <a:ext cx="8605838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99" tIns="47799" rIns="95599" bIns="47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09663"/>
            <a:ext cx="8955088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99" tIns="47799" rIns="95599" bIns="47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pic>
        <p:nvPicPr>
          <p:cNvPr id="1028" name="Image 8" descr="Logo_3_25x55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7938"/>
            <a:ext cx="90011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9" name="Connecteur droit 5"/>
          <p:cNvCxnSpPr>
            <a:cxnSpLocks noChangeShapeType="1"/>
          </p:cNvCxnSpPr>
          <p:nvPr userDrawn="1"/>
        </p:nvCxnSpPr>
        <p:spPr bwMode="auto">
          <a:xfrm>
            <a:off x="733425" y="765175"/>
            <a:ext cx="91725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0" name="Connecteur droit 15"/>
          <p:cNvCxnSpPr>
            <a:cxnSpLocks noChangeShapeType="1"/>
          </p:cNvCxnSpPr>
          <p:nvPr userDrawn="1"/>
        </p:nvCxnSpPr>
        <p:spPr bwMode="auto">
          <a:xfrm>
            <a:off x="200025" y="1844675"/>
            <a:ext cx="0" cy="50133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ZoneTexte 17"/>
          <p:cNvSpPr txBox="1">
            <a:spLocks noChangeArrowheads="1"/>
          </p:cNvSpPr>
          <p:nvPr userDrawn="1"/>
        </p:nvSpPr>
        <p:spPr bwMode="auto">
          <a:xfrm>
            <a:off x="-160338" y="6453188"/>
            <a:ext cx="449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31B36752-80CB-4209-9A2D-6C50519CF74E}" type="slidenum">
              <a:rPr lang="en-US" altLang="fr-FR"/>
              <a:pPr/>
              <a:t>‹N°›</a:t>
            </a:fld>
            <a:r>
              <a:rPr lang="en-US" altLang="fr-FR"/>
              <a:t> </a:t>
            </a:r>
            <a:endParaRPr lang="fr-FR" altLang="fr-FR"/>
          </a:p>
        </p:txBody>
      </p:sp>
      <p:sp>
        <p:nvSpPr>
          <p:cNvPr id="13" name="Text Box 1034"/>
          <p:cNvSpPr txBox="1">
            <a:spLocks noChangeArrowheads="1"/>
          </p:cNvSpPr>
          <p:nvPr userDrawn="1"/>
        </p:nvSpPr>
        <p:spPr bwMode="auto">
          <a:xfrm>
            <a:off x="457200" y="6381750"/>
            <a:ext cx="6705600" cy="4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99" tIns="47799" rIns="95599" bIns="47799">
            <a:spAutoFit/>
          </a:bodyPr>
          <a:lstStyle>
            <a:lvl1pPr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fr-FR" altLang="fr-FR" sz="1000">
                <a:solidFill>
                  <a:schemeClr val="tx1"/>
                </a:solidFill>
              </a:rPr>
              <a:t>Conception des systèmes sûrs – 2/4 La communication sûre			2017/2018</a:t>
            </a:r>
          </a:p>
          <a:p>
            <a:pPr algn="l"/>
            <a:r>
              <a:rPr lang="en-US" altLang="fr-FR" sz="1000">
                <a:solidFill>
                  <a:schemeClr val="tx1"/>
                </a:solidFill>
              </a:rPr>
              <a:t>Jean-Louis DUFOUR – Safran Electronics &amp; Defense		</a:t>
            </a:r>
            <a:fld id="{5C0A33DA-894D-434B-A54C-251E72E1BDCE}" type="slidenum">
              <a:rPr lang="en-US" altLang="fr-FR" sz="1000">
                <a:solidFill>
                  <a:schemeClr val="tx1"/>
                </a:solidFill>
              </a:rPr>
              <a:pPr algn="l"/>
              <a:t>‹N°›</a:t>
            </a:fld>
            <a:r>
              <a:rPr lang="en-US" altLang="fr-FR" sz="1000">
                <a:solidFill>
                  <a:schemeClr val="tx1"/>
                </a:solidFill>
              </a:rPr>
              <a:t> / 32</a:t>
            </a:r>
            <a:endParaRPr lang="fr-FR" altLang="fr-FR" sz="1000">
              <a:solidFill>
                <a:schemeClr val="tx1"/>
              </a:solidFill>
            </a:endParaRPr>
          </a:p>
        </p:txBody>
      </p:sp>
      <p:sp>
        <p:nvSpPr>
          <p:cNvPr id="1033" name="Freeform 5"/>
          <p:cNvSpPr>
            <a:spLocks/>
          </p:cNvSpPr>
          <p:nvPr userDrawn="1"/>
        </p:nvSpPr>
        <p:spPr bwMode="auto">
          <a:xfrm>
            <a:off x="200025" y="6308725"/>
            <a:ext cx="9705975" cy="46038"/>
          </a:xfrm>
          <a:custGeom>
            <a:avLst/>
            <a:gdLst>
              <a:gd name="T0" fmla="*/ 2147483647 w 10629"/>
              <a:gd name="T1" fmla="*/ 2147483647 h 10000"/>
              <a:gd name="T2" fmla="*/ 2147483647 w 10629"/>
              <a:gd name="T3" fmla="*/ 2147483647 h 10000"/>
              <a:gd name="T4" fmla="*/ 2147483647 w 10629"/>
              <a:gd name="T5" fmla="*/ 0 h 10000"/>
              <a:gd name="T6" fmla="*/ 2147483647 w 10629"/>
              <a:gd name="T7" fmla="*/ 2147483647 h 10000"/>
              <a:gd name="T8" fmla="*/ 0 w 10629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29" h="10000">
                <a:moveTo>
                  <a:pt x="10629" y="10000"/>
                </a:moveTo>
                <a:lnTo>
                  <a:pt x="8793" y="10000"/>
                </a:lnTo>
                <a:cubicBezTo>
                  <a:pt x="8615" y="10000"/>
                  <a:pt x="8551" y="0"/>
                  <a:pt x="8322" y="0"/>
                </a:cubicBezTo>
                <a:cubicBezTo>
                  <a:pt x="8092" y="0"/>
                  <a:pt x="8032" y="10000"/>
                  <a:pt x="7854" y="10000"/>
                </a:cubicBezTo>
                <a:lnTo>
                  <a:pt x="0" y="1000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4" name="Image 1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482013" y="6451600"/>
            <a:ext cx="14398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</p:sldLayoutIdLst>
  <p:txStyles>
    <p:titleStyle>
      <a:lvl1pPr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+mj-lt"/>
          <a:ea typeface="+mj-ea"/>
          <a:cs typeface="+mj-cs"/>
        </a:defRPr>
      </a:lvl1pPr>
      <a:lvl2pPr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2pPr>
      <a:lvl3pPr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3pPr>
      <a:lvl4pPr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4pPr>
      <a:lvl5pPr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5pPr>
      <a:lvl6pPr marL="457200"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6pPr>
      <a:lvl7pPr marL="914400"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7pPr>
      <a:lvl8pPr marL="1371600"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8pPr>
      <a:lvl9pPr marL="1828800"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9pPr>
    </p:titleStyle>
    <p:bodyStyle>
      <a:lvl1pPr indent="16192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Font typeface="Webdings" panose="05030102010509060703" pitchFamily="18" charset="2"/>
        <a:buChar char="4"/>
        <a:defRPr sz="2100" b="1">
          <a:solidFill>
            <a:srgbClr val="663300"/>
          </a:solidFill>
          <a:latin typeface="+mn-lt"/>
          <a:ea typeface="+mn-ea"/>
          <a:cs typeface="+mn-cs"/>
        </a:defRPr>
      </a:lvl1pPr>
      <a:lvl2pPr marL="327025" indent="16192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•"/>
        <a:defRPr sz="1700" b="1">
          <a:solidFill>
            <a:srgbClr val="074A87"/>
          </a:solidFill>
          <a:latin typeface="+mn-lt"/>
        </a:defRPr>
      </a:lvl2pPr>
      <a:lvl3pPr marL="654050" indent="16192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-"/>
        <a:defRPr sz="1600">
          <a:solidFill>
            <a:srgbClr val="663300"/>
          </a:solidFill>
          <a:latin typeface="+mn-lt"/>
        </a:defRPr>
      </a:lvl3pPr>
      <a:lvl4pPr marL="981075" indent="177800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Font typeface="Webdings" panose="05030102010509060703" pitchFamily="18" charset="2"/>
        <a:buChar char="6"/>
        <a:defRPr sz="1400">
          <a:solidFill>
            <a:srgbClr val="074A87"/>
          </a:solidFill>
          <a:latin typeface="+mn-lt"/>
        </a:defRPr>
      </a:lvl4pPr>
      <a:lvl5pPr marL="1323975" indent="16827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»"/>
        <a:defRPr sz="1200">
          <a:solidFill>
            <a:srgbClr val="4D4D4D"/>
          </a:solidFill>
          <a:latin typeface="+mn-lt"/>
        </a:defRPr>
      </a:lvl5pPr>
      <a:lvl6pPr marL="1781175" indent="16827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»"/>
        <a:defRPr sz="1200">
          <a:solidFill>
            <a:srgbClr val="4D4D4D"/>
          </a:solidFill>
          <a:latin typeface="+mn-lt"/>
        </a:defRPr>
      </a:lvl6pPr>
      <a:lvl7pPr marL="2238375" indent="16827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»"/>
        <a:defRPr sz="1200">
          <a:solidFill>
            <a:srgbClr val="4D4D4D"/>
          </a:solidFill>
          <a:latin typeface="+mn-lt"/>
        </a:defRPr>
      </a:lvl7pPr>
      <a:lvl8pPr marL="2695575" indent="16827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»"/>
        <a:defRPr sz="1200">
          <a:solidFill>
            <a:srgbClr val="4D4D4D"/>
          </a:solidFill>
          <a:latin typeface="+mn-lt"/>
        </a:defRPr>
      </a:lvl8pPr>
      <a:lvl9pPr marL="3152775" indent="16827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E:\github\cours_fiab\jardin.p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 txBox="1">
            <a:spLocks/>
          </p:cNvSpPr>
          <p:nvPr/>
        </p:nvSpPr>
        <p:spPr>
          <a:xfrm>
            <a:off x="920552" y="4653136"/>
            <a:ext cx="8856983" cy="1584126"/>
          </a:xfrm>
          <a:prstGeom prst="rect">
            <a:avLst/>
          </a:prstGeom>
        </p:spPr>
        <p:txBody>
          <a:bodyPr/>
          <a:lstStyle>
            <a:lvl1pPr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itchFamily="18" charset="2"/>
              <a:buChar char="4"/>
              <a:defRPr sz="2100" b="1">
                <a:solidFill>
                  <a:srgbClr val="663300"/>
                </a:solidFill>
                <a:latin typeface="+mn-lt"/>
                <a:ea typeface="+mn-ea"/>
                <a:cs typeface="+mn-cs"/>
              </a:defRPr>
            </a:lvl1pPr>
            <a:lvl2pPr marL="327025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+mn-lt"/>
              </a:defRPr>
            </a:lvl2pPr>
            <a:lvl3pPr marL="654050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+mn-lt"/>
              </a:defRPr>
            </a:lvl3pPr>
            <a:lvl4pPr marL="981075" indent="17780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itchFamily="18" charset="2"/>
              <a:buChar char="6"/>
              <a:defRPr sz="1400">
                <a:solidFill>
                  <a:srgbClr val="074A87"/>
                </a:solidFill>
                <a:latin typeface="+mn-lt"/>
              </a:defRPr>
            </a:lvl4pPr>
            <a:lvl5pPr marL="13239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17811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6pPr>
            <a:lvl7pPr marL="22383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7pPr>
            <a:lvl8pPr marL="26955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8pPr>
            <a:lvl9pPr marL="31527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+mn-lt"/>
              </a:defRPr>
            </a:lvl9pPr>
          </a:lstStyle>
          <a:p>
            <a:pPr indent="0">
              <a:buFont typeface="Webdings" pitchFamily="18" charset="2"/>
              <a:buNone/>
              <a:defRPr/>
            </a:pPr>
            <a:r>
              <a:rPr lang="fr-FR" sz="3800" kern="0" dirty="0" smtClean="0">
                <a:solidFill>
                  <a:schemeClr val="bg1"/>
                </a:solidFill>
              </a:rPr>
              <a:t>CONCEPTION DES </a:t>
            </a:r>
            <a:r>
              <a:rPr lang="fr-FR" sz="3800" kern="0" dirty="0" err="1" smtClean="0">
                <a:solidFill>
                  <a:schemeClr val="bg1"/>
                </a:solidFill>
              </a:rPr>
              <a:t>SYST</a:t>
            </a:r>
            <a:r>
              <a:rPr lang="fr-FR" sz="3800" kern="0" cap="all" dirty="0" err="1">
                <a:solidFill>
                  <a:schemeClr val="bg1"/>
                </a:solidFill>
              </a:rPr>
              <a:t>è</a:t>
            </a:r>
            <a:r>
              <a:rPr lang="fr-FR" sz="3800" kern="0" dirty="0" err="1" smtClean="0">
                <a:solidFill>
                  <a:schemeClr val="bg1"/>
                </a:solidFill>
              </a:rPr>
              <a:t>MES</a:t>
            </a:r>
            <a:r>
              <a:rPr lang="fr-FR" sz="3800" kern="0" dirty="0" smtClean="0">
                <a:solidFill>
                  <a:schemeClr val="bg1"/>
                </a:solidFill>
              </a:rPr>
              <a:t> </a:t>
            </a:r>
            <a:r>
              <a:rPr lang="fr-FR" sz="3800" kern="0" dirty="0" smtClean="0">
                <a:solidFill>
                  <a:schemeClr val="bg1"/>
                </a:solidFill>
              </a:rPr>
              <a:t>SÛRS</a:t>
            </a:r>
            <a:endParaRPr lang="fr-FR" sz="3800" kern="0" dirty="0">
              <a:solidFill>
                <a:schemeClr val="bg1"/>
              </a:solidFill>
            </a:endParaRPr>
          </a:p>
          <a:p>
            <a:pPr indent="0">
              <a:buFont typeface="Webdings" pitchFamily="18" charset="2"/>
              <a:buNone/>
              <a:defRPr/>
            </a:pPr>
            <a:r>
              <a:rPr lang="fr-FR" sz="2500" i="1" kern="0" dirty="0" smtClean="0">
                <a:solidFill>
                  <a:schemeClr val="bg1"/>
                </a:solidFill>
              </a:rPr>
              <a:t>2/4 La communication sûre</a:t>
            </a:r>
          </a:p>
          <a:p>
            <a:pPr indent="0">
              <a:buFont typeface="Webdings" pitchFamily="18" charset="2"/>
              <a:buNone/>
              <a:defRPr/>
            </a:pPr>
            <a:r>
              <a:rPr lang="fr-FR" sz="2500" i="1" kern="0" dirty="0" smtClean="0">
                <a:solidFill>
                  <a:schemeClr val="bg1"/>
                </a:solidFill>
              </a:rPr>
              <a:t>2A La partie analogique</a:t>
            </a:r>
            <a:endParaRPr lang="fr-FR" sz="2500" i="1" kern="0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3349864" y="-27383"/>
            <a:ext cx="6556136" cy="4680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35038" y="-76200"/>
            <a:ext cx="8818562" cy="1143000"/>
          </a:xfrm>
        </p:spPr>
        <p:txBody>
          <a:bodyPr/>
          <a:lstStyle/>
          <a:p>
            <a:r>
              <a:rPr lang="fr-FR" altLang="fr-FR" smtClean="0"/>
              <a:t>Le modèle numérique du bruit « additif »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838200"/>
            <a:ext cx="8243887" cy="5257800"/>
          </a:xfrm>
        </p:spPr>
        <p:txBody>
          <a:bodyPr/>
          <a:lstStyle/>
          <a:p>
            <a:r>
              <a:rPr lang="fr-FR" altLang="fr-FR" smtClean="0"/>
              <a:t>Exemple : vitesse (en km/h) sur un octet (0-255) :</a:t>
            </a:r>
          </a:p>
          <a:p>
            <a:pPr lvl="1"/>
            <a:r>
              <a:rPr lang="fr-FR" altLang="fr-FR" smtClean="0"/>
              <a:t>Probabilité de ne pas avoir d’erreur ?</a:t>
            </a:r>
          </a:p>
          <a:p>
            <a:pPr lvl="1"/>
            <a:r>
              <a:rPr lang="fr-FR" altLang="fr-FR" smtClean="0"/>
              <a:t>Probabilité de transformer « 130 » en « 1 » ?</a:t>
            </a:r>
          </a:p>
          <a:p>
            <a:pPr lvl="1"/>
            <a:r>
              <a:rPr lang="fr-FR" altLang="fr-FR" smtClean="0"/>
              <a:t>Probabilité de transformer « 100 » en « 0 » ?</a:t>
            </a:r>
          </a:p>
          <a:p>
            <a:pPr lvl="1"/>
            <a:r>
              <a:rPr lang="fr-FR" altLang="fr-FR" smtClean="0"/>
              <a:t>Probabilité d’avoir 3 erreurs ?</a:t>
            </a:r>
          </a:p>
          <a:p>
            <a:endParaRPr lang="fr-FR" altLang="fr-FR" smtClean="0"/>
          </a:p>
          <a:p>
            <a:r>
              <a:rPr lang="fr-FR" altLang="fr-FR" smtClean="0"/>
              <a:t>Arithmétique binaire « non-standard » : 1 </a:t>
            </a:r>
            <a:r>
              <a:rPr lang="fr-FR" altLang="fr-FR" smtClean="0">
                <a:sym typeface="Symbol" panose="05050102010706020507" pitchFamily="18" charset="2"/>
              </a:rPr>
              <a:t></a:t>
            </a:r>
            <a:r>
              <a:rPr lang="fr-FR" altLang="fr-FR" smtClean="0"/>
              <a:t> 1 = 0 !!!!!</a:t>
            </a:r>
          </a:p>
          <a:p>
            <a:pPr lvl="1">
              <a:buFontTx/>
              <a:buNone/>
            </a:pPr>
            <a:r>
              <a:rPr lang="fr-FR" altLang="fr-FR" smtClean="0"/>
              <a:t>Exemple : 	   10000010		(émetteur)</a:t>
            </a:r>
          </a:p>
          <a:p>
            <a:pPr lvl="1">
              <a:buFontTx/>
              <a:buNone/>
            </a:pPr>
            <a:r>
              <a:rPr lang="fr-FR" altLang="fr-FR" smtClean="0"/>
              <a:t>		</a:t>
            </a:r>
            <a:r>
              <a:rPr lang="fr-FR" altLang="fr-FR" u="sng" smtClean="0">
                <a:sym typeface="Symbol" panose="05050102010706020507" pitchFamily="18" charset="2"/>
              </a:rPr>
              <a:t></a:t>
            </a:r>
            <a:r>
              <a:rPr lang="fr-FR" altLang="fr-FR" b="0" i="1" u="sng" smtClean="0"/>
              <a:t>10000011</a:t>
            </a:r>
            <a:r>
              <a:rPr lang="fr-FR" altLang="fr-FR" smtClean="0"/>
              <a:t>		(erreur due au canal)</a:t>
            </a:r>
          </a:p>
          <a:p>
            <a:pPr lvl="1">
              <a:buFontTx/>
              <a:buNone/>
            </a:pPr>
            <a:r>
              <a:rPr lang="fr-FR" altLang="fr-FR" smtClean="0"/>
              <a:t>		   00000001		(récepteur)</a:t>
            </a:r>
          </a:p>
          <a:p>
            <a:endParaRPr lang="fr-FR" altLang="fr-FR" smtClean="0"/>
          </a:p>
          <a:p>
            <a:r>
              <a:rPr lang="fr-FR" altLang="fr-FR" smtClean="0"/>
              <a:t>Poids de Hamming :		</a:t>
            </a:r>
            <a:r>
              <a:rPr lang="fr-FR" altLang="fr-FR" b="0" smtClean="0"/>
              <a:t>P</a:t>
            </a:r>
            <a:r>
              <a:rPr lang="fr-FR" altLang="fr-FR" b="0" baseline="-25000" smtClean="0"/>
              <a:t>h</a:t>
            </a:r>
            <a:r>
              <a:rPr lang="fr-FR" altLang="fr-FR" b="0" smtClean="0"/>
              <a:t>(10000011)  = 3</a:t>
            </a:r>
          </a:p>
          <a:p>
            <a:r>
              <a:rPr lang="fr-FR" altLang="fr-FR" smtClean="0"/>
              <a:t>Distance de Hamming :</a:t>
            </a:r>
          </a:p>
          <a:p>
            <a:pPr lvl="1">
              <a:buFontTx/>
              <a:buNone/>
            </a:pPr>
            <a:r>
              <a:rPr lang="fr-FR" altLang="fr-FR" smtClean="0"/>
              <a:t>D</a:t>
            </a:r>
            <a:r>
              <a:rPr lang="fr-FR" altLang="fr-FR" baseline="-25000" smtClean="0"/>
              <a:t>h</a:t>
            </a:r>
            <a:r>
              <a:rPr lang="fr-FR" altLang="fr-FR" smtClean="0"/>
              <a:t>(10000010, 00000001) = P</a:t>
            </a:r>
            <a:r>
              <a:rPr lang="fr-FR" altLang="fr-FR" baseline="-25000" smtClean="0"/>
              <a:t>h</a:t>
            </a:r>
            <a:r>
              <a:rPr lang="fr-FR" altLang="fr-FR" smtClean="0"/>
              <a:t>(10000010 </a:t>
            </a:r>
            <a:r>
              <a:rPr lang="fr-FR" altLang="fr-FR" smtClean="0">
                <a:cs typeface="Arial" panose="020B0604020202020204" pitchFamily="34" charset="0"/>
                <a:sym typeface="Symbol" panose="05050102010706020507" pitchFamily="18" charset="2"/>
              </a:rPr>
              <a:t>Θ</a:t>
            </a:r>
            <a:r>
              <a:rPr lang="fr-FR" altLang="fr-FR" smtClean="0"/>
              <a:t> 00000001) = 3</a:t>
            </a:r>
          </a:p>
          <a:p>
            <a:pPr lvl="1">
              <a:buFontTx/>
              <a:buNone/>
            </a:pPr>
            <a:r>
              <a:rPr lang="fr-FR" altLang="fr-FR" b="0" u="sng" smtClean="0"/>
              <a:t>Remarque</a:t>
            </a:r>
            <a:r>
              <a:rPr lang="fr-FR" altLang="fr-FR" b="0" smtClean="0"/>
              <a:t> : </a:t>
            </a:r>
            <a:r>
              <a:rPr lang="fr-FR" altLang="fr-FR" smtClean="0">
                <a:cs typeface="Arial" panose="020B0604020202020204" pitchFamily="34" charset="0"/>
                <a:sym typeface="Symbol" panose="05050102010706020507" pitchFamily="18" charset="2"/>
              </a:rPr>
              <a:t>Θ = </a:t>
            </a:r>
            <a:r>
              <a:rPr lang="fr-FR" altLang="fr-FR" smtClean="0">
                <a:sym typeface="Symbol" panose="05050102010706020507" pitchFamily="18" charset="2"/>
              </a:rPr>
              <a:t> !!!!!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35038" y="76200"/>
            <a:ext cx="8818562" cy="836613"/>
          </a:xfrm>
        </p:spPr>
        <p:txBody>
          <a:bodyPr/>
          <a:lstStyle/>
          <a:p>
            <a:r>
              <a:rPr lang="fr-FR" altLang="fr-FR" smtClean="0"/>
              <a:t>Avant Shannon : codes détecteurs et ‘Pnd’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990600"/>
            <a:ext cx="9561513" cy="5114925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fr-FR" altLang="fr-FR" sz="1900" dirty="0" smtClean="0"/>
              <a:t>Code sur n bits : n’utiliser qu’une partie des 2</a:t>
            </a:r>
            <a:r>
              <a:rPr lang="fr-FR" altLang="fr-FR" sz="1900" baseline="30000" dirty="0" smtClean="0"/>
              <a:t>n</a:t>
            </a:r>
            <a:r>
              <a:rPr lang="fr-FR" altLang="fr-FR" sz="1900" dirty="0" smtClean="0"/>
              <a:t> mots possibles</a:t>
            </a:r>
          </a:p>
          <a:p>
            <a:pPr lvl="1">
              <a:lnSpc>
                <a:spcPct val="80000"/>
              </a:lnSpc>
              <a:defRPr/>
            </a:pPr>
            <a:r>
              <a:rPr lang="fr-FR" altLang="fr-FR" sz="1500" dirty="0" smtClean="0"/>
              <a:t>Distance de </a:t>
            </a:r>
            <a:r>
              <a:rPr lang="fr-FR" altLang="fr-FR" sz="1500" dirty="0" err="1" smtClean="0"/>
              <a:t>Hamming</a:t>
            </a:r>
            <a:r>
              <a:rPr lang="fr-FR" altLang="fr-FR" sz="1500" dirty="0" smtClean="0"/>
              <a:t> d’un code : distance mini entre 2 mots</a:t>
            </a:r>
          </a:p>
          <a:p>
            <a:pPr lvl="1">
              <a:lnSpc>
                <a:spcPct val="80000"/>
              </a:lnSpc>
              <a:defRPr/>
            </a:pPr>
            <a:r>
              <a:rPr lang="fr-FR" altLang="fr-FR" sz="1500" dirty="0" smtClean="0"/>
              <a:t>Code systématique (</a:t>
            </a:r>
            <a:r>
              <a:rPr lang="fr-FR" altLang="fr-FR" sz="1500" dirty="0" err="1" smtClean="0"/>
              <a:t>n,k</a:t>
            </a:r>
            <a:r>
              <a:rPr lang="fr-FR" altLang="fr-FR" sz="1500" dirty="0" smtClean="0"/>
              <a:t>) : l’information est dans k bits dédiés</a:t>
            </a:r>
          </a:p>
          <a:p>
            <a:pPr>
              <a:lnSpc>
                <a:spcPct val="80000"/>
              </a:lnSpc>
              <a:defRPr/>
            </a:pPr>
            <a:endParaRPr lang="fr-FR" altLang="fr-FR" sz="1900" dirty="0" smtClean="0"/>
          </a:p>
          <a:p>
            <a:pPr>
              <a:lnSpc>
                <a:spcPct val="80000"/>
              </a:lnSpc>
              <a:defRPr/>
            </a:pPr>
            <a:r>
              <a:rPr lang="fr-FR" altLang="fr-FR" sz="1900" dirty="0" smtClean="0"/>
              <a:t>Exemple : comment détecter 1 erreur sur une info de 3 bits ?</a:t>
            </a:r>
          </a:p>
          <a:p>
            <a:pPr>
              <a:lnSpc>
                <a:spcPct val="80000"/>
              </a:lnSpc>
              <a:defRPr/>
            </a:pPr>
            <a:endParaRPr lang="fr-FR" altLang="fr-FR" sz="1900" dirty="0" smtClean="0"/>
          </a:p>
          <a:p>
            <a:pPr>
              <a:lnSpc>
                <a:spcPct val="80000"/>
              </a:lnSpc>
              <a:defRPr/>
            </a:pPr>
            <a:r>
              <a:rPr lang="fr-FR" altLang="fr-FR" sz="1900" dirty="0" smtClean="0"/>
              <a:t>1) Duplication :				011 </a:t>
            </a:r>
            <a:r>
              <a:rPr lang="fr-FR" altLang="fr-FR" sz="19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011</a:t>
            </a:r>
            <a:endParaRPr lang="fr-FR" altLang="fr-FR" sz="1900" dirty="0" smtClean="0"/>
          </a:p>
          <a:p>
            <a:pPr>
              <a:lnSpc>
                <a:spcPct val="80000"/>
              </a:lnSpc>
              <a:defRPr/>
            </a:pPr>
            <a:r>
              <a:rPr lang="fr-FR" altLang="fr-FR" sz="1900" dirty="0" smtClean="0"/>
              <a:t>Q1 : distance de </a:t>
            </a:r>
            <a:r>
              <a:rPr lang="fr-FR" altLang="fr-FR" sz="1900" dirty="0" err="1" smtClean="0"/>
              <a:t>Hamming</a:t>
            </a:r>
            <a:r>
              <a:rPr lang="fr-FR" altLang="fr-FR" sz="1900" dirty="0" smtClean="0"/>
              <a:t>  ?  __</a:t>
            </a:r>
          </a:p>
          <a:p>
            <a:pPr>
              <a:lnSpc>
                <a:spcPct val="80000"/>
              </a:lnSpc>
              <a:defRPr/>
            </a:pPr>
            <a:r>
              <a:rPr lang="fr-FR" altLang="fr-FR" sz="1900" dirty="0" smtClean="0"/>
              <a:t>Q2 : dépend-elle de n ? ___</a:t>
            </a:r>
          </a:p>
          <a:p>
            <a:pPr>
              <a:lnSpc>
                <a:spcPct val="80000"/>
              </a:lnSpc>
              <a:defRPr/>
            </a:pPr>
            <a:r>
              <a:rPr lang="fr-FR" altLang="fr-FR" sz="1900" dirty="0" smtClean="0"/>
              <a:t>Q3 : pour détecter t erreurs, quelle distance de </a:t>
            </a:r>
            <a:r>
              <a:rPr lang="fr-FR" altLang="fr-FR" sz="1900" dirty="0" err="1" smtClean="0"/>
              <a:t>Hamming</a:t>
            </a:r>
            <a:r>
              <a:rPr lang="fr-FR" altLang="fr-FR" sz="1900" dirty="0" smtClean="0"/>
              <a:t> mini faut-il ? ____</a:t>
            </a:r>
          </a:p>
          <a:p>
            <a:pPr>
              <a:lnSpc>
                <a:spcPct val="80000"/>
              </a:lnSpc>
              <a:defRPr/>
            </a:pPr>
            <a:endParaRPr lang="fr-FR" altLang="fr-FR" sz="1900" dirty="0" smtClean="0"/>
          </a:p>
          <a:p>
            <a:pPr>
              <a:lnSpc>
                <a:spcPct val="80000"/>
              </a:lnSpc>
              <a:defRPr/>
            </a:pPr>
            <a:r>
              <a:rPr lang="fr-FR" altLang="fr-FR" sz="1900" dirty="0" smtClean="0"/>
              <a:t>2) Poids constant : « 2 parmi 4 » ({1100,1010,1001,0110,0101,0011})</a:t>
            </a:r>
          </a:p>
          <a:p>
            <a:pPr lvl="1">
              <a:lnSpc>
                <a:spcPct val="80000"/>
              </a:lnSpc>
              <a:defRPr/>
            </a:pPr>
            <a:r>
              <a:rPr lang="fr-FR" altLang="fr-FR" sz="1500" dirty="0" smtClean="0"/>
              <a:t>Poids pair :		code (4,3) :         …………………………………………….	       </a:t>
            </a:r>
            <a:r>
              <a:rPr lang="fr-FR" altLang="fr-FR" sz="1500" dirty="0" smtClean="0">
                <a:sym typeface="Symbol" pitchFamily="18" charset="2"/>
              </a:rPr>
              <a:t></a:t>
            </a:r>
            <a:r>
              <a:rPr lang="fr-FR" altLang="fr-FR" sz="1500" dirty="0" smtClean="0"/>
              <a:t> {0000,1111}</a:t>
            </a:r>
          </a:p>
          <a:p>
            <a:pPr>
              <a:lnSpc>
                <a:spcPct val="80000"/>
              </a:lnSpc>
              <a:defRPr/>
            </a:pPr>
            <a:r>
              <a:rPr lang="fr-FR" altLang="fr-FR" sz="1900" dirty="0" smtClean="0"/>
              <a:t>Q : systématique ?  ___</a:t>
            </a:r>
          </a:p>
          <a:p>
            <a:pPr>
              <a:lnSpc>
                <a:spcPct val="80000"/>
              </a:lnSpc>
              <a:defRPr/>
            </a:pPr>
            <a:endParaRPr lang="fr-FR" altLang="fr-FR" sz="1900" dirty="0" smtClean="0"/>
          </a:p>
          <a:p>
            <a:pPr>
              <a:lnSpc>
                <a:spcPct val="80000"/>
              </a:lnSpc>
              <a:defRPr/>
            </a:pPr>
            <a:r>
              <a:rPr lang="fr-FR" altLang="fr-FR" sz="1900" dirty="0" smtClean="0"/>
              <a:t>3) Parité paire :				011 </a:t>
            </a:r>
            <a:r>
              <a:rPr lang="fr-FR" altLang="fr-FR" sz="19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  <a:p>
            <a:pPr lvl="1">
              <a:lnSpc>
                <a:spcPct val="80000"/>
              </a:lnSpc>
              <a:defRPr/>
            </a:pPr>
            <a:r>
              <a:rPr lang="fr-FR" altLang="fr-FR" sz="1500" dirty="0" smtClean="0"/>
              <a:t>Parité impaire :					011 </a:t>
            </a:r>
            <a:r>
              <a:rPr lang="fr-FR" altLang="fr-FR" sz="15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  <a:p>
            <a:pPr>
              <a:lnSpc>
                <a:spcPct val="80000"/>
              </a:lnSpc>
              <a:defRPr/>
            </a:pPr>
            <a:r>
              <a:rPr lang="fr-FR" altLang="fr-FR" sz="1900" dirty="0" smtClean="0"/>
              <a:t>Q : </a:t>
            </a:r>
            <a:r>
              <a:rPr lang="fr-FR" altLang="fr-FR" sz="1900" dirty="0" err="1" smtClean="0"/>
              <a:t>Pnd</a:t>
            </a:r>
            <a:r>
              <a:rPr lang="fr-FR" altLang="fr-FR" sz="1900" dirty="0" smtClean="0"/>
              <a:t> = ______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238" y="217488"/>
            <a:ext cx="8818562" cy="620712"/>
          </a:xfrm>
        </p:spPr>
        <p:txBody>
          <a:bodyPr/>
          <a:lstStyle/>
          <a:p>
            <a:r>
              <a:rPr lang="fr-FR" altLang="fr-FR" smtClean="0"/>
              <a:t>Avant Shannon : codes correcteurs et ‘Pem’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704850" y="765175"/>
            <a:ext cx="8208963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/>
              <a:t>Soit une info de 1 bit</a:t>
            </a:r>
          </a:p>
          <a:p>
            <a:r>
              <a:rPr lang="fr-FR" altLang="fr-FR"/>
              <a:t>Q : une parité permet-elle de corriger 1 erreur ? __________</a:t>
            </a:r>
          </a:p>
          <a:p>
            <a:r>
              <a:rPr lang="fr-FR" altLang="fr-FR"/>
              <a:t>Q : comment redonder pour corriger 1 erreur ? __________</a:t>
            </a:r>
          </a:p>
          <a:p>
            <a:r>
              <a:rPr lang="fr-FR" altLang="fr-FR"/>
              <a:t>Q : qu’elle est la ‘Probabilité d’Erreur Message’ ? ________</a:t>
            </a:r>
          </a:p>
        </p:txBody>
      </p:sp>
      <p:pic>
        <p:nvPicPr>
          <p:cNvPr id="14340" name="Picture 10" descr="slide_tri_3p2m2p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1075"/>
            <a:ext cx="5313363" cy="39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3" descr="slide_tri_snr_p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2297113"/>
            <a:ext cx="5253037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Ce code est-il vraiment efficace 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981075"/>
            <a:ext cx="9085262" cy="806450"/>
          </a:xfrm>
        </p:spPr>
        <p:txBody>
          <a:bodyPr/>
          <a:lstStyle/>
          <a:p>
            <a:r>
              <a:rPr lang="fr-FR" altLang="fr-FR" smtClean="0"/>
              <a:t>Le retour de l’analogique : et si on triplait simplement la durée bit ?</a:t>
            </a:r>
          </a:p>
        </p:txBody>
      </p:sp>
      <p:pic>
        <p:nvPicPr>
          <p:cNvPr id="15364" name="Picture 7" descr="slide_tri_3snr_p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619250"/>
            <a:ext cx="6154737" cy="461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Ce qu’il faut retenir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0888" y="1109663"/>
            <a:ext cx="8955087" cy="4638675"/>
          </a:xfrm>
        </p:spPr>
        <p:txBody>
          <a:bodyPr/>
          <a:lstStyle/>
          <a:p>
            <a:r>
              <a:rPr lang="fr-FR" altLang="fr-FR" smtClean="0"/>
              <a:t>La duplication / triplication / … n’est pas une bonne technique</a:t>
            </a:r>
          </a:p>
          <a:p>
            <a:pPr lvl="1"/>
            <a:r>
              <a:rPr lang="fr-FR" altLang="fr-FR" smtClean="0"/>
              <a:t>Shannon : on n’a pas besoin de faire tendre k/n vers 0</a:t>
            </a:r>
          </a:p>
          <a:p>
            <a:r>
              <a:rPr lang="fr-FR" altLang="fr-FR" smtClean="0"/>
              <a:t>Détection : r bits de redondance </a:t>
            </a:r>
            <a:r>
              <a:rPr lang="fr-FR" altLang="fr-FR" smtClean="0">
                <a:sym typeface="Wingdings" panose="05000000000000000000" pitchFamily="2" charset="2"/>
              </a:rPr>
              <a:t> Pnd = 1/2</a:t>
            </a:r>
            <a:r>
              <a:rPr lang="fr-FR" altLang="fr-FR" baseline="30000" smtClean="0">
                <a:sym typeface="Wingdings" panose="05000000000000000000" pitchFamily="2" charset="2"/>
              </a:rPr>
              <a:t>r</a:t>
            </a:r>
          </a:p>
          <a:p>
            <a:pPr lvl="1"/>
            <a:r>
              <a:rPr lang="fr-FR" altLang="fr-FR" smtClean="0"/>
              <a:t>quelle que soit la longueur du message</a:t>
            </a:r>
          </a:p>
          <a:p>
            <a:r>
              <a:rPr lang="fr-FR" altLang="fr-FR" smtClean="0"/>
              <a:t>Correction : corriger, c’est localiser</a:t>
            </a:r>
          </a:p>
          <a:p>
            <a:pPr lvl="1"/>
            <a:r>
              <a:rPr lang="fr-FR" altLang="fr-FR" smtClean="0"/>
              <a:t>Ex : au plus 2 erreurs sur 8 bits : C(8,1)+C(8,2) = …           </a:t>
            </a:r>
            <a:r>
              <a:rPr lang="fr-FR" altLang="fr-FR" smtClean="0">
                <a:sym typeface="Wingdings" panose="05000000000000000000" pitchFamily="2" charset="2"/>
              </a:rPr>
              <a:t>  log2(      ) =</a:t>
            </a:r>
            <a:endParaRPr lang="fr-FR" alt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Contenu du cours « conception des systèmes sûrs »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7338" y="2708275"/>
            <a:ext cx="5026025" cy="345757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altLang="fr-FR" sz="1700" smtClean="0"/>
              <a:t>Vue globale</a:t>
            </a:r>
          </a:p>
          <a:p>
            <a:pPr lvl="1"/>
            <a:r>
              <a:rPr lang="fr-FR" altLang="fr-FR" sz="1600" smtClean="0"/>
              <a:t>système = équipements (HW+SW) connectés</a:t>
            </a:r>
          </a:p>
          <a:p>
            <a:endParaRPr lang="fr-FR" altLang="fr-FR" sz="1700" smtClean="0"/>
          </a:p>
          <a:p>
            <a:pPr>
              <a:buFont typeface="Webdings" panose="05030102010509060703" pitchFamily="18" charset="2"/>
              <a:buAutoNum type="arabicPeriod"/>
            </a:pPr>
            <a:r>
              <a:rPr lang="fr-FR" altLang="fr-FR" sz="1700" smtClean="0"/>
              <a:t>Introduction à la (non-)fiabilité</a:t>
            </a:r>
          </a:p>
          <a:p>
            <a:pPr lvl="1">
              <a:buFont typeface="Webdings" panose="05030102010509060703" pitchFamily="18" charset="2"/>
              <a:buChar char="4"/>
            </a:pPr>
            <a:r>
              <a:rPr lang="fr-FR" altLang="fr-FR" sz="1600" smtClean="0"/>
              <a:t>C’est quoi un « lambda » ? …</a:t>
            </a:r>
          </a:p>
          <a:p>
            <a:pPr>
              <a:buFont typeface="Webdings" panose="05030102010509060703" pitchFamily="18" charset="2"/>
              <a:buAutoNum type="arabicPeriod"/>
            </a:pPr>
            <a:r>
              <a:rPr lang="fr-FR" altLang="fr-FR" sz="1700" smtClean="0"/>
              <a:t>La communication sûre</a:t>
            </a:r>
          </a:p>
          <a:p>
            <a:pPr lvl="1">
              <a:buFont typeface="Webdings" panose="05030102010509060703" pitchFamily="18" charset="2"/>
              <a:buChar char="4"/>
            </a:pPr>
            <a:r>
              <a:rPr lang="fr-FR" altLang="fr-FR" sz="1600" smtClean="0"/>
              <a:t>… C’est quoi un code BCH ? …</a:t>
            </a:r>
          </a:p>
          <a:p>
            <a:pPr>
              <a:buFont typeface="Webdings" panose="05030102010509060703" pitchFamily="18" charset="2"/>
              <a:buAutoNum type="arabicPeriod"/>
            </a:pPr>
            <a:r>
              <a:rPr lang="fr-FR" altLang="fr-FR" sz="1700" smtClean="0"/>
              <a:t>Le matériel sûr</a:t>
            </a:r>
          </a:p>
          <a:p>
            <a:pPr lvl="1">
              <a:buFont typeface="Webdings" panose="05030102010509060703" pitchFamily="18" charset="2"/>
              <a:buChar char="4"/>
            </a:pPr>
            <a:r>
              <a:rPr lang="fr-FR" altLang="fr-FR" sz="1600" smtClean="0"/>
              <a:t>… C’est quoi le ‘M’ de « TMR » ? …</a:t>
            </a:r>
          </a:p>
          <a:p>
            <a:pPr>
              <a:buFont typeface="Webdings" panose="05030102010509060703" pitchFamily="18" charset="2"/>
              <a:buAutoNum type="arabicPeriod"/>
            </a:pPr>
            <a:r>
              <a:rPr lang="fr-FR" altLang="fr-FR" sz="1700" smtClean="0"/>
              <a:t>Le logiciel sûr</a:t>
            </a:r>
          </a:p>
          <a:p>
            <a:pPr lvl="1">
              <a:buFont typeface="Webdings" panose="05030102010509060703" pitchFamily="18" charset="2"/>
              <a:buChar char="4"/>
            </a:pPr>
            <a:r>
              <a:rPr lang="fr-FR" altLang="fr-FR" sz="1600" smtClean="0"/>
              <a:t>… C’est quoi la méthode B ? …</a:t>
            </a:r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457825" y="2708275"/>
            <a:ext cx="4319588" cy="345757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ebdings" panose="05030102010509060703" pitchFamily="18" charset="2"/>
              <a:buNone/>
            </a:pPr>
            <a:r>
              <a:rPr lang="fr-FR" altLang="fr-FR" sz="1700" smtClean="0"/>
              <a:t>Partie « La communication sûre »</a:t>
            </a:r>
          </a:p>
          <a:p>
            <a:endParaRPr lang="fr-FR" altLang="fr-FR" sz="1700" smtClean="0"/>
          </a:p>
          <a:p>
            <a:r>
              <a:rPr lang="fr-FR" altLang="fr-FR" sz="1700" smtClean="0"/>
              <a:t>Avant Shannon (1948)</a:t>
            </a:r>
          </a:p>
          <a:p>
            <a:pPr lvl="1"/>
            <a:r>
              <a:rPr lang="fr-FR" altLang="fr-FR" sz="1600" smtClean="0"/>
              <a:t>Le rapport Signal / Bruit « SNR »</a:t>
            </a:r>
          </a:p>
          <a:p>
            <a:pPr lvl="1"/>
            <a:r>
              <a:rPr lang="fr-FR" altLang="fr-FR" sz="1600" smtClean="0"/>
              <a:t>La triplication est-elle efficace ?</a:t>
            </a:r>
          </a:p>
          <a:p>
            <a:r>
              <a:rPr lang="fr-FR" altLang="fr-FR" sz="1700" smtClean="0"/>
              <a:t>Shannon et après</a:t>
            </a:r>
          </a:p>
          <a:p>
            <a:pPr lvl="1"/>
            <a:r>
              <a:rPr lang="fr-FR" altLang="fr-FR" sz="1600" smtClean="0"/>
              <a:t>Les codes de Hamming</a:t>
            </a:r>
          </a:p>
          <a:p>
            <a:pPr lvl="1"/>
            <a:r>
              <a:rPr lang="fr-FR" altLang="fr-FR" sz="1600" smtClean="0"/>
              <a:t>Les codes BCH</a:t>
            </a:r>
          </a:p>
          <a:p>
            <a:r>
              <a:rPr lang="fr-FR" altLang="fr-FR" sz="1700" smtClean="0"/>
              <a:t>Un bus « de terrain » : le bus CAN</a:t>
            </a:r>
          </a:p>
          <a:p>
            <a:pPr lvl="1"/>
            <a:r>
              <a:rPr lang="fr-FR" altLang="fr-FR" sz="1600" smtClean="0"/>
              <a:t>Le gain par rapport à Ethernet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919163" y="836613"/>
            <a:ext cx="8642350" cy="1655762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99" tIns="47799" rIns="95599" bIns="47799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700" b="0"/>
              <a:t>Objet : Présenter l’Etat de l’Art </a:t>
            </a:r>
            <a:r>
              <a:rPr lang="fr-FR" altLang="fr-FR" sz="1700" b="0" u="sng"/>
              <a:t>Industriel</a:t>
            </a:r>
            <a:r>
              <a:rPr lang="fr-FR" altLang="fr-FR" sz="1700" b="0"/>
              <a:t> sur la question :</a:t>
            </a:r>
          </a:p>
          <a:p>
            <a:r>
              <a:rPr lang="fr-FR" altLang="fr-FR" sz="1700" b="0"/>
              <a:t>« </a:t>
            </a:r>
            <a:r>
              <a:rPr lang="fr-FR" altLang="fr-FR" sz="1700" i="1"/>
              <a:t>comment faire des systèmes fiables à partir de composants non-fiables</a:t>
            </a:r>
            <a:r>
              <a:rPr lang="fr-FR" altLang="fr-FR" sz="1700" b="0"/>
              <a:t> ».</a:t>
            </a:r>
          </a:p>
          <a:p>
            <a:r>
              <a:rPr lang="fr-FR" altLang="fr-FR" sz="1700" u="sng"/>
              <a:t>Ce n’est pas de la SdF ; c’est de la conception</a:t>
            </a:r>
            <a:r>
              <a:rPr lang="fr-FR" altLang="fr-FR" sz="1700" b="0"/>
              <a:t>. On donne les principes permettant d’atteindre au niveau système un taux d’évènements redoutés de 10</a:t>
            </a:r>
            <a:r>
              <a:rPr lang="fr-FR" altLang="fr-FR" sz="1700" b="0" baseline="30000"/>
              <a:t>-9</a:t>
            </a:r>
            <a:r>
              <a:rPr lang="fr-FR" altLang="fr-FR" sz="1700" b="0"/>
              <a:t>/h (par exemple) alors que les composants sont largement moins bons voire comportent du logiciel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animBg="1"/>
      <p:bldP spid="251908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11238" y="304800"/>
            <a:ext cx="8818562" cy="457200"/>
          </a:xfrm>
        </p:spPr>
        <p:txBody>
          <a:bodyPr/>
          <a:lstStyle/>
          <a:p>
            <a:r>
              <a:rPr lang="en-US" altLang="fr-FR" smtClean="0"/>
              <a:t>Pourquoi un bus de données ?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76263" y="760413"/>
            <a:ext cx="9417050" cy="1296987"/>
          </a:xfrm>
        </p:spPr>
        <p:txBody>
          <a:bodyPr/>
          <a:lstStyle/>
          <a:p>
            <a:pPr marL="457200" indent="-295275">
              <a:buFont typeface="Wingdings" panose="05000000000000000000" pitchFamily="2" charset="2"/>
              <a:buAutoNum type="arabicPeriod"/>
            </a:pPr>
            <a:r>
              <a:rPr lang="en-US" altLang="fr-FR" smtClean="0"/>
              <a:t>Numériser : requête de couple Boîte (TCU) </a:t>
            </a:r>
            <a:r>
              <a:rPr lang="en-US" altLang="fr-FR" smtClean="0">
                <a:sym typeface="Symbol" panose="05050102010706020507" pitchFamily="18" charset="2"/>
              </a:rPr>
              <a:t> Moteur (ECU) sur 8 bits</a:t>
            </a:r>
          </a:p>
          <a:p>
            <a:pPr marL="457200" indent="-295275">
              <a:buFont typeface="Wingdings" panose="05000000000000000000" pitchFamily="2" charset="2"/>
              <a:buAutoNum type="arabicPeriod"/>
            </a:pPr>
            <a:r>
              <a:rPr lang="en-US" altLang="fr-FR" smtClean="0">
                <a:sym typeface="Symbol" panose="05050102010706020507" pitchFamily="18" charset="2"/>
              </a:rPr>
              <a:t>Multiplexer en point-à-point : envoyer aussi le rapport engagé</a:t>
            </a:r>
          </a:p>
          <a:p>
            <a:pPr marL="457200" indent="-295275">
              <a:buFont typeface="Wingdings" panose="05000000000000000000" pitchFamily="2" charset="2"/>
              <a:buAutoNum type="arabicPeriod"/>
            </a:pPr>
            <a:r>
              <a:rPr lang="en-US" altLang="fr-FR" smtClean="0">
                <a:sym typeface="Symbol" panose="05050102010706020507" pitchFamily="18" charset="2"/>
              </a:rPr>
              <a:t>Multiplexer en multi-point : tout le monde écoute (ESP, …)</a:t>
            </a:r>
            <a:endParaRPr lang="en-US" altLang="fr-FR" smtClean="0"/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57150" y="5445125"/>
            <a:ext cx="467995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295275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914400" indent="-425450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371600" indent="-5556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52600" indent="-593725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09800" indent="-717550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667000" indent="-71755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124200" indent="-71755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581400" indent="-71755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038600" indent="-71755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fr-FR" sz="1900">
                <a:solidFill>
                  <a:srgbClr val="CC0000"/>
                </a:solidFill>
              </a:rPr>
              <a:t>Essuie-glaces, injecteurs, pompes,</a:t>
            </a:r>
          </a:p>
          <a:p>
            <a:pPr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fr-FR" sz="1900">
                <a:solidFill>
                  <a:srgbClr val="CC0000"/>
                </a:solidFill>
              </a:rPr>
              <a:t>Ventilateurs, démarreur …</a:t>
            </a:r>
          </a:p>
        </p:txBody>
      </p:sp>
      <p:pic>
        <p:nvPicPr>
          <p:cNvPr id="5125" name="Picture 1075" descr="P101000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638" y="2276475"/>
            <a:ext cx="54737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6" name="Group 1077"/>
          <p:cNvGrpSpPr>
            <a:grpSpLocks/>
          </p:cNvGrpSpPr>
          <p:nvPr/>
        </p:nvGrpSpPr>
        <p:grpSpPr bwMode="auto">
          <a:xfrm>
            <a:off x="273050" y="2133600"/>
            <a:ext cx="4248150" cy="2303463"/>
            <a:chOff x="81" y="1344"/>
            <a:chExt cx="2676" cy="1451"/>
          </a:xfrm>
        </p:grpSpPr>
        <p:sp>
          <p:nvSpPr>
            <p:cNvPr id="5128" name="Rectangle 1050"/>
            <p:cNvSpPr>
              <a:spLocks noChangeArrowheads="1"/>
            </p:cNvSpPr>
            <p:nvPr/>
          </p:nvSpPr>
          <p:spPr bwMode="auto">
            <a:xfrm>
              <a:off x="81" y="1344"/>
              <a:ext cx="2676" cy="145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5129" name="Line 1051"/>
            <p:cNvSpPr>
              <a:spLocks noChangeShapeType="1"/>
            </p:cNvSpPr>
            <p:nvPr/>
          </p:nvSpPr>
          <p:spPr bwMode="auto">
            <a:xfrm>
              <a:off x="897" y="1344"/>
              <a:ext cx="0" cy="13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30" name="Text Box 1052"/>
            <p:cNvSpPr txBox="1">
              <a:spLocks noChangeArrowheads="1"/>
            </p:cNvSpPr>
            <p:nvPr/>
          </p:nvSpPr>
          <p:spPr bwMode="auto">
            <a:xfrm>
              <a:off x="172" y="2523"/>
              <a:ext cx="393" cy="22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600" b="0">
                  <a:solidFill>
                    <a:schemeClr val="accent2"/>
                  </a:solidFill>
                </a:rPr>
                <a:t>ECU</a:t>
              </a:r>
            </a:p>
          </p:txBody>
        </p:sp>
        <p:sp>
          <p:nvSpPr>
            <p:cNvPr id="5131" name="Text Box 1053"/>
            <p:cNvSpPr txBox="1">
              <a:spLocks noChangeArrowheads="1"/>
            </p:cNvSpPr>
            <p:nvPr/>
          </p:nvSpPr>
          <p:spPr bwMode="auto">
            <a:xfrm>
              <a:off x="172" y="1525"/>
              <a:ext cx="386" cy="22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600" b="0">
                  <a:solidFill>
                    <a:schemeClr val="accent2"/>
                  </a:solidFill>
                </a:rPr>
                <a:t>TCU</a:t>
              </a:r>
            </a:p>
          </p:txBody>
        </p:sp>
        <p:sp>
          <p:nvSpPr>
            <p:cNvPr id="5132" name="Text Box 1054"/>
            <p:cNvSpPr txBox="1">
              <a:spLocks noChangeArrowheads="1"/>
            </p:cNvSpPr>
            <p:nvPr/>
          </p:nvSpPr>
          <p:spPr bwMode="auto">
            <a:xfrm>
              <a:off x="172" y="1842"/>
              <a:ext cx="379" cy="22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600" b="0">
                  <a:solidFill>
                    <a:schemeClr val="accent2"/>
                  </a:solidFill>
                </a:rPr>
                <a:t>ESP</a:t>
              </a:r>
            </a:p>
          </p:txBody>
        </p:sp>
        <p:sp>
          <p:nvSpPr>
            <p:cNvPr id="5133" name="Text Box 1055"/>
            <p:cNvSpPr txBox="1">
              <a:spLocks noChangeArrowheads="1"/>
            </p:cNvSpPr>
            <p:nvPr/>
          </p:nvSpPr>
          <p:spPr bwMode="auto">
            <a:xfrm>
              <a:off x="172" y="2160"/>
              <a:ext cx="373" cy="22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600" b="0">
                  <a:solidFill>
                    <a:schemeClr val="accent2"/>
                  </a:solidFill>
                </a:rPr>
                <a:t>DA  </a:t>
              </a:r>
            </a:p>
          </p:txBody>
        </p:sp>
        <p:sp>
          <p:nvSpPr>
            <p:cNvPr id="5134" name="Line 1056"/>
            <p:cNvSpPr>
              <a:spLocks noChangeShapeType="1"/>
            </p:cNvSpPr>
            <p:nvPr/>
          </p:nvSpPr>
          <p:spPr bwMode="auto">
            <a:xfrm>
              <a:off x="807" y="2704"/>
              <a:ext cx="86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35" name="Text Box 1057"/>
            <p:cNvSpPr txBox="1">
              <a:spLocks noChangeArrowheads="1"/>
            </p:cNvSpPr>
            <p:nvPr/>
          </p:nvSpPr>
          <p:spPr bwMode="auto">
            <a:xfrm>
              <a:off x="988" y="1842"/>
              <a:ext cx="393" cy="22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600" b="0">
                  <a:solidFill>
                    <a:schemeClr val="accent2"/>
                  </a:solidFill>
                </a:rPr>
                <a:t>BCU</a:t>
              </a:r>
            </a:p>
          </p:txBody>
        </p:sp>
        <p:sp>
          <p:nvSpPr>
            <p:cNvPr id="5136" name="Rectangle 1058"/>
            <p:cNvSpPr>
              <a:spLocks noChangeArrowheads="1"/>
            </p:cNvSpPr>
            <p:nvPr/>
          </p:nvSpPr>
          <p:spPr bwMode="auto">
            <a:xfrm>
              <a:off x="716" y="2659"/>
              <a:ext cx="91" cy="9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5137" name="Rectangle 1059"/>
            <p:cNvSpPr>
              <a:spLocks noChangeArrowheads="1"/>
            </p:cNvSpPr>
            <p:nvPr/>
          </p:nvSpPr>
          <p:spPr bwMode="auto">
            <a:xfrm>
              <a:off x="1669" y="2659"/>
              <a:ext cx="91" cy="9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5138" name="Line 1060"/>
            <p:cNvSpPr>
              <a:spLocks noChangeShapeType="1"/>
            </p:cNvSpPr>
            <p:nvPr/>
          </p:nvSpPr>
          <p:spPr bwMode="auto">
            <a:xfrm>
              <a:off x="580" y="2704"/>
              <a:ext cx="136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39" name="Line 1061"/>
            <p:cNvSpPr>
              <a:spLocks noChangeShapeType="1"/>
            </p:cNvSpPr>
            <p:nvPr/>
          </p:nvSpPr>
          <p:spPr bwMode="auto">
            <a:xfrm>
              <a:off x="580" y="2296"/>
              <a:ext cx="136" cy="36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40" name="Line 1062"/>
            <p:cNvSpPr>
              <a:spLocks noChangeShapeType="1"/>
            </p:cNvSpPr>
            <p:nvPr/>
          </p:nvSpPr>
          <p:spPr bwMode="auto">
            <a:xfrm>
              <a:off x="580" y="1979"/>
              <a:ext cx="181" cy="72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41" name="Line 1063"/>
            <p:cNvSpPr>
              <a:spLocks noChangeShapeType="1"/>
            </p:cNvSpPr>
            <p:nvPr/>
          </p:nvSpPr>
          <p:spPr bwMode="auto">
            <a:xfrm>
              <a:off x="580" y="1616"/>
              <a:ext cx="181" cy="104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42" name="Text Box 1064"/>
            <p:cNvSpPr txBox="1">
              <a:spLocks noChangeArrowheads="1"/>
            </p:cNvSpPr>
            <p:nvPr/>
          </p:nvSpPr>
          <p:spPr bwMode="auto">
            <a:xfrm>
              <a:off x="1532" y="1940"/>
              <a:ext cx="402" cy="22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600" b="0">
                  <a:solidFill>
                    <a:schemeClr val="accent2"/>
                  </a:solidFill>
                </a:rPr>
                <a:t>Gyro</a:t>
              </a:r>
            </a:p>
          </p:txBody>
        </p:sp>
        <p:sp>
          <p:nvSpPr>
            <p:cNvPr id="5143" name="Text Box 1065"/>
            <p:cNvSpPr txBox="1">
              <a:spLocks noChangeArrowheads="1"/>
            </p:cNvSpPr>
            <p:nvPr/>
          </p:nvSpPr>
          <p:spPr bwMode="auto">
            <a:xfrm>
              <a:off x="2077" y="2160"/>
              <a:ext cx="372" cy="22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600" b="0">
                  <a:solidFill>
                    <a:schemeClr val="accent2"/>
                  </a:solidFill>
                </a:rPr>
                <a:t>FSE</a:t>
              </a:r>
            </a:p>
          </p:txBody>
        </p:sp>
        <p:sp>
          <p:nvSpPr>
            <p:cNvPr id="5144" name="Text Box 1066"/>
            <p:cNvSpPr txBox="1">
              <a:spLocks noChangeArrowheads="1"/>
            </p:cNvSpPr>
            <p:nvPr/>
          </p:nvSpPr>
          <p:spPr bwMode="auto">
            <a:xfrm>
              <a:off x="2077" y="1842"/>
              <a:ext cx="401" cy="22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600" b="0">
                  <a:solidFill>
                    <a:schemeClr val="accent2"/>
                  </a:solidFill>
                </a:rPr>
                <a:t>DSG</a:t>
              </a:r>
            </a:p>
          </p:txBody>
        </p:sp>
        <p:sp>
          <p:nvSpPr>
            <p:cNvPr id="5145" name="Text Box 1067"/>
            <p:cNvSpPr txBox="1">
              <a:spLocks noChangeArrowheads="1"/>
            </p:cNvSpPr>
            <p:nvPr/>
          </p:nvSpPr>
          <p:spPr bwMode="auto">
            <a:xfrm>
              <a:off x="988" y="2160"/>
              <a:ext cx="386" cy="22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600" b="0">
                  <a:solidFill>
                    <a:schemeClr val="accent2"/>
                  </a:solidFill>
                </a:rPr>
                <a:t>CAV</a:t>
              </a:r>
            </a:p>
          </p:txBody>
        </p:sp>
        <p:sp>
          <p:nvSpPr>
            <p:cNvPr id="5146" name="Text Box 1068"/>
            <p:cNvSpPr txBox="1">
              <a:spLocks noChangeArrowheads="1"/>
            </p:cNvSpPr>
            <p:nvPr/>
          </p:nvSpPr>
          <p:spPr bwMode="auto">
            <a:xfrm>
              <a:off x="988" y="2432"/>
              <a:ext cx="386" cy="22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prstDash val="dash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600" b="0">
                  <a:solidFill>
                    <a:schemeClr val="accent2"/>
                  </a:solidFill>
                </a:rPr>
                <a:t>Diag</a:t>
              </a:r>
            </a:p>
          </p:txBody>
        </p:sp>
        <p:sp>
          <p:nvSpPr>
            <p:cNvPr id="5147" name="Line 1069"/>
            <p:cNvSpPr>
              <a:spLocks noChangeShapeType="1"/>
            </p:cNvSpPr>
            <p:nvPr/>
          </p:nvSpPr>
          <p:spPr bwMode="auto">
            <a:xfrm>
              <a:off x="1396" y="2387"/>
              <a:ext cx="273" cy="31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48" name="Line 1070"/>
            <p:cNvSpPr>
              <a:spLocks noChangeShapeType="1"/>
            </p:cNvSpPr>
            <p:nvPr/>
          </p:nvSpPr>
          <p:spPr bwMode="auto">
            <a:xfrm>
              <a:off x="1396" y="2024"/>
              <a:ext cx="273" cy="63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49" name="Line 1071"/>
            <p:cNvSpPr>
              <a:spLocks noChangeShapeType="1"/>
            </p:cNvSpPr>
            <p:nvPr/>
          </p:nvSpPr>
          <p:spPr bwMode="auto">
            <a:xfrm>
              <a:off x="1714" y="2160"/>
              <a:ext cx="0" cy="49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50" name="Line 1072"/>
            <p:cNvSpPr>
              <a:spLocks noChangeShapeType="1"/>
            </p:cNvSpPr>
            <p:nvPr/>
          </p:nvSpPr>
          <p:spPr bwMode="auto">
            <a:xfrm flipH="1">
              <a:off x="1759" y="2069"/>
              <a:ext cx="318" cy="59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51" name="Line 1073"/>
            <p:cNvSpPr>
              <a:spLocks noChangeShapeType="1"/>
            </p:cNvSpPr>
            <p:nvPr/>
          </p:nvSpPr>
          <p:spPr bwMode="auto">
            <a:xfrm flipH="1">
              <a:off x="1759" y="2387"/>
              <a:ext cx="318" cy="31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52" name="Line 1074"/>
            <p:cNvSpPr>
              <a:spLocks noChangeShapeType="1"/>
            </p:cNvSpPr>
            <p:nvPr/>
          </p:nvSpPr>
          <p:spPr bwMode="auto">
            <a:xfrm>
              <a:off x="1396" y="2523"/>
              <a:ext cx="273" cy="18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53" name="Line 1076"/>
            <p:cNvSpPr>
              <a:spLocks noChangeShapeType="1"/>
            </p:cNvSpPr>
            <p:nvPr/>
          </p:nvSpPr>
          <p:spPr bwMode="auto">
            <a:xfrm>
              <a:off x="897" y="2750"/>
              <a:ext cx="0" cy="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127" name="AutoShape 1078"/>
          <p:cNvSpPr>
            <a:spLocks noChangeArrowheads="1"/>
          </p:cNvSpPr>
          <p:nvPr/>
        </p:nvSpPr>
        <p:spPr bwMode="auto">
          <a:xfrm flipV="1">
            <a:off x="1712913" y="4292600"/>
            <a:ext cx="576262" cy="1223963"/>
          </a:xfrm>
          <a:prstGeom prst="lightningBol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238" y="304800"/>
            <a:ext cx="8818562" cy="381000"/>
          </a:xfrm>
        </p:spPr>
        <p:txBody>
          <a:bodyPr/>
          <a:lstStyle/>
          <a:p>
            <a:r>
              <a:rPr lang="en-US" altLang="fr-FR" smtClean="0"/>
              <a:t>Le  signal en “bande de base”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765175"/>
            <a:ext cx="8066088" cy="1727200"/>
          </a:xfrm>
        </p:spPr>
        <p:txBody>
          <a:bodyPr/>
          <a:lstStyle/>
          <a:p>
            <a:r>
              <a:rPr lang="en-US" altLang="fr-FR" smtClean="0"/>
              <a:t>s(t) = </a:t>
            </a:r>
            <a:r>
              <a:rPr lang="en-US" altLang="fr-FR" smtClean="0">
                <a:sym typeface="Symbol" panose="05050102010706020507" pitchFamily="18" charset="2"/>
              </a:rPr>
              <a:t>A (Volt) de période T (seconde)</a:t>
            </a:r>
          </a:p>
          <a:p>
            <a:pPr lvl="1"/>
            <a:r>
              <a:rPr lang="en-US" altLang="fr-FR" smtClean="0"/>
              <a:t>sur une charge fictive de 1 </a:t>
            </a:r>
            <a:r>
              <a:rPr lang="en-US" altLang="fr-FR" smtClean="0">
                <a:sym typeface="Symbol" panose="05050102010706020507" pitchFamily="18" charset="2"/>
              </a:rPr>
              <a:t>	</a:t>
            </a:r>
            <a:r>
              <a:rPr lang="en-US" altLang="fr-FR" smtClean="0">
                <a:sym typeface="Wingdings" panose="05000000000000000000" pitchFamily="2" charset="2"/>
              </a:rPr>
              <a:t>	P(t) = U(t)I(t) = s(t)</a:t>
            </a:r>
            <a:r>
              <a:rPr lang="en-US" altLang="fr-FR" baseline="30000" smtClean="0">
                <a:sym typeface="Wingdings" panose="05000000000000000000" pitchFamily="2" charset="2"/>
              </a:rPr>
              <a:t>2</a:t>
            </a:r>
            <a:endParaRPr lang="en-US" altLang="fr-FR" baseline="30000" smtClean="0">
              <a:sym typeface="Symbol" panose="05050102010706020507" pitchFamily="18" charset="2"/>
            </a:endParaRPr>
          </a:p>
          <a:p>
            <a:r>
              <a:rPr lang="en-US" altLang="fr-FR" smtClean="0"/>
              <a:t>E</a:t>
            </a:r>
            <a:r>
              <a:rPr lang="en-US" altLang="fr-FR" baseline="-25000" smtClean="0"/>
              <a:t>b</a:t>
            </a:r>
            <a:r>
              <a:rPr lang="en-US" altLang="fr-FR" smtClean="0"/>
              <a:t> = </a:t>
            </a:r>
            <a:r>
              <a:rPr lang="en-US" altLang="fr-FR" sz="4200" smtClean="0">
                <a:sym typeface="Symbol" panose="05050102010706020507" pitchFamily="18" charset="2"/>
              </a:rPr>
              <a:t></a:t>
            </a:r>
            <a:r>
              <a:rPr lang="en-US" altLang="fr-FR" baseline="-50000" smtClean="0">
                <a:sym typeface="Symbol" panose="05050102010706020507" pitchFamily="18" charset="2"/>
              </a:rPr>
              <a:t>nT</a:t>
            </a:r>
            <a:r>
              <a:rPr lang="en-US" altLang="fr-FR" baseline="100000" smtClean="0">
                <a:sym typeface="Symbol" panose="05050102010706020507" pitchFamily="18" charset="2"/>
              </a:rPr>
              <a:t>(n+1)T</a:t>
            </a:r>
            <a:r>
              <a:rPr lang="en-US" altLang="fr-FR" smtClean="0">
                <a:sym typeface="Symbol" panose="05050102010706020507" pitchFamily="18" charset="2"/>
              </a:rPr>
              <a:t>s</a:t>
            </a:r>
            <a:r>
              <a:rPr lang="en-US" altLang="fr-FR" baseline="30000" smtClean="0">
                <a:sym typeface="Symbol" panose="05050102010706020507" pitchFamily="18" charset="2"/>
              </a:rPr>
              <a:t>2</a:t>
            </a:r>
            <a:r>
              <a:rPr lang="en-US" altLang="fr-FR" smtClean="0">
                <a:sym typeface="Symbol" panose="05050102010706020507" pitchFamily="18" charset="2"/>
              </a:rPr>
              <a:t>(t)dt = A</a:t>
            </a:r>
            <a:r>
              <a:rPr lang="en-US" altLang="fr-FR" baseline="30000" smtClean="0">
                <a:sym typeface="Symbol" panose="05050102010706020507" pitchFamily="18" charset="2"/>
              </a:rPr>
              <a:t>2</a:t>
            </a:r>
            <a:r>
              <a:rPr lang="en-US" altLang="fr-FR" smtClean="0">
                <a:sym typeface="Symbol" panose="05050102010706020507" pitchFamily="18" charset="2"/>
              </a:rPr>
              <a:t>T   (Joule)                 P</a:t>
            </a:r>
            <a:r>
              <a:rPr lang="en-US" altLang="fr-FR" baseline="-25000" smtClean="0">
                <a:sym typeface="Symbol" panose="05050102010706020507" pitchFamily="18" charset="2"/>
              </a:rPr>
              <a:t>s</a:t>
            </a:r>
            <a:r>
              <a:rPr lang="en-US" altLang="fr-FR" smtClean="0">
                <a:sym typeface="Symbol" panose="05050102010706020507" pitchFamily="18" charset="2"/>
              </a:rPr>
              <a:t> = A</a:t>
            </a:r>
            <a:r>
              <a:rPr lang="en-US" altLang="fr-FR" baseline="30000" smtClean="0">
                <a:sym typeface="Symbol" panose="05050102010706020507" pitchFamily="18" charset="2"/>
              </a:rPr>
              <a:t>2    </a:t>
            </a:r>
            <a:r>
              <a:rPr lang="en-US" altLang="fr-FR" smtClean="0">
                <a:sym typeface="Symbol" panose="05050102010706020507" pitchFamily="18" charset="2"/>
              </a:rPr>
              <a:t>(Watt)</a:t>
            </a:r>
          </a:p>
        </p:txBody>
      </p:sp>
      <p:sp>
        <p:nvSpPr>
          <p:cNvPr id="6148" name="Line 46"/>
          <p:cNvSpPr>
            <a:spLocks noChangeShapeType="1"/>
          </p:cNvSpPr>
          <p:nvPr/>
        </p:nvSpPr>
        <p:spPr bwMode="auto">
          <a:xfrm>
            <a:off x="369888" y="5589588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49" name="Line 47"/>
          <p:cNvSpPr>
            <a:spLocks noChangeShapeType="1"/>
          </p:cNvSpPr>
          <p:nvPr/>
        </p:nvSpPr>
        <p:spPr bwMode="auto">
          <a:xfrm>
            <a:off x="514350" y="5661025"/>
            <a:ext cx="142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50" name="Line 48"/>
          <p:cNvSpPr>
            <a:spLocks noChangeShapeType="1"/>
          </p:cNvSpPr>
          <p:nvPr/>
        </p:nvSpPr>
        <p:spPr bwMode="auto">
          <a:xfrm>
            <a:off x="585788" y="53006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51" name="Line 49"/>
          <p:cNvSpPr>
            <a:spLocks noChangeShapeType="1"/>
          </p:cNvSpPr>
          <p:nvPr/>
        </p:nvSpPr>
        <p:spPr bwMode="auto">
          <a:xfrm flipV="1">
            <a:off x="585788" y="56610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52" name="Line 50"/>
          <p:cNvSpPr>
            <a:spLocks noChangeShapeType="1"/>
          </p:cNvSpPr>
          <p:nvPr/>
        </p:nvSpPr>
        <p:spPr bwMode="auto">
          <a:xfrm flipV="1">
            <a:off x="585788" y="53006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53" name="Line 51"/>
          <p:cNvSpPr>
            <a:spLocks noChangeShapeType="1"/>
          </p:cNvSpPr>
          <p:nvPr/>
        </p:nvSpPr>
        <p:spPr bwMode="auto">
          <a:xfrm>
            <a:off x="585788" y="594995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54" name="Line 52"/>
          <p:cNvSpPr>
            <a:spLocks noChangeShapeType="1"/>
          </p:cNvSpPr>
          <p:nvPr/>
        </p:nvSpPr>
        <p:spPr bwMode="auto">
          <a:xfrm>
            <a:off x="1233488" y="53006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55" name="Line 53"/>
          <p:cNvSpPr>
            <a:spLocks noChangeShapeType="1"/>
          </p:cNvSpPr>
          <p:nvPr/>
        </p:nvSpPr>
        <p:spPr bwMode="auto">
          <a:xfrm>
            <a:off x="1233488" y="594995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56" name="Line 54"/>
          <p:cNvSpPr>
            <a:spLocks noChangeShapeType="1"/>
          </p:cNvSpPr>
          <p:nvPr/>
        </p:nvSpPr>
        <p:spPr bwMode="auto">
          <a:xfrm flipH="1" flipV="1">
            <a:off x="1162050" y="5300663"/>
            <a:ext cx="647700" cy="649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57" name="Line 55"/>
          <p:cNvSpPr>
            <a:spLocks noChangeShapeType="1"/>
          </p:cNvSpPr>
          <p:nvPr/>
        </p:nvSpPr>
        <p:spPr bwMode="auto">
          <a:xfrm flipH="1">
            <a:off x="1162050" y="5300663"/>
            <a:ext cx="647700" cy="649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58" name="Line 56"/>
          <p:cNvSpPr>
            <a:spLocks noChangeShapeType="1"/>
          </p:cNvSpPr>
          <p:nvPr/>
        </p:nvSpPr>
        <p:spPr bwMode="auto">
          <a:xfrm flipH="1" flipV="1">
            <a:off x="1809750" y="5300663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59" name="Line 57"/>
          <p:cNvSpPr>
            <a:spLocks noChangeShapeType="1"/>
          </p:cNvSpPr>
          <p:nvPr/>
        </p:nvSpPr>
        <p:spPr bwMode="auto">
          <a:xfrm flipV="1">
            <a:off x="2938463" y="5229225"/>
            <a:ext cx="71437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60" name="Line 58"/>
          <p:cNvSpPr>
            <a:spLocks noChangeShapeType="1"/>
          </p:cNvSpPr>
          <p:nvPr/>
        </p:nvSpPr>
        <p:spPr bwMode="auto">
          <a:xfrm flipV="1">
            <a:off x="3154363" y="5300663"/>
            <a:ext cx="71437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61" name="Line 62"/>
          <p:cNvSpPr>
            <a:spLocks noChangeShapeType="1"/>
          </p:cNvSpPr>
          <p:nvPr/>
        </p:nvSpPr>
        <p:spPr bwMode="auto">
          <a:xfrm>
            <a:off x="3009900" y="5229225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62" name="Line 67"/>
          <p:cNvSpPr>
            <a:spLocks noChangeShapeType="1"/>
          </p:cNvSpPr>
          <p:nvPr/>
        </p:nvSpPr>
        <p:spPr bwMode="auto">
          <a:xfrm flipV="1">
            <a:off x="3225800" y="5229225"/>
            <a:ext cx="71438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63" name="Line 68"/>
          <p:cNvSpPr>
            <a:spLocks noChangeShapeType="1"/>
          </p:cNvSpPr>
          <p:nvPr/>
        </p:nvSpPr>
        <p:spPr bwMode="auto">
          <a:xfrm flipV="1">
            <a:off x="3441700" y="5300663"/>
            <a:ext cx="71438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64" name="Line 69"/>
          <p:cNvSpPr>
            <a:spLocks noChangeShapeType="1"/>
          </p:cNvSpPr>
          <p:nvPr/>
        </p:nvSpPr>
        <p:spPr bwMode="auto">
          <a:xfrm>
            <a:off x="3297238" y="5229225"/>
            <a:ext cx="1444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65" name="Line 70"/>
          <p:cNvSpPr>
            <a:spLocks noChangeShapeType="1"/>
          </p:cNvSpPr>
          <p:nvPr/>
        </p:nvSpPr>
        <p:spPr bwMode="auto">
          <a:xfrm flipV="1">
            <a:off x="3514725" y="5229225"/>
            <a:ext cx="71438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66" name="Line 71"/>
          <p:cNvSpPr>
            <a:spLocks noChangeShapeType="1"/>
          </p:cNvSpPr>
          <p:nvPr/>
        </p:nvSpPr>
        <p:spPr bwMode="auto">
          <a:xfrm flipV="1">
            <a:off x="3730625" y="5300663"/>
            <a:ext cx="71438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67" name="Line 72"/>
          <p:cNvSpPr>
            <a:spLocks noChangeShapeType="1"/>
          </p:cNvSpPr>
          <p:nvPr/>
        </p:nvSpPr>
        <p:spPr bwMode="auto">
          <a:xfrm>
            <a:off x="3586163" y="5229225"/>
            <a:ext cx="1444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68" name="Line 73"/>
          <p:cNvSpPr>
            <a:spLocks noChangeShapeType="1"/>
          </p:cNvSpPr>
          <p:nvPr/>
        </p:nvSpPr>
        <p:spPr bwMode="auto">
          <a:xfrm flipV="1">
            <a:off x="3802063" y="5229225"/>
            <a:ext cx="71437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69" name="Line 75"/>
          <p:cNvSpPr>
            <a:spLocks noChangeShapeType="1"/>
          </p:cNvSpPr>
          <p:nvPr/>
        </p:nvSpPr>
        <p:spPr bwMode="auto">
          <a:xfrm>
            <a:off x="3873500" y="5229225"/>
            <a:ext cx="71438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70" name="AutoShape 76"/>
          <p:cNvSpPr>
            <a:spLocks noChangeArrowheads="1"/>
          </p:cNvSpPr>
          <p:nvPr/>
        </p:nvSpPr>
        <p:spPr bwMode="auto">
          <a:xfrm flipV="1">
            <a:off x="4186238" y="5445125"/>
            <a:ext cx="287337" cy="28892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171" name="Line 77"/>
          <p:cNvSpPr>
            <a:spLocks noChangeShapeType="1"/>
          </p:cNvSpPr>
          <p:nvPr/>
        </p:nvSpPr>
        <p:spPr bwMode="auto">
          <a:xfrm>
            <a:off x="4162425" y="5734050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72" name="Line 78"/>
          <p:cNvSpPr>
            <a:spLocks noChangeShapeType="1"/>
          </p:cNvSpPr>
          <p:nvPr/>
        </p:nvSpPr>
        <p:spPr bwMode="auto">
          <a:xfrm flipH="1" flipV="1">
            <a:off x="1809750" y="5949950"/>
            <a:ext cx="2519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73" name="Line 79"/>
          <p:cNvSpPr>
            <a:spLocks noChangeShapeType="1"/>
          </p:cNvSpPr>
          <p:nvPr/>
        </p:nvSpPr>
        <p:spPr bwMode="auto">
          <a:xfrm>
            <a:off x="3944938" y="5300663"/>
            <a:ext cx="384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74" name="Line 80"/>
          <p:cNvSpPr>
            <a:spLocks noChangeShapeType="1"/>
          </p:cNvSpPr>
          <p:nvPr/>
        </p:nvSpPr>
        <p:spPr bwMode="auto">
          <a:xfrm flipV="1">
            <a:off x="4329113" y="53006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75" name="Line 81"/>
          <p:cNvSpPr>
            <a:spLocks noChangeShapeType="1"/>
          </p:cNvSpPr>
          <p:nvPr/>
        </p:nvSpPr>
        <p:spPr bwMode="auto">
          <a:xfrm flipV="1">
            <a:off x="4329113" y="57340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76" name="AutoShape 82"/>
          <p:cNvSpPr>
            <a:spLocks noChangeArrowheads="1"/>
          </p:cNvSpPr>
          <p:nvPr/>
        </p:nvSpPr>
        <p:spPr bwMode="auto">
          <a:xfrm>
            <a:off x="4449763" y="5516563"/>
            <a:ext cx="431800" cy="288925"/>
          </a:xfrm>
          <a:prstGeom prst="lightningBol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177" name="Rectangle 83"/>
          <p:cNvSpPr>
            <a:spLocks noChangeArrowheads="1"/>
          </p:cNvSpPr>
          <p:nvPr/>
        </p:nvSpPr>
        <p:spPr bwMode="auto">
          <a:xfrm>
            <a:off x="298450" y="5084763"/>
            <a:ext cx="1727200" cy="1008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178" name="Rectangle 84"/>
          <p:cNvSpPr>
            <a:spLocks noChangeArrowheads="1"/>
          </p:cNvSpPr>
          <p:nvPr/>
        </p:nvSpPr>
        <p:spPr bwMode="auto">
          <a:xfrm>
            <a:off x="2794000" y="5084763"/>
            <a:ext cx="1727200" cy="1008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179" name="Line 85"/>
          <p:cNvSpPr>
            <a:spLocks noChangeShapeType="1"/>
          </p:cNvSpPr>
          <p:nvPr/>
        </p:nvSpPr>
        <p:spPr bwMode="auto">
          <a:xfrm flipH="1" flipV="1">
            <a:off x="225425" y="5157788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80" name="Line 86"/>
          <p:cNvSpPr>
            <a:spLocks noChangeShapeType="1"/>
          </p:cNvSpPr>
          <p:nvPr/>
        </p:nvSpPr>
        <p:spPr bwMode="auto">
          <a:xfrm flipH="1" flipV="1">
            <a:off x="1522413" y="515778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81" name="Text Box 87"/>
          <p:cNvSpPr txBox="1">
            <a:spLocks noChangeArrowheads="1"/>
          </p:cNvSpPr>
          <p:nvPr/>
        </p:nvSpPr>
        <p:spPr bwMode="auto">
          <a:xfrm>
            <a:off x="3233738" y="5310188"/>
            <a:ext cx="423862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1</a:t>
            </a:r>
            <a:r>
              <a:rPr lang="fr-FR" altLang="fr-FR" sz="1200">
                <a:solidFill>
                  <a:srgbClr val="084887"/>
                </a:solidFill>
                <a:latin typeface="Symbol" panose="05050102010706020507" pitchFamily="18" charset="2"/>
              </a:rPr>
              <a:t>W</a:t>
            </a:r>
          </a:p>
        </p:txBody>
      </p:sp>
      <p:sp>
        <p:nvSpPr>
          <p:cNvPr id="6182" name="Line 88"/>
          <p:cNvSpPr>
            <a:spLocks noChangeShapeType="1"/>
          </p:cNvSpPr>
          <p:nvPr/>
        </p:nvSpPr>
        <p:spPr bwMode="auto">
          <a:xfrm flipV="1">
            <a:off x="874713" y="5373688"/>
            <a:ext cx="0" cy="5032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83" name="Text Box 89"/>
          <p:cNvSpPr txBox="1">
            <a:spLocks noChangeArrowheads="1"/>
          </p:cNvSpPr>
          <p:nvPr/>
        </p:nvSpPr>
        <p:spPr bwMode="auto">
          <a:xfrm>
            <a:off x="-63500" y="5013325"/>
            <a:ext cx="392113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‘1’</a:t>
            </a:r>
          </a:p>
        </p:txBody>
      </p:sp>
      <p:sp>
        <p:nvSpPr>
          <p:cNvPr id="6184" name="Text Box 90"/>
          <p:cNvSpPr txBox="1">
            <a:spLocks noChangeArrowheads="1"/>
          </p:cNvSpPr>
          <p:nvPr/>
        </p:nvSpPr>
        <p:spPr bwMode="auto">
          <a:xfrm>
            <a:off x="4632325" y="5445125"/>
            <a:ext cx="392113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‘1’</a:t>
            </a:r>
          </a:p>
        </p:txBody>
      </p:sp>
      <p:sp>
        <p:nvSpPr>
          <p:cNvPr id="6185" name="Text Box 91"/>
          <p:cNvSpPr txBox="1">
            <a:spLocks noChangeArrowheads="1"/>
          </p:cNvSpPr>
          <p:nvPr/>
        </p:nvSpPr>
        <p:spPr bwMode="auto">
          <a:xfrm>
            <a:off x="874713" y="5516563"/>
            <a:ext cx="407987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CC0000"/>
                </a:solidFill>
              </a:rPr>
              <a:t>5V</a:t>
            </a:r>
          </a:p>
        </p:txBody>
      </p:sp>
      <p:sp>
        <p:nvSpPr>
          <p:cNvPr id="6186" name="Text Box 92"/>
          <p:cNvSpPr txBox="1">
            <a:spLocks noChangeArrowheads="1"/>
          </p:cNvSpPr>
          <p:nvPr/>
        </p:nvSpPr>
        <p:spPr bwMode="auto">
          <a:xfrm>
            <a:off x="2241550" y="5516563"/>
            <a:ext cx="407988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CC0000"/>
                </a:solidFill>
              </a:rPr>
              <a:t>5V</a:t>
            </a:r>
          </a:p>
        </p:txBody>
      </p:sp>
      <p:sp>
        <p:nvSpPr>
          <p:cNvPr id="6187" name="Line 93"/>
          <p:cNvSpPr>
            <a:spLocks noChangeShapeType="1"/>
          </p:cNvSpPr>
          <p:nvPr/>
        </p:nvSpPr>
        <p:spPr bwMode="auto">
          <a:xfrm flipV="1">
            <a:off x="2649538" y="5373688"/>
            <a:ext cx="0" cy="5032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88" name="AutoShape 95"/>
          <p:cNvSpPr>
            <a:spLocks noChangeArrowheads="1"/>
          </p:cNvSpPr>
          <p:nvPr/>
        </p:nvSpPr>
        <p:spPr bwMode="auto">
          <a:xfrm rot="-5400000">
            <a:off x="2901950" y="5840413"/>
            <a:ext cx="142875" cy="2159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189" name="Text Box 96"/>
          <p:cNvSpPr txBox="1">
            <a:spLocks noChangeArrowheads="1"/>
          </p:cNvSpPr>
          <p:nvPr/>
        </p:nvSpPr>
        <p:spPr bwMode="auto">
          <a:xfrm>
            <a:off x="2786063" y="5656263"/>
            <a:ext cx="415925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CC0000"/>
                </a:solidFill>
              </a:rPr>
              <a:t>5A</a:t>
            </a:r>
          </a:p>
        </p:txBody>
      </p:sp>
      <p:sp>
        <p:nvSpPr>
          <p:cNvPr id="6190" name="Line 97"/>
          <p:cNvSpPr>
            <a:spLocks noChangeShapeType="1"/>
          </p:cNvSpPr>
          <p:nvPr/>
        </p:nvSpPr>
        <p:spPr bwMode="auto">
          <a:xfrm>
            <a:off x="5529263" y="5589588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91" name="Line 98"/>
          <p:cNvSpPr>
            <a:spLocks noChangeShapeType="1"/>
          </p:cNvSpPr>
          <p:nvPr/>
        </p:nvSpPr>
        <p:spPr bwMode="auto">
          <a:xfrm>
            <a:off x="5673725" y="5661025"/>
            <a:ext cx="142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92" name="Line 99"/>
          <p:cNvSpPr>
            <a:spLocks noChangeShapeType="1"/>
          </p:cNvSpPr>
          <p:nvPr/>
        </p:nvSpPr>
        <p:spPr bwMode="auto">
          <a:xfrm>
            <a:off x="5745163" y="53006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93" name="Line 100"/>
          <p:cNvSpPr>
            <a:spLocks noChangeShapeType="1"/>
          </p:cNvSpPr>
          <p:nvPr/>
        </p:nvSpPr>
        <p:spPr bwMode="auto">
          <a:xfrm flipV="1">
            <a:off x="5745163" y="56610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94" name="Line 101"/>
          <p:cNvSpPr>
            <a:spLocks noChangeShapeType="1"/>
          </p:cNvSpPr>
          <p:nvPr/>
        </p:nvSpPr>
        <p:spPr bwMode="auto">
          <a:xfrm flipV="1">
            <a:off x="5745163" y="53006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95" name="Line 102"/>
          <p:cNvSpPr>
            <a:spLocks noChangeShapeType="1"/>
          </p:cNvSpPr>
          <p:nvPr/>
        </p:nvSpPr>
        <p:spPr bwMode="auto">
          <a:xfrm>
            <a:off x="5745163" y="594995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96" name="Line 103"/>
          <p:cNvSpPr>
            <a:spLocks noChangeShapeType="1"/>
          </p:cNvSpPr>
          <p:nvPr/>
        </p:nvSpPr>
        <p:spPr bwMode="auto">
          <a:xfrm>
            <a:off x="6392863" y="53006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97" name="Line 104"/>
          <p:cNvSpPr>
            <a:spLocks noChangeShapeType="1"/>
          </p:cNvSpPr>
          <p:nvPr/>
        </p:nvSpPr>
        <p:spPr bwMode="auto">
          <a:xfrm>
            <a:off x="6392863" y="594995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98" name="Line 105"/>
          <p:cNvSpPr>
            <a:spLocks noChangeShapeType="1"/>
          </p:cNvSpPr>
          <p:nvPr/>
        </p:nvSpPr>
        <p:spPr bwMode="auto">
          <a:xfrm flipH="1" flipV="1">
            <a:off x="6321425" y="5300663"/>
            <a:ext cx="64770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199" name="Line 106"/>
          <p:cNvSpPr>
            <a:spLocks noChangeShapeType="1"/>
          </p:cNvSpPr>
          <p:nvPr/>
        </p:nvSpPr>
        <p:spPr bwMode="auto">
          <a:xfrm flipH="1">
            <a:off x="6321425" y="5300663"/>
            <a:ext cx="64770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00" name="Line 107"/>
          <p:cNvSpPr>
            <a:spLocks noChangeShapeType="1"/>
          </p:cNvSpPr>
          <p:nvPr/>
        </p:nvSpPr>
        <p:spPr bwMode="auto">
          <a:xfrm flipH="1" flipV="1">
            <a:off x="6969125" y="5300663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01" name="Line 108"/>
          <p:cNvSpPr>
            <a:spLocks noChangeShapeType="1"/>
          </p:cNvSpPr>
          <p:nvPr/>
        </p:nvSpPr>
        <p:spPr bwMode="auto">
          <a:xfrm flipV="1">
            <a:off x="8097838" y="5229225"/>
            <a:ext cx="71437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02" name="Line 109"/>
          <p:cNvSpPr>
            <a:spLocks noChangeShapeType="1"/>
          </p:cNvSpPr>
          <p:nvPr/>
        </p:nvSpPr>
        <p:spPr bwMode="auto">
          <a:xfrm flipV="1">
            <a:off x="8313738" y="5300663"/>
            <a:ext cx="71437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03" name="Line 110"/>
          <p:cNvSpPr>
            <a:spLocks noChangeShapeType="1"/>
          </p:cNvSpPr>
          <p:nvPr/>
        </p:nvSpPr>
        <p:spPr bwMode="auto">
          <a:xfrm>
            <a:off x="8169275" y="5229225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04" name="Line 111"/>
          <p:cNvSpPr>
            <a:spLocks noChangeShapeType="1"/>
          </p:cNvSpPr>
          <p:nvPr/>
        </p:nvSpPr>
        <p:spPr bwMode="auto">
          <a:xfrm flipV="1">
            <a:off x="8385175" y="5229225"/>
            <a:ext cx="71438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05" name="Line 112"/>
          <p:cNvSpPr>
            <a:spLocks noChangeShapeType="1"/>
          </p:cNvSpPr>
          <p:nvPr/>
        </p:nvSpPr>
        <p:spPr bwMode="auto">
          <a:xfrm flipV="1">
            <a:off x="8601075" y="5300663"/>
            <a:ext cx="71438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06" name="Line 113"/>
          <p:cNvSpPr>
            <a:spLocks noChangeShapeType="1"/>
          </p:cNvSpPr>
          <p:nvPr/>
        </p:nvSpPr>
        <p:spPr bwMode="auto">
          <a:xfrm>
            <a:off x="8456613" y="5229225"/>
            <a:ext cx="1444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07" name="Line 114"/>
          <p:cNvSpPr>
            <a:spLocks noChangeShapeType="1"/>
          </p:cNvSpPr>
          <p:nvPr/>
        </p:nvSpPr>
        <p:spPr bwMode="auto">
          <a:xfrm flipV="1">
            <a:off x="8674100" y="5229225"/>
            <a:ext cx="71438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08" name="Line 115"/>
          <p:cNvSpPr>
            <a:spLocks noChangeShapeType="1"/>
          </p:cNvSpPr>
          <p:nvPr/>
        </p:nvSpPr>
        <p:spPr bwMode="auto">
          <a:xfrm flipV="1">
            <a:off x="8890000" y="5300663"/>
            <a:ext cx="71438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09" name="Line 116"/>
          <p:cNvSpPr>
            <a:spLocks noChangeShapeType="1"/>
          </p:cNvSpPr>
          <p:nvPr/>
        </p:nvSpPr>
        <p:spPr bwMode="auto">
          <a:xfrm>
            <a:off x="8745538" y="5229225"/>
            <a:ext cx="1444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10" name="Line 117"/>
          <p:cNvSpPr>
            <a:spLocks noChangeShapeType="1"/>
          </p:cNvSpPr>
          <p:nvPr/>
        </p:nvSpPr>
        <p:spPr bwMode="auto">
          <a:xfrm flipV="1">
            <a:off x="8961438" y="5229225"/>
            <a:ext cx="71437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11" name="Line 119"/>
          <p:cNvSpPr>
            <a:spLocks noChangeShapeType="1"/>
          </p:cNvSpPr>
          <p:nvPr/>
        </p:nvSpPr>
        <p:spPr bwMode="auto">
          <a:xfrm>
            <a:off x="9032875" y="5229225"/>
            <a:ext cx="96838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12" name="AutoShape 120"/>
          <p:cNvSpPr>
            <a:spLocks noChangeArrowheads="1"/>
          </p:cNvSpPr>
          <p:nvPr/>
        </p:nvSpPr>
        <p:spPr bwMode="auto">
          <a:xfrm flipV="1">
            <a:off x="9345613" y="5445125"/>
            <a:ext cx="287337" cy="28892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213" name="Line 121"/>
          <p:cNvSpPr>
            <a:spLocks noChangeShapeType="1"/>
          </p:cNvSpPr>
          <p:nvPr/>
        </p:nvSpPr>
        <p:spPr bwMode="auto">
          <a:xfrm>
            <a:off x="9321800" y="5734050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14" name="Line 122"/>
          <p:cNvSpPr>
            <a:spLocks noChangeShapeType="1"/>
          </p:cNvSpPr>
          <p:nvPr/>
        </p:nvSpPr>
        <p:spPr bwMode="auto">
          <a:xfrm flipH="1" flipV="1">
            <a:off x="6969125" y="5949950"/>
            <a:ext cx="2519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15" name="Line 123"/>
          <p:cNvSpPr>
            <a:spLocks noChangeShapeType="1"/>
          </p:cNvSpPr>
          <p:nvPr/>
        </p:nvSpPr>
        <p:spPr bwMode="auto">
          <a:xfrm>
            <a:off x="9129713" y="53006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16" name="Line 124"/>
          <p:cNvSpPr>
            <a:spLocks noChangeShapeType="1"/>
          </p:cNvSpPr>
          <p:nvPr/>
        </p:nvSpPr>
        <p:spPr bwMode="auto">
          <a:xfrm flipV="1">
            <a:off x="9488488" y="53006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17" name="Line 125"/>
          <p:cNvSpPr>
            <a:spLocks noChangeShapeType="1"/>
          </p:cNvSpPr>
          <p:nvPr/>
        </p:nvSpPr>
        <p:spPr bwMode="auto">
          <a:xfrm flipV="1">
            <a:off x="9488488" y="57340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18" name="Rectangle 127"/>
          <p:cNvSpPr>
            <a:spLocks noChangeArrowheads="1"/>
          </p:cNvSpPr>
          <p:nvPr/>
        </p:nvSpPr>
        <p:spPr bwMode="auto">
          <a:xfrm>
            <a:off x="5457825" y="5084763"/>
            <a:ext cx="1727200" cy="1008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219" name="Rectangle 128"/>
          <p:cNvSpPr>
            <a:spLocks noChangeArrowheads="1"/>
          </p:cNvSpPr>
          <p:nvPr/>
        </p:nvSpPr>
        <p:spPr bwMode="auto">
          <a:xfrm>
            <a:off x="7953375" y="5084763"/>
            <a:ext cx="1727200" cy="1008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220" name="Line 129"/>
          <p:cNvSpPr>
            <a:spLocks noChangeShapeType="1"/>
          </p:cNvSpPr>
          <p:nvPr/>
        </p:nvSpPr>
        <p:spPr bwMode="auto">
          <a:xfrm flipH="1" flipV="1">
            <a:off x="5384800" y="5157788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21" name="Line 130"/>
          <p:cNvSpPr>
            <a:spLocks noChangeShapeType="1"/>
          </p:cNvSpPr>
          <p:nvPr/>
        </p:nvSpPr>
        <p:spPr bwMode="auto">
          <a:xfrm flipH="1" flipV="1">
            <a:off x="6681788" y="515778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22" name="Text Box 131"/>
          <p:cNvSpPr txBox="1">
            <a:spLocks noChangeArrowheads="1"/>
          </p:cNvSpPr>
          <p:nvPr/>
        </p:nvSpPr>
        <p:spPr bwMode="auto">
          <a:xfrm>
            <a:off x="8393113" y="5310188"/>
            <a:ext cx="423862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1</a:t>
            </a:r>
            <a:r>
              <a:rPr lang="fr-FR" altLang="fr-FR" sz="1200">
                <a:solidFill>
                  <a:srgbClr val="084887"/>
                </a:solidFill>
                <a:latin typeface="Symbol" panose="05050102010706020507" pitchFamily="18" charset="2"/>
              </a:rPr>
              <a:t>W</a:t>
            </a:r>
          </a:p>
        </p:txBody>
      </p:sp>
      <p:sp>
        <p:nvSpPr>
          <p:cNvPr id="6223" name="Line 132"/>
          <p:cNvSpPr>
            <a:spLocks noChangeShapeType="1"/>
          </p:cNvSpPr>
          <p:nvPr/>
        </p:nvSpPr>
        <p:spPr bwMode="auto">
          <a:xfrm flipV="1">
            <a:off x="6034088" y="5373688"/>
            <a:ext cx="0" cy="5032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24" name="Text Box 133"/>
          <p:cNvSpPr txBox="1">
            <a:spLocks noChangeArrowheads="1"/>
          </p:cNvSpPr>
          <p:nvPr/>
        </p:nvSpPr>
        <p:spPr bwMode="auto">
          <a:xfrm>
            <a:off x="5065713" y="5013325"/>
            <a:ext cx="392112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‘0’</a:t>
            </a:r>
          </a:p>
        </p:txBody>
      </p:sp>
      <p:sp>
        <p:nvSpPr>
          <p:cNvPr id="6225" name="Text Box 134"/>
          <p:cNvSpPr txBox="1">
            <a:spLocks noChangeArrowheads="1"/>
          </p:cNvSpPr>
          <p:nvPr/>
        </p:nvSpPr>
        <p:spPr bwMode="auto">
          <a:xfrm>
            <a:off x="9601200" y="5445125"/>
            <a:ext cx="392113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‘0’</a:t>
            </a:r>
          </a:p>
        </p:txBody>
      </p:sp>
      <p:sp>
        <p:nvSpPr>
          <p:cNvPr id="6226" name="Text Box 135"/>
          <p:cNvSpPr txBox="1">
            <a:spLocks noChangeArrowheads="1"/>
          </p:cNvSpPr>
          <p:nvPr/>
        </p:nvSpPr>
        <p:spPr bwMode="auto">
          <a:xfrm>
            <a:off x="6034088" y="5516563"/>
            <a:ext cx="407987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CC0000"/>
                </a:solidFill>
              </a:rPr>
              <a:t>5V</a:t>
            </a:r>
          </a:p>
        </p:txBody>
      </p:sp>
      <p:sp>
        <p:nvSpPr>
          <p:cNvPr id="6227" name="Text Box 136"/>
          <p:cNvSpPr txBox="1">
            <a:spLocks noChangeArrowheads="1"/>
          </p:cNvSpPr>
          <p:nvPr/>
        </p:nvSpPr>
        <p:spPr bwMode="auto">
          <a:xfrm>
            <a:off x="7350125" y="5516563"/>
            <a:ext cx="458788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CC0000"/>
                </a:solidFill>
              </a:rPr>
              <a:t>-5V</a:t>
            </a:r>
          </a:p>
        </p:txBody>
      </p:sp>
      <p:sp>
        <p:nvSpPr>
          <p:cNvPr id="6228" name="Line 137"/>
          <p:cNvSpPr>
            <a:spLocks noChangeShapeType="1"/>
          </p:cNvSpPr>
          <p:nvPr/>
        </p:nvSpPr>
        <p:spPr bwMode="auto">
          <a:xfrm flipV="1">
            <a:off x="7808913" y="5373688"/>
            <a:ext cx="0" cy="5032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29" name="AutoShape 138"/>
          <p:cNvSpPr>
            <a:spLocks noChangeArrowheads="1"/>
          </p:cNvSpPr>
          <p:nvPr/>
        </p:nvSpPr>
        <p:spPr bwMode="auto">
          <a:xfrm rot="-5400000">
            <a:off x="8061325" y="5840413"/>
            <a:ext cx="142875" cy="2159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230" name="Text Box 139"/>
          <p:cNvSpPr txBox="1">
            <a:spLocks noChangeArrowheads="1"/>
          </p:cNvSpPr>
          <p:nvPr/>
        </p:nvSpPr>
        <p:spPr bwMode="auto">
          <a:xfrm>
            <a:off x="7894638" y="5656263"/>
            <a:ext cx="466725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CC0000"/>
                </a:solidFill>
              </a:rPr>
              <a:t>-5A</a:t>
            </a:r>
          </a:p>
        </p:txBody>
      </p:sp>
      <p:sp>
        <p:nvSpPr>
          <p:cNvPr id="6231" name="AutoShape 140"/>
          <p:cNvSpPr>
            <a:spLocks noChangeArrowheads="1"/>
          </p:cNvSpPr>
          <p:nvPr/>
        </p:nvSpPr>
        <p:spPr bwMode="auto">
          <a:xfrm flipH="1">
            <a:off x="3800475" y="5445125"/>
            <a:ext cx="287338" cy="28892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232" name="Line 141"/>
          <p:cNvSpPr>
            <a:spLocks noChangeShapeType="1"/>
          </p:cNvSpPr>
          <p:nvPr/>
        </p:nvSpPr>
        <p:spPr bwMode="auto">
          <a:xfrm>
            <a:off x="3800475" y="5445125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33" name="Line 142"/>
          <p:cNvSpPr>
            <a:spLocks noChangeShapeType="1"/>
          </p:cNvSpPr>
          <p:nvPr/>
        </p:nvSpPr>
        <p:spPr bwMode="auto">
          <a:xfrm flipV="1">
            <a:off x="3944938" y="53006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34" name="Line 143"/>
          <p:cNvSpPr>
            <a:spLocks noChangeShapeType="1"/>
          </p:cNvSpPr>
          <p:nvPr/>
        </p:nvSpPr>
        <p:spPr bwMode="auto">
          <a:xfrm flipV="1">
            <a:off x="3944938" y="57340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35" name="AutoShape 144"/>
          <p:cNvSpPr>
            <a:spLocks noChangeArrowheads="1"/>
          </p:cNvSpPr>
          <p:nvPr/>
        </p:nvSpPr>
        <p:spPr bwMode="auto">
          <a:xfrm flipH="1">
            <a:off x="8986838" y="5445125"/>
            <a:ext cx="287337" cy="28892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236" name="Line 145"/>
          <p:cNvSpPr>
            <a:spLocks noChangeShapeType="1"/>
          </p:cNvSpPr>
          <p:nvPr/>
        </p:nvSpPr>
        <p:spPr bwMode="auto">
          <a:xfrm>
            <a:off x="8985250" y="5445125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37" name="Line 146"/>
          <p:cNvSpPr>
            <a:spLocks noChangeShapeType="1"/>
          </p:cNvSpPr>
          <p:nvPr/>
        </p:nvSpPr>
        <p:spPr bwMode="auto">
          <a:xfrm flipV="1">
            <a:off x="9129713" y="57340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38" name="Line 147"/>
          <p:cNvSpPr>
            <a:spLocks noChangeShapeType="1"/>
          </p:cNvSpPr>
          <p:nvPr/>
        </p:nvSpPr>
        <p:spPr bwMode="auto">
          <a:xfrm flipV="1">
            <a:off x="9129713" y="53006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239" name="AutoShape 148"/>
          <p:cNvSpPr>
            <a:spLocks noChangeArrowheads="1"/>
          </p:cNvSpPr>
          <p:nvPr/>
        </p:nvSpPr>
        <p:spPr bwMode="auto">
          <a:xfrm flipH="1">
            <a:off x="8624888" y="5516563"/>
            <a:ext cx="431800" cy="288925"/>
          </a:xfrm>
          <a:prstGeom prst="lightningBol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pic>
        <p:nvPicPr>
          <p:cNvPr id="6240" name="Picture 151" descr="sig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2276475"/>
            <a:ext cx="83343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238" y="152400"/>
            <a:ext cx="8818562" cy="692150"/>
          </a:xfrm>
        </p:spPr>
        <p:txBody>
          <a:bodyPr/>
          <a:lstStyle/>
          <a:p>
            <a:r>
              <a:rPr lang="en-US" altLang="fr-FR" smtClean="0"/>
              <a:t>Le bruit “blanc et gaussien”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6750" y="908050"/>
            <a:ext cx="6518275" cy="2368550"/>
          </a:xfrm>
        </p:spPr>
        <p:txBody>
          <a:bodyPr/>
          <a:lstStyle/>
          <a:p>
            <a:pPr>
              <a:buFont typeface="Webdings" panose="05030102010509060703" pitchFamily="18" charset="2"/>
              <a:buNone/>
            </a:pPr>
            <a:r>
              <a:rPr lang="en-US" altLang="fr-FR" sz="2200" smtClean="0">
                <a:cs typeface="Arial" panose="020B0604020202020204" pitchFamily="34" charset="0"/>
              </a:rPr>
              <a:t>U:</a:t>
            </a:r>
            <a:r>
              <a:rPr lang="fr-FR" altLang="fr-FR" sz="2200" smtClean="0">
                <a:latin typeface="Lucida Calligraphy" panose="03010101010101010101" pitchFamily="66" charset="0"/>
              </a:rPr>
              <a:t>N</a:t>
            </a:r>
            <a:r>
              <a:rPr lang="fr-FR" altLang="fr-FR" sz="2200" smtClean="0"/>
              <a:t>(</a:t>
            </a:r>
            <a:r>
              <a:rPr lang="fr-FR" altLang="fr-FR" sz="2200" smtClean="0">
                <a:sym typeface="Symbol" panose="05050102010706020507" pitchFamily="18" charset="2"/>
              </a:rPr>
              <a:t></a:t>
            </a:r>
            <a:r>
              <a:rPr lang="fr-FR" altLang="fr-FR" sz="2200" smtClean="0"/>
              <a:t>,</a:t>
            </a:r>
            <a:r>
              <a:rPr lang="fr-FR" altLang="fr-FR" sz="2200" smtClean="0">
                <a:sym typeface="Symbol" panose="05050102010706020507" pitchFamily="18" charset="2"/>
              </a:rPr>
              <a:t></a:t>
            </a:r>
            <a:r>
              <a:rPr lang="fr-FR" altLang="fr-FR" sz="2200" baseline="30000" smtClean="0"/>
              <a:t>2</a:t>
            </a:r>
            <a:r>
              <a:rPr lang="fr-FR" altLang="fr-FR" sz="2200" smtClean="0"/>
              <a:t>)</a:t>
            </a:r>
            <a:r>
              <a:rPr lang="en-US" altLang="fr-FR" sz="2200" smtClean="0"/>
              <a:t>   densité de probabilité </a:t>
            </a:r>
            <a:r>
              <a:rPr lang="fr-FR" altLang="fr-FR" sz="2200" smtClean="0">
                <a:latin typeface="Lucida Calligraphy" panose="03010101010101010101" pitchFamily="66" charset="0"/>
              </a:rPr>
              <a:t>P</a:t>
            </a:r>
            <a:r>
              <a:rPr lang="en-US" altLang="fr-FR" sz="2200" smtClean="0"/>
              <a:t>(U=u) =</a:t>
            </a:r>
          </a:p>
          <a:p>
            <a:pPr>
              <a:buFont typeface="Webdings" panose="05030102010509060703" pitchFamily="18" charset="2"/>
              <a:buNone/>
            </a:pPr>
            <a:endParaRPr lang="en-US" altLang="fr-FR" sz="2200" smtClean="0"/>
          </a:p>
          <a:p>
            <a:pPr>
              <a:buFont typeface="Webdings" panose="05030102010509060703" pitchFamily="18" charset="2"/>
              <a:buNone/>
            </a:pPr>
            <a:r>
              <a:rPr lang="en-US" altLang="fr-FR" sz="2200" smtClean="0"/>
              <a:t>		    probabilité </a:t>
            </a:r>
            <a:r>
              <a:rPr lang="fr-FR" altLang="fr-FR" sz="2200" smtClean="0">
                <a:latin typeface="Lucida Calligraphy" panose="03010101010101010101" pitchFamily="66" charset="0"/>
              </a:rPr>
              <a:t>      P</a:t>
            </a:r>
            <a:r>
              <a:rPr lang="en-US" altLang="fr-FR" sz="2200" smtClean="0"/>
              <a:t>(a</a:t>
            </a:r>
            <a:r>
              <a:rPr lang="en-US" altLang="fr-FR" sz="2200" smtClean="0">
                <a:cs typeface="Arial" panose="020B0604020202020204" pitchFamily="34" charset="0"/>
              </a:rPr>
              <a:t>≤U≤b)  =</a:t>
            </a:r>
          </a:p>
          <a:p>
            <a:pPr>
              <a:buFont typeface="Webdings" panose="05030102010509060703" pitchFamily="18" charset="2"/>
              <a:buNone/>
            </a:pPr>
            <a:r>
              <a:rPr lang="fr-FR" altLang="fr-FR" sz="2200" smtClean="0">
                <a:latin typeface="Lucida Calligraphy" panose="03010101010101010101" pitchFamily="66" charset="0"/>
              </a:rPr>
              <a:t>P</a:t>
            </a:r>
            <a:r>
              <a:rPr lang="en-US" altLang="fr-FR" sz="2200" smtClean="0">
                <a:cs typeface="Arial" panose="020B0604020202020204" pitchFamily="34" charset="0"/>
              </a:rPr>
              <a:t>(|u-ū|&lt;       </a:t>
            </a:r>
            <a:r>
              <a:rPr lang="en-US" altLang="fr-FR" sz="2200" smtClean="0">
                <a:cs typeface="Arial" panose="020B0604020202020204" pitchFamily="34" charset="0"/>
                <a:sym typeface="Symbol" panose="05050102010706020507" pitchFamily="18" charset="2"/>
              </a:rPr>
              <a:t>) = 68%</a:t>
            </a:r>
            <a:r>
              <a:rPr lang="en-US" altLang="fr-FR" sz="2200" smtClean="0">
                <a:cs typeface="Arial" panose="020B0604020202020204" pitchFamily="34" charset="0"/>
              </a:rPr>
              <a:t> </a:t>
            </a:r>
            <a:r>
              <a:rPr lang="fr-FR" altLang="fr-FR" sz="2200" smtClean="0">
                <a:latin typeface="Lucida Calligraphy" panose="03010101010101010101" pitchFamily="66" charset="0"/>
              </a:rPr>
              <a:t>P</a:t>
            </a:r>
            <a:r>
              <a:rPr lang="en-US" altLang="fr-FR" sz="2200" smtClean="0">
                <a:cs typeface="Arial" panose="020B0604020202020204" pitchFamily="34" charset="0"/>
              </a:rPr>
              <a:t>(|u-ū|&lt;1.65</a:t>
            </a:r>
            <a:r>
              <a:rPr lang="en-US" altLang="fr-FR" sz="2200" smtClean="0">
                <a:cs typeface="Arial" panose="020B0604020202020204" pitchFamily="34" charset="0"/>
                <a:sym typeface="Symbol" panose="05050102010706020507" pitchFamily="18" charset="2"/>
              </a:rPr>
              <a:t>) = 90%</a:t>
            </a:r>
          </a:p>
          <a:p>
            <a:pPr>
              <a:buFont typeface="Webdings" panose="05030102010509060703" pitchFamily="18" charset="2"/>
              <a:buNone/>
            </a:pPr>
            <a:r>
              <a:rPr lang="fr-FR" altLang="fr-FR" sz="2200" smtClean="0">
                <a:latin typeface="Lucida Calligraphy" panose="03010101010101010101" pitchFamily="66" charset="0"/>
              </a:rPr>
              <a:t>P</a:t>
            </a:r>
            <a:r>
              <a:rPr lang="en-US" altLang="fr-FR" sz="2200" smtClean="0">
                <a:cs typeface="Arial" panose="020B0604020202020204" pitchFamily="34" charset="0"/>
              </a:rPr>
              <a:t>(|u-ū|&lt;1.96</a:t>
            </a:r>
            <a:r>
              <a:rPr lang="en-US" altLang="fr-FR" sz="2200" smtClean="0">
                <a:cs typeface="Arial" panose="020B0604020202020204" pitchFamily="34" charset="0"/>
                <a:sym typeface="Symbol" panose="05050102010706020507" pitchFamily="18" charset="2"/>
              </a:rPr>
              <a:t>) = 95% </a:t>
            </a:r>
            <a:r>
              <a:rPr lang="fr-FR" altLang="fr-FR" sz="2200" smtClean="0">
                <a:latin typeface="Lucida Calligraphy" panose="03010101010101010101" pitchFamily="66" charset="0"/>
              </a:rPr>
              <a:t>P</a:t>
            </a:r>
            <a:r>
              <a:rPr lang="en-US" altLang="fr-FR" sz="2200" smtClean="0">
                <a:cs typeface="Arial" panose="020B0604020202020204" pitchFamily="34" charset="0"/>
              </a:rPr>
              <a:t>(|u-ū|&lt;2.58</a:t>
            </a:r>
            <a:r>
              <a:rPr lang="en-US" altLang="fr-FR" sz="2200" smtClean="0">
                <a:cs typeface="Arial" panose="020B0604020202020204" pitchFamily="34" charset="0"/>
                <a:sym typeface="Symbol" panose="05050102010706020507" pitchFamily="18" charset="2"/>
              </a:rPr>
              <a:t>) = 99%</a:t>
            </a:r>
          </a:p>
        </p:txBody>
      </p:sp>
      <p:graphicFrame>
        <p:nvGraphicFramePr>
          <p:cNvPr id="7172" name="Object 285"/>
          <p:cNvGraphicFramePr>
            <a:graphicFrameLocks noChangeAspect="1"/>
          </p:cNvGraphicFramePr>
          <p:nvPr>
            <p:ph sz="quarter" idx="2"/>
          </p:nvPr>
        </p:nvGraphicFramePr>
        <p:xfrm>
          <a:off x="6824663" y="836613"/>
          <a:ext cx="18732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0" name="Equation" r:id="rId4" imgW="1193800" imgH="419100" progId="Equation.3">
                  <p:embed/>
                </p:oleObj>
              </mc:Choice>
              <mc:Fallback>
                <p:oleObj name="Equation" r:id="rId4" imgW="1193800" imgH="419100" progId="Equation.3">
                  <p:embed/>
                  <p:pic>
                    <p:nvPicPr>
                      <p:cNvPr id="0" name="Object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663" y="836613"/>
                        <a:ext cx="18732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3" name="Group 52"/>
          <p:cNvGrpSpPr>
            <a:grpSpLocks/>
          </p:cNvGrpSpPr>
          <p:nvPr/>
        </p:nvGrpSpPr>
        <p:grpSpPr bwMode="auto">
          <a:xfrm flipV="1">
            <a:off x="1136650" y="3213100"/>
            <a:ext cx="719138" cy="1728788"/>
            <a:chOff x="1306" y="2115"/>
            <a:chExt cx="453" cy="1089"/>
          </a:xfrm>
        </p:grpSpPr>
        <p:sp>
          <p:nvSpPr>
            <p:cNvPr id="7304" name="Line 4"/>
            <p:cNvSpPr>
              <a:spLocks noChangeShapeType="1"/>
            </p:cNvSpPr>
            <p:nvPr/>
          </p:nvSpPr>
          <p:spPr bwMode="auto">
            <a:xfrm flipV="1">
              <a:off x="1306" y="2205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05" name="Line 5"/>
            <p:cNvSpPr>
              <a:spLocks noChangeShapeType="1"/>
            </p:cNvSpPr>
            <p:nvPr/>
          </p:nvSpPr>
          <p:spPr bwMode="auto">
            <a:xfrm flipH="1" flipV="1">
              <a:off x="1351" y="2205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06" name="Line 6"/>
            <p:cNvSpPr>
              <a:spLocks noChangeShapeType="1"/>
            </p:cNvSpPr>
            <p:nvPr/>
          </p:nvSpPr>
          <p:spPr bwMode="auto">
            <a:xfrm flipV="1">
              <a:off x="1396" y="2341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07" name="Line 7"/>
            <p:cNvSpPr>
              <a:spLocks noChangeShapeType="1"/>
            </p:cNvSpPr>
            <p:nvPr/>
          </p:nvSpPr>
          <p:spPr bwMode="auto">
            <a:xfrm flipV="1">
              <a:off x="1487" y="2704"/>
              <a:ext cx="45" cy="18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08" name="Line 8"/>
            <p:cNvSpPr>
              <a:spLocks noChangeShapeType="1"/>
            </p:cNvSpPr>
            <p:nvPr/>
          </p:nvSpPr>
          <p:spPr bwMode="auto">
            <a:xfrm flipV="1">
              <a:off x="1578" y="2341"/>
              <a:ext cx="45" cy="8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09" name="Line 9"/>
            <p:cNvSpPr>
              <a:spLocks noChangeShapeType="1"/>
            </p:cNvSpPr>
            <p:nvPr/>
          </p:nvSpPr>
          <p:spPr bwMode="auto">
            <a:xfrm flipV="1">
              <a:off x="1669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10" name="Line 30"/>
            <p:cNvSpPr>
              <a:spLocks noChangeShapeType="1"/>
            </p:cNvSpPr>
            <p:nvPr/>
          </p:nvSpPr>
          <p:spPr bwMode="auto">
            <a:xfrm flipH="1" flipV="1">
              <a:off x="1442" y="2341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11" name="Line 31"/>
            <p:cNvSpPr>
              <a:spLocks noChangeShapeType="1"/>
            </p:cNvSpPr>
            <p:nvPr/>
          </p:nvSpPr>
          <p:spPr bwMode="auto">
            <a:xfrm flipH="1" flipV="1">
              <a:off x="1532" y="2659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12" name="Line 32"/>
            <p:cNvSpPr>
              <a:spLocks noChangeShapeType="1"/>
            </p:cNvSpPr>
            <p:nvPr/>
          </p:nvSpPr>
          <p:spPr bwMode="auto">
            <a:xfrm flipH="1" flipV="1">
              <a:off x="1623" y="2341"/>
              <a:ext cx="46" cy="27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13" name="Line 33"/>
            <p:cNvSpPr>
              <a:spLocks noChangeShapeType="1"/>
            </p:cNvSpPr>
            <p:nvPr/>
          </p:nvSpPr>
          <p:spPr bwMode="auto">
            <a:xfrm flipH="1" flipV="1">
              <a:off x="1714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174" name="Line 53"/>
          <p:cNvSpPr>
            <a:spLocks noChangeShapeType="1"/>
          </p:cNvSpPr>
          <p:nvPr/>
        </p:nvSpPr>
        <p:spPr bwMode="auto">
          <a:xfrm>
            <a:off x="200025" y="4149725"/>
            <a:ext cx="7777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75" name="Text Box 54"/>
          <p:cNvSpPr txBox="1">
            <a:spLocks noChangeArrowheads="1"/>
          </p:cNvSpPr>
          <p:nvPr/>
        </p:nvSpPr>
        <p:spPr bwMode="auto">
          <a:xfrm>
            <a:off x="7924800" y="393382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176" name="Line 55"/>
          <p:cNvSpPr>
            <a:spLocks noChangeShapeType="1"/>
          </p:cNvSpPr>
          <p:nvPr/>
        </p:nvSpPr>
        <p:spPr bwMode="auto">
          <a:xfrm>
            <a:off x="1857375" y="4076700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77" name="Line 56"/>
          <p:cNvSpPr>
            <a:spLocks noChangeShapeType="1"/>
          </p:cNvSpPr>
          <p:nvPr/>
        </p:nvSpPr>
        <p:spPr bwMode="auto">
          <a:xfrm>
            <a:off x="3297238" y="4076700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78" name="Line 57"/>
          <p:cNvSpPr>
            <a:spLocks noChangeShapeType="1"/>
          </p:cNvSpPr>
          <p:nvPr/>
        </p:nvSpPr>
        <p:spPr bwMode="auto">
          <a:xfrm>
            <a:off x="4016375" y="4076700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79" name="Line 58"/>
          <p:cNvSpPr>
            <a:spLocks noChangeShapeType="1"/>
          </p:cNvSpPr>
          <p:nvPr/>
        </p:nvSpPr>
        <p:spPr bwMode="auto">
          <a:xfrm>
            <a:off x="6897688" y="4076700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80" name="Line 59"/>
          <p:cNvSpPr>
            <a:spLocks noChangeShapeType="1"/>
          </p:cNvSpPr>
          <p:nvPr/>
        </p:nvSpPr>
        <p:spPr bwMode="auto">
          <a:xfrm>
            <a:off x="7616825" y="4076700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81" name="Line 65"/>
          <p:cNvSpPr>
            <a:spLocks noChangeShapeType="1"/>
          </p:cNvSpPr>
          <p:nvPr/>
        </p:nvSpPr>
        <p:spPr bwMode="auto">
          <a:xfrm flipV="1">
            <a:off x="415925" y="3068638"/>
            <a:ext cx="0" cy="2160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82" name="Text Box 66"/>
          <p:cNvSpPr txBox="1">
            <a:spLocks noChangeArrowheads="1"/>
          </p:cNvSpPr>
          <p:nvPr/>
        </p:nvSpPr>
        <p:spPr bwMode="auto">
          <a:xfrm>
            <a:off x="273050" y="26368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7183" name="Line 67"/>
          <p:cNvSpPr>
            <a:spLocks noChangeShapeType="1"/>
          </p:cNvSpPr>
          <p:nvPr/>
        </p:nvSpPr>
        <p:spPr bwMode="auto">
          <a:xfrm>
            <a:off x="344488" y="3429000"/>
            <a:ext cx="144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84" name="Line 68"/>
          <p:cNvSpPr>
            <a:spLocks noChangeShapeType="1"/>
          </p:cNvSpPr>
          <p:nvPr/>
        </p:nvSpPr>
        <p:spPr bwMode="auto">
          <a:xfrm>
            <a:off x="344488" y="4868863"/>
            <a:ext cx="144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grpSp>
        <p:nvGrpSpPr>
          <p:cNvPr id="7185" name="Group 69"/>
          <p:cNvGrpSpPr>
            <a:grpSpLocks/>
          </p:cNvGrpSpPr>
          <p:nvPr/>
        </p:nvGrpSpPr>
        <p:grpSpPr bwMode="auto">
          <a:xfrm>
            <a:off x="415925" y="3357563"/>
            <a:ext cx="719138" cy="1728787"/>
            <a:chOff x="1306" y="2115"/>
            <a:chExt cx="453" cy="1089"/>
          </a:xfrm>
        </p:grpSpPr>
        <p:sp>
          <p:nvSpPr>
            <p:cNvPr id="7294" name="Line 70"/>
            <p:cNvSpPr>
              <a:spLocks noChangeShapeType="1"/>
            </p:cNvSpPr>
            <p:nvPr/>
          </p:nvSpPr>
          <p:spPr bwMode="auto">
            <a:xfrm flipV="1">
              <a:off x="1306" y="2205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95" name="Line 71"/>
            <p:cNvSpPr>
              <a:spLocks noChangeShapeType="1"/>
            </p:cNvSpPr>
            <p:nvPr/>
          </p:nvSpPr>
          <p:spPr bwMode="auto">
            <a:xfrm flipH="1" flipV="1">
              <a:off x="1351" y="2205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96" name="Line 72"/>
            <p:cNvSpPr>
              <a:spLocks noChangeShapeType="1"/>
            </p:cNvSpPr>
            <p:nvPr/>
          </p:nvSpPr>
          <p:spPr bwMode="auto">
            <a:xfrm flipV="1">
              <a:off x="1396" y="2341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97" name="Line 73"/>
            <p:cNvSpPr>
              <a:spLocks noChangeShapeType="1"/>
            </p:cNvSpPr>
            <p:nvPr/>
          </p:nvSpPr>
          <p:spPr bwMode="auto">
            <a:xfrm flipV="1">
              <a:off x="1487" y="2704"/>
              <a:ext cx="45" cy="18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98" name="Line 74"/>
            <p:cNvSpPr>
              <a:spLocks noChangeShapeType="1"/>
            </p:cNvSpPr>
            <p:nvPr/>
          </p:nvSpPr>
          <p:spPr bwMode="auto">
            <a:xfrm flipV="1">
              <a:off x="1578" y="2341"/>
              <a:ext cx="45" cy="8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99" name="Line 75"/>
            <p:cNvSpPr>
              <a:spLocks noChangeShapeType="1"/>
            </p:cNvSpPr>
            <p:nvPr/>
          </p:nvSpPr>
          <p:spPr bwMode="auto">
            <a:xfrm flipV="1">
              <a:off x="1669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00" name="Line 76"/>
            <p:cNvSpPr>
              <a:spLocks noChangeShapeType="1"/>
            </p:cNvSpPr>
            <p:nvPr/>
          </p:nvSpPr>
          <p:spPr bwMode="auto">
            <a:xfrm flipH="1" flipV="1">
              <a:off x="1442" y="2341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01" name="Line 77"/>
            <p:cNvSpPr>
              <a:spLocks noChangeShapeType="1"/>
            </p:cNvSpPr>
            <p:nvPr/>
          </p:nvSpPr>
          <p:spPr bwMode="auto">
            <a:xfrm flipH="1" flipV="1">
              <a:off x="1532" y="2659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02" name="Line 78"/>
            <p:cNvSpPr>
              <a:spLocks noChangeShapeType="1"/>
            </p:cNvSpPr>
            <p:nvPr/>
          </p:nvSpPr>
          <p:spPr bwMode="auto">
            <a:xfrm flipH="1" flipV="1">
              <a:off x="1623" y="2341"/>
              <a:ext cx="46" cy="27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03" name="Line 79"/>
            <p:cNvSpPr>
              <a:spLocks noChangeShapeType="1"/>
            </p:cNvSpPr>
            <p:nvPr/>
          </p:nvSpPr>
          <p:spPr bwMode="auto">
            <a:xfrm flipH="1" flipV="1">
              <a:off x="1714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186" name="Group 80"/>
          <p:cNvGrpSpPr>
            <a:grpSpLocks/>
          </p:cNvGrpSpPr>
          <p:nvPr/>
        </p:nvGrpSpPr>
        <p:grpSpPr bwMode="auto">
          <a:xfrm flipH="1" flipV="1">
            <a:off x="2576513" y="3213100"/>
            <a:ext cx="719137" cy="1728788"/>
            <a:chOff x="1306" y="2115"/>
            <a:chExt cx="453" cy="1089"/>
          </a:xfrm>
        </p:grpSpPr>
        <p:sp>
          <p:nvSpPr>
            <p:cNvPr id="7284" name="Line 81"/>
            <p:cNvSpPr>
              <a:spLocks noChangeShapeType="1"/>
            </p:cNvSpPr>
            <p:nvPr/>
          </p:nvSpPr>
          <p:spPr bwMode="auto">
            <a:xfrm flipV="1">
              <a:off x="1306" y="2205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85" name="Line 82"/>
            <p:cNvSpPr>
              <a:spLocks noChangeShapeType="1"/>
            </p:cNvSpPr>
            <p:nvPr/>
          </p:nvSpPr>
          <p:spPr bwMode="auto">
            <a:xfrm flipH="1" flipV="1">
              <a:off x="1351" y="2205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86" name="Line 83"/>
            <p:cNvSpPr>
              <a:spLocks noChangeShapeType="1"/>
            </p:cNvSpPr>
            <p:nvPr/>
          </p:nvSpPr>
          <p:spPr bwMode="auto">
            <a:xfrm flipV="1">
              <a:off x="1396" y="2341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87" name="Line 84"/>
            <p:cNvSpPr>
              <a:spLocks noChangeShapeType="1"/>
            </p:cNvSpPr>
            <p:nvPr/>
          </p:nvSpPr>
          <p:spPr bwMode="auto">
            <a:xfrm flipV="1">
              <a:off x="1487" y="2704"/>
              <a:ext cx="45" cy="18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88" name="Line 85"/>
            <p:cNvSpPr>
              <a:spLocks noChangeShapeType="1"/>
            </p:cNvSpPr>
            <p:nvPr/>
          </p:nvSpPr>
          <p:spPr bwMode="auto">
            <a:xfrm flipV="1">
              <a:off x="1578" y="2341"/>
              <a:ext cx="45" cy="8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89" name="Line 86"/>
            <p:cNvSpPr>
              <a:spLocks noChangeShapeType="1"/>
            </p:cNvSpPr>
            <p:nvPr/>
          </p:nvSpPr>
          <p:spPr bwMode="auto">
            <a:xfrm flipV="1">
              <a:off x="1669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90" name="Line 87"/>
            <p:cNvSpPr>
              <a:spLocks noChangeShapeType="1"/>
            </p:cNvSpPr>
            <p:nvPr/>
          </p:nvSpPr>
          <p:spPr bwMode="auto">
            <a:xfrm flipH="1" flipV="1">
              <a:off x="1442" y="2341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91" name="Line 88"/>
            <p:cNvSpPr>
              <a:spLocks noChangeShapeType="1"/>
            </p:cNvSpPr>
            <p:nvPr/>
          </p:nvSpPr>
          <p:spPr bwMode="auto">
            <a:xfrm flipH="1" flipV="1">
              <a:off x="1532" y="2659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92" name="Line 89"/>
            <p:cNvSpPr>
              <a:spLocks noChangeShapeType="1"/>
            </p:cNvSpPr>
            <p:nvPr/>
          </p:nvSpPr>
          <p:spPr bwMode="auto">
            <a:xfrm flipH="1" flipV="1">
              <a:off x="1623" y="2341"/>
              <a:ext cx="46" cy="27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93" name="Line 90"/>
            <p:cNvSpPr>
              <a:spLocks noChangeShapeType="1"/>
            </p:cNvSpPr>
            <p:nvPr/>
          </p:nvSpPr>
          <p:spPr bwMode="auto">
            <a:xfrm flipH="1" flipV="1">
              <a:off x="1714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187" name="Group 91"/>
          <p:cNvGrpSpPr>
            <a:grpSpLocks/>
          </p:cNvGrpSpPr>
          <p:nvPr/>
        </p:nvGrpSpPr>
        <p:grpSpPr bwMode="auto">
          <a:xfrm flipH="1">
            <a:off x="1855788" y="3357563"/>
            <a:ext cx="719137" cy="1728787"/>
            <a:chOff x="1306" y="2115"/>
            <a:chExt cx="453" cy="1089"/>
          </a:xfrm>
        </p:grpSpPr>
        <p:sp>
          <p:nvSpPr>
            <p:cNvPr id="7274" name="Line 92"/>
            <p:cNvSpPr>
              <a:spLocks noChangeShapeType="1"/>
            </p:cNvSpPr>
            <p:nvPr/>
          </p:nvSpPr>
          <p:spPr bwMode="auto">
            <a:xfrm flipV="1">
              <a:off x="1306" y="2205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75" name="Line 93"/>
            <p:cNvSpPr>
              <a:spLocks noChangeShapeType="1"/>
            </p:cNvSpPr>
            <p:nvPr/>
          </p:nvSpPr>
          <p:spPr bwMode="auto">
            <a:xfrm flipH="1" flipV="1">
              <a:off x="1351" y="2205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76" name="Line 94"/>
            <p:cNvSpPr>
              <a:spLocks noChangeShapeType="1"/>
            </p:cNvSpPr>
            <p:nvPr/>
          </p:nvSpPr>
          <p:spPr bwMode="auto">
            <a:xfrm flipV="1">
              <a:off x="1396" y="2341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77" name="Line 95"/>
            <p:cNvSpPr>
              <a:spLocks noChangeShapeType="1"/>
            </p:cNvSpPr>
            <p:nvPr/>
          </p:nvSpPr>
          <p:spPr bwMode="auto">
            <a:xfrm flipV="1">
              <a:off x="1487" y="2704"/>
              <a:ext cx="45" cy="18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78" name="Line 96"/>
            <p:cNvSpPr>
              <a:spLocks noChangeShapeType="1"/>
            </p:cNvSpPr>
            <p:nvPr/>
          </p:nvSpPr>
          <p:spPr bwMode="auto">
            <a:xfrm flipV="1">
              <a:off x="1578" y="2341"/>
              <a:ext cx="45" cy="8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79" name="Line 97"/>
            <p:cNvSpPr>
              <a:spLocks noChangeShapeType="1"/>
            </p:cNvSpPr>
            <p:nvPr/>
          </p:nvSpPr>
          <p:spPr bwMode="auto">
            <a:xfrm flipV="1">
              <a:off x="1669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80" name="Line 98"/>
            <p:cNvSpPr>
              <a:spLocks noChangeShapeType="1"/>
            </p:cNvSpPr>
            <p:nvPr/>
          </p:nvSpPr>
          <p:spPr bwMode="auto">
            <a:xfrm flipH="1" flipV="1">
              <a:off x="1442" y="2341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81" name="Line 99"/>
            <p:cNvSpPr>
              <a:spLocks noChangeShapeType="1"/>
            </p:cNvSpPr>
            <p:nvPr/>
          </p:nvSpPr>
          <p:spPr bwMode="auto">
            <a:xfrm flipH="1" flipV="1">
              <a:off x="1532" y="2659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82" name="Line 100"/>
            <p:cNvSpPr>
              <a:spLocks noChangeShapeType="1"/>
            </p:cNvSpPr>
            <p:nvPr/>
          </p:nvSpPr>
          <p:spPr bwMode="auto">
            <a:xfrm flipH="1" flipV="1">
              <a:off x="1623" y="2341"/>
              <a:ext cx="46" cy="27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83" name="Line 101"/>
            <p:cNvSpPr>
              <a:spLocks noChangeShapeType="1"/>
            </p:cNvSpPr>
            <p:nvPr/>
          </p:nvSpPr>
          <p:spPr bwMode="auto">
            <a:xfrm flipH="1" flipV="1">
              <a:off x="1714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188" name="Group 190"/>
          <p:cNvGrpSpPr>
            <a:grpSpLocks/>
          </p:cNvGrpSpPr>
          <p:nvPr/>
        </p:nvGrpSpPr>
        <p:grpSpPr bwMode="auto">
          <a:xfrm flipV="1">
            <a:off x="4017963" y="3213100"/>
            <a:ext cx="719137" cy="1728788"/>
            <a:chOff x="1306" y="2115"/>
            <a:chExt cx="453" cy="1089"/>
          </a:xfrm>
        </p:grpSpPr>
        <p:sp>
          <p:nvSpPr>
            <p:cNvPr id="7264" name="Line 191"/>
            <p:cNvSpPr>
              <a:spLocks noChangeShapeType="1"/>
            </p:cNvSpPr>
            <p:nvPr/>
          </p:nvSpPr>
          <p:spPr bwMode="auto">
            <a:xfrm flipV="1">
              <a:off x="1306" y="2205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65" name="Line 192"/>
            <p:cNvSpPr>
              <a:spLocks noChangeShapeType="1"/>
            </p:cNvSpPr>
            <p:nvPr/>
          </p:nvSpPr>
          <p:spPr bwMode="auto">
            <a:xfrm flipH="1" flipV="1">
              <a:off x="1351" y="2205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66" name="Line 193"/>
            <p:cNvSpPr>
              <a:spLocks noChangeShapeType="1"/>
            </p:cNvSpPr>
            <p:nvPr/>
          </p:nvSpPr>
          <p:spPr bwMode="auto">
            <a:xfrm flipV="1">
              <a:off x="1396" y="2341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67" name="Line 194"/>
            <p:cNvSpPr>
              <a:spLocks noChangeShapeType="1"/>
            </p:cNvSpPr>
            <p:nvPr/>
          </p:nvSpPr>
          <p:spPr bwMode="auto">
            <a:xfrm flipV="1">
              <a:off x="1487" y="2704"/>
              <a:ext cx="45" cy="18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68" name="Line 195"/>
            <p:cNvSpPr>
              <a:spLocks noChangeShapeType="1"/>
            </p:cNvSpPr>
            <p:nvPr/>
          </p:nvSpPr>
          <p:spPr bwMode="auto">
            <a:xfrm flipV="1">
              <a:off x="1578" y="2341"/>
              <a:ext cx="45" cy="8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69" name="Line 196"/>
            <p:cNvSpPr>
              <a:spLocks noChangeShapeType="1"/>
            </p:cNvSpPr>
            <p:nvPr/>
          </p:nvSpPr>
          <p:spPr bwMode="auto">
            <a:xfrm flipV="1">
              <a:off x="1669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70" name="Line 197"/>
            <p:cNvSpPr>
              <a:spLocks noChangeShapeType="1"/>
            </p:cNvSpPr>
            <p:nvPr/>
          </p:nvSpPr>
          <p:spPr bwMode="auto">
            <a:xfrm flipH="1" flipV="1">
              <a:off x="1442" y="2341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71" name="Line 198"/>
            <p:cNvSpPr>
              <a:spLocks noChangeShapeType="1"/>
            </p:cNvSpPr>
            <p:nvPr/>
          </p:nvSpPr>
          <p:spPr bwMode="auto">
            <a:xfrm flipH="1" flipV="1">
              <a:off x="1532" y="2659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72" name="Line 199"/>
            <p:cNvSpPr>
              <a:spLocks noChangeShapeType="1"/>
            </p:cNvSpPr>
            <p:nvPr/>
          </p:nvSpPr>
          <p:spPr bwMode="auto">
            <a:xfrm flipH="1" flipV="1">
              <a:off x="1623" y="2341"/>
              <a:ext cx="46" cy="27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73" name="Line 200"/>
            <p:cNvSpPr>
              <a:spLocks noChangeShapeType="1"/>
            </p:cNvSpPr>
            <p:nvPr/>
          </p:nvSpPr>
          <p:spPr bwMode="auto">
            <a:xfrm flipH="1" flipV="1">
              <a:off x="1714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189" name="Group 201"/>
          <p:cNvGrpSpPr>
            <a:grpSpLocks/>
          </p:cNvGrpSpPr>
          <p:nvPr/>
        </p:nvGrpSpPr>
        <p:grpSpPr bwMode="auto">
          <a:xfrm>
            <a:off x="3297238" y="3357563"/>
            <a:ext cx="719137" cy="1728787"/>
            <a:chOff x="1306" y="2115"/>
            <a:chExt cx="453" cy="1089"/>
          </a:xfrm>
        </p:grpSpPr>
        <p:sp>
          <p:nvSpPr>
            <p:cNvPr id="7254" name="Line 202"/>
            <p:cNvSpPr>
              <a:spLocks noChangeShapeType="1"/>
            </p:cNvSpPr>
            <p:nvPr/>
          </p:nvSpPr>
          <p:spPr bwMode="auto">
            <a:xfrm flipV="1">
              <a:off x="1306" y="2205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55" name="Line 203"/>
            <p:cNvSpPr>
              <a:spLocks noChangeShapeType="1"/>
            </p:cNvSpPr>
            <p:nvPr/>
          </p:nvSpPr>
          <p:spPr bwMode="auto">
            <a:xfrm flipH="1" flipV="1">
              <a:off x="1351" y="2205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56" name="Line 204"/>
            <p:cNvSpPr>
              <a:spLocks noChangeShapeType="1"/>
            </p:cNvSpPr>
            <p:nvPr/>
          </p:nvSpPr>
          <p:spPr bwMode="auto">
            <a:xfrm flipV="1">
              <a:off x="1396" y="2341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57" name="Line 205"/>
            <p:cNvSpPr>
              <a:spLocks noChangeShapeType="1"/>
            </p:cNvSpPr>
            <p:nvPr/>
          </p:nvSpPr>
          <p:spPr bwMode="auto">
            <a:xfrm flipV="1">
              <a:off x="1487" y="2704"/>
              <a:ext cx="45" cy="18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58" name="Line 206"/>
            <p:cNvSpPr>
              <a:spLocks noChangeShapeType="1"/>
            </p:cNvSpPr>
            <p:nvPr/>
          </p:nvSpPr>
          <p:spPr bwMode="auto">
            <a:xfrm flipV="1">
              <a:off x="1578" y="2341"/>
              <a:ext cx="45" cy="8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59" name="Line 207"/>
            <p:cNvSpPr>
              <a:spLocks noChangeShapeType="1"/>
            </p:cNvSpPr>
            <p:nvPr/>
          </p:nvSpPr>
          <p:spPr bwMode="auto">
            <a:xfrm flipV="1">
              <a:off x="1669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60" name="Line 208"/>
            <p:cNvSpPr>
              <a:spLocks noChangeShapeType="1"/>
            </p:cNvSpPr>
            <p:nvPr/>
          </p:nvSpPr>
          <p:spPr bwMode="auto">
            <a:xfrm flipH="1" flipV="1">
              <a:off x="1442" y="2341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61" name="Line 209"/>
            <p:cNvSpPr>
              <a:spLocks noChangeShapeType="1"/>
            </p:cNvSpPr>
            <p:nvPr/>
          </p:nvSpPr>
          <p:spPr bwMode="auto">
            <a:xfrm flipH="1" flipV="1">
              <a:off x="1532" y="2659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62" name="Line 210"/>
            <p:cNvSpPr>
              <a:spLocks noChangeShapeType="1"/>
            </p:cNvSpPr>
            <p:nvPr/>
          </p:nvSpPr>
          <p:spPr bwMode="auto">
            <a:xfrm flipH="1" flipV="1">
              <a:off x="1623" y="2341"/>
              <a:ext cx="46" cy="27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63" name="Line 211"/>
            <p:cNvSpPr>
              <a:spLocks noChangeShapeType="1"/>
            </p:cNvSpPr>
            <p:nvPr/>
          </p:nvSpPr>
          <p:spPr bwMode="auto">
            <a:xfrm flipH="1" flipV="1">
              <a:off x="1714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190" name="Group 212"/>
          <p:cNvGrpSpPr>
            <a:grpSpLocks/>
          </p:cNvGrpSpPr>
          <p:nvPr/>
        </p:nvGrpSpPr>
        <p:grpSpPr bwMode="auto">
          <a:xfrm flipH="1" flipV="1">
            <a:off x="5457825" y="3213100"/>
            <a:ext cx="719138" cy="1728788"/>
            <a:chOff x="1306" y="2115"/>
            <a:chExt cx="453" cy="1089"/>
          </a:xfrm>
        </p:grpSpPr>
        <p:sp>
          <p:nvSpPr>
            <p:cNvPr id="7244" name="Line 213"/>
            <p:cNvSpPr>
              <a:spLocks noChangeShapeType="1"/>
            </p:cNvSpPr>
            <p:nvPr/>
          </p:nvSpPr>
          <p:spPr bwMode="auto">
            <a:xfrm flipV="1">
              <a:off x="1306" y="2205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45" name="Line 214"/>
            <p:cNvSpPr>
              <a:spLocks noChangeShapeType="1"/>
            </p:cNvSpPr>
            <p:nvPr/>
          </p:nvSpPr>
          <p:spPr bwMode="auto">
            <a:xfrm flipH="1" flipV="1">
              <a:off x="1351" y="2205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46" name="Line 215"/>
            <p:cNvSpPr>
              <a:spLocks noChangeShapeType="1"/>
            </p:cNvSpPr>
            <p:nvPr/>
          </p:nvSpPr>
          <p:spPr bwMode="auto">
            <a:xfrm flipV="1">
              <a:off x="1396" y="2341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47" name="Line 216"/>
            <p:cNvSpPr>
              <a:spLocks noChangeShapeType="1"/>
            </p:cNvSpPr>
            <p:nvPr/>
          </p:nvSpPr>
          <p:spPr bwMode="auto">
            <a:xfrm flipV="1">
              <a:off x="1487" y="2704"/>
              <a:ext cx="45" cy="18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48" name="Line 217"/>
            <p:cNvSpPr>
              <a:spLocks noChangeShapeType="1"/>
            </p:cNvSpPr>
            <p:nvPr/>
          </p:nvSpPr>
          <p:spPr bwMode="auto">
            <a:xfrm flipV="1">
              <a:off x="1578" y="2341"/>
              <a:ext cx="45" cy="8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49" name="Line 218"/>
            <p:cNvSpPr>
              <a:spLocks noChangeShapeType="1"/>
            </p:cNvSpPr>
            <p:nvPr/>
          </p:nvSpPr>
          <p:spPr bwMode="auto">
            <a:xfrm flipV="1">
              <a:off x="1669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50" name="Line 219"/>
            <p:cNvSpPr>
              <a:spLocks noChangeShapeType="1"/>
            </p:cNvSpPr>
            <p:nvPr/>
          </p:nvSpPr>
          <p:spPr bwMode="auto">
            <a:xfrm flipH="1" flipV="1">
              <a:off x="1442" y="2341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51" name="Line 220"/>
            <p:cNvSpPr>
              <a:spLocks noChangeShapeType="1"/>
            </p:cNvSpPr>
            <p:nvPr/>
          </p:nvSpPr>
          <p:spPr bwMode="auto">
            <a:xfrm flipH="1" flipV="1">
              <a:off x="1532" y="2659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52" name="Line 221"/>
            <p:cNvSpPr>
              <a:spLocks noChangeShapeType="1"/>
            </p:cNvSpPr>
            <p:nvPr/>
          </p:nvSpPr>
          <p:spPr bwMode="auto">
            <a:xfrm flipH="1" flipV="1">
              <a:off x="1623" y="2341"/>
              <a:ext cx="46" cy="27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53" name="Line 222"/>
            <p:cNvSpPr>
              <a:spLocks noChangeShapeType="1"/>
            </p:cNvSpPr>
            <p:nvPr/>
          </p:nvSpPr>
          <p:spPr bwMode="auto">
            <a:xfrm flipH="1" flipV="1">
              <a:off x="1714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191" name="Group 223"/>
          <p:cNvGrpSpPr>
            <a:grpSpLocks/>
          </p:cNvGrpSpPr>
          <p:nvPr/>
        </p:nvGrpSpPr>
        <p:grpSpPr bwMode="auto">
          <a:xfrm flipH="1">
            <a:off x="4737100" y="3357563"/>
            <a:ext cx="719138" cy="1728787"/>
            <a:chOff x="1306" y="2115"/>
            <a:chExt cx="453" cy="1089"/>
          </a:xfrm>
        </p:grpSpPr>
        <p:sp>
          <p:nvSpPr>
            <p:cNvPr id="7234" name="Line 224"/>
            <p:cNvSpPr>
              <a:spLocks noChangeShapeType="1"/>
            </p:cNvSpPr>
            <p:nvPr/>
          </p:nvSpPr>
          <p:spPr bwMode="auto">
            <a:xfrm flipV="1">
              <a:off x="1306" y="2205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35" name="Line 225"/>
            <p:cNvSpPr>
              <a:spLocks noChangeShapeType="1"/>
            </p:cNvSpPr>
            <p:nvPr/>
          </p:nvSpPr>
          <p:spPr bwMode="auto">
            <a:xfrm flipH="1" flipV="1">
              <a:off x="1351" y="2205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36" name="Line 226"/>
            <p:cNvSpPr>
              <a:spLocks noChangeShapeType="1"/>
            </p:cNvSpPr>
            <p:nvPr/>
          </p:nvSpPr>
          <p:spPr bwMode="auto">
            <a:xfrm flipV="1">
              <a:off x="1396" y="2341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37" name="Line 227"/>
            <p:cNvSpPr>
              <a:spLocks noChangeShapeType="1"/>
            </p:cNvSpPr>
            <p:nvPr/>
          </p:nvSpPr>
          <p:spPr bwMode="auto">
            <a:xfrm flipV="1">
              <a:off x="1487" y="2704"/>
              <a:ext cx="45" cy="18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38" name="Line 228"/>
            <p:cNvSpPr>
              <a:spLocks noChangeShapeType="1"/>
            </p:cNvSpPr>
            <p:nvPr/>
          </p:nvSpPr>
          <p:spPr bwMode="auto">
            <a:xfrm flipV="1">
              <a:off x="1578" y="2341"/>
              <a:ext cx="45" cy="8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39" name="Line 229"/>
            <p:cNvSpPr>
              <a:spLocks noChangeShapeType="1"/>
            </p:cNvSpPr>
            <p:nvPr/>
          </p:nvSpPr>
          <p:spPr bwMode="auto">
            <a:xfrm flipV="1">
              <a:off x="1669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40" name="Line 230"/>
            <p:cNvSpPr>
              <a:spLocks noChangeShapeType="1"/>
            </p:cNvSpPr>
            <p:nvPr/>
          </p:nvSpPr>
          <p:spPr bwMode="auto">
            <a:xfrm flipH="1" flipV="1">
              <a:off x="1442" y="2341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41" name="Line 231"/>
            <p:cNvSpPr>
              <a:spLocks noChangeShapeType="1"/>
            </p:cNvSpPr>
            <p:nvPr/>
          </p:nvSpPr>
          <p:spPr bwMode="auto">
            <a:xfrm flipH="1" flipV="1">
              <a:off x="1532" y="2659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42" name="Line 232"/>
            <p:cNvSpPr>
              <a:spLocks noChangeShapeType="1"/>
            </p:cNvSpPr>
            <p:nvPr/>
          </p:nvSpPr>
          <p:spPr bwMode="auto">
            <a:xfrm flipH="1" flipV="1">
              <a:off x="1623" y="2341"/>
              <a:ext cx="46" cy="27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43" name="Line 233"/>
            <p:cNvSpPr>
              <a:spLocks noChangeShapeType="1"/>
            </p:cNvSpPr>
            <p:nvPr/>
          </p:nvSpPr>
          <p:spPr bwMode="auto">
            <a:xfrm flipH="1" flipV="1">
              <a:off x="1714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192" name="Group 234"/>
          <p:cNvGrpSpPr>
            <a:grpSpLocks/>
          </p:cNvGrpSpPr>
          <p:nvPr/>
        </p:nvGrpSpPr>
        <p:grpSpPr bwMode="auto">
          <a:xfrm flipV="1">
            <a:off x="6899275" y="3211513"/>
            <a:ext cx="719138" cy="1728787"/>
            <a:chOff x="1306" y="2115"/>
            <a:chExt cx="453" cy="1089"/>
          </a:xfrm>
        </p:grpSpPr>
        <p:sp>
          <p:nvSpPr>
            <p:cNvPr id="7224" name="Line 235"/>
            <p:cNvSpPr>
              <a:spLocks noChangeShapeType="1"/>
            </p:cNvSpPr>
            <p:nvPr/>
          </p:nvSpPr>
          <p:spPr bwMode="auto">
            <a:xfrm flipV="1">
              <a:off x="1306" y="2205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25" name="Line 236"/>
            <p:cNvSpPr>
              <a:spLocks noChangeShapeType="1"/>
            </p:cNvSpPr>
            <p:nvPr/>
          </p:nvSpPr>
          <p:spPr bwMode="auto">
            <a:xfrm flipH="1" flipV="1">
              <a:off x="1351" y="2205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26" name="Line 237"/>
            <p:cNvSpPr>
              <a:spLocks noChangeShapeType="1"/>
            </p:cNvSpPr>
            <p:nvPr/>
          </p:nvSpPr>
          <p:spPr bwMode="auto">
            <a:xfrm flipV="1">
              <a:off x="1396" y="2341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27" name="Line 238"/>
            <p:cNvSpPr>
              <a:spLocks noChangeShapeType="1"/>
            </p:cNvSpPr>
            <p:nvPr/>
          </p:nvSpPr>
          <p:spPr bwMode="auto">
            <a:xfrm flipV="1">
              <a:off x="1487" y="2704"/>
              <a:ext cx="45" cy="18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28" name="Line 239"/>
            <p:cNvSpPr>
              <a:spLocks noChangeShapeType="1"/>
            </p:cNvSpPr>
            <p:nvPr/>
          </p:nvSpPr>
          <p:spPr bwMode="auto">
            <a:xfrm flipV="1">
              <a:off x="1578" y="2341"/>
              <a:ext cx="45" cy="8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29" name="Line 240"/>
            <p:cNvSpPr>
              <a:spLocks noChangeShapeType="1"/>
            </p:cNvSpPr>
            <p:nvPr/>
          </p:nvSpPr>
          <p:spPr bwMode="auto">
            <a:xfrm flipV="1">
              <a:off x="1669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30" name="Line 241"/>
            <p:cNvSpPr>
              <a:spLocks noChangeShapeType="1"/>
            </p:cNvSpPr>
            <p:nvPr/>
          </p:nvSpPr>
          <p:spPr bwMode="auto">
            <a:xfrm flipH="1" flipV="1">
              <a:off x="1442" y="2341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31" name="Line 242"/>
            <p:cNvSpPr>
              <a:spLocks noChangeShapeType="1"/>
            </p:cNvSpPr>
            <p:nvPr/>
          </p:nvSpPr>
          <p:spPr bwMode="auto">
            <a:xfrm flipH="1" flipV="1">
              <a:off x="1532" y="2659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32" name="Line 243"/>
            <p:cNvSpPr>
              <a:spLocks noChangeShapeType="1"/>
            </p:cNvSpPr>
            <p:nvPr/>
          </p:nvSpPr>
          <p:spPr bwMode="auto">
            <a:xfrm flipH="1" flipV="1">
              <a:off x="1623" y="2341"/>
              <a:ext cx="46" cy="27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33" name="Line 244"/>
            <p:cNvSpPr>
              <a:spLocks noChangeShapeType="1"/>
            </p:cNvSpPr>
            <p:nvPr/>
          </p:nvSpPr>
          <p:spPr bwMode="auto">
            <a:xfrm flipH="1" flipV="1">
              <a:off x="1714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193" name="Group 245"/>
          <p:cNvGrpSpPr>
            <a:grpSpLocks/>
          </p:cNvGrpSpPr>
          <p:nvPr/>
        </p:nvGrpSpPr>
        <p:grpSpPr bwMode="auto">
          <a:xfrm>
            <a:off x="6178550" y="3355975"/>
            <a:ext cx="719138" cy="1728788"/>
            <a:chOff x="1306" y="2115"/>
            <a:chExt cx="453" cy="1089"/>
          </a:xfrm>
        </p:grpSpPr>
        <p:sp>
          <p:nvSpPr>
            <p:cNvPr id="7214" name="Line 246"/>
            <p:cNvSpPr>
              <a:spLocks noChangeShapeType="1"/>
            </p:cNvSpPr>
            <p:nvPr/>
          </p:nvSpPr>
          <p:spPr bwMode="auto">
            <a:xfrm flipV="1">
              <a:off x="1306" y="2205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15" name="Line 247"/>
            <p:cNvSpPr>
              <a:spLocks noChangeShapeType="1"/>
            </p:cNvSpPr>
            <p:nvPr/>
          </p:nvSpPr>
          <p:spPr bwMode="auto">
            <a:xfrm flipH="1" flipV="1">
              <a:off x="1351" y="2205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16" name="Line 248"/>
            <p:cNvSpPr>
              <a:spLocks noChangeShapeType="1"/>
            </p:cNvSpPr>
            <p:nvPr/>
          </p:nvSpPr>
          <p:spPr bwMode="auto">
            <a:xfrm flipV="1">
              <a:off x="1396" y="2341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17" name="Line 249"/>
            <p:cNvSpPr>
              <a:spLocks noChangeShapeType="1"/>
            </p:cNvSpPr>
            <p:nvPr/>
          </p:nvSpPr>
          <p:spPr bwMode="auto">
            <a:xfrm flipV="1">
              <a:off x="1487" y="2704"/>
              <a:ext cx="45" cy="18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18" name="Line 250"/>
            <p:cNvSpPr>
              <a:spLocks noChangeShapeType="1"/>
            </p:cNvSpPr>
            <p:nvPr/>
          </p:nvSpPr>
          <p:spPr bwMode="auto">
            <a:xfrm flipV="1">
              <a:off x="1578" y="2341"/>
              <a:ext cx="45" cy="8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19" name="Line 251"/>
            <p:cNvSpPr>
              <a:spLocks noChangeShapeType="1"/>
            </p:cNvSpPr>
            <p:nvPr/>
          </p:nvSpPr>
          <p:spPr bwMode="auto">
            <a:xfrm flipV="1">
              <a:off x="1669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20" name="Line 252"/>
            <p:cNvSpPr>
              <a:spLocks noChangeShapeType="1"/>
            </p:cNvSpPr>
            <p:nvPr/>
          </p:nvSpPr>
          <p:spPr bwMode="auto">
            <a:xfrm flipH="1" flipV="1">
              <a:off x="1442" y="2341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21" name="Line 253"/>
            <p:cNvSpPr>
              <a:spLocks noChangeShapeType="1"/>
            </p:cNvSpPr>
            <p:nvPr/>
          </p:nvSpPr>
          <p:spPr bwMode="auto">
            <a:xfrm flipH="1" flipV="1">
              <a:off x="1532" y="2659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22" name="Line 254"/>
            <p:cNvSpPr>
              <a:spLocks noChangeShapeType="1"/>
            </p:cNvSpPr>
            <p:nvPr/>
          </p:nvSpPr>
          <p:spPr bwMode="auto">
            <a:xfrm flipH="1" flipV="1">
              <a:off x="1623" y="2341"/>
              <a:ext cx="46" cy="27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23" name="Line 255"/>
            <p:cNvSpPr>
              <a:spLocks noChangeShapeType="1"/>
            </p:cNvSpPr>
            <p:nvPr/>
          </p:nvSpPr>
          <p:spPr bwMode="auto">
            <a:xfrm flipH="1" flipV="1">
              <a:off x="1714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194" name="Line 278"/>
          <p:cNvSpPr>
            <a:spLocks noChangeShapeType="1"/>
          </p:cNvSpPr>
          <p:nvPr/>
        </p:nvSpPr>
        <p:spPr bwMode="auto">
          <a:xfrm flipV="1">
            <a:off x="8408988" y="2781300"/>
            <a:ext cx="0" cy="2447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95" name="Line 279"/>
          <p:cNvSpPr>
            <a:spLocks noChangeShapeType="1"/>
          </p:cNvSpPr>
          <p:nvPr/>
        </p:nvSpPr>
        <p:spPr bwMode="auto">
          <a:xfrm>
            <a:off x="8193088" y="4149725"/>
            <a:ext cx="1439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96" name="Text Box 280"/>
          <p:cNvSpPr txBox="1">
            <a:spLocks noChangeArrowheads="1"/>
          </p:cNvSpPr>
          <p:nvPr/>
        </p:nvSpPr>
        <p:spPr bwMode="auto">
          <a:xfrm>
            <a:off x="8193088" y="22764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7197" name="Arc 281"/>
          <p:cNvSpPr>
            <a:spLocks/>
          </p:cNvSpPr>
          <p:nvPr/>
        </p:nvSpPr>
        <p:spPr bwMode="auto">
          <a:xfrm>
            <a:off x="8840788" y="3644900"/>
            <a:ext cx="576262" cy="484188"/>
          </a:xfrm>
          <a:custGeom>
            <a:avLst/>
            <a:gdLst>
              <a:gd name="T0" fmla="*/ 2147483647 w 21600"/>
              <a:gd name="T1" fmla="*/ 0 h 21072"/>
              <a:gd name="T2" fmla="*/ 2147483647 w 21600"/>
              <a:gd name="T3" fmla="*/ 2147483647 h 21072"/>
              <a:gd name="T4" fmla="*/ 0 w 21600"/>
              <a:gd name="T5" fmla="*/ 2147483647 h 210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072" fill="none" extrusionOk="0">
                <a:moveTo>
                  <a:pt x="4746" y="0"/>
                </a:moveTo>
                <a:cubicBezTo>
                  <a:pt x="14600" y="2219"/>
                  <a:pt x="21600" y="10971"/>
                  <a:pt x="21600" y="21072"/>
                </a:cubicBezTo>
              </a:path>
              <a:path w="21600" h="21072" stroke="0" extrusionOk="0">
                <a:moveTo>
                  <a:pt x="4746" y="0"/>
                </a:moveTo>
                <a:cubicBezTo>
                  <a:pt x="14600" y="2219"/>
                  <a:pt x="21600" y="10971"/>
                  <a:pt x="21600" y="21072"/>
                </a:cubicBezTo>
                <a:lnTo>
                  <a:pt x="0" y="21072"/>
                </a:lnTo>
                <a:lnTo>
                  <a:pt x="4746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198" name="Arc 282"/>
          <p:cNvSpPr>
            <a:spLocks/>
          </p:cNvSpPr>
          <p:nvPr/>
        </p:nvSpPr>
        <p:spPr bwMode="auto">
          <a:xfrm flipV="1">
            <a:off x="8840788" y="4149725"/>
            <a:ext cx="576262" cy="484188"/>
          </a:xfrm>
          <a:custGeom>
            <a:avLst/>
            <a:gdLst>
              <a:gd name="T0" fmla="*/ 2147483647 w 21600"/>
              <a:gd name="T1" fmla="*/ 0 h 21072"/>
              <a:gd name="T2" fmla="*/ 2147483647 w 21600"/>
              <a:gd name="T3" fmla="*/ 2147483647 h 21072"/>
              <a:gd name="T4" fmla="*/ 0 w 21600"/>
              <a:gd name="T5" fmla="*/ 2147483647 h 210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072" fill="none" extrusionOk="0">
                <a:moveTo>
                  <a:pt x="4746" y="0"/>
                </a:moveTo>
                <a:cubicBezTo>
                  <a:pt x="14600" y="2219"/>
                  <a:pt x="21600" y="10971"/>
                  <a:pt x="21600" y="21072"/>
                </a:cubicBezTo>
              </a:path>
              <a:path w="21600" h="21072" stroke="0" extrusionOk="0">
                <a:moveTo>
                  <a:pt x="4746" y="0"/>
                </a:moveTo>
                <a:cubicBezTo>
                  <a:pt x="14600" y="2219"/>
                  <a:pt x="21600" y="10971"/>
                  <a:pt x="21600" y="21072"/>
                </a:cubicBezTo>
                <a:lnTo>
                  <a:pt x="0" y="21072"/>
                </a:lnTo>
                <a:lnTo>
                  <a:pt x="4746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199" name="Arc 283"/>
          <p:cNvSpPr>
            <a:spLocks/>
          </p:cNvSpPr>
          <p:nvPr/>
        </p:nvSpPr>
        <p:spPr bwMode="auto">
          <a:xfrm flipH="1">
            <a:off x="8482013" y="4648200"/>
            <a:ext cx="576262" cy="488950"/>
          </a:xfrm>
          <a:custGeom>
            <a:avLst/>
            <a:gdLst>
              <a:gd name="T0" fmla="*/ 2147483647 w 21600"/>
              <a:gd name="T1" fmla="*/ 0 h 21306"/>
              <a:gd name="T2" fmla="*/ 2147483647 w 21600"/>
              <a:gd name="T3" fmla="*/ 2147483647 h 21306"/>
              <a:gd name="T4" fmla="*/ 0 w 21600"/>
              <a:gd name="T5" fmla="*/ 2147483647 h 213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306" fill="none" extrusionOk="0">
                <a:moveTo>
                  <a:pt x="3552" y="0"/>
                </a:moveTo>
                <a:cubicBezTo>
                  <a:pt x="13967" y="1736"/>
                  <a:pt x="21600" y="10747"/>
                  <a:pt x="21600" y="21306"/>
                </a:cubicBezTo>
              </a:path>
              <a:path w="21600" h="21306" stroke="0" extrusionOk="0">
                <a:moveTo>
                  <a:pt x="3552" y="0"/>
                </a:moveTo>
                <a:cubicBezTo>
                  <a:pt x="13967" y="1736"/>
                  <a:pt x="21600" y="10747"/>
                  <a:pt x="21600" y="21306"/>
                </a:cubicBezTo>
                <a:lnTo>
                  <a:pt x="0" y="21306"/>
                </a:lnTo>
                <a:lnTo>
                  <a:pt x="3552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200" name="Arc 284"/>
          <p:cNvSpPr>
            <a:spLocks/>
          </p:cNvSpPr>
          <p:nvPr/>
        </p:nvSpPr>
        <p:spPr bwMode="auto">
          <a:xfrm flipH="1" flipV="1">
            <a:off x="8482013" y="3141663"/>
            <a:ext cx="576262" cy="488950"/>
          </a:xfrm>
          <a:custGeom>
            <a:avLst/>
            <a:gdLst>
              <a:gd name="T0" fmla="*/ 2147483647 w 21600"/>
              <a:gd name="T1" fmla="*/ 0 h 21306"/>
              <a:gd name="T2" fmla="*/ 2147483647 w 21600"/>
              <a:gd name="T3" fmla="*/ 2147483647 h 21306"/>
              <a:gd name="T4" fmla="*/ 0 w 21600"/>
              <a:gd name="T5" fmla="*/ 2147483647 h 213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306" fill="none" extrusionOk="0">
                <a:moveTo>
                  <a:pt x="3552" y="0"/>
                </a:moveTo>
                <a:cubicBezTo>
                  <a:pt x="13967" y="1736"/>
                  <a:pt x="21600" y="10747"/>
                  <a:pt x="21600" y="21306"/>
                </a:cubicBezTo>
              </a:path>
              <a:path w="21600" h="21306" stroke="0" extrusionOk="0">
                <a:moveTo>
                  <a:pt x="3552" y="0"/>
                </a:moveTo>
                <a:cubicBezTo>
                  <a:pt x="13967" y="1736"/>
                  <a:pt x="21600" y="10747"/>
                  <a:pt x="21600" y="21306"/>
                </a:cubicBezTo>
                <a:lnTo>
                  <a:pt x="0" y="21306"/>
                </a:lnTo>
                <a:lnTo>
                  <a:pt x="3552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aphicFrame>
        <p:nvGraphicFramePr>
          <p:cNvPr id="7201" name="Object 287"/>
          <p:cNvGraphicFramePr>
            <a:graphicFrameLocks noChangeAspect="1"/>
          </p:cNvGraphicFramePr>
          <p:nvPr>
            <p:ph sz="quarter" idx="3"/>
          </p:nvPr>
        </p:nvGraphicFramePr>
        <p:xfrm>
          <a:off x="6831013" y="1560513"/>
          <a:ext cx="244316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" name="Equation" r:id="rId6" imgW="1498600" imgH="419100" progId="Equation.3">
                  <p:embed/>
                </p:oleObj>
              </mc:Choice>
              <mc:Fallback>
                <p:oleObj name="Equation" r:id="rId6" imgW="1498600" imgH="419100" progId="Equation.3">
                  <p:embed/>
                  <p:pic>
                    <p:nvPicPr>
                      <p:cNvPr id="0" name="Object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1013" y="1560513"/>
                        <a:ext cx="244316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2" name="Rectangle 289"/>
          <p:cNvSpPr>
            <a:spLocks noChangeArrowheads="1"/>
          </p:cNvSpPr>
          <p:nvPr/>
        </p:nvSpPr>
        <p:spPr bwMode="auto">
          <a:xfrm>
            <a:off x="374650" y="5229225"/>
            <a:ext cx="8970963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ebdings" panose="05030102010509060703" pitchFamily="18" charset="2"/>
              <a:buNone/>
            </a:pPr>
            <a:r>
              <a:rPr lang="en-US" altLang="fr-FR" sz="1900"/>
              <a:t>Blanc : varie “infiniment” rapidement</a:t>
            </a:r>
          </a:p>
          <a:p>
            <a:pPr lvl="1">
              <a:buFontTx/>
              <a:buNone/>
            </a:pPr>
            <a:r>
              <a:rPr lang="en-US" altLang="fr-FR" sz="1800"/>
              <a:t>Attention : sous-entend un signal en temps continu</a:t>
            </a:r>
          </a:p>
          <a:p>
            <a:pPr>
              <a:buFont typeface="Webdings" panose="05030102010509060703" pitchFamily="18" charset="2"/>
              <a:buNone/>
            </a:pPr>
            <a:r>
              <a:rPr lang="en-US" altLang="fr-FR" sz="1900"/>
              <a:t>En pratique : deux échantillons espacés de T/10 (par ex.) sont décorrélés</a:t>
            </a:r>
            <a:endParaRPr lang="en-US" altLang="fr-FR" sz="1900">
              <a:sym typeface="Symbol" panose="05050102010706020507" pitchFamily="18" charset="2"/>
            </a:endParaRPr>
          </a:p>
        </p:txBody>
      </p:sp>
      <p:sp>
        <p:nvSpPr>
          <p:cNvPr id="7203" name="Text Box 290"/>
          <p:cNvSpPr txBox="1">
            <a:spLocks noChangeArrowheads="1"/>
          </p:cNvSpPr>
          <p:nvPr/>
        </p:nvSpPr>
        <p:spPr bwMode="auto">
          <a:xfrm>
            <a:off x="9551988" y="38608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204" name="Line 291"/>
          <p:cNvSpPr>
            <a:spLocks noChangeShapeType="1"/>
          </p:cNvSpPr>
          <p:nvPr/>
        </p:nvSpPr>
        <p:spPr bwMode="auto">
          <a:xfrm>
            <a:off x="8337550" y="3429000"/>
            <a:ext cx="57626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205" name="Line 293"/>
          <p:cNvSpPr>
            <a:spLocks noChangeShapeType="1"/>
          </p:cNvSpPr>
          <p:nvPr/>
        </p:nvSpPr>
        <p:spPr bwMode="auto">
          <a:xfrm>
            <a:off x="8482013" y="32131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206" name="Line 297"/>
          <p:cNvSpPr>
            <a:spLocks noChangeShapeType="1"/>
          </p:cNvSpPr>
          <p:nvPr/>
        </p:nvSpPr>
        <p:spPr bwMode="auto">
          <a:xfrm>
            <a:off x="8337550" y="4868863"/>
            <a:ext cx="57626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207" name="Line 299"/>
          <p:cNvSpPr>
            <a:spLocks noChangeShapeType="1"/>
          </p:cNvSpPr>
          <p:nvPr/>
        </p:nvSpPr>
        <p:spPr bwMode="auto">
          <a:xfrm>
            <a:off x="8439150" y="2908300"/>
            <a:ext cx="1588" cy="515938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208" name="AutoShape 302"/>
          <p:cNvSpPr>
            <a:spLocks noChangeArrowheads="1"/>
          </p:cNvSpPr>
          <p:nvPr/>
        </p:nvSpPr>
        <p:spPr bwMode="auto">
          <a:xfrm>
            <a:off x="8447088" y="3006725"/>
            <a:ext cx="63500" cy="320675"/>
          </a:xfrm>
          <a:prstGeom prst="rtTriangl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7209" name="AutoShape 303"/>
          <p:cNvSpPr>
            <a:spLocks noChangeArrowheads="1"/>
          </p:cNvSpPr>
          <p:nvPr/>
        </p:nvSpPr>
        <p:spPr bwMode="auto">
          <a:xfrm>
            <a:off x="8466138" y="3251200"/>
            <a:ext cx="112712" cy="171450"/>
          </a:xfrm>
          <a:prstGeom prst="rtTriangl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7210" name="Text Box 304"/>
          <p:cNvSpPr txBox="1">
            <a:spLocks noChangeArrowheads="1"/>
          </p:cNvSpPr>
          <p:nvPr/>
        </p:nvSpPr>
        <p:spPr bwMode="auto">
          <a:xfrm>
            <a:off x="8924925" y="2560638"/>
            <a:ext cx="10302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000" b="0">
                <a:solidFill>
                  <a:schemeClr val="tx1"/>
                </a:solidFill>
                <a:latin typeface="Lucida Calligraphy" panose="03010101010101010101" pitchFamily="66" charset="0"/>
              </a:rPr>
              <a:t>P</a:t>
            </a:r>
            <a:r>
              <a:rPr lang="en-US" altLang="fr-FR" sz="2000" b="0">
                <a:solidFill>
                  <a:schemeClr val="tx1"/>
                </a:solidFill>
              </a:rPr>
              <a:t>(U&gt;</a:t>
            </a:r>
            <a:r>
              <a:rPr lang="en-US" altLang="fr-FR" sz="2000" b="0">
                <a:solidFill>
                  <a:schemeClr val="tx1"/>
                </a:solidFill>
                <a:sym typeface="Symbol" panose="05050102010706020507" pitchFamily="18" charset="2"/>
              </a:rPr>
              <a:t></a:t>
            </a:r>
            <a:r>
              <a:rPr lang="en-US" altLang="fr-FR" sz="2000" b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000" b="0">
                <a:solidFill>
                  <a:schemeClr val="tx1"/>
                </a:solidFill>
              </a:rPr>
              <a:t>= Q(1)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000" b="0">
                <a:solidFill>
                  <a:schemeClr val="tx1"/>
                </a:solidFill>
                <a:sym typeface="Symbol" panose="05050102010706020507" pitchFamily="18" charset="2"/>
              </a:rPr>
              <a:t> 16%</a:t>
            </a:r>
          </a:p>
        </p:txBody>
      </p:sp>
      <p:sp>
        <p:nvSpPr>
          <p:cNvPr id="7211" name="Line 305"/>
          <p:cNvSpPr>
            <a:spLocks noChangeShapeType="1"/>
          </p:cNvSpPr>
          <p:nvPr/>
        </p:nvSpPr>
        <p:spPr bwMode="auto">
          <a:xfrm flipH="1">
            <a:off x="8542338" y="2940050"/>
            <a:ext cx="428625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212" name="Text Box 306"/>
          <p:cNvSpPr txBox="1">
            <a:spLocks noChangeArrowheads="1"/>
          </p:cNvSpPr>
          <p:nvPr/>
        </p:nvSpPr>
        <p:spPr bwMode="auto">
          <a:xfrm>
            <a:off x="93663" y="3138488"/>
            <a:ext cx="395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200" b="0">
                <a:solidFill>
                  <a:schemeClr val="tx1"/>
                </a:solidFill>
              </a:rPr>
              <a:t>+</a:t>
            </a:r>
            <a:r>
              <a:rPr lang="en-US" altLang="fr-FR" sz="1600" b="0">
                <a:solidFill>
                  <a:schemeClr val="tx1"/>
                </a:solidFill>
                <a:sym typeface="Symbol" panose="05050102010706020507" pitchFamily="18" charset="2"/>
              </a:rPr>
              <a:t></a:t>
            </a:r>
          </a:p>
        </p:txBody>
      </p:sp>
      <p:sp>
        <p:nvSpPr>
          <p:cNvPr id="7213" name="Text Box 307"/>
          <p:cNvSpPr txBox="1">
            <a:spLocks noChangeArrowheads="1"/>
          </p:cNvSpPr>
          <p:nvPr/>
        </p:nvSpPr>
        <p:spPr bwMode="auto">
          <a:xfrm>
            <a:off x="128588" y="4821238"/>
            <a:ext cx="357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200" b="0">
                <a:solidFill>
                  <a:schemeClr val="tx1"/>
                </a:solidFill>
              </a:rPr>
              <a:t>-</a:t>
            </a:r>
            <a:r>
              <a:rPr lang="en-US" altLang="fr-FR" sz="1600" b="0">
                <a:solidFill>
                  <a:schemeClr val="tx1"/>
                </a:solidFill>
                <a:sym typeface="Symbol" panose="05050102010706020507" pitchFamily="18" charset="2"/>
              </a:rPr>
              <a:t>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35038" y="333375"/>
            <a:ext cx="8818562" cy="379413"/>
          </a:xfrm>
        </p:spPr>
        <p:txBody>
          <a:bodyPr/>
          <a:lstStyle/>
          <a:p>
            <a:r>
              <a:rPr lang="en-US" altLang="fr-FR" smtClean="0"/>
              <a:t>Le bruit “additif”</a:t>
            </a:r>
          </a:p>
        </p:txBody>
      </p:sp>
      <p:sp>
        <p:nvSpPr>
          <p:cNvPr id="8195" name="Line 4"/>
          <p:cNvSpPr>
            <a:spLocks noChangeShapeType="1"/>
          </p:cNvSpPr>
          <p:nvPr/>
        </p:nvSpPr>
        <p:spPr bwMode="auto">
          <a:xfrm flipV="1">
            <a:off x="414338" y="1168400"/>
            <a:ext cx="0" cy="2160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196" name="Line 5"/>
          <p:cNvSpPr>
            <a:spLocks noChangeShapeType="1"/>
          </p:cNvSpPr>
          <p:nvPr/>
        </p:nvSpPr>
        <p:spPr bwMode="auto">
          <a:xfrm>
            <a:off x="198438" y="2249488"/>
            <a:ext cx="7777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558800" y="17446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1279525" y="17446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1998663" y="17446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2719388" y="17446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3440113" y="17446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02" name="Text Box 11"/>
          <p:cNvSpPr txBox="1">
            <a:spLocks noChangeArrowheads="1"/>
          </p:cNvSpPr>
          <p:nvPr/>
        </p:nvSpPr>
        <p:spPr bwMode="auto">
          <a:xfrm>
            <a:off x="4159250" y="17446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03" name="Text Box 12"/>
          <p:cNvSpPr txBox="1">
            <a:spLocks noChangeArrowheads="1"/>
          </p:cNvSpPr>
          <p:nvPr/>
        </p:nvSpPr>
        <p:spPr bwMode="auto">
          <a:xfrm>
            <a:off x="4879975" y="17446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04" name="Text Box 13"/>
          <p:cNvSpPr txBox="1">
            <a:spLocks noChangeArrowheads="1"/>
          </p:cNvSpPr>
          <p:nvPr/>
        </p:nvSpPr>
        <p:spPr bwMode="auto">
          <a:xfrm>
            <a:off x="5527675" y="17446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05" name="Text Box 14"/>
          <p:cNvSpPr txBox="1">
            <a:spLocks noChangeArrowheads="1"/>
          </p:cNvSpPr>
          <p:nvPr/>
        </p:nvSpPr>
        <p:spPr bwMode="auto">
          <a:xfrm>
            <a:off x="6248400" y="17446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06" name="Text Box 15"/>
          <p:cNvSpPr txBox="1">
            <a:spLocks noChangeArrowheads="1"/>
          </p:cNvSpPr>
          <p:nvPr/>
        </p:nvSpPr>
        <p:spPr bwMode="auto">
          <a:xfrm>
            <a:off x="7040563" y="17446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07" name="Line 16"/>
          <p:cNvSpPr>
            <a:spLocks noChangeShapeType="1"/>
          </p:cNvSpPr>
          <p:nvPr/>
        </p:nvSpPr>
        <p:spPr bwMode="auto">
          <a:xfrm>
            <a:off x="414338" y="1528763"/>
            <a:ext cx="7207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08" name="Line 17"/>
          <p:cNvSpPr>
            <a:spLocks noChangeShapeType="1"/>
          </p:cNvSpPr>
          <p:nvPr/>
        </p:nvSpPr>
        <p:spPr bwMode="auto">
          <a:xfrm>
            <a:off x="1135063" y="1528763"/>
            <a:ext cx="0" cy="1439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09" name="Line 18"/>
          <p:cNvSpPr>
            <a:spLocks noChangeShapeType="1"/>
          </p:cNvSpPr>
          <p:nvPr/>
        </p:nvSpPr>
        <p:spPr bwMode="auto">
          <a:xfrm>
            <a:off x="2574925" y="1528763"/>
            <a:ext cx="0" cy="1439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10" name="Line 19"/>
          <p:cNvSpPr>
            <a:spLocks noChangeShapeType="1"/>
          </p:cNvSpPr>
          <p:nvPr/>
        </p:nvSpPr>
        <p:spPr bwMode="auto">
          <a:xfrm>
            <a:off x="4735513" y="1528763"/>
            <a:ext cx="0" cy="1439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11" name="Line 20"/>
          <p:cNvSpPr>
            <a:spLocks noChangeShapeType="1"/>
          </p:cNvSpPr>
          <p:nvPr/>
        </p:nvSpPr>
        <p:spPr bwMode="auto">
          <a:xfrm>
            <a:off x="5456238" y="1528763"/>
            <a:ext cx="0" cy="1439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12" name="Line 21"/>
          <p:cNvSpPr>
            <a:spLocks noChangeShapeType="1"/>
          </p:cNvSpPr>
          <p:nvPr/>
        </p:nvSpPr>
        <p:spPr bwMode="auto">
          <a:xfrm>
            <a:off x="6175375" y="1528763"/>
            <a:ext cx="0" cy="1439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13" name="Line 22"/>
          <p:cNvSpPr>
            <a:spLocks noChangeShapeType="1"/>
          </p:cNvSpPr>
          <p:nvPr/>
        </p:nvSpPr>
        <p:spPr bwMode="auto">
          <a:xfrm>
            <a:off x="1135063" y="2968625"/>
            <a:ext cx="14398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14" name="Line 23"/>
          <p:cNvSpPr>
            <a:spLocks noChangeShapeType="1"/>
          </p:cNvSpPr>
          <p:nvPr/>
        </p:nvSpPr>
        <p:spPr bwMode="auto">
          <a:xfrm>
            <a:off x="2574925" y="1528763"/>
            <a:ext cx="21605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15" name="Line 24"/>
          <p:cNvSpPr>
            <a:spLocks noChangeShapeType="1"/>
          </p:cNvSpPr>
          <p:nvPr/>
        </p:nvSpPr>
        <p:spPr bwMode="auto">
          <a:xfrm>
            <a:off x="4735513" y="2968625"/>
            <a:ext cx="7207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16" name="Line 25"/>
          <p:cNvSpPr>
            <a:spLocks noChangeShapeType="1"/>
          </p:cNvSpPr>
          <p:nvPr/>
        </p:nvSpPr>
        <p:spPr bwMode="auto">
          <a:xfrm>
            <a:off x="5456238" y="1528763"/>
            <a:ext cx="7207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17" name="Line 26"/>
          <p:cNvSpPr>
            <a:spLocks noChangeShapeType="1"/>
          </p:cNvSpPr>
          <p:nvPr/>
        </p:nvSpPr>
        <p:spPr bwMode="auto">
          <a:xfrm>
            <a:off x="6175375" y="2968625"/>
            <a:ext cx="14398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18" name="Text Box 27"/>
          <p:cNvSpPr txBox="1">
            <a:spLocks noChangeArrowheads="1"/>
          </p:cNvSpPr>
          <p:nvPr/>
        </p:nvSpPr>
        <p:spPr bwMode="auto">
          <a:xfrm>
            <a:off x="7904163" y="20335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219" name="Line 28"/>
          <p:cNvSpPr>
            <a:spLocks noChangeShapeType="1"/>
          </p:cNvSpPr>
          <p:nvPr/>
        </p:nvSpPr>
        <p:spPr bwMode="auto">
          <a:xfrm>
            <a:off x="1855788" y="2176463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20" name="Line 29"/>
          <p:cNvSpPr>
            <a:spLocks noChangeShapeType="1"/>
          </p:cNvSpPr>
          <p:nvPr/>
        </p:nvSpPr>
        <p:spPr bwMode="auto">
          <a:xfrm>
            <a:off x="3295650" y="2176463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21" name="Line 30"/>
          <p:cNvSpPr>
            <a:spLocks noChangeShapeType="1"/>
          </p:cNvSpPr>
          <p:nvPr/>
        </p:nvSpPr>
        <p:spPr bwMode="auto">
          <a:xfrm>
            <a:off x="4014788" y="2176463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22" name="Line 31"/>
          <p:cNvSpPr>
            <a:spLocks noChangeShapeType="1"/>
          </p:cNvSpPr>
          <p:nvPr/>
        </p:nvSpPr>
        <p:spPr bwMode="auto">
          <a:xfrm>
            <a:off x="6896100" y="2176463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23" name="Line 32"/>
          <p:cNvSpPr>
            <a:spLocks noChangeShapeType="1"/>
          </p:cNvSpPr>
          <p:nvPr/>
        </p:nvSpPr>
        <p:spPr bwMode="auto">
          <a:xfrm>
            <a:off x="7615238" y="2176463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24" name="Text Box 33"/>
          <p:cNvSpPr txBox="1">
            <a:spLocks noChangeArrowheads="1"/>
          </p:cNvSpPr>
          <p:nvPr/>
        </p:nvSpPr>
        <p:spPr bwMode="auto">
          <a:xfrm>
            <a:off x="271463" y="7366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8225" name="Line 34"/>
          <p:cNvSpPr>
            <a:spLocks noChangeShapeType="1"/>
          </p:cNvSpPr>
          <p:nvPr/>
        </p:nvSpPr>
        <p:spPr bwMode="auto">
          <a:xfrm>
            <a:off x="342900" y="1528763"/>
            <a:ext cx="14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26" name="Line 35"/>
          <p:cNvSpPr>
            <a:spLocks noChangeShapeType="1"/>
          </p:cNvSpPr>
          <p:nvPr/>
        </p:nvSpPr>
        <p:spPr bwMode="auto">
          <a:xfrm>
            <a:off x="342900" y="2968625"/>
            <a:ext cx="14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27" name="Text Box 36"/>
          <p:cNvSpPr txBox="1">
            <a:spLocks noChangeArrowheads="1"/>
          </p:cNvSpPr>
          <p:nvPr/>
        </p:nvSpPr>
        <p:spPr bwMode="auto">
          <a:xfrm>
            <a:off x="71438" y="1241425"/>
            <a:ext cx="40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200" b="0">
                <a:solidFill>
                  <a:schemeClr val="tx1"/>
                </a:solidFill>
              </a:rPr>
              <a:t>+</a:t>
            </a:r>
            <a:r>
              <a:rPr lang="en-US" altLang="fr-FR" sz="1600" b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228" name="Text Box 37"/>
          <p:cNvSpPr txBox="1">
            <a:spLocks noChangeArrowheads="1"/>
          </p:cNvSpPr>
          <p:nvPr/>
        </p:nvSpPr>
        <p:spPr bwMode="auto">
          <a:xfrm>
            <a:off x="71438" y="2681288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600" b="0">
                <a:solidFill>
                  <a:schemeClr val="tx1"/>
                </a:solidFill>
              </a:rPr>
              <a:t>-A</a:t>
            </a:r>
          </a:p>
        </p:txBody>
      </p:sp>
      <p:sp>
        <p:nvSpPr>
          <p:cNvPr id="8229" name="Text Box 38"/>
          <p:cNvSpPr txBox="1">
            <a:spLocks noChangeArrowheads="1"/>
          </p:cNvSpPr>
          <p:nvPr/>
        </p:nvSpPr>
        <p:spPr bwMode="auto">
          <a:xfrm>
            <a:off x="1711325" y="2320925"/>
            <a:ext cx="361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200" b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8230" name="Text Box 39"/>
          <p:cNvSpPr txBox="1">
            <a:spLocks noChangeArrowheads="1"/>
          </p:cNvSpPr>
          <p:nvPr/>
        </p:nvSpPr>
        <p:spPr bwMode="auto">
          <a:xfrm>
            <a:off x="3151188" y="2320925"/>
            <a:ext cx="361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200" b="0">
                <a:solidFill>
                  <a:schemeClr val="tx1"/>
                </a:solidFill>
              </a:rPr>
              <a:t>4T</a:t>
            </a:r>
          </a:p>
        </p:txBody>
      </p:sp>
      <p:sp>
        <p:nvSpPr>
          <p:cNvPr id="8231" name="Text Box 40"/>
          <p:cNvSpPr txBox="1">
            <a:spLocks noChangeArrowheads="1"/>
          </p:cNvSpPr>
          <p:nvPr/>
        </p:nvSpPr>
        <p:spPr bwMode="auto">
          <a:xfrm>
            <a:off x="3871913" y="2320925"/>
            <a:ext cx="361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200" b="0">
                <a:solidFill>
                  <a:schemeClr val="tx1"/>
                </a:solidFill>
              </a:rPr>
              <a:t>5T</a:t>
            </a:r>
          </a:p>
        </p:txBody>
      </p:sp>
      <p:sp>
        <p:nvSpPr>
          <p:cNvPr id="8232" name="Text Box 41"/>
          <p:cNvSpPr txBox="1">
            <a:spLocks noChangeArrowheads="1"/>
          </p:cNvSpPr>
          <p:nvPr/>
        </p:nvSpPr>
        <p:spPr bwMode="auto">
          <a:xfrm>
            <a:off x="6751638" y="2320925"/>
            <a:ext cx="361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200" b="0">
                <a:solidFill>
                  <a:schemeClr val="tx1"/>
                </a:solidFill>
              </a:rPr>
              <a:t>9T</a:t>
            </a:r>
          </a:p>
        </p:txBody>
      </p:sp>
      <p:sp>
        <p:nvSpPr>
          <p:cNvPr id="8233" name="Text Box 42"/>
          <p:cNvSpPr txBox="1">
            <a:spLocks noChangeArrowheads="1"/>
          </p:cNvSpPr>
          <p:nvPr/>
        </p:nvSpPr>
        <p:spPr bwMode="auto">
          <a:xfrm>
            <a:off x="7472363" y="2320925"/>
            <a:ext cx="4460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200" b="0">
                <a:solidFill>
                  <a:schemeClr val="tx1"/>
                </a:solidFill>
              </a:rPr>
              <a:t>10T</a:t>
            </a:r>
          </a:p>
        </p:txBody>
      </p:sp>
      <p:grpSp>
        <p:nvGrpSpPr>
          <p:cNvPr id="8234" name="Group 43"/>
          <p:cNvGrpSpPr>
            <a:grpSpLocks/>
          </p:cNvGrpSpPr>
          <p:nvPr/>
        </p:nvGrpSpPr>
        <p:grpSpPr bwMode="auto">
          <a:xfrm flipV="1">
            <a:off x="1135063" y="2033588"/>
            <a:ext cx="719137" cy="1728787"/>
            <a:chOff x="1306" y="2115"/>
            <a:chExt cx="453" cy="1089"/>
          </a:xfrm>
        </p:grpSpPr>
        <p:sp>
          <p:nvSpPr>
            <p:cNvPr id="8441" name="Line 44"/>
            <p:cNvSpPr>
              <a:spLocks noChangeShapeType="1"/>
            </p:cNvSpPr>
            <p:nvPr/>
          </p:nvSpPr>
          <p:spPr bwMode="auto">
            <a:xfrm flipV="1">
              <a:off x="1306" y="2205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42" name="Line 45"/>
            <p:cNvSpPr>
              <a:spLocks noChangeShapeType="1"/>
            </p:cNvSpPr>
            <p:nvPr/>
          </p:nvSpPr>
          <p:spPr bwMode="auto">
            <a:xfrm flipH="1" flipV="1">
              <a:off x="1351" y="2205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43" name="Line 46"/>
            <p:cNvSpPr>
              <a:spLocks noChangeShapeType="1"/>
            </p:cNvSpPr>
            <p:nvPr/>
          </p:nvSpPr>
          <p:spPr bwMode="auto">
            <a:xfrm flipV="1">
              <a:off x="1396" y="2341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44" name="Line 47"/>
            <p:cNvSpPr>
              <a:spLocks noChangeShapeType="1"/>
            </p:cNvSpPr>
            <p:nvPr/>
          </p:nvSpPr>
          <p:spPr bwMode="auto">
            <a:xfrm flipV="1">
              <a:off x="1487" y="2704"/>
              <a:ext cx="45" cy="18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45" name="Line 48"/>
            <p:cNvSpPr>
              <a:spLocks noChangeShapeType="1"/>
            </p:cNvSpPr>
            <p:nvPr/>
          </p:nvSpPr>
          <p:spPr bwMode="auto">
            <a:xfrm flipV="1">
              <a:off x="1578" y="2341"/>
              <a:ext cx="45" cy="8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46" name="Line 49"/>
            <p:cNvSpPr>
              <a:spLocks noChangeShapeType="1"/>
            </p:cNvSpPr>
            <p:nvPr/>
          </p:nvSpPr>
          <p:spPr bwMode="auto">
            <a:xfrm flipV="1">
              <a:off x="1669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47" name="Line 50"/>
            <p:cNvSpPr>
              <a:spLocks noChangeShapeType="1"/>
            </p:cNvSpPr>
            <p:nvPr/>
          </p:nvSpPr>
          <p:spPr bwMode="auto">
            <a:xfrm flipH="1" flipV="1">
              <a:off x="1442" y="2341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48" name="Line 51"/>
            <p:cNvSpPr>
              <a:spLocks noChangeShapeType="1"/>
            </p:cNvSpPr>
            <p:nvPr/>
          </p:nvSpPr>
          <p:spPr bwMode="auto">
            <a:xfrm flipH="1" flipV="1">
              <a:off x="1532" y="2659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49" name="Line 52"/>
            <p:cNvSpPr>
              <a:spLocks noChangeShapeType="1"/>
            </p:cNvSpPr>
            <p:nvPr/>
          </p:nvSpPr>
          <p:spPr bwMode="auto">
            <a:xfrm flipH="1" flipV="1">
              <a:off x="1623" y="2341"/>
              <a:ext cx="46" cy="27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50" name="Line 53"/>
            <p:cNvSpPr>
              <a:spLocks noChangeShapeType="1"/>
            </p:cNvSpPr>
            <p:nvPr/>
          </p:nvSpPr>
          <p:spPr bwMode="auto">
            <a:xfrm flipH="1" flipV="1">
              <a:off x="1714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235" name="Group 69"/>
          <p:cNvGrpSpPr>
            <a:grpSpLocks/>
          </p:cNvGrpSpPr>
          <p:nvPr/>
        </p:nvGrpSpPr>
        <p:grpSpPr bwMode="auto">
          <a:xfrm>
            <a:off x="414338" y="736600"/>
            <a:ext cx="719137" cy="1728788"/>
            <a:chOff x="1306" y="2115"/>
            <a:chExt cx="453" cy="1089"/>
          </a:xfrm>
        </p:grpSpPr>
        <p:sp>
          <p:nvSpPr>
            <p:cNvPr id="8431" name="Line 70"/>
            <p:cNvSpPr>
              <a:spLocks noChangeShapeType="1"/>
            </p:cNvSpPr>
            <p:nvPr/>
          </p:nvSpPr>
          <p:spPr bwMode="auto">
            <a:xfrm flipV="1">
              <a:off x="1306" y="2205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32" name="Line 71"/>
            <p:cNvSpPr>
              <a:spLocks noChangeShapeType="1"/>
            </p:cNvSpPr>
            <p:nvPr/>
          </p:nvSpPr>
          <p:spPr bwMode="auto">
            <a:xfrm flipH="1" flipV="1">
              <a:off x="1351" y="2205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33" name="Line 72"/>
            <p:cNvSpPr>
              <a:spLocks noChangeShapeType="1"/>
            </p:cNvSpPr>
            <p:nvPr/>
          </p:nvSpPr>
          <p:spPr bwMode="auto">
            <a:xfrm flipV="1">
              <a:off x="1396" y="2341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34" name="Line 73"/>
            <p:cNvSpPr>
              <a:spLocks noChangeShapeType="1"/>
            </p:cNvSpPr>
            <p:nvPr/>
          </p:nvSpPr>
          <p:spPr bwMode="auto">
            <a:xfrm flipV="1">
              <a:off x="1487" y="2704"/>
              <a:ext cx="45" cy="18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35" name="Line 74"/>
            <p:cNvSpPr>
              <a:spLocks noChangeShapeType="1"/>
            </p:cNvSpPr>
            <p:nvPr/>
          </p:nvSpPr>
          <p:spPr bwMode="auto">
            <a:xfrm flipV="1">
              <a:off x="1578" y="2341"/>
              <a:ext cx="45" cy="8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36" name="Line 75"/>
            <p:cNvSpPr>
              <a:spLocks noChangeShapeType="1"/>
            </p:cNvSpPr>
            <p:nvPr/>
          </p:nvSpPr>
          <p:spPr bwMode="auto">
            <a:xfrm flipV="1">
              <a:off x="1669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37" name="Line 76"/>
            <p:cNvSpPr>
              <a:spLocks noChangeShapeType="1"/>
            </p:cNvSpPr>
            <p:nvPr/>
          </p:nvSpPr>
          <p:spPr bwMode="auto">
            <a:xfrm flipH="1" flipV="1">
              <a:off x="1442" y="2341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38" name="Line 77"/>
            <p:cNvSpPr>
              <a:spLocks noChangeShapeType="1"/>
            </p:cNvSpPr>
            <p:nvPr/>
          </p:nvSpPr>
          <p:spPr bwMode="auto">
            <a:xfrm flipH="1" flipV="1">
              <a:off x="1532" y="2659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39" name="Line 78"/>
            <p:cNvSpPr>
              <a:spLocks noChangeShapeType="1"/>
            </p:cNvSpPr>
            <p:nvPr/>
          </p:nvSpPr>
          <p:spPr bwMode="auto">
            <a:xfrm flipH="1" flipV="1">
              <a:off x="1623" y="2341"/>
              <a:ext cx="46" cy="27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40" name="Line 79"/>
            <p:cNvSpPr>
              <a:spLocks noChangeShapeType="1"/>
            </p:cNvSpPr>
            <p:nvPr/>
          </p:nvSpPr>
          <p:spPr bwMode="auto">
            <a:xfrm flipH="1" flipV="1">
              <a:off x="1714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236" name="Group 80"/>
          <p:cNvGrpSpPr>
            <a:grpSpLocks/>
          </p:cNvGrpSpPr>
          <p:nvPr/>
        </p:nvGrpSpPr>
        <p:grpSpPr bwMode="auto">
          <a:xfrm flipH="1" flipV="1">
            <a:off x="2574925" y="593725"/>
            <a:ext cx="719138" cy="1728788"/>
            <a:chOff x="1306" y="2115"/>
            <a:chExt cx="453" cy="1089"/>
          </a:xfrm>
        </p:grpSpPr>
        <p:sp>
          <p:nvSpPr>
            <p:cNvPr id="8421" name="Line 81"/>
            <p:cNvSpPr>
              <a:spLocks noChangeShapeType="1"/>
            </p:cNvSpPr>
            <p:nvPr/>
          </p:nvSpPr>
          <p:spPr bwMode="auto">
            <a:xfrm flipV="1">
              <a:off x="1306" y="2205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22" name="Line 82"/>
            <p:cNvSpPr>
              <a:spLocks noChangeShapeType="1"/>
            </p:cNvSpPr>
            <p:nvPr/>
          </p:nvSpPr>
          <p:spPr bwMode="auto">
            <a:xfrm flipH="1" flipV="1">
              <a:off x="1351" y="2205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23" name="Line 83"/>
            <p:cNvSpPr>
              <a:spLocks noChangeShapeType="1"/>
            </p:cNvSpPr>
            <p:nvPr/>
          </p:nvSpPr>
          <p:spPr bwMode="auto">
            <a:xfrm flipV="1">
              <a:off x="1396" y="2341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24" name="Line 84"/>
            <p:cNvSpPr>
              <a:spLocks noChangeShapeType="1"/>
            </p:cNvSpPr>
            <p:nvPr/>
          </p:nvSpPr>
          <p:spPr bwMode="auto">
            <a:xfrm flipV="1">
              <a:off x="1487" y="2704"/>
              <a:ext cx="45" cy="18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25" name="Line 85"/>
            <p:cNvSpPr>
              <a:spLocks noChangeShapeType="1"/>
            </p:cNvSpPr>
            <p:nvPr/>
          </p:nvSpPr>
          <p:spPr bwMode="auto">
            <a:xfrm flipV="1">
              <a:off x="1578" y="2341"/>
              <a:ext cx="45" cy="8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26" name="Line 86"/>
            <p:cNvSpPr>
              <a:spLocks noChangeShapeType="1"/>
            </p:cNvSpPr>
            <p:nvPr/>
          </p:nvSpPr>
          <p:spPr bwMode="auto">
            <a:xfrm flipV="1">
              <a:off x="1669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27" name="Line 87"/>
            <p:cNvSpPr>
              <a:spLocks noChangeShapeType="1"/>
            </p:cNvSpPr>
            <p:nvPr/>
          </p:nvSpPr>
          <p:spPr bwMode="auto">
            <a:xfrm flipH="1" flipV="1">
              <a:off x="1442" y="2341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28" name="Line 88"/>
            <p:cNvSpPr>
              <a:spLocks noChangeShapeType="1"/>
            </p:cNvSpPr>
            <p:nvPr/>
          </p:nvSpPr>
          <p:spPr bwMode="auto">
            <a:xfrm flipH="1" flipV="1">
              <a:off x="1532" y="2659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29" name="Line 89"/>
            <p:cNvSpPr>
              <a:spLocks noChangeShapeType="1"/>
            </p:cNvSpPr>
            <p:nvPr/>
          </p:nvSpPr>
          <p:spPr bwMode="auto">
            <a:xfrm flipH="1" flipV="1">
              <a:off x="1623" y="2341"/>
              <a:ext cx="46" cy="27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30" name="Line 90"/>
            <p:cNvSpPr>
              <a:spLocks noChangeShapeType="1"/>
            </p:cNvSpPr>
            <p:nvPr/>
          </p:nvSpPr>
          <p:spPr bwMode="auto">
            <a:xfrm flipH="1" flipV="1">
              <a:off x="1714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237" name="Group 91"/>
          <p:cNvGrpSpPr>
            <a:grpSpLocks/>
          </p:cNvGrpSpPr>
          <p:nvPr/>
        </p:nvGrpSpPr>
        <p:grpSpPr bwMode="auto">
          <a:xfrm flipH="1">
            <a:off x="1854200" y="2178050"/>
            <a:ext cx="719138" cy="1728788"/>
            <a:chOff x="1306" y="2115"/>
            <a:chExt cx="453" cy="1089"/>
          </a:xfrm>
        </p:grpSpPr>
        <p:sp>
          <p:nvSpPr>
            <p:cNvPr id="8411" name="Line 92"/>
            <p:cNvSpPr>
              <a:spLocks noChangeShapeType="1"/>
            </p:cNvSpPr>
            <p:nvPr/>
          </p:nvSpPr>
          <p:spPr bwMode="auto">
            <a:xfrm flipV="1">
              <a:off x="1306" y="2205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12" name="Line 93"/>
            <p:cNvSpPr>
              <a:spLocks noChangeShapeType="1"/>
            </p:cNvSpPr>
            <p:nvPr/>
          </p:nvSpPr>
          <p:spPr bwMode="auto">
            <a:xfrm flipH="1" flipV="1">
              <a:off x="1351" y="2205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13" name="Line 94"/>
            <p:cNvSpPr>
              <a:spLocks noChangeShapeType="1"/>
            </p:cNvSpPr>
            <p:nvPr/>
          </p:nvSpPr>
          <p:spPr bwMode="auto">
            <a:xfrm flipV="1">
              <a:off x="1396" y="2341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14" name="Line 95"/>
            <p:cNvSpPr>
              <a:spLocks noChangeShapeType="1"/>
            </p:cNvSpPr>
            <p:nvPr/>
          </p:nvSpPr>
          <p:spPr bwMode="auto">
            <a:xfrm flipV="1">
              <a:off x="1487" y="2704"/>
              <a:ext cx="45" cy="18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15" name="Line 96"/>
            <p:cNvSpPr>
              <a:spLocks noChangeShapeType="1"/>
            </p:cNvSpPr>
            <p:nvPr/>
          </p:nvSpPr>
          <p:spPr bwMode="auto">
            <a:xfrm flipV="1">
              <a:off x="1578" y="2341"/>
              <a:ext cx="45" cy="8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16" name="Line 97"/>
            <p:cNvSpPr>
              <a:spLocks noChangeShapeType="1"/>
            </p:cNvSpPr>
            <p:nvPr/>
          </p:nvSpPr>
          <p:spPr bwMode="auto">
            <a:xfrm flipV="1">
              <a:off x="1669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17" name="Line 98"/>
            <p:cNvSpPr>
              <a:spLocks noChangeShapeType="1"/>
            </p:cNvSpPr>
            <p:nvPr/>
          </p:nvSpPr>
          <p:spPr bwMode="auto">
            <a:xfrm flipH="1" flipV="1">
              <a:off x="1442" y="2341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18" name="Line 99"/>
            <p:cNvSpPr>
              <a:spLocks noChangeShapeType="1"/>
            </p:cNvSpPr>
            <p:nvPr/>
          </p:nvSpPr>
          <p:spPr bwMode="auto">
            <a:xfrm flipH="1" flipV="1">
              <a:off x="1532" y="2659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19" name="Line 100"/>
            <p:cNvSpPr>
              <a:spLocks noChangeShapeType="1"/>
            </p:cNvSpPr>
            <p:nvPr/>
          </p:nvSpPr>
          <p:spPr bwMode="auto">
            <a:xfrm flipH="1" flipV="1">
              <a:off x="1623" y="2341"/>
              <a:ext cx="46" cy="27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20" name="Line 101"/>
            <p:cNvSpPr>
              <a:spLocks noChangeShapeType="1"/>
            </p:cNvSpPr>
            <p:nvPr/>
          </p:nvSpPr>
          <p:spPr bwMode="auto">
            <a:xfrm flipH="1" flipV="1">
              <a:off x="1714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238" name="Group 102"/>
          <p:cNvGrpSpPr>
            <a:grpSpLocks/>
          </p:cNvGrpSpPr>
          <p:nvPr/>
        </p:nvGrpSpPr>
        <p:grpSpPr bwMode="auto">
          <a:xfrm flipV="1">
            <a:off x="4014788" y="593725"/>
            <a:ext cx="719137" cy="1728788"/>
            <a:chOff x="1306" y="2115"/>
            <a:chExt cx="453" cy="1089"/>
          </a:xfrm>
        </p:grpSpPr>
        <p:sp>
          <p:nvSpPr>
            <p:cNvPr id="8401" name="Line 103"/>
            <p:cNvSpPr>
              <a:spLocks noChangeShapeType="1"/>
            </p:cNvSpPr>
            <p:nvPr/>
          </p:nvSpPr>
          <p:spPr bwMode="auto">
            <a:xfrm flipV="1">
              <a:off x="1306" y="2205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02" name="Line 104"/>
            <p:cNvSpPr>
              <a:spLocks noChangeShapeType="1"/>
            </p:cNvSpPr>
            <p:nvPr/>
          </p:nvSpPr>
          <p:spPr bwMode="auto">
            <a:xfrm flipH="1" flipV="1">
              <a:off x="1351" y="2205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03" name="Line 105"/>
            <p:cNvSpPr>
              <a:spLocks noChangeShapeType="1"/>
            </p:cNvSpPr>
            <p:nvPr/>
          </p:nvSpPr>
          <p:spPr bwMode="auto">
            <a:xfrm flipV="1">
              <a:off x="1396" y="2341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04" name="Line 106"/>
            <p:cNvSpPr>
              <a:spLocks noChangeShapeType="1"/>
            </p:cNvSpPr>
            <p:nvPr/>
          </p:nvSpPr>
          <p:spPr bwMode="auto">
            <a:xfrm flipV="1">
              <a:off x="1487" y="2704"/>
              <a:ext cx="45" cy="18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05" name="Line 107"/>
            <p:cNvSpPr>
              <a:spLocks noChangeShapeType="1"/>
            </p:cNvSpPr>
            <p:nvPr/>
          </p:nvSpPr>
          <p:spPr bwMode="auto">
            <a:xfrm flipV="1">
              <a:off x="1578" y="2341"/>
              <a:ext cx="45" cy="8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06" name="Line 108"/>
            <p:cNvSpPr>
              <a:spLocks noChangeShapeType="1"/>
            </p:cNvSpPr>
            <p:nvPr/>
          </p:nvSpPr>
          <p:spPr bwMode="auto">
            <a:xfrm flipV="1">
              <a:off x="1669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07" name="Line 109"/>
            <p:cNvSpPr>
              <a:spLocks noChangeShapeType="1"/>
            </p:cNvSpPr>
            <p:nvPr/>
          </p:nvSpPr>
          <p:spPr bwMode="auto">
            <a:xfrm flipH="1" flipV="1">
              <a:off x="1442" y="2341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08" name="Line 110"/>
            <p:cNvSpPr>
              <a:spLocks noChangeShapeType="1"/>
            </p:cNvSpPr>
            <p:nvPr/>
          </p:nvSpPr>
          <p:spPr bwMode="auto">
            <a:xfrm flipH="1" flipV="1">
              <a:off x="1532" y="2659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09" name="Line 111"/>
            <p:cNvSpPr>
              <a:spLocks noChangeShapeType="1"/>
            </p:cNvSpPr>
            <p:nvPr/>
          </p:nvSpPr>
          <p:spPr bwMode="auto">
            <a:xfrm flipH="1" flipV="1">
              <a:off x="1623" y="2341"/>
              <a:ext cx="46" cy="27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10" name="Line 112"/>
            <p:cNvSpPr>
              <a:spLocks noChangeShapeType="1"/>
            </p:cNvSpPr>
            <p:nvPr/>
          </p:nvSpPr>
          <p:spPr bwMode="auto">
            <a:xfrm flipH="1" flipV="1">
              <a:off x="1714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239" name="Group 113"/>
          <p:cNvGrpSpPr>
            <a:grpSpLocks/>
          </p:cNvGrpSpPr>
          <p:nvPr/>
        </p:nvGrpSpPr>
        <p:grpSpPr bwMode="auto">
          <a:xfrm>
            <a:off x="3295650" y="736600"/>
            <a:ext cx="719138" cy="1728788"/>
            <a:chOff x="1306" y="2115"/>
            <a:chExt cx="453" cy="1089"/>
          </a:xfrm>
        </p:grpSpPr>
        <p:sp>
          <p:nvSpPr>
            <p:cNvPr id="8391" name="Line 114"/>
            <p:cNvSpPr>
              <a:spLocks noChangeShapeType="1"/>
            </p:cNvSpPr>
            <p:nvPr/>
          </p:nvSpPr>
          <p:spPr bwMode="auto">
            <a:xfrm flipV="1">
              <a:off x="1306" y="2205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92" name="Line 115"/>
            <p:cNvSpPr>
              <a:spLocks noChangeShapeType="1"/>
            </p:cNvSpPr>
            <p:nvPr/>
          </p:nvSpPr>
          <p:spPr bwMode="auto">
            <a:xfrm flipH="1" flipV="1">
              <a:off x="1351" y="2205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93" name="Line 116"/>
            <p:cNvSpPr>
              <a:spLocks noChangeShapeType="1"/>
            </p:cNvSpPr>
            <p:nvPr/>
          </p:nvSpPr>
          <p:spPr bwMode="auto">
            <a:xfrm flipV="1">
              <a:off x="1396" y="2341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94" name="Line 117"/>
            <p:cNvSpPr>
              <a:spLocks noChangeShapeType="1"/>
            </p:cNvSpPr>
            <p:nvPr/>
          </p:nvSpPr>
          <p:spPr bwMode="auto">
            <a:xfrm flipV="1">
              <a:off x="1487" y="2704"/>
              <a:ext cx="45" cy="18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95" name="Line 118"/>
            <p:cNvSpPr>
              <a:spLocks noChangeShapeType="1"/>
            </p:cNvSpPr>
            <p:nvPr/>
          </p:nvSpPr>
          <p:spPr bwMode="auto">
            <a:xfrm flipV="1">
              <a:off x="1578" y="2341"/>
              <a:ext cx="45" cy="8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96" name="Line 119"/>
            <p:cNvSpPr>
              <a:spLocks noChangeShapeType="1"/>
            </p:cNvSpPr>
            <p:nvPr/>
          </p:nvSpPr>
          <p:spPr bwMode="auto">
            <a:xfrm flipV="1">
              <a:off x="1669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97" name="Line 120"/>
            <p:cNvSpPr>
              <a:spLocks noChangeShapeType="1"/>
            </p:cNvSpPr>
            <p:nvPr/>
          </p:nvSpPr>
          <p:spPr bwMode="auto">
            <a:xfrm flipH="1" flipV="1">
              <a:off x="1442" y="2341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98" name="Line 121"/>
            <p:cNvSpPr>
              <a:spLocks noChangeShapeType="1"/>
            </p:cNvSpPr>
            <p:nvPr/>
          </p:nvSpPr>
          <p:spPr bwMode="auto">
            <a:xfrm flipH="1" flipV="1">
              <a:off x="1532" y="2659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99" name="Line 122"/>
            <p:cNvSpPr>
              <a:spLocks noChangeShapeType="1"/>
            </p:cNvSpPr>
            <p:nvPr/>
          </p:nvSpPr>
          <p:spPr bwMode="auto">
            <a:xfrm flipH="1" flipV="1">
              <a:off x="1623" y="2341"/>
              <a:ext cx="46" cy="27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00" name="Line 123"/>
            <p:cNvSpPr>
              <a:spLocks noChangeShapeType="1"/>
            </p:cNvSpPr>
            <p:nvPr/>
          </p:nvSpPr>
          <p:spPr bwMode="auto">
            <a:xfrm flipH="1" flipV="1">
              <a:off x="1714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240" name="Group 124"/>
          <p:cNvGrpSpPr>
            <a:grpSpLocks/>
          </p:cNvGrpSpPr>
          <p:nvPr/>
        </p:nvGrpSpPr>
        <p:grpSpPr bwMode="auto">
          <a:xfrm flipH="1" flipV="1">
            <a:off x="5454650" y="593725"/>
            <a:ext cx="719138" cy="1728788"/>
            <a:chOff x="1306" y="2115"/>
            <a:chExt cx="453" cy="1089"/>
          </a:xfrm>
        </p:grpSpPr>
        <p:sp>
          <p:nvSpPr>
            <p:cNvPr id="8381" name="Line 125"/>
            <p:cNvSpPr>
              <a:spLocks noChangeShapeType="1"/>
            </p:cNvSpPr>
            <p:nvPr/>
          </p:nvSpPr>
          <p:spPr bwMode="auto">
            <a:xfrm flipV="1">
              <a:off x="1306" y="2205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82" name="Line 126"/>
            <p:cNvSpPr>
              <a:spLocks noChangeShapeType="1"/>
            </p:cNvSpPr>
            <p:nvPr/>
          </p:nvSpPr>
          <p:spPr bwMode="auto">
            <a:xfrm flipH="1" flipV="1">
              <a:off x="1351" y="2205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83" name="Line 127"/>
            <p:cNvSpPr>
              <a:spLocks noChangeShapeType="1"/>
            </p:cNvSpPr>
            <p:nvPr/>
          </p:nvSpPr>
          <p:spPr bwMode="auto">
            <a:xfrm flipV="1">
              <a:off x="1396" y="2341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84" name="Line 128"/>
            <p:cNvSpPr>
              <a:spLocks noChangeShapeType="1"/>
            </p:cNvSpPr>
            <p:nvPr/>
          </p:nvSpPr>
          <p:spPr bwMode="auto">
            <a:xfrm flipV="1">
              <a:off x="1487" y="2704"/>
              <a:ext cx="45" cy="18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85" name="Line 129"/>
            <p:cNvSpPr>
              <a:spLocks noChangeShapeType="1"/>
            </p:cNvSpPr>
            <p:nvPr/>
          </p:nvSpPr>
          <p:spPr bwMode="auto">
            <a:xfrm flipV="1">
              <a:off x="1578" y="2341"/>
              <a:ext cx="45" cy="8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86" name="Line 130"/>
            <p:cNvSpPr>
              <a:spLocks noChangeShapeType="1"/>
            </p:cNvSpPr>
            <p:nvPr/>
          </p:nvSpPr>
          <p:spPr bwMode="auto">
            <a:xfrm flipV="1">
              <a:off x="1669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87" name="Line 131"/>
            <p:cNvSpPr>
              <a:spLocks noChangeShapeType="1"/>
            </p:cNvSpPr>
            <p:nvPr/>
          </p:nvSpPr>
          <p:spPr bwMode="auto">
            <a:xfrm flipH="1" flipV="1">
              <a:off x="1442" y="2341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88" name="Line 132"/>
            <p:cNvSpPr>
              <a:spLocks noChangeShapeType="1"/>
            </p:cNvSpPr>
            <p:nvPr/>
          </p:nvSpPr>
          <p:spPr bwMode="auto">
            <a:xfrm flipH="1" flipV="1">
              <a:off x="1532" y="2659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89" name="Line 133"/>
            <p:cNvSpPr>
              <a:spLocks noChangeShapeType="1"/>
            </p:cNvSpPr>
            <p:nvPr/>
          </p:nvSpPr>
          <p:spPr bwMode="auto">
            <a:xfrm flipH="1" flipV="1">
              <a:off x="1623" y="2341"/>
              <a:ext cx="46" cy="27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90" name="Line 134"/>
            <p:cNvSpPr>
              <a:spLocks noChangeShapeType="1"/>
            </p:cNvSpPr>
            <p:nvPr/>
          </p:nvSpPr>
          <p:spPr bwMode="auto">
            <a:xfrm flipH="1" flipV="1">
              <a:off x="1714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241" name="Group 135"/>
          <p:cNvGrpSpPr>
            <a:grpSpLocks/>
          </p:cNvGrpSpPr>
          <p:nvPr/>
        </p:nvGrpSpPr>
        <p:grpSpPr bwMode="auto">
          <a:xfrm flipH="1">
            <a:off x="4735513" y="2178050"/>
            <a:ext cx="719137" cy="1728788"/>
            <a:chOff x="1306" y="2115"/>
            <a:chExt cx="453" cy="1089"/>
          </a:xfrm>
        </p:grpSpPr>
        <p:sp>
          <p:nvSpPr>
            <p:cNvPr id="8371" name="Line 136"/>
            <p:cNvSpPr>
              <a:spLocks noChangeShapeType="1"/>
            </p:cNvSpPr>
            <p:nvPr/>
          </p:nvSpPr>
          <p:spPr bwMode="auto">
            <a:xfrm flipV="1">
              <a:off x="1306" y="2205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72" name="Line 137"/>
            <p:cNvSpPr>
              <a:spLocks noChangeShapeType="1"/>
            </p:cNvSpPr>
            <p:nvPr/>
          </p:nvSpPr>
          <p:spPr bwMode="auto">
            <a:xfrm flipH="1" flipV="1">
              <a:off x="1351" y="2205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73" name="Line 138"/>
            <p:cNvSpPr>
              <a:spLocks noChangeShapeType="1"/>
            </p:cNvSpPr>
            <p:nvPr/>
          </p:nvSpPr>
          <p:spPr bwMode="auto">
            <a:xfrm flipV="1">
              <a:off x="1396" y="2341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74" name="Line 139"/>
            <p:cNvSpPr>
              <a:spLocks noChangeShapeType="1"/>
            </p:cNvSpPr>
            <p:nvPr/>
          </p:nvSpPr>
          <p:spPr bwMode="auto">
            <a:xfrm flipV="1">
              <a:off x="1487" y="2704"/>
              <a:ext cx="45" cy="18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75" name="Line 140"/>
            <p:cNvSpPr>
              <a:spLocks noChangeShapeType="1"/>
            </p:cNvSpPr>
            <p:nvPr/>
          </p:nvSpPr>
          <p:spPr bwMode="auto">
            <a:xfrm flipV="1">
              <a:off x="1578" y="2341"/>
              <a:ext cx="45" cy="8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76" name="Line 141"/>
            <p:cNvSpPr>
              <a:spLocks noChangeShapeType="1"/>
            </p:cNvSpPr>
            <p:nvPr/>
          </p:nvSpPr>
          <p:spPr bwMode="auto">
            <a:xfrm flipV="1">
              <a:off x="1669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77" name="Line 142"/>
            <p:cNvSpPr>
              <a:spLocks noChangeShapeType="1"/>
            </p:cNvSpPr>
            <p:nvPr/>
          </p:nvSpPr>
          <p:spPr bwMode="auto">
            <a:xfrm flipH="1" flipV="1">
              <a:off x="1442" y="2341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78" name="Line 143"/>
            <p:cNvSpPr>
              <a:spLocks noChangeShapeType="1"/>
            </p:cNvSpPr>
            <p:nvPr/>
          </p:nvSpPr>
          <p:spPr bwMode="auto">
            <a:xfrm flipH="1" flipV="1">
              <a:off x="1532" y="2659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79" name="Line 144"/>
            <p:cNvSpPr>
              <a:spLocks noChangeShapeType="1"/>
            </p:cNvSpPr>
            <p:nvPr/>
          </p:nvSpPr>
          <p:spPr bwMode="auto">
            <a:xfrm flipH="1" flipV="1">
              <a:off x="1623" y="2341"/>
              <a:ext cx="46" cy="27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80" name="Line 145"/>
            <p:cNvSpPr>
              <a:spLocks noChangeShapeType="1"/>
            </p:cNvSpPr>
            <p:nvPr/>
          </p:nvSpPr>
          <p:spPr bwMode="auto">
            <a:xfrm flipH="1" flipV="1">
              <a:off x="1714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242" name="Group 146"/>
          <p:cNvGrpSpPr>
            <a:grpSpLocks/>
          </p:cNvGrpSpPr>
          <p:nvPr/>
        </p:nvGrpSpPr>
        <p:grpSpPr bwMode="auto">
          <a:xfrm flipV="1">
            <a:off x="6896100" y="2033588"/>
            <a:ext cx="719138" cy="1728787"/>
            <a:chOff x="1306" y="2115"/>
            <a:chExt cx="453" cy="1089"/>
          </a:xfrm>
        </p:grpSpPr>
        <p:sp>
          <p:nvSpPr>
            <p:cNvPr id="8361" name="Line 147"/>
            <p:cNvSpPr>
              <a:spLocks noChangeShapeType="1"/>
            </p:cNvSpPr>
            <p:nvPr/>
          </p:nvSpPr>
          <p:spPr bwMode="auto">
            <a:xfrm flipV="1">
              <a:off x="1306" y="2205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62" name="Line 148"/>
            <p:cNvSpPr>
              <a:spLocks noChangeShapeType="1"/>
            </p:cNvSpPr>
            <p:nvPr/>
          </p:nvSpPr>
          <p:spPr bwMode="auto">
            <a:xfrm flipH="1" flipV="1">
              <a:off x="1351" y="2205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63" name="Line 149"/>
            <p:cNvSpPr>
              <a:spLocks noChangeShapeType="1"/>
            </p:cNvSpPr>
            <p:nvPr/>
          </p:nvSpPr>
          <p:spPr bwMode="auto">
            <a:xfrm flipV="1">
              <a:off x="1396" y="2341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64" name="Line 150"/>
            <p:cNvSpPr>
              <a:spLocks noChangeShapeType="1"/>
            </p:cNvSpPr>
            <p:nvPr/>
          </p:nvSpPr>
          <p:spPr bwMode="auto">
            <a:xfrm flipV="1">
              <a:off x="1487" y="2704"/>
              <a:ext cx="45" cy="18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65" name="Line 151"/>
            <p:cNvSpPr>
              <a:spLocks noChangeShapeType="1"/>
            </p:cNvSpPr>
            <p:nvPr/>
          </p:nvSpPr>
          <p:spPr bwMode="auto">
            <a:xfrm flipV="1">
              <a:off x="1578" y="2341"/>
              <a:ext cx="45" cy="8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66" name="Line 152"/>
            <p:cNvSpPr>
              <a:spLocks noChangeShapeType="1"/>
            </p:cNvSpPr>
            <p:nvPr/>
          </p:nvSpPr>
          <p:spPr bwMode="auto">
            <a:xfrm flipV="1">
              <a:off x="1669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67" name="Line 153"/>
            <p:cNvSpPr>
              <a:spLocks noChangeShapeType="1"/>
            </p:cNvSpPr>
            <p:nvPr/>
          </p:nvSpPr>
          <p:spPr bwMode="auto">
            <a:xfrm flipH="1" flipV="1">
              <a:off x="1442" y="2341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68" name="Line 154"/>
            <p:cNvSpPr>
              <a:spLocks noChangeShapeType="1"/>
            </p:cNvSpPr>
            <p:nvPr/>
          </p:nvSpPr>
          <p:spPr bwMode="auto">
            <a:xfrm flipH="1" flipV="1">
              <a:off x="1532" y="2659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69" name="Line 155"/>
            <p:cNvSpPr>
              <a:spLocks noChangeShapeType="1"/>
            </p:cNvSpPr>
            <p:nvPr/>
          </p:nvSpPr>
          <p:spPr bwMode="auto">
            <a:xfrm flipH="1" flipV="1">
              <a:off x="1623" y="2341"/>
              <a:ext cx="46" cy="27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70" name="Line 156"/>
            <p:cNvSpPr>
              <a:spLocks noChangeShapeType="1"/>
            </p:cNvSpPr>
            <p:nvPr/>
          </p:nvSpPr>
          <p:spPr bwMode="auto">
            <a:xfrm flipH="1" flipV="1">
              <a:off x="1714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243" name="Group 157"/>
          <p:cNvGrpSpPr>
            <a:grpSpLocks/>
          </p:cNvGrpSpPr>
          <p:nvPr/>
        </p:nvGrpSpPr>
        <p:grpSpPr bwMode="auto">
          <a:xfrm>
            <a:off x="6175375" y="2178050"/>
            <a:ext cx="719138" cy="1728788"/>
            <a:chOff x="1306" y="2115"/>
            <a:chExt cx="453" cy="1089"/>
          </a:xfrm>
        </p:grpSpPr>
        <p:sp>
          <p:nvSpPr>
            <p:cNvPr id="8351" name="Line 158"/>
            <p:cNvSpPr>
              <a:spLocks noChangeShapeType="1"/>
            </p:cNvSpPr>
            <p:nvPr/>
          </p:nvSpPr>
          <p:spPr bwMode="auto">
            <a:xfrm flipV="1">
              <a:off x="1306" y="2205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52" name="Line 159"/>
            <p:cNvSpPr>
              <a:spLocks noChangeShapeType="1"/>
            </p:cNvSpPr>
            <p:nvPr/>
          </p:nvSpPr>
          <p:spPr bwMode="auto">
            <a:xfrm flipH="1" flipV="1">
              <a:off x="1351" y="2205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53" name="Line 160"/>
            <p:cNvSpPr>
              <a:spLocks noChangeShapeType="1"/>
            </p:cNvSpPr>
            <p:nvPr/>
          </p:nvSpPr>
          <p:spPr bwMode="auto">
            <a:xfrm flipV="1">
              <a:off x="1396" y="2341"/>
              <a:ext cx="45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54" name="Line 161"/>
            <p:cNvSpPr>
              <a:spLocks noChangeShapeType="1"/>
            </p:cNvSpPr>
            <p:nvPr/>
          </p:nvSpPr>
          <p:spPr bwMode="auto">
            <a:xfrm flipV="1">
              <a:off x="1487" y="2704"/>
              <a:ext cx="45" cy="18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55" name="Line 162"/>
            <p:cNvSpPr>
              <a:spLocks noChangeShapeType="1"/>
            </p:cNvSpPr>
            <p:nvPr/>
          </p:nvSpPr>
          <p:spPr bwMode="auto">
            <a:xfrm flipV="1">
              <a:off x="1578" y="2341"/>
              <a:ext cx="45" cy="8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56" name="Line 163"/>
            <p:cNvSpPr>
              <a:spLocks noChangeShapeType="1"/>
            </p:cNvSpPr>
            <p:nvPr/>
          </p:nvSpPr>
          <p:spPr bwMode="auto">
            <a:xfrm flipV="1">
              <a:off x="1669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57" name="Line 164"/>
            <p:cNvSpPr>
              <a:spLocks noChangeShapeType="1"/>
            </p:cNvSpPr>
            <p:nvPr/>
          </p:nvSpPr>
          <p:spPr bwMode="auto">
            <a:xfrm flipH="1" flipV="1">
              <a:off x="1442" y="2341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58" name="Line 165"/>
            <p:cNvSpPr>
              <a:spLocks noChangeShapeType="1"/>
            </p:cNvSpPr>
            <p:nvPr/>
          </p:nvSpPr>
          <p:spPr bwMode="auto">
            <a:xfrm flipH="1" flipV="1">
              <a:off x="1532" y="2659"/>
              <a:ext cx="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59" name="Line 166"/>
            <p:cNvSpPr>
              <a:spLocks noChangeShapeType="1"/>
            </p:cNvSpPr>
            <p:nvPr/>
          </p:nvSpPr>
          <p:spPr bwMode="auto">
            <a:xfrm flipH="1" flipV="1">
              <a:off x="1623" y="2341"/>
              <a:ext cx="46" cy="27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60" name="Line 167"/>
            <p:cNvSpPr>
              <a:spLocks noChangeShapeType="1"/>
            </p:cNvSpPr>
            <p:nvPr/>
          </p:nvSpPr>
          <p:spPr bwMode="auto">
            <a:xfrm flipH="1" flipV="1">
              <a:off x="1714" y="2115"/>
              <a:ext cx="45" cy="49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244" name="Rectangle 175"/>
          <p:cNvSpPr>
            <a:spLocks noChangeArrowheads="1"/>
          </p:cNvSpPr>
          <p:nvPr/>
        </p:nvSpPr>
        <p:spPr bwMode="auto">
          <a:xfrm>
            <a:off x="3224213" y="3402013"/>
            <a:ext cx="1008062" cy="5762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  <a:sym typeface="Symbol" panose="05050102010706020507" pitchFamily="18" charset="2"/>
              </a:rPr>
              <a:t></a:t>
            </a:r>
          </a:p>
        </p:txBody>
      </p:sp>
      <p:sp>
        <p:nvSpPr>
          <p:cNvPr id="8245" name="Line 176"/>
          <p:cNvSpPr>
            <a:spLocks noChangeShapeType="1"/>
          </p:cNvSpPr>
          <p:nvPr/>
        </p:nvSpPr>
        <p:spPr bwMode="auto">
          <a:xfrm>
            <a:off x="3008313" y="368935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46" name="Line 177"/>
          <p:cNvSpPr>
            <a:spLocks noChangeShapeType="1"/>
          </p:cNvSpPr>
          <p:nvPr/>
        </p:nvSpPr>
        <p:spPr bwMode="auto">
          <a:xfrm>
            <a:off x="4232275" y="368935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47" name="Line 178"/>
          <p:cNvSpPr>
            <a:spLocks noChangeShapeType="1"/>
          </p:cNvSpPr>
          <p:nvPr/>
        </p:nvSpPr>
        <p:spPr bwMode="auto">
          <a:xfrm>
            <a:off x="3008313" y="390683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48" name="Line 179"/>
          <p:cNvSpPr>
            <a:spLocks noChangeShapeType="1"/>
          </p:cNvSpPr>
          <p:nvPr/>
        </p:nvSpPr>
        <p:spPr bwMode="auto">
          <a:xfrm flipH="1">
            <a:off x="3224213" y="3906838"/>
            <a:ext cx="71437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49" name="Line 180"/>
          <p:cNvSpPr>
            <a:spLocks noChangeShapeType="1"/>
          </p:cNvSpPr>
          <p:nvPr/>
        </p:nvSpPr>
        <p:spPr bwMode="auto">
          <a:xfrm flipH="1" flipV="1">
            <a:off x="2647950" y="4265613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50" name="Line 181"/>
          <p:cNvSpPr>
            <a:spLocks noChangeShapeType="1"/>
          </p:cNvSpPr>
          <p:nvPr/>
        </p:nvSpPr>
        <p:spPr bwMode="auto">
          <a:xfrm>
            <a:off x="3224213" y="3833813"/>
            <a:ext cx="73025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51" name="Text Box 182"/>
          <p:cNvSpPr txBox="1">
            <a:spLocks noChangeArrowheads="1"/>
          </p:cNvSpPr>
          <p:nvPr/>
        </p:nvSpPr>
        <p:spPr bwMode="auto">
          <a:xfrm>
            <a:off x="3224213" y="3762375"/>
            <a:ext cx="3873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800" b="0">
                <a:solidFill>
                  <a:schemeClr val="tx1"/>
                </a:solidFill>
              </a:rPr>
              <a:t>RAZ</a:t>
            </a:r>
          </a:p>
        </p:txBody>
      </p:sp>
      <p:sp>
        <p:nvSpPr>
          <p:cNvPr id="8252" name="AutoShape 183"/>
          <p:cNvSpPr>
            <a:spLocks noChangeArrowheads="1"/>
          </p:cNvSpPr>
          <p:nvPr/>
        </p:nvSpPr>
        <p:spPr bwMode="auto">
          <a:xfrm flipV="1">
            <a:off x="2432050" y="3402013"/>
            <a:ext cx="504825" cy="3587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253" name="Text Box 184"/>
          <p:cNvSpPr txBox="1">
            <a:spLocks noChangeArrowheads="1"/>
          </p:cNvSpPr>
          <p:nvPr/>
        </p:nvSpPr>
        <p:spPr bwMode="auto">
          <a:xfrm>
            <a:off x="1711325" y="3762375"/>
            <a:ext cx="1211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600" b="0">
                <a:solidFill>
                  <a:schemeClr val="tx1"/>
                </a:solidFill>
              </a:rPr>
              <a:t>Synchro-bit</a:t>
            </a:r>
          </a:p>
        </p:txBody>
      </p:sp>
      <p:sp>
        <p:nvSpPr>
          <p:cNvPr id="8254" name="AutoShape 185"/>
          <p:cNvSpPr>
            <a:spLocks noChangeArrowheads="1"/>
          </p:cNvSpPr>
          <p:nvPr/>
        </p:nvSpPr>
        <p:spPr bwMode="auto">
          <a:xfrm rot="5400000">
            <a:off x="4591051" y="3546475"/>
            <a:ext cx="360362" cy="5032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255" name="Line 186"/>
          <p:cNvSpPr>
            <a:spLocks noChangeShapeType="1"/>
          </p:cNvSpPr>
          <p:nvPr/>
        </p:nvSpPr>
        <p:spPr bwMode="auto">
          <a:xfrm flipV="1">
            <a:off x="415925" y="3978275"/>
            <a:ext cx="0" cy="2160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56" name="Line 187"/>
          <p:cNvSpPr>
            <a:spLocks noChangeShapeType="1"/>
          </p:cNvSpPr>
          <p:nvPr/>
        </p:nvSpPr>
        <p:spPr bwMode="auto">
          <a:xfrm>
            <a:off x="200025" y="5057775"/>
            <a:ext cx="7777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57" name="Line 189"/>
          <p:cNvSpPr>
            <a:spLocks noChangeShapeType="1"/>
          </p:cNvSpPr>
          <p:nvPr/>
        </p:nvSpPr>
        <p:spPr bwMode="auto">
          <a:xfrm>
            <a:off x="1136650" y="4986338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58" name="Line 190"/>
          <p:cNvSpPr>
            <a:spLocks noChangeShapeType="1"/>
          </p:cNvSpPr>
          <p:nvPr/>
        </p:nvSpPr>
        <p:spPr bwMode="auto">
          <a:xfrm>
            <a:off x="1855788" y="4986338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59" name="Line 191"/>
          <p:cNvSpPr>
            <a:spLocks noChangeShapeType="1"/>
          </p:cNvSpPr>
          <p:nvPr/>
        </p:nvSpPr>
        <p:spPr bwMode="auto">
          <a:xfrm>
            <a:off x="2576513" y="4986338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60" name="Line 192"/>
          <p:cNvSpPr>
            <a:spLocks noChangeShapeType="1"/>
          </p:cNvSpPr>
          <p:nvPr/>
        </p:nvSpPr>
        <p:spPr bwMode="auto">
          <a:xfrm>
            <a:off x="3295650" y="4986338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61" name="Line 193"/>
          <p:cNvSpPr>
            <a:spLocks noChangeShapeType="1"/>
          </p:cNvSpPr>
          <p:nvPr/>
        </p:nvSpPr>
        <p:spPr bwMode="auto">
          <a:xfrm>
            <a:off x="4016375" y="4986338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62" name="Line 194"/>
          <p:cNvSpPr>
            <a:spLocks noChangeShapeType="1"/>
          </p:cNvSpPr>
          <p:nvPr/>
        </p:nvSpPr>
        <p:spPr bwMode="auto">
          <a:xfrm>
            <a:off x="4737100" y="4986338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63" name="Line 196"/>
          <p:cNvSpPr>
            <a:spLocks noChangeShapeType="1"/>
          </p:cNvSpPr>
          <p:nvPr/>
        </p:nvSpPr>
        <p:spPr bwMode="auto">
          <a:xfrm>
            <a:off x="5456238" y="4986338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64" name="Line 197"/>
          <p:cNvSpPr>
            <a:spLocks noChangeShapeType="1"/>
          </p:cNvSpPr>
          <p:nvPr/>
        </p:nvSpPr>
        <p:spPr bwMode="auto">
          <a:xfrm>
            <a:off x="6176963" y="4986338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65" name="Line 198"/>
          <p:cNvSpPr>
            <a:spLocks noChangeShapeType="1"/>
          </p:cNvSpPr>
          <p:nvPr/>
        </p:nvSpPr>
        <p:spPr bwMode="auto">
          <a:xfrm>
            <a:off x="6896100" y="4986338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66" name="Line 199"/>
          <p:cNvSpPr>
            <a:spLocks noChangeShapeType="1"/>
          </p:cNvSpPr>
          <p:nvPr/>
        </p:nvSpPr>
        <p:spPr bwMode="auto">
          <a:xfrm>
            <a:off x="7616825" y="4986338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67" name="Oval 200"/>
          <p:cNvSpPr>
            <a:spLocks noChangeArrowheads="1"/>
          </p:cNvSpPr>
          <p:nvPr/>
        </p:nvSpPr>
        <p:spPr bwMode="auto">
          <a:xfrm>
            <a:off x="1136650" y="4337050"/>
            <a:ext cx="71438" cy="7143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8268" name="Oval 201"/>
          <p:cNvSpPr>
            <a:spLocks noChangeArrowheads="1"/>
          </p:cNvSpPr>
          <p:nvPr/>
        </p:nvSpPr>
        <p:spPr bwMode="auto">
          <a:xfrm>
            <a:off x="1855788" y="5705475"/>
            <a:ext cx="71437" cy="7143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8269" name="Oval 202"/>
          <p:cNvSpPr>
            <a:spLocks noChangeArrowheads="1"/>
          </p:cNvSpPr>
          <p:nvPr/>
        </p:nvSpPr>
        <p:spPr bwMode="auto">
          <a:xfrm>
            <a:off x="2576513" y="5705475"/>
            <a:ext cx="71437" cy="7143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8270" name="Oval 203"/>
          <p:cNvSpPr>
            <a:spLocks noChangeArrowheads="1"/>
          </p:cNvSpPr>
          <p:nvPr/>
        </p:nvSpPr>
        <p:spPr bwMode="auto">
          <a:xfrm>
            <a:off x="3295650" y="4337050"/>
            <a:ext cx="71438" cy="7143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8271" name="Oval 204"/>
          <p:cNvSpPr>
            <a:spLocks noChangeArrowheads="1"/>
          </p:cNvSpPr>
          <p:nvPr/>
        </p:nvSpPr>
        <p:spPr bwMode="auto">
          <a:xfrm>
            <a:off x="4016375" y="4337050"/>
            <a:ext cx="71438" cy="7143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8272" name="Oval 205"/>
          <p:cNvSpPr>
            <a:spLocks noChangeArrowheads="1"/>
          </p:cNvSpPr>
          <p:nvPr/>
        </p:nvSpPr>
        <p:spPr bwMode="auto">
          <a:xfrm>
            <a:off x="4737100" y="4337050"/>
            <a:ext cx="71438" cy="7143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8273" name="Oval 206"/>
          <p:cNvSpPr>
            <a:spLocks noChangeArrowheads="1"/>
          </p:cNvSpPr>
          <p:nvPr/>
        </p:nvSpPr>
        <p:spPr bwMode="auto">
          <a:xfrm>
            <a:off x="7616825" y="5705475"/>
            <a:ext cx="71438" cy="7143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8274" name="Oval 207"/>
          <p:cNvSpPr>
            <a:spLocks noChangeArrowheads="1"/>
          </p:cNvSpPr>
          <p:nvPr/>
        </p:nvSpPr>
        <p:spPr bwMode="auto">
          <a:xfrm>
            <a:off x="6896100" y="5705475"/>
            <a:ext cx="71438" cy="7143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8275" name="Oval 208"/>
          <p:cNvSpPr>
            <a:spLocks noChangeArrowheads="1"/>
          </p:cNvSpPr>
          <p:nvPr/>
        </p:nvSpPr>
        <p:spPr bwMode="auto">
          <a:xfrm>
            <a:off x="6176963" y="4337050"/>
            <a:ext cx="71437" cy="7143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8276" name="Oval 209"/>
          <p:cNvSpPr>
            <a:spLocks noChangeArrowheads="1"/>
          </p:cNvSpPr>
          <p:nvPr/>
        </p:nvSpPr>
        <p:spPr bwMode="auto">
          <a:xfrm>
            <a:off x="5456238" y="5705475"/>
            <a:ext cx="71437" cy="7143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8277" name="Line 213"/>
          <p:cNvSpPr>
            <a:spLocks noChangeShapeType="1"/>
          </p:cNvSpPr>
          <p:nvPr/>
        </p:nvSpPr>
        <p:spPr bwMode="auto">
          <a:xfrm>
            <a:off x="273050" y="4410075"/>
            <a:ext cx="93599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78" name="Arc 214"/>
          <p:cNvSpPr>
            <a:spLocks/>
          </p:cNvSpPr>
          <p:nvPr/>
        </p:nvSpPr>
        <p:spPr bwMode="auto">
          <a:xfrm>
            <a:off x="8840788" y="3905250"/>
            <a:ext cx="576262" cy="484188"/>
          </a:xfrm>
          <a:custGeom>
            <a:avLst/>
            <a:gdLst>
              <a:gd name="T0" fmla="*/ 2147483647 w 21600"/>
              <a:gd name="T1" fmla="*/ 0 h 21072"/>
              <a:gd name="T2" fmla="*/ 2147483647 w 21600"/>
              <a:gd name="T3" fmla="*/ 2147483647 h 21072"/>
              <a:gd name="T4" fmla="*/ 0 w 21600"/>
              <a:gd name="T5" fmla="*/ 2147483647 h 210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072" fill="none" extrusionOk="0">
                <a:moveTo>
                  <a:pt x="4746" y="0"/>
                </a:moveTo>
                <a:cubicBezTo>
                  <a:pt x="14600" y="2219"/>
                  <a:pt x="21600" y="10971"/>
                  <a:pt x="21600" y="21072"/>
                </a:cubicBezTo>
              </a:path>
              <a:path w="21600" h="21072" stroke="0" extrusionOk="0">
                <a:moveTo>
                  <a:pt x="4746" y="0"/>
                </a:moveTo>
                <a:cubicBezTo>
                  <a:pt x="14600" y="2219"/>
                  <a:pt x="21600" y="10971"/>
                  <a:pt x="21600" y="21072"/>
                </a:cubicBezTo>
                <a:lnTo>
                  <a:pt x="0" y="21072"/>
                </a:lnTo>
                <a:lnTo>
                  <a:pt x="4746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279" name="Arc 215"/>
          <p:cNvSpPr>
            <a:spLocks/>
          </p:cNvSpPr>
          <p:nvPr/>
        </p:nvSpPr>
        <p:spPr bwMode="auto">
          <a:xfrm flipV="1">
            <a:off x="8840788" y="4410075"/>
            <a:ext cx="576262" cy="484188"/>
          </a:xfrm>
          <a:custGeom>
            <a:avLst/>
            <a:gdLst>
              <a:gd name="T0" fmla="*/ 2147483647 w 21600"/>
              <a:gd name="T1" fmla="*/ 0 h 21072"/>
              <a:gd name="T2" fmla="*/ 2147483647 w 21600"/>
              <a:gd name="T3" fmla="*/ 2147483647 h 21072"/>
              <a:gd name="T4" fmla="*/ 0 w 21600"/>
              <a:gd name="T5" fmla="*/ 2147483647 h 210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072" fill="none" extrusionOk="0">
                <a:moveTo>
                  <a:pt x="4746" y="0"/>
                </a:moveTo>
                <a:cubicBezTo>
                  <a:pt x="14600" y="2219"/>
                  <a:pt x="21600" y="10971"/>
                  <a:pt x="21600" y="21072"/>
                </a:cubicBezTo>
              </a:path>
              <a:path w="21600" h="21072" stroke="0" extrusionOk="0">
                <a:moveTo>
                  <a:pt x="4746" y="0"/>
                </a:moveTo>
                <a:cubicBezTo>
                  <a:pt x="14600" y="2219"/>
                  <a:pt x="21600" y="10971"/>
                  <a:pt x="21600" y="21072"/>
                </a:cubicBezTo>
                <a:lnTo>
                  <a:pt x="0" y="21072"/>
                </a:lnTo>
                <a:lnTo>
                  <a:pt x="4746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280" name="Arc 216"/>
          <p:cNvSpPr>
            <a:spLocks/>
          </p:cNvSpPr>
          <p:nvPr/>
        </p:nvSpPr>
        <p:spPr bwMode="auto">
          <a:xfrm flipH="1">
            <a:off x="8482013" y="4908550"/>
            <a:ext cx="576262" cy="488950"/>
          </a:xfrm>
          <a:custGeom>
            <a:avLst/>
            <a:gdLst>
              <a:gd name="T0" fmla="*/ 2147483647 w 21600"/>
              <a:gd name="T1" fmla="*/ 0 h 21306"/>
              <a:gd name="T2" fmla="*/ 2147483647 w 21600"/>
              <a:gd name="T3" fmla="*/ 2147483647 h 21306"/>
              <a:gd name="T4" fmla="*/ 0 w 21600"/>
              <a:gd name="T5" fmla="*/ 2147483647 h 213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306" fill="none" extrusionOk="0">
                <a:moveTo>
                  <a:pt x="3552" y="0"/>
                </a:moveTo>
                <a:cubicBezTo>
                  <a:pt x="13967" y="1736"/>
                  <a:pt x="21600" y="10747"/>
                  <a:pt x="21600" y="21306"/>
                </a:cubicBezTo>
              </a:path>
              <a:path w="21600" h="21306" stroke="0" extrusionOk="0">
                <a:moveTo>
                  <a:pt x="3552" y="0"/>
                </a:moveTo>
                <a:cubicBezTo>
                  <a:pt x="13967" y="1736"/>
                  <a:pt x="21600" y="10747"/>
                  <a:pt x="21600" y="21306"/>
                </a:cubicBezTo>
                <a:lnTo>
                  <a:pt x="0" y="21306"/>
                </a:lnTo>
                <a:lnTo>
                  <a:pt x="3552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281" name="Arc 217"/>
          <p:cNvSpPr>
            <a:spLocks/>
          </p:cNvSpPr>
          <p:nvPr/>
        </p:nvSpPr>
        <p:spPr bwMode="auto">
          <a:xfrm flipH="1" flipV="1">
            <a:off x="8482013" y="3402013"/>
            <a:ext cx="576262" cy="488950"/>
          </a:xfrm>
          <a:custGeom>
            <a:avLst/>
            <a:gdLst>
              <a:gd name="T0" fmla="*/ 2147483647 w 21600"/>
              <a:gd name="T1" fmla="*/ 0 h 21306"/>
              <a:gd name="T2" fmla="*/ 2147483647 w 21600"/>
              <a:gd name="T3" fmla="*/ 2147483647 h 21306"/>
              <a:gd name="T4" fmla="*/ 0 w 21600"/>
              <a:gd name="T5" fmla="*/ 2147483647 h 213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306" fill="none" extrusionOk="0">
                <a:moveTo>
                  <a:pt x="3552" y="0"/>
                </a:moveTo>
                <a:cubicBezTo>
                  <a:pt x="13967" y="1736"/>
                  <a:pt x="21600" y="10747"/>
                  <a:pt x="21600" y="21306"/>
                </a:cubicBezTo>
              </a:path>
              <a:path w="21600" h="21306" stroke="0" extrusionOk="0">
                <a:moveTo>
                  <a:pt x="3552" y="0"/>
                </a:moveTo>
                <a:cubicBezTo>
                  <a:pt x="13967" y="1736"/>
                  <a:pt x="21600" y="10747"/>
                  <a:pt x="21600" y="21306"/>
                </a:cubicBezTo>
                <a:lnTo>
                  <a:pt x="0" y="21306"/>
                </a:lnTo>
                <a:lnTo>
                  <a:pt x="3552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282" name="Line 220"/>
          <p:cNvSpPr>
            <a:spLocks noChangeShapeType="1"/>
          </p:cNvSpPr>
          <p:nvPr/>
        </p:nvSpPr>
        <p:spPr bwMode="auto">
          <a:xfrm>
            <a:off x="8482013" y="347345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83" name="AutoShape 223"/>
          <p:cNvSpPr>
            <a:spLocks noChangeArrowheads="1"/>
          </p:cNvSpPr>
          <p:nvPr/>
        </p:nvSpPr>
        <p:spPr bwMode="auto">
          <a:xfrm>
            <a:off x="8408988" y="3473450"/>
            <a:ext cx="73025" cy="1223963"/>
          </a:xfrm>
          <a:prstGeom prst="rtTriangl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8284" name="AutoShape 224"/>
          <p:cNvSpPr>
            <a:spLocks noChangeArrowheads="1"/>
          </p:cNvSpPr>
          <p:nvPr/>
        </p:nvSpPr>
        <p:spPr bwMode="auto">
          <a:xfrm>
            <a:off x="8482013" y="4770438"/>
            <a:ext cx="71437" cy="215900"/>
          </a:xfrm>
          <a:prstGeom prst="rtTriangl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8285" name="Text Box 225"/>
          <p:cNvSpPr txBox="1">
            <a:spLocks noChangeArrowheads="1"/>
          </p:cNvSpPr>
          <p:nvPr/>
        </p:nvSpPr>
        <p:spPr bwMode="auto">
          <a:xfrm>
            <a:off x="8458200" y="5391150"/>
            <a:ext cx="871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000" b="0">
                <a:solidFill>
                  <a:schemeClr val="tx1"/>
                </a:solidFill>
              </a:rPr>
              <a:t>P(e|1)</a:t>
            </a:r>
          </a:p>
        </p:txBody>
      </p:sp>
      <p:sp>
        <p:nvSpPr>
          <p:cNvPr id="8286" name="Arc 229"/>
          <p:cNvSpPr>
            <a:spLocks/>
          </p:cNvSpPr>
          <p:nvPr/>
        </p:nvSpPr>
        <p:spPr bwMode="auto">
          <a:xfrm>
            <a:off x="8840788" y="5194300"/>
            <a:ext cx="576262" cy="484188"/>
          </a:xfrm>
          <a:custGeom>
            <a:avLst/>
            <a:gdLst>
              <a:gd name="T0" fmla="*/ 2147483647 w 21600"/>
              <a:gd name="T1" fmla="*/ 0 h 21072"/>
              <a:gd name="T2" fmla="*/ 2147483647 w 21600"/>
              <a:gd name="T3" fmla="*/ 2147483647 h 21072"/>
              <a:gd name="T4" fmla="*/ 0 w 21600"/>
              <a:gd name="T5" fmla="*/ 2147483647 h 210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072" fill="none" extrusionOk="0">
                <a:moveTo>
                  <a:pt x="4746" y="0"/>
                </a:moveTo>
                <a:cubicBezTo>
                  <a:pt x="14600" y="2219"/>
                  <a:pt x="21600" y="10971"/>
                  <a:pt x="21600" y="21072"/>
                </a:cubicBezTo>
              </a:path>
              <a:path w="21600" h="21072" stroke="0" extrusionOk="0">
                <a:moveTo>
                  <a:pt x="4746" y="0"/>
                </a:moveTo>
                <a:cubicBezTo>
                  <a:pt x="14600" y="2219"/>
                  <a:pt x="21600" y="10971"/>
                  <a:pt x="21600" y="21072"/>
                </a:cubicBezTo>
                <a:lnTo>
                  <a:pt x="0" y="21072"/>
                </a:lnTo>
                <a:lnTo>
                  <a:pt x="4746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287" name="Arc 230"/>
          <p:cNvSpPr>
            <a:spLocks/>
          </p:cNvSpPr>
          <p:nvPr/>
        </p:nvSpPr>
        <p:spPr bwMode="auto">
          <a:xfrm flipV="1">
            <a:off x="8840788" y="5699125"/>
            <a:ext cx="576262" cy="484188"/>
          </a:xfrm>
          <a:custGeom>
            <a:avLst/>
            <a:gdLst>
              <a:gd name="T0" fmla="*/ 2147483647 w 21600"/>
              <a:gd name="T1" fmla="*/ 0 h 21072"/>
              <a:gd name="T2" fmla="*/ 2147483647 w 21600"/>
              <a:gd name="T3" fmla="*/ 2147483647 h 21072"/>
              <a:gd name="T4" fmla="*/ 0 w 21600"/>
              <a:gd name="T5" fmla="*/ 2147483647 h 210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072" fill="none" extrusionOk="0">
                <a:moveTo>
                  <a:pt x="4746" y="0"/>
                </a:moveTo>
                <a:cubicBezTo>
                  <a:pt x="14600" y="2219"/>
                  <a:pt x="21600" y="10971"/>
                  <a:pt x="21600" y="21072"/>
                </a:cubicBezTo>
              </a:path>
              <a:path w="21600" h="21072" stroke="0" extrusionOk="0">
                <a:moveTo>
                  <a:pt x="4746" y="0"/>
                </a:moveTo>
                <a:cubicBezTo>
                  <a:pt x="14600" y="2219"/>
                  <a:pt x="21600" y="10971"/>
                  <a:pt x="21600" y="21072"/>
                </a:cubicBezTo>
                <a:lnTo>
                  <a:pt x="0" y="21072"/>
                </a:lnTo>
                <a:lnTo>
                  <a:pt x="4746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288" name="Arc 231"/>
          <p:cNvSpPr>
            <a:spLocks/>
          </p:cNvSpPr>
          <p:nvPr/>
        </p:nvSpPr>
        <p:spPr bwMode="auto">
          <a:xfrm flipH="1">
            <a:off x="8482013" y="6197600"/>
            <a:ext cx="576262" cy="488950"/>
          </a:xfrm>
          <a:custGeom>
            <a:avLst/>
            <a:gdLst>
              <a:gd name="T0" fmla="*/ 2147483647 w 21600"/>
              <a:gd name="T1" fmla="*/ 0 h 21306"/>
              <a:gd name="T2" fmla="*/ 2147483647 w 21600"/>
              <a:gd name="T3" fmla="*/ 2147483647 h 21306"/>
              <a:gd name="T4" fmla="*/ 0 w 21600"/>
              <a:gd name="T5" fmla="*/ 2147483647 h 213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306" fill="none" extrusionOk="0">
                <a:moveTo>
                  <a:pt x="3552" y="0"/>
                </a:moveTo>
                <a:cubicBezTo>
                  <a:pt x="13967" y="1736"/>
                  <a:pt x="21600" y="10747"/>
                  <a:pt x="21600" y="21306"/>
                </a:cubicBezTo>
              </a:path>
              <a:path w="21600" h="21306" stroke="0" extrusionOk="0">
                <a:moveTo>
                  <a:pt x="3552" y="0"/>
                </a:moveTo>
                <a:cubicBezTo>
                  <a:pt x="13967" y="1736"/>
                  <a:pt x="21600" y="10747"/>
                  <a:pt x="21600" y="21306"/>
                </a:cubicBezTo>
                <a:lnTo>
                  <a:pt x="0" y="21306"/>
                </a:lnTo>
                <a:lnTo>
                  <a:pt x="3552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289" name="Arc 232"/>
          <p:cNvSpPr>
            <a:spLocks/>
          </p:cNvSpPr>
          <p:nvPr/>
        </p:nvSpPr>
        <p:spPr bwMode="auto">
          <a:xfrm flipH="1" flipV="1">
            <a:off x="8482013" y="4691063"/>
            <a:ext cx="576262" cy="488950"/>
          </a:xfrm>
          <a:custGeom>
            <a:avLst/>
            <a:gdLst>
              <a:gd name="T0" fmla="*/ 2147483647 w 21600"/>
              <a:gd name="T1" fmla="*/ 0 h 21306"/>
              <a:gd name="T2" fmla="*/ 2147483647 w 21600"/>
              <a:gd name="T3" fmla="*/ 2147483647 h 21306"/>
              <a:gd name="T4" fmla="*/ 0 w 21600"/>
              <a:gd name="T5" fmla="*/ 2147483647 h 213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306" fill="none" extrusionOk="0">
                <a:moveTo>
                  <a:pt x="3552" y="0"/>
                </a:moveTo>
                <a:cubicBezTo>
                  <a:pt x="13967" y="1736"/>
                  <a:pt x="21600" y="10747"/>
                  <a:pt x="21600" y="21306"/>
                </a:cubicBezTo>
              </a:path>
              <a:path w="21600" h="21306" stroke="0" extrusionOk="0">
                <a:moveTo>
                  <a:pt x="3552" y="0"/>
                </a:moveTo>
                <a:cubicBezTo>
                  <a:pt x="13967" y="1736"/>
                  <a:pt x="21600" y="10747"/>
                  <a:pt x="21600" y="21306"/>
                </a:cubicBezTo>
                <a:lnTo>
                  <a:pt x="0" y="21306"/>
                </a:lnTo>
                <a:lnTo>
                  <a:pt x="3552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290" name="Line 234"/>
          <p:cNvSpPr>
            <a:spLocks noChangeShapeType="1"/>
          </p:cNvSpPr>
          <p:nvPr/>
        </p:nvSpPr>
        <p:spPr bwMode="auto">
          <a:xfrm>
            <a:off x="8482013" y="51943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91" name="Line 235"/>
          <p:cNvSpPr>
            <a:spLocks noChangeShapeType="1"/>
          </p:cNvSpPr>
          <p:nvPr/>
        </p:nvSpPr>
        <p:spPr bwMode="auto">
          <a:xfrm>
            <a:off x="273050" y="5705475"/>
            <a:ext cx="93599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92" name="Line 236"/>
          <p:cNvSpPr>
            <a:spLocks noChangeShapeType="1"/>
          </p:cNvSpPr>
          <p:nvPr/>
        </p:nvSpPr>
        <p:spPr bwMode="auto">
          <a:xfrm>
            <a:off x="8408988" y="3257550"/>
            <a:ext cx="73025" cy="1439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93" name="Line 237"/>
          <p:cNvSpPr>
            <a:spLocks noChangeShapeType="1"/>
          </p:cNvSpPr>
          <p:nvPr/>
        </p:nvSpPr>
        <p:spPr bwMode="auto">
          <a:xfrm flipV="1">
            <a:off x="8408988" y="5418138"/>
            <a:ext cx="73025" cy="1439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94" name="Text Box 239"/>
          <p:cNvSpPr txBox="1">
            <a:spLocks noChangeArrowheads="1"/>
          </p:cNvSpPr>
          <p:nvPr/>
        </p:nvSpPr>
        <p:spPr bwMode="auto">
          <a:xfrm>
            <a:off x="9551988" y="47688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295" name="Rectangle 240"/>
          <p:cNvSpPr>
            <a:spLocks noChangeArrowheads="1"/>
          </p:cNvSpPr>
          <p:nvPr/>
        </p:nvSpPr>
        <p:spPr bwMode="auto">
          <a:xfrm>
            <a:off x="8408988" y="4697413"/>
            <a:ext cx="71437" cy="3603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8296" name="AutoShape 241"/>
          <p:cNvSpPr>
            <a:spLocks noChangeArrowheads="1"/>
          </p:cNvSpPr>
          <p:nvPr/>
        </p:nvSpPr>
        <p:spPr bwMode="auto">
          <a:xfrm>
            <a:off x="8482013" y="4841875"/>
            <a:ext cx="142875" cy="215900"/>
          </a:xfrm>
          <a:prstGeom prst="rtTriangl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8297" name="AutoShape 243"/>
          <p:cNvSpPr>
            <a:spLocks noChangeArrowheads="1"/>
          </p:cNvSpPr>
          <p:nvPr/>
        </p:nvSpPr>
        <p:spPr bwMode="auto">
          <a:xfrm flipV="1">
            <a:off x="8408988" y="5418138"/>
            <a:ext cx="73025" cy="1223962"/>
          </a:xfrm>
          <a:prstGeom prst="rtTriangle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8298" name="AutoShape 244"/>
          <p:cNvSpPr>
            <a:spLocks noChangeArrowheads="1"/>
          </p:cNvSpPr>
          <p:nvPr/>
        </p:nvSpPr>
        <p:spPr bwMode="auto">
          <a:xfrm flipV="1">
            <a:off x="8482013" y="5129213"/>
            <a:ext cx="71437" cy="215900"/>
          </a:xfrm>
          <a:prstGeom prst="rtTriangle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8299" name="Rectangle 245"/>
          <p:cNvSpPr>
            <a:spLocks noChangeArrowheads="1"/>
          </p:cNvSpPr>
          <p:nvPr/>
        </p:nvSpPr>
        <p:spPr bwMode="auto">
          <a:xfrm flipV="1">
            <a:off x="8408988" y="5057775"/>
            <a:ext cx="71437" cy="360363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8300" name="AutoShape 246"/>
          <p:cNvSpPr>
            <a:spLocks noChangeArrowheads="1"/>
          </p:cNvSpPr>
          <p:nvPr/>
        </p:nvSpPr>
        <p:spPr bwMode="auto">
          <a:xfrm flipV="1">
            <a:off x="8482013" y="5057775"/>
            <a:ext cx="142875" cy="215900"/>
          </a:xfrm>
          <a:prstGeom prst="rtTriangle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8301" name="Line 212"/>
          <p:cNvSpPr>
            <a:spLocks noChangeShapeType="1"/>
          </p:cNvSpPr>
          <p:nvPr/>
        </p:nvSpPr>
        <p:spPr bwMode="auto">
          <a:xfrm flipV="1">
            <a:off x="8408988" y="3186113"/>
            <a:ext cx="0" cy="350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302" name="Line 238"/>
          <p:cNvSpPr>
            <a:spLocks noChangeShapeType="1"/>
          </p:cNvSpPr>
          <p:nvPr/>
        </p:nvSpPr>
        <p:spPr bwMode="auto">
          <a:xfrm>
            <a:off x="8193088" y="5057775"/>
            <a:ext cx="1439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303" name="Text Box 247"/>
          <p:cNvSpPr txBox="1">
            <a:spLocks noChangeArrowheads="1"/>
          </p:cNvSpPr>
          <p:nvPr/>
        </p:nvSpPr>
        <p:spPr bwMode="auto">
          <a:xfrm>
            <a:off x="-15875" y="5489575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600" b="0">
                <a:solidFill>
                  <a:schemeClr val="tx1"/>
                </a:solidFill>
              </a:rPr>
              <a:t>-AT</a:t>
            </a:r>
          </a:p>
        </p:txBody>
      </p:sp>
      <p:sp>
        <p:nvSpPr>
          <p:cNvPr id="8304" name="Text Box 249"/>
          <p:cNvSpPr txBox="1">
            <a:spLocks noChangeArrowheads="1"/>
          </p:cNvSpPr>
          <p:nvPr/>
        </p:nvSpPr>
        <p:spPr bwMode="auto">
          <a:xfrm>
            <a:off x="-15875" y="4194175"/>
            <a:ext cx="531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200" b="0">
                <a:solidFill>
                  <a:schemeClr val="tx1"/>
                </a:solidFill>
              </a:rPr>
              <a:t>+</a:t>
            </a:r>
            <a:r>
              <a:rPr lang="en-US" altLang="fr-FR" sz="1600" b="0">
                <a:solidFill>
                  <a:schemeClr val="tx1"/>
                </a:solidFill>
              </a:rPr>
              <a:t>AT</a:t>
            </a:r>
          </a:p>
        </p:txBody>
      </p:sp>
      <p:grpSp>
        <p:nvGrpSpPr>
          <p:cNvPr id="8305" name="Group 252"/>
          <p:cNvGrpSpPr>
            <a:grpSpLocks/>
          </p:cNvGrpSpPr>
          <p:nvPr/>
        </p:nvGrpSpPr>
        <p:grpSpPr bwMode="auto">
          <a:xfrm>
            <a:off x="1063625" y="4194175"/>
            <a:ext cx="142875" cy="144463"/>
            <a:chOff x="671" y="3022"/>
            <a:chExt cx="90" cy="91"/>
          </a:xfrm>
        </p:grpSpPr>
        <p:sp>
          <p:nvSpPr>
            <p:cNvPr id="8349" name="Line 250"/>
            <p:cNvSpPr>
              <a:spLocks noChangeShapeType="1"/>
            </p:cNvSpPr>
            <p:nvPr/>
          </p:nvSpPr>
          <p:spPr bwMode="auto">
            <a:xfrm>
              <a:off x="671" y="3022"/>
              <a:ext cx="90" cy="9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50" name="Line 251"/>
            <p:cNvSpPr>
              <a:spLocks noChangeShapeType="1"/>
            </p:cNvSpPr>
            <p:nvPr/>
          </p:nvSpPr>
          <p:spPr bwMode="auto">
            <a:xfrm flipH="1">
              <a:off x="671" y="3022"/>
              <a:ext cx="90" cy="9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306" name="Group 253"/>
          <p:cNvGrpSpPr>
            <a:grpSpLocks/>
          </p:cNvGrpSpPr>
          <p:nvPr/>
        </p:nvGrpSpPr>
        <p:grpSpPr bwMode="auto">
          <a:xfrm>
            <a:off x="3944938" y="4121150"/>
            <a:ext cx="142875" cy="144463"/>
            <a:chOff x="671" y="3022"/>
            <a:chExt cx="90" cy="91"/>
          </a:xfrm>
        </p:grpSpPr>
        <p:sp>
          <p:nvSpPr>
            <p:cNvPr id="8347" name="Line 254"/>
            <p:cNvSpPr>
              <a:spLocks noChangeShapeType="1"/>
            </p:cNvSpPr>
            <p:nvPr/>
          </p:nvSpPr>
          <p:spPr bwMode="auto">
            <a:xfrm>
              <a:off x="671" y="3022"/>
              <a:ext cx="90" cy="9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48" name="Line 255"/>
            <p:cNvSpPr>
              <a:spLocks noChangeShapeType="1"/>
            </p:cNvSpPr>
            <p:nvPr/>
          </p:nvSpPr>
          <p:spPr bwMode="auto">
            <a:xfrm flipH="1">
              <a:off x="671" y="3022"/>
              <a:ext cx="90" cy="9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307" name="Group 256"/>
          <p:cNvGrpSpPr>
            <a:grpSpLocks/>
          </p:cNvGrpSpPr>
          <p:nvPr/>
        </p:nvGrpSpPr>
        <p:grpSpPr bwMode="auto">
          <a:xfrm>
            <a:off x="3224213" y="4625975"/>
            <a:ext cx="142875" cy="144463"/>
            <a:chOff x="671" y="3022"/>
            <a:chExt cx="90" cy="91"/>
          </a:xfrm>
        </p:grpSpPr>
        <p:sp>
          <p:nvSpPr>
            <p:cNvPr id="8345" name="Line 257"/>
            <p:cNvSpPr>
              <a:spLocks noChangeShapeType="1"/>
            </p:cNvSpPr>
            <p:nvPr/>
          </p:nvSpPr>
          <p:spPr bwMode="auto">
            <a:xfrm>
              <a:off x="671" y="3022"/>
              <a:ext cx="90" cy="9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46" name="Line 258"/>
            <p:cNvSpPr>
              <a:spLocks noChangeShapeType="1"/>
            </p:cNvSpPr>
            <p:nvPr/>
          </p:nvSpPr>
          <p:spPr bwMode="auto">
            <a:xfrm flipH="1">
              <a:off x="671" y="3022"/>
              <a:ext cx="90" cy="9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308" name="Group 259"/>
          <p:cNvGrpSpPr>
            <a:grpSpLocks/>
          </p:cNvGrpSpPr>
          <p:nvPr/>
        </p:nvGrpSpPr>
        <p:grpSpPr bwMode="auto">
          <a:xfrm>
            <a:off x="7545388" y="4913313"/>
            <a:ext cx="142875" cy="144462"/>
            <a:chOff x="671" y="3022"/>
            <a:chExt cx="90" cy="91"/>
          </a:xfrm>
        </p:grpSpPr>
        <p:sp>
          <p:nvSpPr>
            <p:cNvPr id="8343" name="Line 260"/>
            <p:cNvSpPr>
              <a:spLocks noChangeShapeType="1"/>
            </p:cNvSpPr>
            <p:nvPr/>
          </p:nvSpPr>
          <p:spPr bwMode="auto">
            <a:xfrm>
              <a:off x="671" y="3022"/>
              <a:ext cx="90" cy="9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44" name="Line 261"/>
            <p:cNvSpPr>
              <a:spLocks noChangeShapeType="1"/>
            </p:cNvSpPr>
            <p:nvPr/>
          </p:nvSpPr>
          <p:spPr bwMode="auto">
            <a:xfrm flipH="1">
              <a:off x="671" y="3022"/>
              <a:ext cx="90" cy="9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309" name="Group 262"/>
          <p:cNvGrpSpPr>
            <a:grpSpLocks/>
          </p:cNvGrpSpPr>
          <p:nvPr/>
        </p:nvGrpSpPr>
        <p:grpSpPr bwMode="auto">
          <a:xfrm>
            <a:off x="4664075" y="5057775"/>
            <a:ext cx="142875" cy="144463"/>
            <a:chOff x="671" y="3022"/>
            <a:chExt cx="90" cy="91"/>
          </a:xfrm>
        </p:grpSpPr>
        <p:sp>
          <p:nvSpPr>
            <p:cNvPr id="8341" name="Line 263"/>
            <p:cNvSpPr>
              <a:spLocks noChangeShapeType="1"/>
            </p:cNvSpPr>
            <p:nvPr/>
          </p:nvSpPr>
          <p:spPr bwMode="auto">
            <a:xfrm>
              <a:off x="671" y="3022"/>
              <a:ext cx="90" cy="9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42" name="Line 264"/>
            <p:cNvSpPr>
              <a:spLocks noChangeShapeType="1"/>
            </p:cNvSpPr>
            <p:nvPr/>
          </p:nvSpPr>
          <p:spPr bwMode="auto">
            <a:xfrm flipH="1">
              <a:off x="671" y="3022"/>
              <a:ext cx="90" cy="9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310" name="Group 265"/>
          <p:cNvGrpSpPr>
            <a:grpSpLocks/>
          </p:cNvGrpSpPr>
          <p:nvPr/>
        </p:nvGrpSpPr>
        <p:grpSpPr bwMode="auto">
          <a:xfrm>
            <a:off x="5384800" y="5849938"/>
            <a:ext cx="142875" cy="144462"/>
            <a:chOff x="671" y="3022"/>
            <a:chExt cx="90" cy="91"/>
          </a:xfrm>
        </p:grpSpPr>
        <p:sp>
          <p:nvSpPr>
            <p:cNvPr id="8339" name="Line 266"/>
            <p:cNvSpPr>
              <a:spLocks noChangeShapeType="1"/>
            </p:cNvSpPr>
            <p:nvPr/>
          </p:nvSpPr>
          <p:spPr bwMode="auto">
            <a:xfrm>
              <a:off x="671" y="3022"/>
              <a:ext cx="90" cy="9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40" name="Line 267"/>
            <p:cNvSpPr>
              <a:spLocks noChangeShapeType="1"/>
            </p:cNvSpPr>
            <p:nvPr/>
          </p:nvSpPr>
          <p:spPr bwMode="auto">
            <a:xfrm flipH="1">
              <a:off x="671" y="3022"/>
              <a:ext cx="90" cy="9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311" name="Group 268"/>
          <p:cNvGrpSpPr>
            <a:grpSpLocks/>
          </p:cNvGrpSpPr>
          <p:nvPr/>
        </p:nvGrpSpPr>
        <p:grpSpPr bwMode="auto">
          <a:xfrm>
            <a:off x="6103938" y="3978275"/>
            <a:ext cx="142875" cy="144463"/>
            <a:chOff x="671" y="3022"/>
            <a:chExt cx="90" cy="91"/>
          </a:xfrm>
        </p:grpSpPr>
        <p:sp>
          <p:nvSpPr>
            <p:cNvPr id="8337" name="Line 269"/>
            <p:cNvSpPr>
              <a:spLocks noChangeShapeType="1"/>
            </p:cNvSpPr>
            <p:nvPr/>
          </p:nvSpPr>
          <p:spPr bwMode="auto">
            <a:xfrm>
              <a:off x="671" y="3022"/>
              <a:ext cx="90" cy="9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38" name="Line 270"/>
            <p:cNvSpPr>
              <a:spLocks noChangeShapeType="1"/>
            </p:cNvSpPr>
            <p:nvPr/>
          </p:nvSpPr>
          <p:spPr bwMode="auto">
            <a:xfrm flipH="1">
              <a:off x="671" y="3022"/>
              <a:ext cx="90" cy="9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312" name="Group 271"/>
          <p:cNvGrpSpPr>
            <a:grpSpLocks/>
          </p:cNvGrpSpPr>
          <p:nvPr/>
        </p:nvGrpSpPr>
        <p:grpSpPr bwMode="auto">
          <a:xfrm>
            <a:off x="6824663" y="5921375"/>
            <a:ext cx="142875" cy="144463"/>
            <a:chOff x="671" y="3022"/>
            <a:chExt cx="90" cy="91"/>
          </a:xfrm>
        </p:grpSpPr>
        <p:sp>
          <p:nvSpPr>
            <p:cNvPr id="8335" name="Line 272"/>
            <p:cNvSpPr>
              <a:spLocks noChangeShapeType="1"/>
            </p:cNvSpPr>
            <p:nvPr/>
          </p:nvSpPr>
          <p:spPr bwMode="auto">
            <a:xfrm>
              <a:off x="671" y="3022"/>
              <a:ext cx="90" cy="9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36" name="Line 273"/>
            <p:cNvSpPr>
              <a:spLocks noChangeShapeType="1"/>
            </p:cNvSpPr>
            <p:nvPr/>
          </p:nvSpPr>
          <p:spPr bwMode="auto">
            <a:xfrm flipH="1">
              <a:off x="671" y="3022"/>
              <a:ext cx="90" cy="9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313" name="Group 274"/>
          <p:cNvGrpSpPr>
            <a:grpSpLocks/>
          </p:cNvGrpSpPr>
          <p:nvPr/>
        </p:nvGrpSpPr>
        <p:grpSpPr bwMode="auto">
          <a:xfrm>
            <a:off x="1784350" y="5849938"/>
            <a:ext cx="142875" cy="144462"/>
            <a:chOff x="671" y="3022"/>
            <a:chExt cx="90" cy="91"/>
          </a:xfrm>
        </p:grpSpPr>
        <p:sp>
          <p:nvSpPr>
            <p:cNvPr id="8333" name="Line 275"/>
            <p:cNvSpPr>
              <a:spLocks noChangeShapeType="1"/>
            </p:cNvSpPr>
            <p:nvPr/>
          </p:nvSpPr>
          <p:spPr bwMode="auto">
            <a:xfrm>
              <a:off x="671" y="3022"/>
              <a:ext cx="90" cy="9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34" name="Line 276"/>
            <p:cNvSpPr>
              <a:spLocks noChangeShapeType="1"/>
            </p:cNvSpPr>
            <p:nvPr/>
          </p:nvSpPr>
          <p:spPr bwMode="auto">
            <a:xfrm flipH="1">
              <a:off x="671" y="3022"/>
              <a:ext cx="90" cy="9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314" name="Group 277"/>
          <p:cNvGrpSpPr>
            <a:grpSpLocks/>
          </p:cNvGrpSpPr>
          <p:nvPr/>
        </p:nvGrpSpPr>
        <p:grpSpPr bwMode="auto">
          <a:xfrm>
            <a:off x="2503488" y="5418138"/>
            <a:ext cx="142875" cy="144462"/>
            <a:chOff x="671" y="3022"/>
            <a:chExt cx="90" cy="91"/>
          </a:xfrm>
        </p:grpSpPr>
        <p:sp>
          <p:nvSpPr>
            <p:cNvPr id="8331" name="Line 278"/>
            <p:cNvSpPr>
              <a:spLocks noChangeShapeType="1"/>
            </p:cNvSpPr>
            <p:nvPr/>
          </p:nvSpPr>
          <p:spPr bwMode="auto">
            <a:xfrm>
              <a:off x="671" y="3022"/>
              <a:ext cx="90" cy="9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32" name="Line 279"/>
            <p:cNvSpPr>
              <a:spLocks noChangeShapeType="1"/>
            </p:cNvSpPr>
            <p:nvPr/>
          </p:nvSpPr>
          <p:spPr bwMode="auto">
            <a:xfrm flipH="1">
              <a:off x="671" y="3022"/>
              <a:ext cx="90" cy="9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315" name="Oval 280"/>
          <p:cNvSpPr>
            <a:spLocks noChangeArrowheads="1"/>
          </p:cNvSpPr>
          <p:nvPr/>
        </p:nvSpPr>
        <p:spPr bwMode="auto">
          <a:xfrm>
            <a:off x="4519613" y="4121150"/>
            <a:ext cx="431800" cy="1295400"/>
          </a:xfrm>
          <a:prstGeom prst="ellipse">
            <a:avLst/>
          </a:prstGeom>
          <a:noFill/>
          <a:ln w="25400">
            <a:solidFill>
              <a:srgbClr val="FF99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8316" name="Oval 281"/>
          <p:cNvSpPr>
            <a:spLocks noChangeArrowheads="1"/>
          </p:cNvSpPr>
          <p:nvPr/>
        </p:nvSpPr>
        <p:spPr bwMode="auto">
          <a:xfrm>
            <a:off x="7400925" y="4697413"/>
            <a:ext cx="431800" cy="12954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8317" name="Freeform 283"/>
          <p:cNvSpPr>
            <a:spLocks/>
          </p:cNvSpPr>
          <p:nvPr/>
        </p:nvSpPr>
        <p:spPr bwMode="auto">
          <a:xfrm>
            <a:off x="4808538" y="5202238"/>
            <a:ext cx="3600450" cy="1008062"/>
          </a:xfrm>
          <a:custGeom>
            <a:avLst/>
            <a:gdLst>
              <a:gd name="T0" fmla="*/ 0 w 2268"/>
              <a:gd name="T1" fmla="*/ 0 h 635"/>
              <a:gd name="T2" fmla="*/ 2147483647 w 2268"/>
              <a:gd name="T3" fmla="*/ 2147483647 h 635"/>
              <a:gd name="T4" fmla="*/ 2147483647 w 2268"/>
              <a:gd name="T5" fmla="*/ 2147483647 h 635"/>
              <a:gd name="T6" fmla="*/ 2147483647 w 2268"/>
              <a:gd name="T7" fmla="*/ 2147483647 h 6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68" h="635">
                <a:moveTo>
                  <a:pt x="0" y="0"/>
                </a:moveTo>
                <a:cubicBezTo>
                  <a:pt x="295" y="196"/>
                  <a:pt x="590" y="393"/>
                  <a:pt x="862" y="499"/>
                </a:cubicBezTo>
                <a:cubicBezTo>
                  <a:pt x="1134" y="605"/>
                  <a:pt x="1399" y="635"/>
                  <a:pt x="1633" y="635"/>
                </a:cubicBezTo>
                <a:cubicBezTo>
                  <a:pt x="1867" y="635"/>
                  <a:pt x="2162" y="522"/>
                  <a:pt x="2268" y="499"/>
                </a:cubicBezTo>
              </a:path>
            </a:pathLst>
          </a:custGeom>
          <a:noFill/>
          <a:ln w="25400" cap="flat" cmpd="sng">
            <a:solidFill>
              <a:srgbClr val="FF9900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318" name="Line 284"/>
          <p:cNvSpPr>
            <a:spLocks noChangeShapeType="1"/>
          </p:cNvSpPr>
          <p:nvPr/>
        </p:nvSpPr>
        <p:spPr bwMode="auto">
          <a:xfrm flipV="1">
            <a:off x="7689850" y="4625975"/>
            <a:ext cx="719138" cy="2159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319" name="Text Box 285"/>
          <p:cNvSpPr txBox="1">
            <a:spLocks noChangeArrowheads="1"/>
          </p:cNvSpPr>
          <p:nvPr/>
        </p:nvSpPr>
        <p:spPr bwMode="auto">
          <a:xfrm>
            <a:off x="8408988" y="4410075"/>
            <a:ext cx="871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000" b="0">
                <a:solidFill>
                  <a:schemeClr val="tx1"/>
                </a:solidFill>
              </a:rPr>
              <a:t>P(e|0)</a:t>
            </a:r>
          </a:p>
        </p:txBody>
      </p:sp>
      <p:sp>
        <p:nvSpPr>
          <p:cNvPr id="8320" name="Text Box 287"/>
          <p:cNvSpPr txBox="1">
            <a:spLocks noChangeArrowheads="1"/>
          </p:cNvSpPr>
          <p:nvPr/>
        </p:nvSpPr>
        <p:spPr bwMode="auto">
          <a:xfrm>
            <a:off x="7669213" y="684213"/>
            <a:ext cx="2095500" cy="4699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Pas Gaussien</a:t>
            </a:r>
          </a:p>
        </p:txBody>
      </p:sp>
      <p:sp>
        <p:nvSpPr>
          <p:cNvPr id="8321" name="Line 288"/>
          <p:cNvSpPr>
            <a:spLocks noChangeShapeType="1"/>
          </p:cNvSpPr>
          <p:nvPr/>
        </p:nvSpPr>
        <p:spPr bwMode="auto">
          <a:xfrm flipH="1">
            <a:off x="7329488" y="1169988"/>
            <a:ext cx="431800" cy="792162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322" name="Text Box 289"/>
          <p:cNvSpPr txBox="1">
            <a:spLocks noChangeArrowheads="1"/>
          </p:cNvSpPr>
          <p:nvPr/>
        </p:nvSpPr>
        <p:spPr bwMode="auto">
          <a:xfrm>
            <a:off x="6824663" y="3833813"/>
            <a:ext cx="1485900" cy="4699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Gaussien</a:t>
            </a:r>
          </a:p>
        </p:txBody>
      </p:sp>
      <p:sp>
        <p:nvSpPr>
          <p:cNvPr id="8323" name="Line 290"/>
          <p:cNvSpPr>
            <a:spLocks noChangeShapeType="1"/>
          </p:cNvSpPr>
          <p:nvPr/>
        </p:nvSpPr>
        <p:spPr bwMode="auto">
          <a:xfrm flipH="1">
            <a:off x="6248400" y="4076700"/>
            <a:ext cx="57626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324" name="Text Box 291"/>
          <p:cNvSpPr txBox="1">
            <a:spLocks noChangeArrowheads="1"/>
          </p:cNvSpPr>
          <p:nvPr/>
        </p:nvSpPr>
        <p:spPr bwMode="auto">
          <a:xfrm>
            <a:off x="8408988" y="1773238"/>
            <a:ext cx="1308100" cy="1225550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Th.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“Central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Limit”</a:t>
            </a:r>
          </a:p>
        </p:txBody>
      </p:sp>
      <p:sp>
        <p:nvSpPr>
          <p:cNvPr id="8325" name="Line 292"/>
          <p:cNvSpPr>
            <a:spLocks noChangeShapeType="1"/>
          </p:cNvSpPr>
          <p:nvPr/>
        </p:nvSpPr>
        <p:spPr bwMode="auto">
          <a:xfrm flipH="1">
            <a:off x="8913813" y="1196975"/>
            <a:ext cx="0" cy="5762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326" name="Line 293"/>
          <p:cNvSpPr>
            <a:spLocks noChangeShapeType="1"/>
          </p:cNvSpPr>
          <p:nvPr/>
        </p:nvSpPr>
        <p:spPr bwMode="auto">
          <a:xfrm flipH="1">
            <a:off x="7616825" y="2997200"/>
            <a:ext cx="720725" cy="7921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327" name="Line 294"/>
          <p:cNvSpPr>
            <a:spLocks noChangeShapeType="1"/>
          </p:cNvSpPr>
          <p:nvPr/>
        </p:nvSpPr>
        <p:spPr bwMode="auto">
          <a:xfrm flipV="1">
            <a:off x="415925" y="4437063"/>
            <a:ext cx="7207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8328" name="Line 295"/>
          <p:cNvSpPr>
            <a:spLocks noChangeShapeType="1"/>
          </p:cNvSpPr>
          <p:nvPr/>
        </p:nvSpPr>
        <p:spPr bwMode="auto">
          <a:xfrm>
            <a:off x="1136650" y="5084763"/>
            <a:ext cx="7207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8329" name="Freeform 296"/>
          <p:cNvSpPr>
            <a:spLocks/>
          </p:cNvSpPr>
          <p:nvPr/>
        </p:nvSpPr>
        <p:spPr bwMode="auto">
          <a:xfrm>
            <a:off x="1857375" y="5072063"/>
            <a:ext cx="730250" cy="612775"/>
          </a:xfrm>
          <a:custGeom>
            <a:avLst/>
            <a:gdLst>
              <a:gd name="T0" fmla="*/ 0 w 460"/>
              <a:gd name="T1" fmla="*/ 2147483647 h 386"/>
              <a:gd name="T2" fmla="*/ 2147483647 w 460"/>
              <a:gd name="T3" fmla="*/ 2147483647 h 386"/>
              <a:gd name="T4" fmla="*/ 2147483647 w 460"/>
              <a:gd name="T5" fmla="*/ 2147483647 h 386"/>
              <a:gd name="T6" fmla="*/ 2147483647 w 460"/>
              <a:gd name="T7" fmla="*/ 2147483647 h 386"/>
              <a:gd name="T8" fmla="*/ 2147483647 w 460"/>
              <a:gd name="T9" fmla="*/ 2147483647 h 386"/>
              <a:gd name="T10" fmla="*/ 2147483647 w 460"/>
              <a:gd name="T11" fmla="*/ 2147483647 h 386"/>
              <a:gd name="T12" fmla="*/ 2147483647 w 460"/>
              <a:gd name="T13" fmla="*/ 2147483647 h 386"/>
              <a:gd name="T14" fmla="*/ 2147483647 w 460"/>
              <a:gd name="T15" fmla="*/ 2147483647 h 386"/>
              <a:gd name="T16" fmla="*/ 2147483647 w 460"/>
              <a:gd name="T17" fmla="*/ 2147483647 h 386"/>
              <a:gd name="T18" fmla="*/ 2147483647 w 460"/>
              <a:gd name="T19" fmla="*/ 2147483647 h 386"/>
              <a:gd name="T20" fmla="*/ 2147483647 w 460"/>
              <a:gd name="T21" fmla="*/ 2147483647 h 386"/>
              <a:gd name="T22" fmla="*/ 2147483647 w 460"/>
              <a:gd name="T23" fmla="*/ 2147483647 h 386"/>
              <a:gd name="T24" fmla="*/ 2147483647 w 460"/>
              <a:gd name="T25" fmla="*/ 2147483647 h 386"/>
              <a:gd name="T26" fmla="*/ 2147483647 w 460"/>
              <a:gd name="T27" fmla="*/ 2147483647 h 386"/>
              <a:gd name="T28" fmla="*/ 2147483647 w 460"/>
              <a:gd name="T29" fmla="*/ 2147483647 h 38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60" h="386">
                <a:moveTo>
                  <a:pt x="0" y="8"/>
                </a:moveTo>
                <a:cubicBezTo>
                  <a:pt x="15" y="27"/>
                  <a:pt x="30" y="46"/>
                  <a:pt x="45" y="54"/>
                </a:cubicBezTo>
                <a:cubicBezTo>
                  <a:pt x="60" y="62"/>
                  <a:pt x="75" y="62"/>
                  <a:pt x="90" y="54"/>
                </a:cubicBezTo>
                <a:cubicBezTo>
                  <a:pt x="105" y="46"/>
                  <a:pt x="121" y="16"/>
                  <a:pt x="136" y="8"/>
                </a:cubicBezTo>
                <a:cubicBezTo>
                  <a:pt x="151" y="0"/>
                  <a:pt x="174" y="0"/>
                  <a:pt x="181" y="8"/>
                </a:cubicBezTo>
                <a:cubicBezTo>
                  <a:pt x="188" y="16"/>
                  <a:pt x="174" y="31"/>
                  <a:pt x="181" y="54"/>
                </a:cubicBezTo>
                <a:cubicBezTo>
                  <a:pt x="188" y="77"/>
                  <a:pt x="219" y="121"/>
                  <a:pt x="226" y="144"/>
                </a:cubicBezTo>
                <a:cubicBezTo>
                  <a:pt x="233" y="167"/>
                  <a:pt x="211" y="190"/>
                  <a:pt x="226" y="190"/>
                </a:cubicBezTo>
                <a:cubicBezTo>
                  <a:pt x="241" y="190"/>
                  <a:pt x="302" y="137"/>
                  <a:pt x="317" y="144"/>
                </a:cubicBezTo>
                <a:cubicBezTo>
                  <a:pt x="332" y="151"/>
                  <a:pt x="310" y="212"/>
                  <a:pt x="317" y="235"/>
                </a:cubicBezTo>
                <a:cubicBezTo>
                  <a:pt x="324" y="258"/>
                  <a:pt x="355" y="257"/>
                  <a:pt x="362" y="280"/>
                </a:cubicBezTo>
                <a:cubicBezTo>
                  <a:pt x="369" y="303"/>
                  <a:pt x="354" y="356"/>
                  <a:pt x="362" y="371"/>
                </a:cubicBezTo>
                <a:cubicBezTo>
                  <a:pt x="370" y="386"/>
                  <a:pt x="393" y="378"/>
                  <a:pt x="408" y="371"/>
                </a:cubicBezTo>
                <a:cubicBezTo>
                  <a:pt x="423" y="364"/>
                  <a:pt x="446" y="341"/>
                  <a:pt x="453" y="326"/>
                </a:cubicBezTo>
                <a:cubicBezTo>
                  <a:pt x="460" y="311"/>
                  <a:pt x="453" y="288"/>
                  <a:pt x="453" y="2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8330" name="Freeform 297"/>
          <p:cNvSpPr>
            <a:spLocks/>
          </p:cNvSpPr>
          <p:nvPr/>
        </p:nvSpPr>
        <p:spPr bwMode="auto">
          <a:xfrm>
            <a:off x="4016375" y="4570413"/>
            <a:ext cx="720725" cy="514350"/>
          </a:xfrm>
          <a:custGeom>
            <a:avLst/>
            <a:gdLst>
              <a:gd name="T0" fmla="*/ 0 w 454"/>
              <a:gd name="T1" fmla="*/ 2147483647 h 324"/>
              <a:gd name="T2" fmla="*/ 2147483647 w 454"/>
              <a:gd name="T3" fmla="*/ 2147483647 h 324"/>
              <a:gd name="T4" fmla="*/ 2147483647 w 454"/>
              <a:gd name="T5" fmla="*/ 2147483647 h 324"/>
              <a:gd name="T6" fmla="*/ 2147483647 w 454"/>
              <a:gd name="T7" fmla="*/ 2147483647 h 324"/>
              <a:gd name="T8" fmla="*/ 2147483647 w 454"/>
              <a:gd name="T9" fmla="*/ 2147483647 h 324"/>
              <a:gd name="T10" fmla="*/ 2147483647 w 454"/>
              <a:gd name="T11" fmla="*/ 2147483647 h 324"/>
              <a:gd name="T12" fmla="*/ 2147483647 w 454"/>
              <a:gd name="T13" fmla="*/ 2147483647 h 324"/>
              <a:gd name="T14" fmla="*/ 2147483647 w 454"/>
              <a:gd name="T15" fmla="*/ 2147483647 h 324"/>
              <a:gd name="T16" fmla="*/ 2147483647 w 454"/>
              <a:gd name="T17" fmla="*/ 2147483647 h 324"/>
              <a:gd name="T18" fmla="*/ 2147483647 w 454"/>
              <a:gd name="T19" fmla="*/ 2147483647 h 324"/>
              <a:gd name="T20" fmla="*/ 2147483647 w 454"/>
              <a:gd name="T21" fmla="*/ 2147483647 h 324"/>
              <a:gd name="T22" fmla="*/ 2147483647 w 454"/>
              <a:gd name="T23" fmla="*/ 2147483647 h 32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54" h="324">
                <a:moveTo>
                  <a:pt x="0" y="279"/>
                </a:moveTo>
                <a:cubicBezTo>
                  <a:pt x="15" y="237"/>
                  <a:pt x="31" y="195"/>
                  <a:pt x="46" y="188"/>
                </a:cubicBezTo>
                <a:cubicBezTo>
                  <a:pt x="61" y="181"/>
                  <a:pt x="84" y="234"/>
                  <a:pt x="91" y="234"/>
                </a:cubicBezTo>
                <a:cubicBezTo>
                  <a:pt x="98" y="234"/>
                  <a:pt x="84" y="211"/>
                  <a:pt x="91" y="188"/>
                </a:cubicBezTo>
                <a:cubicBezTo>
                  <a:pt x="98" y="165"/>
                  <a:pt x="121" y="127"/>
                  <a:pt x="136" y="97"/>
                </a:cubicBezTo>
                <a:cubicBezTo>
                  <a:pt x="151" y="67"/>
                  <a:pt x="159" y="14"/>
                  <a:pt x="182" y="7"/>
                </a:cubicBezTo>
                <a:cubicBezTo>
                  <a:pt x="205" y="0"/>
                  <a:pt x="257" y="22"/>
                  <a:pt x="272" y="52"/>
                </a:cubicBezTo>
                <a:cubicBezTo>
                  <a:pt x="287" y="82"/>
                  <a:pt x="264" y="165"/>
                  <a:pt x="272" y="188"/>
                </a:cubicBezTo>
                <a:cubicBezTo>
                  <a:pt x="280" y="211"/>
                  <a:pt x="295" y="180"/>
                  <a:pt x="318" y="188"/>
                </a:cubicBezTo>
                <a:cubicBezTo>
                  <a:pt x="341" y="196"/>
                  <a:pt x="394" y="219"/>
                  <a:pt x="409" y="234"/>
                </a:cubicBezTo>
                <a:cubicBezTo>
                  <a:pt x="424" y="249"/>
                  <a:pt x="402" y="264"/>
                  <a:pt x="409" y="279"/>
                </a:cubicBezTo>
                <a:cubicBezTo>
                  <a:pt x="416" y="294"/>
                  <a:pt x="435" y="309"/>
                  <a:pt x="454" y="3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Intégrer le bruit (1/3) la ‘marche aléatoire’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109663"/>
            <a:ext cx="8955088" cy="735012"/>
          </a:xfrm>
        </p:spPr>
        <p:txBody>
          <a:bodyPr/>
          <a:lstStyle/>
          <a:p>
            <a:r>
              <a:rPr lang="fr-FR" altLang="fr-FR" smtClean="0"/>
              <a:t>Matlab ou Octave :</a:t>
            </a:r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3368675" y="836613"/>
            <a:ext cx="5976938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noise = (randi(2,[nstep ntraj])-1.5)*2;    %%                 matrice aleatoire de +1/-1</a:t>
            </a:r>
          </a:p>
          <a:p>
            <a:pPr algn="r">
              <a:spcBef>
                <a:spcPct val="5000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int_noise = cumsum(noise);                  %% chaque colonne est une trajectoire</a:t>
            </a:r>
          </a:p>
          <a:p>
            <a:pPr algn="r">
              <a:spcBef>
                <a:spcPct val="5000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var(int_noise(end,:))                               %%                                    autour de 100</a:t>
            </a:r>
          </a:p>
        </p:txBody>
      </p:sp>
      <p:pic>
        <p:nvPicPr>
          <p:cNvPr id="922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213"/>
            <a:ext cx="498157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13" y="1700213"/>
            <a:ext cx="49911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Intégrer le bruit (2/3) le temps travaille pour nous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3" y="908050"/>
            <a:ext cx="9906000" cy="5257800"/>
          </a:xfrm>
        </p:spPr>
        <p:txBody>
          <a:bodyPr/>
          <a:lstStyle/>
          <a:p>
            <a:pPr indent="0">
              <a:lnSpc>
                <a:spcPct val="90000"/>
              </a:lnSpc>
              <a:buFont typeface="Webdings" panose="05030102010509060703" pitchFamily="18" charset="2"/>
              <a:buNone/>
              <a:defRPr/>
            </a:pPr>
            <a:r>
              <a:rPr lang="fr-FR" altLang="fr-FR" dirty="0" smtClean="0"/>
              <a:t>         E(X+Y) = E(X)+E(Y)</a:t>
            </a:r>
          </a:p>
          <a:p>
            <a:pPr indent="0">
              <a:lnSpc>
                <a:spcPct val="90000"/>
              </a:lnSpc>
              <a:buFont typeface="Webdings" panose="05030102010509060703" pitchFamily="18" charset="2"/>
              <a:buNone/>
              <a:defRPr/>
            </a:pPr>
            <a:r>
              <a:rPr lang="fr-FR" altLang="fr-FR" dirty="0" smtClean="0"/>
              <a:t>         V(X+Y) = V(X)+V(Y)   </a:t>
            </a:r>
            <a:r>
              <a:rPr lang="fr-FR" altLang="fr-FR" dirty="0" err="1" smtClean="0"/>
              <a:t>ssi</a:t>
            </a:r>
            <a:r>
              <a:rPr lang="fr-FR" altLang="fr-FR" dirty="0" smtClean="0"/>
              <a:t>   X et Y </a:t>
            </a:r>
            <a:r>
              <a:rPr lang="fr-FR" altLang="fr-FR" dirty="0" err="1" smtClean="0"/>
              <a:t>décorrélées</a:t>
            </a:r>
            <a:r>
              <a:rPr lang="fr-FR" altLang="fr-FR" dirty="0"/>
              <a:t> </a:t>
            </a:r>
            <a:r>
              <a:rPr lang="fr-FR" altLang="fr-FR" dirty="0" smtClean="0"/>
              <a:t>  si   X et Y indépendantes</a:t>
            </a:r>
          </a:p>
          <a:p>
            <a:pPr lvl="1">
              <a:lnSpc>
                <a:spcPct val="90000"/>
              </a:lnSpc>
              <a:defRPr/>
            </a:pPr>
            <a:r>
              <a:rPr lang="fr-FR" altLang="fr-FR" dirty="0" smtClean="0"/>
              <a:t>Ex : moyenne de n mesures; si écart-type(mesure) = </a:t>
            </a:r>
            <a:r>
              <a:rPr lang="fr-FR" altLang="fr-FR" dirty="0" smtClean="0">
                <a:sym typeface="Symbol" pitchFamily="18" charset="2"/>
              </a:rPr>
              <a:t></a:t>
            </a:r>
            <a:r>
              <a:rPr lang="fr-FR" altLang="fr-FR" dirty="0" smtClean="0"/>
              <a:t>, que vaut écart-type(moyenne) ?</a:t>
            </a:r>
          </a:p>
          <a:p>
            <a:pPr>
              <a:lnSpc>
                <a:spcPct val="90000"/>
              </a:lnSpc>
              <a:defRPr/>
            </a:pPr>
            <a:endParaRPr lang="fr-FR" altLang="fr-FR" dirty="0" smtClean="0"/>
          </a:p>
          <a:p>
            <a:pPr>
              <a:lnSpc>
                <a:spcPct val="90000"/>
              </a:lnSpc>
              <a:defRPr/>
            </a:pPr>
            <a:r>
              <a:rPr lang="fr-FR" altLang="fr-FR" dirty="0" smtClean="0"/>
              <a:t>Soit IN(t1,t2) l’intégrale sur [t1 t2] du bruit N(t) :</a:t>
            </a:r>
          </a:p>
          <a:p>
            <a:pPr>
              <a:lnSpc>
                <a:spcPct val="90000"/>
              </a:lnSpc>
              <a:defRPr/>
            </a:pPr>
            <a:r>
              <a:rPr lang="fr-FR" altLang="fr-FR" dirty="0" smtClean="0"/>
              <a:t>IN(0,T/2) et IN(T/2,T) sont deux V.A. indépendantes et </a:t>
            </a:r>
            <a:r>
              <a:rPr lang="fr-FR" altLang="fr-FR" dirty="0" err="1" smtClean="0"/>
              <a:t>identiq</a:t>
            </a:r>
            <a:r>
              <a:rPr lang="fr-FR" altLang="fr-FR" dirty="0" smtClean="0"/>
              <a:t>. distribuées</a:t>
            </a:r>
          </a:p>
          <a:p>
            <a:pPr>
              <a:lnSpc>
                <a:spcPct val="90000"/>
              </a:lnSpc>
              <a:defRPr/>
            </a:pPr>
            <a:r>
              <a:rPr lang="fr-FR" altLang="fr-FR" dirty="0" smtClean="0"/>
              <a:t>Donc V(IN(0,T)) = V(IN(0,T/2)  +     IN(T/2, T))</a:t>
            </a:r>
          </a:p>
          <a:p>
            <a:pPr>
              <a:lnSpc>
                <a:spcPct val="90000"/>
              </a:lnSpc>
              <a:defRPr/>
            </a:pPr>
            <a:r>
              <a:rPr lang="fr-FR" altLang="fr-FR" dirty="0" smtClean="0"/>
              <a:t>                           = V(IN(0,T/2)) + V(IN(T/2, T))</a:t>
            </a:r>
          </a:p>
          <a:p>
            <a:pPr>
              <a:lnSpc>
                <a:spcPct val="90000"/>
              </a:lnSpc>
              <a:defRPr/>
            </a:pPr>
            <a:r>
              <a:rPr lang="fr-FR" altLang="fr-FR" dirty="0" smtClean="0"/>
              <a:t>                           = 2 * V(IN(0,T/2))</a:t>
            </a:r>
          </a:p>
          <a:p>
            <a:pPr>
              <a:lnSpc>
                <a:spcPct val="90000"/>
              </a:lnSpc>
              <a:defRPr/>
            </a:pPr>
            <a:r>
              <a:rPr lang="fr-FR" altLang="fr-FR" dirty="0" smtClean="0"/>
              <a:t>Donc V(IN(0,T)) est proportionnelle à T :              V(IN(0,T)) = N</a:t>
            </a:r>
            <a:r>
              <a:rPr lang="fr-FR" altLang="fr-FR" baseline="-25000" dirty="0" smtClean="0"/>
              <a:t>0</a:t>
            </a:r>
            <a:r>
              <a:rPr lang="fr-FR" altLang="fr-FR" dirty="0" smtClean="0"/>
              <a:t>/2  T  </a:t>
            </a:r>
          </a:p>
          <a:p>
            <a:pPr lvl="1">
              <a:lnSpc>
                <a:spcPct val="90000"/>
              </a:lnSpc>
              <a:defRPr/>
            </a:pPr>
            <a:r>
              <a:rPr lang="fr-FR" altLang="fr-FR" dirty="0" smtClean="0"/>
              <a:t>‘N</a:t>
            </a:r>
            <a:r>
              <a:rPr lang="fr-FR" altLang="fr-FR" baseline="-25000" dirty="0" smtClean="0"/>
              <a:t>0</a:t>
            </a:r>
            <a:r>
              <a:rPr lang="fr-FR" altLang="fr-FR" dirty="0" smtClean="0"/>
              <a:t>/2’ pour être conforme à la tradition : c’est la ‘DSP’ (Densité Spectrale de Puissance)</a:t>
            </a:r>
          </a:p>
          <a:p>
            <a:pPr lvl="1">
              <a:lnSpc>
                <a:spcPct val="90000"/>
              </a:lnSpc>
              <a:defRPr/>
            </a:pPr>
            <a:r>
              <a:rPr lang="fr-FR" altLang="fr-FR" dirty="0" smtClean="0"/>
              <a:t>ATTENTION : ce </a:t>
            </a:r>
            <a:r>
              <a:rPr lang="fr-FR" altLang="fr-FR" dirty="0" err="1" smtClean="0"/>
              <a:t>coeff</a:t>
            </a:r>
            <a:r>
              <a:rPr lang="fr-FR" altLang="fr-FR" dirty="0" smtClean="0"/>
              <a:t> n’est pas la variance V(N(t))</a:t>
            </a:r>
          </a:p>
          <a:p>
            <a:pPr>
              <a:lnSpc>
                <a:spcPct val="90000"/>
              </a:lnSpc>
              <a:defRPr/>
            </a:pPr>
            <a:endParaRPr lang="fr-FR" altLang="fr-FR" dirty="0" smtClean="0"/>
          </a:p>
          <a:p>
            <a:pPr>
              <a:lnSpc>
                <a:spcPct val="90000"/>
              </a:lnSpc>
              <a:defRPr/>
            </a:pPr>
            <a:r>
              <a:rPr lang="fr-FR" altLang="fr-FR" dirty="0" smtClean="0"/>
              <a:t>S(t)  = +A  </a:t>
            </a:r>
            <a:r>
              <a:rPr lang="fr-FR" altLang="fr-FR" dirty="0" smtClean="0">
                <a:sym typeface="Wingdings" pitchFamily="2" charset="2"/>
              </a:rPr>
              <a:t>   IS(0,t)   = At</a:t>
            </a:r>
          </a:p>
          <a:p>
            <a:pPr>
              <a:lnSpc>
                <a:spcPct val="90000"/>
              </a:lnSpc>
              <a:defRPr/>
            </a:pPr>
            <a:r>
              <a:rPr lang="fr-FR" altLang="fr-FR" dirty="0" smtClean="0">
                <a:sym typeface="Symbol" pitchFamily="18" charset="2"/>
              </a:rPr>
              <a:t>Alors que      | IN(0,t) | t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016375" y="5661025"/>
            <a:ext cx="5816600" cy="514350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r>
              <a:rPr lang="fr-FR" altLang="fr-FR" sz="2400">
                <a:solidFill>
                  <a:srgbClr val="CC0000"/>
                </a:solidFill>
              </a:rPr>
              <a:t>LE TEMPS TRAVAILLE POUR NOUS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1" descr="slide_snr_p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2466975"/>
            <a:ext cx="5024437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Intégrer le bruit (3/3) SNR et Peb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65175"/>
            <a:ext cx="5457825" cy="5616575"/>
          </a:xfrm>
        </p:spPr>
        <p:txBody>
          <a:bodyPr/>
          <a:lstStyle/>
          <a:p>
            <a:pPr>
              <a:buFont typeface="Webdings" panose="05030102010509060703" pitchFamily="18" charset="2"/>
              <a:buNone/>
            </a:pPr>
            <a:r>
              <a:rPr lang="fr-FR" altLang="fr-FR" smtClean="0"/>
              <a:t>        Erreur Bit</a:t>
            </a:r>
          </a:p>
          <a:p>
            <a:pPr>
              <a:buFont typeface="Symbol" panose="05050102010706020507" pitchFamily="18" charset="2"/>
              <a:buChar char="Û"/>
            </a:pPr>
            <a:r>
              <a:rPr lang="fr-FR" altLang="fr-FR" smtClean="0"/>
              <a:t>      (0 émis  &amp; 1 estimé) ou l’inverse</a:t>
            </a:r>
          </a:p>
          <a:p>
            <a:pPr>
              <a:buFont typeface="Symbol" panose="05050102010706020507" pitchFamily="18" charset="2"/>
              <a:buChar char="Û"/>
            </a:pPr>
            <a:r>
              <a:rPr lang="fr-FR" altLang="fr-FR" smtClean="0"/>
              <a:t>      (IS = -AT &amp; IN &gt; AT) ou l’inverse</a:t>
            </a:r>
          </a:p>
          <a:p>
            <a:pPr lvl="1">
              <a:buFont typeface="Symbol" panose="05050102010706020507" pitchFamily="18" charset="2"/>
              <a:buChar char="Û"/>
            </a:pPr>
            <a:endParaRPr lang="fr-FR" altLang="fr-FR" smtClean="0"/>
          </a:p>
          <a:p>
            <a:pPr>
              <a:buFont typeface="Wingdings" panose="05000000000000000000" pitchFamily="2" charset="2"/>
              <a:buNone/>
            </a:pPr>
            <a:r>
              <a:rPr lang="fr-FR" altLang="fr-FR" smtClean="0">
                <a:latin typeface="Lucida Calligraphy" panose="03010101010101010101" pitchFamily="66" charset="0"/>
              </a:rPr>
              <a:t>P</a:t>
            </a:r>
            <a:r>
              <a:rPr lang="fr-FR" altLang="fr-FR" smtClean="0"/>
              <a:t>{ Erreur Bit }</a:t>
            </a:r>
          </a:p>
          <a:p>
            <a:pPr>
              <a:buFont typeface="Symbol" panose="05050102010706020507" pitchFamily="18" charset="2"/>
              <a:buNone/>
            </a:pPr>
            <a:r>
              <a:rPr lang="fr-FR" altLang="fr-FR" smtClean="0"/>
              <a:t>= ½ </a:t>
            </a:r>
            <a:r>
              <a:rPr lang="fr-FR" altLang="fr-FR" smtClean="0">
                <a:latin typeface="Lucida Calligraphy" panose="03010101010101010101" pitchFamily="66" charset="0"/>
              </a:rPr>
              <a:t>P</a:t>
            </a:r>
            <a:r>
              <a:rPr lang="fr-FR" altLang="fr-FR" smtClean="0"/>
              <a:t>{ IN &gt; AT } + ½ </a:t>
            </a:r>
            <a:r>
              <a:rPr lang="fr-FR" altLang="fr-FR" smtClean="0">
                <a:latin typeface="Lucida Calligraphy" panose="03010101010101010101" pitchFamily="66" charset="0"/>
              </a:rPr>
              <a:t>P</a:t>
            </a:r>
            <a:r>
              <a:rPr lang="fr-FR" altLang="fr-FR" smtClean="0"/>
              <a:t>{ IN &lt; -AT }</a:t>
            </a:r>
          </a:p>
          <a:p>
            <a:pPr>
              <a:buFont typeface="Symbol" panose="05050102010706020507" pitchFamily="18" charset="2"/>
              <a:buNone/>
            </a:pPr>
            <a:r>
              <a:rPr lang="fr-FR" altLang="fr-FR" smtClean="0"/>
              <a:t>= </a:t>
            </a:r>
            <a:r>
              <a:rPr lang="fr-FR" altLang="fr-FR" smtClean="0">
                <a:latin typeface="Lucida Calligraphy" panose="03010101010101010101" pitchFamily="66" charset="0"/>
              </a:rPr>
              <a:t>P</a:t>
            </a:r>
            <a:r>
              <a:rPr lang="fr-FR" altLang="fr-FR" smtClean="0"/>
              <a:t>{ IN &gt; AT }</a:t>
            </a:r>
          </a:p>
          <a:p>
            <a:pPr>
              <a:buFont typeface="Symbol" panose="05050102010706020507" pitchFamily="18" charset="2"/>
              <a:buNone/>
            </a:pPr>
            <a:r>
              <a:rPr lang="fr-FR" altLang="fr-FR" smtClean="0"/>
              <a:t>= </a:t>
            </a:r>
            <a:r>
              <a:rPr lang="fr-FR" altLang="fr-FR" smtClean="0">
                <a:latin typeface="Lucida Calligraphy" panose="03010101010101010101" pitchFamily="66" charset="0"/>
              </a:rPr>
              <a:t>P</a:t>
            </a:r>
            <a:r>
              <a:rPr lang="fr-FR" altLang="fr-FR" smtClean="0"/>
              <a:t>{ </a:t>
            </a:r>
            <a:r>
              <a:rPr lang="fr-FR" altLang="fr-FR" smtClean="0">
                <a:latin typeface="Lucida Calligraphy" panose="03010101010101010101" pitchFamily="66" charset="0"/>
              </a:rPr>
              <a:t>N</a:t>
            </a:r>
            <a:r>
              <a:rPr lang="fr-FR" altLang="fr-FR" smtClean="0"/>
              <a:t>(0,</a:t>
            </a:r>
            <a:r>
              <a:rPr lang="fr-FR" altLang="fr-FR" smtClean="0">
                <a:latin typeface="Lucida Calligraphy" panose="03010101010101010101" pitchFamily="66" charset="0"/>
                <a:sym typeface="Symbol" panose="05050102010706020507" pitchFamily="18" charset="2"/>
              </a:rPr>
              <a:t> </a:t>
            </a:r>
            <a:r>
              <a:rPr lang="fr-FR" altLang="fr-FR" smtClean="0"/>
              <a:t>N</a:t>
            </a:r>
            <a:r>
              <a:rPr lang="fr-FR" altLang="fr-FR" baseline="-25000" smtClean="0"/>
              <a:t>0</a:t>
            </a:r>
            <a:r>
              <a:rPr lang="fr-FR" altLang="fr-FR" smtClean="0"/>
              <a:t>/2 T) &gt; AT }</a:t>
            </a:r>
          </a:p>
          <a:p>
            <a:pPr>
              <a:buFont typeface="Symbol" panose="05050102010706020507" pitchFamily="18" charset="2"/>
              <a:buNone/>
            </a:pPr>
            <a:r>
              <a:rPr lang="fr-FR" altLang="fr-FR" smtClean="0"/>
              <a:t>= </a:t>
            </a:r>
            <a:r>
              <a:rPr lang="fr-FR" altLang="fr-FR" smtClean="0">
                <a:latin typeface="Lucida Calligraphy" panose="03010101010101010101" pitchFamily="66" charset="0"/>
              </a:rPr>
              <a:t>P</a:t>
            </a:r>
            <a:r>
              <a:rPr lang="fr-FR" altLang="fr-FR" smtClean="0"/>
              <a:t>{ </a:t>
            </a:r>
            <a:r>
              <a:rPr lang="fr-FR" altLang="fr-FR" smtClean="0">
                <a:latin typeface="Lucida Calligraphy" panose="03010101010101010101" pitchFamily="66" charset="0"/>
              </a:rPr>
              <a:t>N</a:t>
            </a:r>
            <a:r>
              <a:rPr lang="fr-FR" altLang="fr-FR" smtClean="0"/>
              <a:t>(0, 1) &gt; AT /  </a:t>
            </a:r>
            <a:r>
              <a:rPr lang="fr-FR" altLang="fr-FR" smtClean="0">
                <a:sym typeface="Symbol" panose="05050102010706020507" pitchFamily="18" charset="2"/>
              </a:rPr>
              <a:t>(</a:t>
            </a:r>
            <a:r>
              <a:rPr lang="fr-FR" altLang="fr-FR" smtClean="0"/>
              <a:t>N</a:t>
            </a:r>
            <a:r>
              <a:rPr lang="fr-FR" altLang="fr-FR" baseline="-25000" smtClean="0"/>
              <a:t>0</a:t>
            </a:r>
            <a:r>
              <a:rPr lang="fr-FR" altLang="fr-FR" smtClean="0"/>
              <a:t>/2 T</a:t>
            </a:r>
            <a:r>
              <a:rPr lang="fr-FR" altLang="fr-FR" smtClean="0">
                <a:sym typeface="Symbol" panose="05050102010706020507" pitchFamily="18" charset="2"/>
              </a:rPr>
              <a:t>)</a:t>
            </a:r>
            <a:r>
              <a:rPr lang="fr-FR" altLang="fr-FR" smtClean="0"/>
              <a:t> }</a:t>
            </a:r>
            <a:endParaRPr lang="fr-FR" altLang="fr-FR" smtClean="0">
              <a:latin typeface="Lucida Calligraphy" panose="03010101010101010101" pitchFamily="66" charset="0"/>
              <a:sym typeface="Symbol" panose="05050102010706020507" pitchFamily="18" charset="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fr-FR" altLang="fr-FR" smtClean="0"/>
              <a:t>= </a:t>
            </a:r>
            <a:r>
              <a:rPr lang="fr-FR" altLang="fr-FR" smtClean="0">
                <a:latin typeface="Lucida Calligraphy" panose="03010101010101010101" pitchFamily="66" charset="0"/>
              </a:rPr>
              <a:t>P</a:t>
            </a:r>
            <a:r>
              <a:rPr lang="fr-FR" altLang="fr-FR" smtClean="0"/>
              <a:t>{ </a:t>
            </a:r>
            <a:r>
              <a:rPr lang="fr-FR" altLang="fr-FR" smtClean="0">
                <a:latin typeface="Lucida Calligraphy" panose="03010101010101010101" pitchFamily="66" charset="0"/>
              </a:rPr>
              <a:t>N</a:t>
            </a:r>
            <a:r>
              <a:rPr lang="fr-FR" altLang="fr-FR" smtClean="0"/>
              <a:t>(0, 1) &gt; </a:t>
            </a:r>
            <a:r>
              <a:rPr lang="fr-FR" altLang="fr-FR" smtClean="0">
                <a:sym typeface="Symbol" panose="05050102010706020507" pitchFamily="18" charset="2"/>
              </a:rPr>
              <a:t>(2 A</a:t>
            </a:r>
            <a:r>
              <a:rPr lang="fr-FR" altLang="fr-FR" baseline="30000" smtClean="0">
                <a:sym typeface="Symbol" panose="05050102010706020507" pitchFamily="18" charset="2"/>
              </a:rPr>
              <a:t>2</a:t>
            </a:r>
            <a:r>
              <a:rPr lang="fr-FR" altLang="fr-FR" smtClean="0">
                <a:sym typeface="Symbol" panose="05050102010706020507" pitchFamily="18" charset="2"/>
              </a:rPr>
              <a:t>T/ </a:t>
            </a:r>
            <a:r>
              <a:rPr lang="fr-FR" altLang="fr-FR" smtClean="0"/>
              <a:t>N</a:t>
            </a:r>
            <a:r>
              <a:rPr lang="fr-FR" altLang="fr-FR" baseline="-25000" smtClean="0"/>
              <a:t>0</a:t>
            </a:r>
            <a:r>
              <a:rPr lang="fr-FR" altLang="fr-FR" smtClean="0"/>
              <a:t>) }</a:t>
            </a:r>
          </a:p>
          <a:p>
            <a:pPr>
              <a:buFont typeface="Webdings" panose="05030102010509060703" pitchFamily="18" charset="2"/>
              <a:buNone/>
            </a:pPr>
            <a:r>
              <a:rPr lang="fr-FR" altLang="fr-FR" smtClean="0"/>
              <a:t>= </a:t>
            </a:r>
            <a:r>
              <a:rPr lang="fr-FR" altLang="fr-FR" smtClean="0">
                <a:latin typeface="Lucida Calligraphy" panose="03010101010101010101" pitchFamily="66" charset="0"/>
              </a:rPr>
              <a:t>P</a:t>
            </a:r>
            <a:r>
              <a:rPr lang="fr-FR" altLang="fr-FR" smtClean="0"/>
              <a:t>{ </a:t>
            </a:r>
            <a:r>
              <a:rPr lang="fr-FR" altLang="fr-FR" smtClean="0">
                <a:latin typeface="Lucida Calligraphy" panose="03010101010101010101" pitchFamily="66" charset="0"/>
              </a:rPr>
              <a:t>N</a:t>
            </a:r>
            <a:r>
              <a:rPr lang="fr-FR" altLang="fr-FR" smtClean="0"/>
              <a:t>(0, 1) &gt; </a:t>
            </a:r>
            <a:r>
              <a:rPr lang="fr-FR" altLang="fr-FR" smtClean="0">
                <a:sym typeface="Symbol" panose="05050102010706020507" pitchFamily="18" charset="2"/>
              </a:rPr>
              <a:t>(2</a:t>
            </a:r>
            <a:r>
              <a:rPr lang="fr-FR" altLang="fr-FR" smtClean="0"/>
              <a:t>E</a:t>
            </a:r>
            <a:r>
              <a:rPr lang="fr-FR" altLang="fr-FR" baseline="-25000" smtClean="0"/>
              <a:t>b</a:t>
            </a:r>
            <a:r>
              <a:rPr lang="fr-FR" altLang="fr-FR" smtClean="0">
                <a:sym typeface="Symbol" panose="05050102010706020507" pitchFamily="18" charset="2"/>
              </a:rPr>
              <a:t>/</a:t>
            </a:r>
            <a:r>
              <a:rPr lang="fr-FR" altLang="fr-FR" smtClean="0"/>
              <a:t>N</a:t>
            </a:r>
            <a:r>
              <a:rPr lang="fr-FR" altLang="fr-FR" baseline="-25000" smtClean="0"/>
              <a:t>0</a:t>
            </a:r>
            <a:r>
              <a:rPr lang="fr-FR" altLang="fr-FR" smtClean="0"/>
              <a:t>) }    car E</a:t>
            </a:r>
            <a:r>
              <a:rPr lang="fr-FR" altLang="fr-FR" baseline="-25000" smtClean="0"/>
              <a:t>b</a:t>
            </a:r>
            <a:r>
              <a:rPr lang="fr-FR" altLang="fr-FR" smtClean="0"/>
              <a:t> = </a:t>
            </a:r>
            <a:r>
              <a:rPr lang="fr-FR" altLang="fr-FR" smtClean="0">
                <a:sym typeface="Symbol" panose="05050102010706020507" pitchFamily="18" charset="2"/>
              </a:rPr>
              <a:t>A</a:t>
            </a:r>
            <a:r>
              <a:rPr lang="fr-FR" altLang="fr-FR" baseline="30000" smtClean="0">
                <a:sym typeface="Symbol" panose="05050102010706020507" pitchFamily="18" charset="2"/>
              </a:rPr>
              <a:t>2</a:t>
            </a:r>
            <a:r>
              <a:rPr lang="fr-FR" altLang="fr-FR" smtClean="0">
                <a:sym typeface="Symbol" panose="05050102010706020507" pitchFamily="18" charset="2"/>
              </a:rPr>
              <a:t>T</a:t>
            </a:r>
            <a:endParaRPr lang="fr-FR" altLang="fr-FR" smtClean="0"/>
          </a:p>
          <a:p>
            <a:pPr lvl="1"/>
            <a:endParaRPr lang="fr-FR" altLang="fr-FR" smtClean="0"/>
          </a:p>
          <a:p>
            <a:r>
              <a:rPr lang="fr-FR" altLang="fr-FR" smtClean="0">
                <a:latin typeface="Lucida Calligraphy" panose="03010101010101010101" pitchFamily="66" charset="0"/>
              </a:rPr>
              <a:t>P</a:t>
            </a:r>
            <a:r>
              <a:rPr lang="fr-FR" altLang="fr-FR" smtClean="0"/>
              <a:t>{ Erreur Bit } = Q( </a:t>
            </a:r>
            <a:r>
              <a:rPr lang="fr-FR" altLang="fr-FR" smtClean="0">
                <a:sym typeface="Symbol" panose="05050102010706020507" pitchFamily="18" charset="2"/>
              </a:rPr>
              <a:t>(</a:t>
            </a:r>
            <a:r>
              <a:rPr lang="fr-FR" altLang="fr-FR" u="sng" smtClean="0">
                <a:sym typeface="Symbol" panose="05050102010706020507" pitchFamily="18" charset="2"/>
              </a:rPr>
              <a:t>2</a:t>
            </a:r>
            <a:r>
              <a:rPr lang="fr-FR" altLang="fr-FR" u="sng" smtClean="0"/>
              <a:t>E</a:t>
            </a:r>
            <a:r>
              <a:rPr lang="fr-FR" altLang="fr-FR" u="sng" baseline="-25000" smtClean="0"/>
              <a:t>b</a:t>
            </a:r>
            <a:r>
              <a:rPr lang="fr-FR" altLang="fr-FR" u="sng" smtClean="0">
                <a:sym typeface="Symbol" panose="05050102010706020507" pitchFamily="18" charset="2"/>
              </a:rPr>
              <a:t>/</a:t>
            </a:r>
            <a:r>
              <a:rPr lang="fr-FR" altLang="fr-FR" u="sng" smtClean="0"/>
              <a:t>N</a:t>
            </a:r>
            <a:r>
              <a:rPr lang="fr-FR" altLang="fr-FR" u="sng" baseline="-25000" smtClean="0"/>
              <a:t>0</a:t>
            </a:r>
            <a:r>
              <a:rPr lang="fr-FR" altLang="fr-FR" smtClean="0"/>
              <a:t>) )</a:t>
            </a:r>
          </a:p>
          <a:p>
            <a:pPr lvl="1"/>
            <a:r>
              <a:rPr lang="fr-FR" altLang="fr-FR" smtClean="0"/>
              <a:t>                              ‘Signal/Noise Ratio’ (par bit)</a:t>
            </a:r>
          </a:p>
          <a:p>
            <a:pPr lvl="1"/>
            <a:r>
              <a:rPr lang="fr-FR" altLang="fr-FR" smtClean="0"/>
              <a:t>Q : si on double la durée du bit, le SNR …</a:t>
            </a:r>
          </a:p>
        </p:txBody>
      </p:sp>
      <p:pic>
        <p:nvPicPr>
          <p:cNvPr id="11269" name="Picture 10" descr="slide_snr_bin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835025"/>
            <a:ext cx="502443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uve_de_programme">
  <a:themeElements>
    <a:clrScheme name="preuve_de_programme 6">
      <a:dk1>
        <a:srgbClr val="003366"/>
      </a:dk1>
      <a:lt1>
        <a:srgbClr val="FFFFFF"/>
      </a:lt1>
      <a:dk2>
        <a:srgbClr val="022040"/>
      </a:dk2>
      <a:lt2>
        <a:srgbClr val="807F87"/>
      </a:lt2>
      <a:accent1>
        <a:srgbClr val="B4C991"/>
      </a:accent1>
      <a:accent2>
        <a:srgbClr val="B33500"/>
      </a:accent2>
      <a:accent3>
        <a:srgbClr val="FFFFFF"/>
      </a:accent3>
      <a:accent4>
        <a:srgbClr val="002A56"/>
      </a:accent4>
      <a:accent5>
        <a:srgbClr val="D6E1C7"/>
      </a:accent5>
      <a:accent6>
        <a:srgbClr val="A22F00"/>
      </a:accent6>
      <a:hlink>
        <a:srgbClr val="FF9600"/>
      </a:hlink>
      <a:folHlink>
        <a:srgbClr val="076BD9"/>
      </a:folHlink>
    </a:clrScheme>
    <a:fontScheme name="preuve_de_program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10377" tIns="55189" rIns="110377" bIns="55189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1200" b="1" i="0" u="none" strike="noStrike" cap="none" normalizeH="0" baseline="0" smtClean="0">
            <a:ln>
              <a:noFill/>
            </a:ln>
            <a:solidFill>
              <a:srgbClr val="084887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10377" tIns="55189" rIns="110377" bIns="55189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1200" b="1" i="0" u="none" strike="noStrike" cap="none" normalizeH="0" baseline="0" smtClean="0">
            <a:ln>
              <a:noFill/>
            </a:ln>
            <a:solidFill>
              <a:srgbClr val="084887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uve_de_programme 1">
        <a:dk1>
          <a:srgbClr val="022040"/>
        </a:dk1>
        <a:lt1>
          <a:srgbClr val="FFFFFF"/>
        </a:lt1>
        <a:dk2>
          <a:srgbClr val="022040"/>
        </a:dk2>
        <a:lt2>
          <a:srgbClr val="0669D6"/>
        </a:lt2>
        <a:accent1>
          <a:srgbClr val="63D3FB"/>
        </a:accent1>
        <a:accent2>
          <a:srgbClr val="B33500"/>
        </a:accent2>
        <a:accent3>
          <a:srgbClr val="FFFFFF"/>
        </a:accent3>
        <a:accent4>
          <a:srgbClr val="011A35"/>
        </a:accent4>
        <a:accent5>
          <a:srgbClr val="B7E6FD"/>
        </a:accent5>
        <a:accent6>
          <a:srgbClr val="A22F00"/>
        </a:accent6>
        <a:hlink>
          <a:srgbClr val="FFB329"/>
        </a:hlink>
        <a:folHlink>
          <a:srgbClr val="6AB4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uve_de_programme 2">
        <a:dk1>
          <a:srgbClr val="022040"/>
        </a:dk1>
        <a:lt1>
          <a:srgbClr val="FFFFFF"/>
        </a:lt1>
        <a:dk2>
          <a:srgbClr val="022040"/>
        </a:dk2>
        <a:lt2>
          <a:srgbClr val="066992"/>
        </a:lt2>
        <a:accent1>
          <a:srgbClr val="9FC2FF"/>
        </a:accent1>
        <a:accent2>
          <a:srgbClr val="B33500"/>
        </a:accent2>
        <a:accent3>
          <a:srgbClr val="FFFFFF"/>
        </a:accent3>
        <a:accent4>
          <a:srgbClr val="011A35"/>
        </a:accent4>
        <a:accent5>
          <a:srgbClr val="CDDDFF"/>
        </a:accent5>
        <a:accent6>
          <a:srgbClr val="A22F00"/>
        </a:accent6>
        <a:hlink>
          <a:srgbClr val="FF9549"/>
        </a:hlink>
        <a:folHlink>
          <a:srgbClr val="9CB8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uve_de_programme 3">
        <a:dk1>
          <a:srgbClr val="022040"/>
        </a:dk1>
        <a:lt1>
          <a:srgbClr val="FFFFFF"/>
        </a:lt1>
        <a:dk2>
          <a:srgbClr val="022040"/>
        </a:dk2>
        <a:lt2>
          <a:srgbClr val="0644D6"/>
        </a:lt2>
        <a:accent1>
          <a:srgbClr val="7ED3FF"/>
        </a:accent1>
        <a:accent2>
          <a:srgbClr val="B33500"/>
        </a:accent2>
        <a:accent3>
          <a:srgbClr val="FFFFFF"/>
        </a:accent3>
        <a:accent4>
          <a:srgbClr val="011A35"/>
        </a:accent4>
        <a:accent5>
          <a:srgbClr val="C0E6FF"/>
        </a:accent5>
        <a:accent6>
          <a:srgbClr val="A22F00"/>
        </a:accent6>
        <a:hlink>
          <a:srgbClr val="FF9600"/>
        </a:hlink>
        <a:folHlink>
          <a:srgbClr val="00C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uve_de_programme 4">
        <a:dk1>
          <a:srgbClr val="022040"/>
        </a:dk1>
        <a:lt1>
          <a:srgbClr val="FFFFFF"/>
        </a:lt1>
        <a:dk2>
          <a:srgbClr val="022040"/>
        </a:dk2>
        <a:lt2>
          <a:srgbClr val="FF9549"/>
        </a:lt2>
        <a:accent1>
          <a:srgbClr val="FFD1AF"/>
        </a:accent1>
        <a:accent2>
          <a:srgbClr val="B33500"/>
        </a:accent2>
        <a:accent3>
          <a:srgbClr val="FFFFFF"/>
        </a:accent3>
        <a:accent4>
          <a:srgbClr val="011A35"/>
        </a:accent4>
        <a:accent5>
          <a:srgbClr val="FFE5D4"/>
        </a:accent5>
        <a:accent6>
          <a:srgbClr val="A22F00"/>
        </a:accent6>
        <a:hlink>
          <a:srgbClr val="FF9549"/>
        </a:hlink>
        <a:folHlink>
          <a:srgbClr val="0669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uve_de_programme 5">
        <a:dk1>
          <a:srgbClr val="022040"/>
        </a:dk1>
        <a:lt1>
          <a:srgbClr val="FFFFFF"/>
        </a:lt1>
        <a:dk2>
          <a:srgbClr val="022040"/>
        </a:dk2>
        <a:lt2>
          <a:srgbClr val="596E36"/>
        </a:lt2>
        <a:accent1>
          <a:srgbClr val="B4C991"/>
        </a:accent1>
        <a:accent2>
          <a:srgbClr val="B33500"/>
        </a:accent2>
        <a:accent3>
          <a:srgbClr val="FFFFFF"/>
        </a:accent3>
        <a:accent4>
          <a:srgbClr val="011A35"/>
        </a:accent4>
        <a:accent5>
          <a:srgbClr val="D6E1C7"/>
        </a:accent5>
        <a:accent6>
          <a:srgbClr val="A22F00"/>
        </a:accent6>
        <a:hlink>
          <a:srgbClr val="FF9600"/>
        </a:hlink>
        <a:folHlink>
          <a:srgbClr val="076B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uve_de_programme 6">
        <a:dk1>
          <a:srgbClr val="003366"/>
        </a:dk1>
        <a:lt1>
          <a:srgbClr val="FFFFFF"/>
        </a:lt1>
        <a:dk2>
          <a:srgbClr val="022040"/>
        </a:dk2>
        <a:lt2>
          <a:srgbClr val="807F87"/>
        </a:lt2>
        <a:accent1>
          <a:srgbClr val="B4C991"/>
        </a:accent1>
        <a:accent2>
          <a:srgbClr val="B33500"/>
        </a:accent2>
        <a:accent3>
          <a:srgbClr val="FFFFFF"/>
        </a:accent3>
        <a:accent4>
          <a:srgbClr val="002A56"/>
        </a:accent4>
        <a:accent5>
          <a:srgbClr val="D6E1C7"/>
        </a:accent5>
        <a:accent6>
          <a:srgbClr val="A22F00"/>
        </a:accent6>
        <a:hlink>
          <a:srgbClr val="FF9600"/>
        </a:hlink>
        <a:folHlink>
          <a:srgbClr val="076B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C:\users\g074018\cours\formel\preuve_de_programme.ppt</Template>
  <TotalTime>48273</TotalTime>
  <Words>1373</Words>
  <Application>Microsoft Office PowerPoint</Application>
  <PresentationFormat>Format A4 (210 x 297 mm)</PresentationFormat>
  <Paragraphs>208</Paragraphs>
  <Slides>14</Slides>
  <Notes>6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Webdings</vt:lpstr>
      <vt:lpstr>Times New Roman</vt:lpstr>
      <vt:lpstr>Symbol</vt:lpstr>
      <vt:lpstr>Wingdings</vt:lpstr>
      <vt:lpstr>Lucida Calligraphy</vt:lpstr>
      <vt:lpstr>preuve_de_programme</vt:lpstr>
      <vt:lpstr>Microsoft Equation 3.0</vt:lpstr>
      <vt:lpstr>Présentation PowerPoint</vt:lpstr>
      <vt:lpstr>Contenu du cours « conception des systèmes sûrs »</vt:lpstr>
      <vt:lpstr>Pourquoi un bus de données ?</vt:lpstr>
      <vt:lpstr>Le  signal en “bande de base”</vt:lpstr>
      <vt:lpstr>Le bruit “blanc et gaussien”</vt:lpstr>
      <vt:lpstr>Le bruit “additif”</vt:lpstr>
      <vt:lpstr>Intégrer le bruit (1/3) la ‘marche aléatoire’</vt:lpstr>
      <vt:lpstr>Intégrer le bruit (2/3) le temps travaille pour nous</vt:lpstr>
      <vt:lpstr>Intégrer le bruit (3/3) SNR et Peb</vt:lpstr>
      <vt:lpstr>Le modèle numérique du bruit « additif »</vt:lpstr>
      <vt:lpstr>Avant Shannon : codes détecteurs et ‘Pnd’</vt:lpstr>
      <vt:lpstr>Avant Shannon : codes correcteurs et ‘Pem’</vt:lpstr>
      <vt:lpstr>Ce code est-il vraiment efficace ?</vt:lpstr>
      <vt:lpstr>Ce qu’il faut retenir</vt:lpstr>
    </vt:vector>
  </TitlesOfParts>
  <Company>Sagem Défense Sécurité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communication sûre</dc:title>
  <dc:subject>Conception des systèmes sûrs</dc:subject>
  <dc:creator>Jean-Louis DUFOUR</dc:creator>
  <dc:description/>
  <cp:lastModifiedBy>DUFOUR Jean-Louis (SAFRAN ELECTRONICS &amp; DEFENSE)</cp:lastModifiedBy>
  <cp:revision>301</cp:revision>
  <cp:lastPrinted>2017-06-28T11:06:23Z</cp:lastPrinted>
  <dcterms:created xsi:type="dcterms:W3CDTF">2000-01-26T11:30:55Z</dcterms:created>
  <dcterms:modified xsi:type="dcterms:W3CDTF">2021-01-31T15:58:17Z</dcterms:modified>
</cp:coreProperties>
</file>