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handoutMasterIdLst>
    <p:handoutMasterId r:id="rId28"/>
  </p:handoutMasterIdLst>
  <p:sldIdLst>
    <p:sldId id="384" r:id="rId2"/>
    <p:sldId id="359" r:id="rId3"/>
    <p:sldId id="355" r:id="rId4"/>
    <p:sldId id="383" r:id="rId5"/>
    <p:sldId id="398" r:id="rId6"/>
    <p:sldId id="391" r:id="rId7"/>
    <p:sldId id="347" r:id="rId8"/>
    <p:sldId id="357" r:id="rId9"/>
    <p:sldId id="338" r:id="rId10"/>
    <p:sldId id="379" r:id="rId11"/>
    <p:sldId id="380" r:id="rId12"/>
    <p:sldId id="358" r:id="rId13"/>
    <p:sldId id="348" r:id="rId14"/>
    <p:sldId id="356" r:id="rId15"/>
    <p:sldId id="387" r:id="rId16"/>
    <p:sldId id="377" r:id="rId17"/>
    <p:sldId id="392" r:id="rId18"/>
    <p:sldId id="393" r:id="rId19"/>
    <p:sldId id="373" r:id="rId20"/>
    <p:sldId id="343" r:id="rId21"/>
    <p:sldId id="354" r:id="rId22"/>
    <p:sldId id="353" r:id="rId23"/>
    <p:sldId id="350" r:id="rId24"/>
    <p:sldId id="396" r:id="rId25"/>
    <p:sldId id="410" r:id="rId26"/>
  </p:sldIdLst>
  <p:sldSz cx="9906000" cy="6858000" type="A4"/>
  <p:notesSz cx="6797675" cy="9926638"/>
  <p:defaultTextStyle>
    <a:defPPr>
      <a:defRPr lang="fr-FR"/>
    </a:defPPr>
    <a:lvl1pPr algn="r" rtl="0" eaLnBrk="0" fontAlgn="base" hangingPunct="0">
      <a:spcBef>
        <a:spcPct val="0"/>
      </a:spcBef>
      <a:spcAft>
        <a:spcPct val="0"/>
      </a:spcAft>
      <a:defRPr sz="1200" b="1" kern="1200">
        <a:solidFill>
          <a:srgbClr val="084887"/>
        </a:solidFill>
        <a:latin typeface="Arial" panose="020B0604020202020204" pitchFamily="34" charset="0"/>
        <a:ea typeface="+mn-ea"/>
        <a:cs typeface="+mn-cs"/>
      </a:defRPr>
    </a:lvl1pPr>
    <a:lvl2pPr marL="457200" algn="r" rtl="0" eaLnBrk="0" fontAlgn="base" hangingPunct="0">
      <a:spcBef>
        <a:spcPct val="0"/>
      </a:spcBef>
      <a:spcAft>
        <a:spcPct val="0"/>
      </a:spcAft>
      <a:defRPr sz="1200" b="1" kern="1200">
        <a:solidFill>
          <a:srgbClr val="084887"/>
        </a:solidFill>
        <a:latin typeface="Arial" panose="020B0604020202020204" pitchFamily="34" charset="0"/>
        <a:ea typeface="+mn-ea"/>
        <a:cs typeface="+mn-cs"/>
      </a:defRPr>
    </a:lvl2pPr>
    <a:lvl3pPr marL="914400" algn="r" rtl="0" eaLnBrk="0" fontAlgn="base" hangingPunct="0">
      <a:spcBef>
        <a:spcPct val="0"/>
      </a:spcBef>
      <a:spcAft>
        <a:spcPct val="0"/>
      </a:spcAft>
      <a:defRPr sz="1200" b="1" kern="1200">
        <a:solidFill>
          <a:srgbClr val="084887"/>
        </a:solidFill>
        <a:latin typeface="Arial" panose="020B0604020202020204" pitchFamily="34" charset="0"/>
        <a:ea typeface="+mn-ea"/>
        <a:cs typeface="+mn-cs"/>
      </a:defRPr>
    </a:lvl3pPr>
    <a:lvl4pPr marL="1371600" algn="r" rtl="0" eaLnBrk="0" fontAlgn="base" hangingPunct="0">
      <a:spcBef>
        <a:spcPct val="0"/>
      </a:spcBef>
      <a:spcAft>
        <a:spcPct val="0"/>
      </a:spcAft>
      <a:defRPr sz="1200" b="1" kern="1200">
        <a:solidFill>
          <a:srgbClr val="084887"/>
        </a:solidFill>
        <a:latin typeface="Arial" panose="020B0604020202020204" pitchFamily="34" charset="0"/>
        <a:ea typeface="+mn-ea"/>
        <a:cs typeface="+mn-cs"/>
      </a:defRPr>
    </a:lvl4pPr>
    <a:lvl5pPr marL="1828800" algn="r" rtl="0" eaLnBrk="0" fontAlgn="base" hangingPunct="0">
      <a:spcBef>
        <a:spcPct val="0"/>
      </a:spcBef>
      <a:spcAft>
        <a:spcPct val="0"/>
      </a:spcAft>
      <a:defRPr sz="1200" b="1" kern="1200">
        <a:solidFill>
          <a:srgbClr val="084887"/>
        </a:solidFill>
        <a:latin typeface="Arial" panose="020B0604020202020204" pitchFamily="34" charset="0"/>
        <a:ea typeface="+mn-ea"/>
        <a:cs typeface="+mn-cs"/>
      </a:defRPr>
    </a:lvl5pPr>
    <a:lvl6pPr marL="2286000" algn="l" defTabSz="914400" rtl="0" eaLnBrk="1" latinLnBrk="0" hangingPunct="1">
      <a:defRPr sz="1200" b="1" kern="1200">
        <a:solidFill>
          <a:srgbClr val="084887"/>
        </a:solidFill>
        <a:latin typeface="Arial" panose="020B0604020202020204" pitchFamily="34" charset="0"/>
        <a:ea typeface="+mn-ea"/>
        <a:cs typeface="+mn-cs"/>
      </a:defRPr>
    </a:lvl6pPr>
    <a:lvl7pPr marL="2743200" algn="l" defTabSz="914400" rtl="0" eaLnBrk="1" latinLnBrk="0" hangingPunct="1">
      <a:defRPr sz="1200" b="1" kern="1200">
        <a:solidFill>
          <a:srgbClr val="084887"/>
        </a:solidFill>
        <a:latin typeface="Arial" panose="020B0604020202020204" pitchFamily="34" charset="0"/>
        <a:ea typeface="+mn-ea"/>
        <a:cs typeface="+mn-cs"/>
      </a:defRPr>
    </a:lvl7pPr>
    <a:lvl8pPr marL="3200400" algn="l" defTabSz="914400" rtl="0" eaLnBrk="1" latinLnBrk="0" hangingPunct="1">
      <a:defRPr sz="1200" b="1" kern="1200">
        <a:solidFill>
          <a:srgbClr val="084887"/>
        </a:solidFill>
        <a:latin typeface="Arial" panose="020B0604020202020204" pitchFamily="34" charset="0"/>
        <a:ea typeface="+mn-ea"/>
        <a:cs typeface="+mn-cs"/>
      </a:defRPr>
    </a:lvl8pPr>
    <a:lvl9pPr marL="3657600" algn="l" defTabSz="914400" rtl="0" eaLnBrk="1" latinLnBrk="0" hangingPunct="1">
      <a:defRPr sz="1200" b="1" kern="1200">
        <a:solidFill>
          <a:srgbClr val="084887"/>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381">
          <p15:clr>
            <a:srgbClr val="A4A3A4"/>
          </p15:clr>
        </p15:guide>
        <p15:guide id="2" pos="3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CC0000"/>
    <a:srgbClr val="FFFFFF"/>
    <a:srgbClr val="000000"/>
    <a:srgbClr val="0000FF"/>
    <a:srgbClr val="FFFF00"/>
    <a:srgbClr val="9397CB"/>
    <a:srgbClr val="C3A8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9" autoAdjust="0"/>
  </p:normalViewPr>
  <p:slideViewPr>
    <p:cSldViewPr>
      <p:cViewPr varScale="1">
        <p:scale>
          <a:sx n="110" d="100"/>
          <a:sy n="110" d="100"/>
        </p:scale>
        <p:origin x="1302" y="102"/>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818" y="444"/>
      </p:cViewPr>
      <p:guideLst>
        <p:guide orient="horz" pos="2381"/>
        <p:guide pos="30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29479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37" tIns="0" rIns="19337" bIns="0" numCol="1" anchor="t" anchorCtr="0" compatLnSpc="1">
            <a:prstTxWarp prst="textNoShape">
              <a:avLst/>
            </a:prstTxWarp>
          </a:bodyPr>
          <a:lstStyle>
            <a:lvl1pPr algn="l" defTabSz="775000">
              <a:defRPr sz="1000" b="0" i="1">
                <a:solidFill>
                  <a:schemeClr val="tx1"/>
                </a:solidFill>
                <a:latin typeface="Times New Roman" pitchFamily="18" charset="0"/>
              </a:defRPr>
            </a:lvl1pPr>
          </a:lstStyle>
          <a:p>
            <a:pPr>
              <a:defRPr/>
            </a:pPr>
            <a:endParaRPr lang="fr-FR" altLang="fr-FR"/>
          </a:p>
        </p:txBody>
      </p:sp>
      <p:sp>
        <p:nvSpPr>
          <p:cNvPr id="2051" name="Rectangle 3"/>
          <p:cNvSpPr>
            <a:spLocks noGrp="1" noChangeArrowheads="1"/>
          </p:cNvSpPr>
          <p:nvPr>
            <p:ph type="dt" idx="1"/>
          </p:nvPr>
        </p:nvSpPr>
        <p:spPr bwMode="auto">
          <a:xfrm>
            <a:off x="3851275" y="-158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37" tIns="0" rIns="19337" bIns="0" numCol="1" anchor="t" anchorCtr="0" compatLnSpc="1">
            <a:prstTxWarp prst="textNoShape">
              <a:avLst/>
            </a:prstTxWarp>
          </a:bodyPr>
          <a:lstStyle>
            <a:lvl1pPr defTabSz="775000">
              <a:defRPr sz="1000" b="0" i="1">
                <a:solidFill>
                  <a:schemeClr val="tx1"/>
                </a:solidFill>
                <a:latin typeface="Times New Roman" pitchFamily="18" charset="0"/>
              </a:defRPr>
            </a:lvl1pPr>
          </a:lstStyle>
          <a:p>
            <a:pPr>
              <a:defRPr/>
            </a:pPr>
            <a:endParaRPr lang="fr-FR" altLang="fr-FR"/>
          </a:p>
        </p:txBody>
      </p:sp>
      <p:sp>
        <p:nvSpPr>
          <p:cNvPr id="41988" name="Rectangle 4"/>
          <p:cNvSpPr>
            <a:spLocks noGrp="1" noRot="1" noChangeAspect="1" noChangeArrowheads="1" noTextEdit="1"/>
          </p:cNvSpPr>
          <p:nvPr>
            <p:ph type="sldImg" idx="2"/>
          </p:nvPr>
        </p:nvSpPr>
        <p:spPr bwMode="auto">
          <a:xfrm>
            <a:off x="739775" y="768350"/>
            <a:ext cx="5319713" cy="36845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9638" y="4714875"/>
            <a:ext cx="49784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75" tIns="46739" rIns="93475" bIns="46739" numCol="1" anchor="t" anchorCtr="0" compatLnSpc="1">
            <a:prstTxWarp prst="textNoShape">
              <a:avLst/>
            </a:prstTxWarp>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2054" name="Rectangle 6"/>
          <p:cNvSpPr>
            <a:spLocks noGrp="1" noChangeArrowheads="1"/>
          </p:cNvSpPr>
          <p:nvPr>
            <p:ph type="ftr" sz="quarter" idx="4"/>
          </p:nvPr>
        </p:nvSpPr>
        <p:spPr bwMode="auto">
          <a:xfrm>
            <a:off x="-1588" y="9429750"/>
            <a:ext cx="29479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37" tIns="0" rIns="19337" bIns="0" numCol="1" anchor="b" anchorCtr="0" compatLnSpc="1">
            <a:prstTxWarp prst="textNoShape">
              <a:avLst/>
            </a:prstTxWarp>
          </a:bodyPr>
          <a:lstStyle>
            <a:lvl1pPr algn="l" defTabSz="775000">
              <a:defRPr sz="1000" b="0" i="1">
                <a:solidFill>
                  <a:schemeClr val="tx1"/>
                </a:solidFill>
                <a:latin typeface="Times New Roman" pitchFamily="18" charset="0"/>
              </a:defRPr>
            </a:lvl1pPr>
          </a:lstStyle>
          <a:p>
            <a:pPr>
              <a:defRPr/>
            </a:pPr>
            <a:endParaRPr lang="fr-FR" altLang="fr-FR"/>
          </a:p>
        </p:txBody>
      </p:sp>
      <p:sp>
        <p:nvSpPr>
          <p:cNvPr id="2055" name="Rectangle 7"/>
          <p:cNvSpPr>
            <a:spLocks noGrp="1" noChangeArrowheads="1"/>
          </p:cNvSpPr>
          <p:nvPr>
            <p:ph type="sldNum" sz="quarter" idx="5"/>
          </p:nvPr>
        </p:nvSpPr>
        <p:spPr bwMode="auto">
          <a:xfrm>
            <a:off x="3851275" y="9429750"/>
            <a:ext cx="29464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37" tIns="0" rIns="19337" bIns="0" numCol="1" anchor="b" anchorCtr="0" compatLnSpc="1">
            <a:prstTxWarp prst="textNoShape">
              <a:avLst/>
            </a:prstTxWarp>
          </a:bodyPr>
          <a:lstStyle>
            <a:lvl1pPr defTabSz="774700">
              <a:defRPr sz="1000" b="0" i="1">
                <a:solidFill>
                  <a:schemeClr val="tx1"/>
                </a:solidFill>
                <a:latin typeface="Times New Roman" panose="02020603050405020304" pitchFamily="18" charset="0"/>
              </a:defRPr>
            </a:lvl1pPr>
          </a:lstStyle>
          <a:p>
            <a:fld id="{5E65BE21-C621-4CD8-8891-7A5A82FD13DC}" type="slidenum">
              <a:rPr lang="fr-FR" altLang="fr-FR"/>
              <a:pPr/>
              <a:t>‹N°›</a:t>
            </a:fld>
            <a:endParaRPr lang="fr-FR" altLang="fr-FR"/>
          </a:p>
        </p:txBody>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30388"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6B8ABADF-784F-4E0D-A364-91B83171F672}" type="slidenum">
              <a:rPr lang="fr-FR" altLang="fr-FR" sz="1000" b="0">
                <a:solidFill>
                  <a:schemeClr val="tx1"/>
                </a:solidFill>
                <a:latin typeface="Times New Roman" panose="02020603050405020304" pitchFamily="18" charset="0"/>
              </a:rPr>
              <a:pPr/>
              <a:t>2</a:t>
            </a:fld>
            <a:endParaRPr lang="fr-FR" altLang="fr-FR" sz="1000" b="0">
              <a:solidFill>
                <a:schemeClr val="tx1"/>
              </a:solidFill>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C8F0E60F-89B4-445D-9835-3D118F47DA14}" type="slidenum">
              <a:rPr lang="fr-FR" altLang="fr-FR" sz="1000" b="0">
                <a:solidFill>
                  <a:schemeClr val="tx1"/>
                </a:solidFill>
                <a:latin typeface="Times New Roman" panose="02020603050405020304" pitchFamily="18" charset="0"/>
              </a:rPr>
              <a:pPr/>
              <a:t>14</a:t>
            </a:fld>
            <a:endParaRPr lang="fr-FR" altLang="fr-FR" sz="10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fr-FR" altLang="fr-FR" smtClean="0"/>
              <a:t>	011	101</a:t>
            </a:r>
          </a:p>
          <a:p>
            <a:pPr eaLnBrk="1" hangingPunct="1"/>
            <a:r>
              <a:rPr lang="fr-FR" altLang="fr-FR" smtClean="0"/>
              <a:t>011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51D239C6-6A4B-4D06-9AC5-772574B8731E}" type="slidenum">
              <a:rPr lang="fr-FR" altLang="fr-FR" sz="1000" b="0">
                <a:solidFill>
                  <a:schemeClr val="tx1"/>
                </a:solidFill>
                <a:latin typeface="Times New Roman" panose="02020603050405020304" pitchFamily="18" charset="0"/>
              </a:rPr>
              <a:pPr/>
              <a:t>16</a:t>
            </a:fld>
            <a:endParaRPr lang="fr-FR" altLang="fr-FR" sz="1000" b="0">
              <a:solidFill>
                <a:schemeClr val="tx1"/>
              </a:solidFill>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altLang="fr-FR" smtClean="0"/>
              <a:t>704*935*8  (article)</a:t>
            </a:r>
          </a:p>
          <a:p>
            <a:pPr eaLnBrk="1" hangingPunct="1"/>
            <a:endParaRPr lang="en-US" alt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8890DF07-20C0-4337-A1C1-EA0163C95299}" type="slidenum">
              <a:rPr lang="fr-FR" altLang="fr-FR" sz="1000" b="0">
                <a:solidFill>
                  <a:schemeClr val="tx1"/>
                </a:solidFill>
                <a:latin typeface="Times New Roman" panose="02020603050405020304" pitchFamily="18" charset="0"/>
              </a:rPr>
              <a:pPr/>
              <a:t>19</a:t>
            </a:fld>
            <a:endParaRPr lang="fr-FR" altLang="fr-FR" sz="1000" b="0">
              <a:solidFill>
                <a:schemeClr val="tx1"/>
              </a:solidFill>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US" altLang="fr-FR" smtClean="0"/>
              <a:t>Pair + pair = pair</a:t>
            </a:r>
          </a:p>
          <a:p>
            <a:pPr eaLnBrk="1" hangingPunct="1">
              <a:buFontTx/>
              <a:buChar char="-"/>
            </a:pPr>
            <a:r>
              <a:rPr lang="en-US" altLang="fr-FR" smtClean="0"/>
              <a:t>Si disjoint : OK</a:t>
            </a:r>
          </a:p>
          <a:p>
            <a:pPr eaLnBrk="1" hangingPunct="1">
              <a:buFontTx/>
              <a:buChar char="-"/>
            </a:pPr>
            <a:r>
              <a:rPr lang="en-US" altLang="fr-FR" smtClean="0"/>
              <a:t>Si 1 bit intersection : </a:t>
            </a:r>
          </a:p>
          <a:p>
            <a:pPr eaLnBrk="1" hangingPunct="1"/>
            <a:r>
              <a:rPr lang="en-US" altLang="fr-FR" smtClean="0"/>
              <a:t>Impair + impair = pair</a:t>
            </a:r>
          </a:p>
          <a:p>
            <a:pPr eaLnBrk="1" hangingPunct="1">
              <a:buFontTx/>
              <a:buChar char="-"/>
            </a:pPr>
            <a:r>
              <a:rPr lang="en-US" altLang="fr-FR" smtClean="0"/>
              <a:t>Si disjoint : OK</a:t>
            </a:r>
          </a:p>
          <a:p>
            <a:pPr eaLnBrk="1" hangingPunct="1">
              <a:buFontTx/>
              <a:buChar char="-"/>
            </a:pPr>
            <a:r>
              <a:rPr lang="en-US" altLang="fr-FR" smtClean="0"/>
              <a:t> si 1 bit intersection :</a:t>
            </a:r>
          </a:p>
          <a:p>
            <a:pPr eaLnBrk="1" hangingPunct="1">
              <a:buFontTx/>
              <a:buChar char="-"/>
            </a:pPr>
            <a:r>
              <a:rPr lang="en-US" altLang="fr-FR" smtClean="0"/>
              <a:t>Etc …</a:t>
            </a:r>
          </a:p>
          <a:p>
            <a:pPr eaLnBrk="1" hangingPunct="1">
              <a:buFontTx/>
              <a:buChar char="-"/>
            </a:pPr>
            <a:endParaRPr lang="en-US" altLang="fr-FR" smtClean="0"/>
          </a:p>
          <a:p>
            <a:pPr eaLnBrk="1" hangingPunct="1">
              <a:buFontTx/>
              <a:buChar char="-"/>
            </a:pPr>
            <a:r>
              <a:rPr lang="en-US" altLang="fr-FR" smtClean="0"/>
              <a:t>Demo plus generale :</a:t>
            </a:r>
          </a:p>
          <a:p>
            <a:pPr eaLnBrk="1" hangingPunct="1">
              <a:buFontTx/>
              <a:buChar char="-"/>
            </a:pPr>
            <a:r>
              <a:rPr lang="en-US" altLang="fr-FR" smtClean="0"/>
              <a:t>Lemme : la parite est le residu modulo x+1</a:t>
            </a:r>
          </a:p>
          <a:p>
            <a:pPr eaLnBrk="1" hangingPunct="1">
              <a:buFontTx/>
              <a:buChar char="-"/>
            </a:pPr>
            <a:endParaRPr lang="en-US" alt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5F216F67-BFEA-454A-BAF1-5449D17389BB}" type="slidenum">
              <a:rPr lang="fr-FR" altLang="fr-FR" sz="1000" b="0">
                <a:solidFill>
                  <a:schemeClr val="tx1"/>
                </a:solidFill>
                <a:latin typeface="Times New Roman" panose="02020603050405020304" pitchFamily="18" charset="0"/>
              </a:rPr>
              <a:pPr/>
              <a:t>20</a:t>
            </a:fld>
            <a:endParaRPr lang="fr-FR" altLang="fr-FR" sz="1000" b="0">
              <a:solidFill>
                <a:schemeClr val="tx1"/>
              </a:solidFill>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D8589C1E-8D55-46C0-8D24-81F03A6DC841}" type="slidenum">
              <a:rPr lang="fr-FR" altLang="fr-FR" sz="1000" b="0">
                <a:solidFill>
                  <a:schemeClr val="tx1"/>
                </a:solidFill>
                <a:latin typeface="Times New Roman" panose="02020603050405020304" pitchFamily="18" charset="0"/>
              </a:rPr>
              <a:pPr/>
              <a:t>21</a:t>
            </a:fld>
            <a:endParaRPr lang="fr-FR" altLang="fr-FR" sz="1000" b="0">
              <a:solidFill>
                <a:schemeClr val="tx1"/>
              </a:solidFill>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8C88066B-87F0-4F40-A7D0-AF56054DC661}" type="slidenum">
              <a:rPr lang="fr-FR" altLang="fr-FR" sz="1000" b="0">
                <a:solidFill>
                  <a:schemeClr val="tx1"/>
                </a:solidFill>
                <a:latin typeface="Times New Roman" panose="02020603050405020304" pitchFamily="18" charset="0"/>
              </a:rPr>
              <a:pPr/>
              <a:t>22</a:t>
            </a:fld>
            <a:endParaRPr lang="fr-FR" altLang="fr-FR" sz="1000" b="0">
              <a:solidFill>
                <a:schemeClr val="tx1"/>
              </a:solidFill>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EDDFDCA3-AF51-46AA-8458-E34CB29BCAAF}" type="slidenum">
              <a:rPr lang="fr-FR" altLang="fr-FR" sz="1000" b="0">
                <a:solidFill>
                  <a:schemeClr val="tx1"/>
                </a:solidFill>
                <a:latin typeface="Times New Roman" panose="02020603050405020304" pitchFamily="18" charset="0"/>
              </a:rPr>
              <a:pPr/>
              <a:t>23</a:t>
            </a:fld>
            <a:endParaRPr lang="fr-FR" altLang="fr-FR" sz="1000" b="0">
              <a:solidFill>
                <a:schemeClr val="tx1"/>
              </a:solidFill>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D6CDB3D4-473D-4043-A0AA-617583EDC3AE}" type="slidenum">
              <a:rPr lang="fr-FR" altLang="fr-FR" sz="1000" b="0">
                <a:solidFill>
                  <a:schemeClr val="tx1"/>
                </a:solidFill>
                <a:latin typeface="Times New Roman" panose="02020603050405020304" pitchFamily="18" charset="0"/>
              </a:rPr>
              <a:pPr/>
              <a:t>3</a:t>
            </a:fld>
            <a:endParaRPr lang="fr-FR" altLang="fr-FR" sz="1000" b="0">
              <a:solidFill>
                <a:schemeClr val="tx1"/>
              </a:solidFill>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marL="219075" indent="-219075" eaLnBrk="1" hangingPunct="1"/>
            <a:r>
              <a:rPr lang="en-US" altLang="fr-FR" smtClean="0"/>
              <a:t>Demarche logique pour arriver à la parité :</a:t>
            </a:r>
          </a:p>
          <a:p>
            <a:pPr marL="219075" indent="-219075" eaLnBrk="1" hangingPunct="1">
              <a:buFontTx/>
              <a:buAutoNum type="arabicParenR"/>
            </a:pPr>
            <a:r>
              <a:rPr lang="en-US" altLang="fr-FR" smtClean="0"/>
              <a:t>Duplication</a:t>
            </a:r>
          </a:p>
          <a:p>
            <a:pPr marL="219075" indent="-219075" eaLnBrk="1" hangingPunct="1">
              <a:buFontTx/>
              <a:buAutoNum type="arabicParenR"/>
            </a:pPr>
            <a:r>
              <a:rPr lang="en-US" altLang="fr-FR" smtClean="0"/>
              <a:t>Poids pair</a:t>
            </a:r>
          </a:p>
          <a:p>
            <a:pPr marL="219075" indent="-219075" eaLnBrk="1" hangingPunct="1">
              <a:buFontTx/>
              <a:buAutoNum type="arabicParenR"/>
            </a:pPr>
            <a:r>
              <a:rPr lang="en-US" altLang="fr-FR" smtClean="0"/>
              <a:t>Parité -&gt; code systématique (une autre forme du 2/4)</a:t>
            </a:r>
          </a:p>
          <a:p>
            <a:pPr marL="219075" indent="-219075" eaLnBrk="1" hangingPunct="1">
              <a:buFontTx/>
              <a:buAutoNum type="arabicParenR"/>
            </a:pPr>
            <a:endParaRPr lang="en-US"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2A62A3B4-1475-46DA-9F8B-D5541C0EFAE3}" type="slidenum">
              <a:rPr lang="fr-FR" altLang="fr-FR" sz="1000" b="0">
                <a:solidFill>
                  <a:schemeClr val="tx1"/>
                </a:solidFill>
                <a:latin typeface="Times New Roman" panose="02020603050405020304" pitchFamily="18" charset="0"/>
              </a:rPr>
              <a:pPr/>
              <a:t>7</a:t>
            </a:fld>
            <a:endParaRPr lang="fr-FR" altLang="fr-FR" sz="1000" b="0">
              <a:solidFill>
                <a:schemeClr val="tx1"/>
              </a:solidFill>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538393D2-3865-4E95-8B20-482DCF112F7A}" type="slidenum">
              <a:rPr lang="fr-FR" altLang="fr-FR" sz="1000" b="0">
                <a:solidFill>
                  <a:schemeClr val="tx1"/>
                </a:solidFill>
                <a:latin typeface="Times New Roman" panose="02020603050405020304" pitchFamily="18" charset="0"/>
              </a:rPr>
              <a:pPr/>
              <a:t>8</a:t>
            </a:fld>
            <a:endParaRPr lang="fr-FR" altLang="fr-FR" sz="1000" b="0">
              <a:solidFill>
                <a:schemeClr val="tx1"/>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fr-FR" smtClean="0"/>
              <a:t>Referencé dans 2 papiers uniquement :</a:t>
            </a:r>
          </a:p>
          <a:p>
            <a:pPr eaLnBrk="1" hangingPunct="1">
              <a:buFontTx/>
              <a:buChar char="-"/>
            </a:pPr>
            <a:r>
              <a:rPr lang="en-US" altLang="fr-FR" smtClean="0"/>
              <a:t>Thompson</a:t>
            </a:r>
          </a:p>
          <a:p>
            <a:pPr eaLnBrk="1" hangingPunct="1">
              <a:buFontTx/>
              <a:buChar char="-"/>
            </a:pPr>
            <a:r>
              <a:rPr lang="en-US" altLang="fr-FR" smtClean="0"/>
              <a:t> xx</a:t>
            </a:r>
          </a:p>
          <a:p>
            <a:pPr eaLnBrk="1" hangingPunct="1">
              <a:buFontTx/>
              <a:buChar char="-"/>
            </a:pPr>
            <a:endParaRPr lang="en-US" altLang="fr-FR" smtClean="0"/>
          </a:p>
          <a:p>
            <a:pPr eaLnBrk="1" hangingPunct="1"/>
            <a:endParaRPr lang="en-US"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D102DD64-026B-471A-A90D-0241B07AA003}" type="slidenum">
              <a:rPr lang="fr-FR" altLang="fr-FR" sz="1000" b="0">
                <a:solidFill>
                  <a:schemeClr val="tx1"/>
                </a:solidFill>
                <a:latin typeface="Times New Roman" panose="02020603050405020304" pitchFamily="18" charset="0"/>
              </a:rPr>
              <a:pPr/>
              <a:t>9</a:t>
            </a:fld>
            <a:endParaRPr lang="fr-FR" altLang="fr-FR" sz="1000" b="0">
              <a:solidFill>
                <a:schemeClr val="tx1"/>
              </a:solidFill>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tLang="fr-FR" smtClean="0"/>
              <a:t>U.S. Pat. No. Re. 23,601 to R. W. Hamming et al under the title "ERROR-DETECTING AND CORRECTING SYSTEM." </a:t>
            </a:r>
            <a:br>
              <a:rPr lang="en-US" altLang="fr-FR" smtClean="0"/>
            </a:br>
            <a:endParaRPr lang="en-US" altLang="fr-FR" smtClean="0"/>
          </a:p>
          <a:p>
            <a:pPr eaLnBrk="1" hangingPunct="1"/>
            <a:endParaRPr lang="en-US" altLang="fr-FR" smtClean="0"/>
          </a:p>
          <a:p>
            <a:pPr eaLnBrk="1" hangingPunct="1"/>
            <a:r>
              <a:rPr lang="en-US" altLang="fr-FR" smtClean="0"/>
              <a:t>Voir aussi :</a:t>
            </a:r>
          </a:p>
          <a:p>
            <a:pPr eaLnBrk="1" hangingPunct="1"/>
            <a:r>
              <a:rPr lang="en-US" altLang="fr-FR" smtClean="0"/>
              <a:t>Hsiao's minimum-odd-weight-column code (U.S. Pat. No. 3,623,155 to M. Y. Hsiao). </a:t>
            </a:r>
          </a:p>
          <a:p>
            <a:pPr eaLnBrk="1" hangingPunct="1"/>
            <a:endParaRPr lang="en-US"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78817FCC-C19E-4467-BEB2-6E867FCEFCF9}" type="slidenum">
              <a:rPr lang="fr-FR" altLang="fr-FR" sz="1000" b="0">
                <a:solidFill>
                  <a:schemeClr val="tx1"/>
                </a:solidFill>
                <a:latin typeface="Times New Roman" panose="02020603050405020304" pitchFamily="18" charset="0"/>
              </a:rPr>
              <a:pPr/>
              <a:t>10</a:t>
            </a:fld>
            <a:endParaRPr lang="fr-FR" altLang="fr-FR" sz="1000" b="0">
              <a:solidFill>
                <a:schemeClr val="tx1"/>
              </a:solidFill>
              <a:latin typeface="Times New Roman" panose="02020603050405020304" pitchFamily="18" charset="0"/>
            </a:endParaRPr>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E7DCB1F1-33AC-4CF5-A624-9AF47FCDCEFC}" type="slidenum">
              <a:rPr lang="fr-FR" altLang="fr-FR" sz="1000" b="0">
                <a:solidFill>
                  <a:schemeClr val="tx1"/>
                </a:solidFill>
                <a:latin typeface="Times New Roman" panose="02020603050405020304" pitchFamily="18" charset="0"/>
              </a:rPr>
              <a:pPr/>
              <a:t>11</a:t>
            </a:fld>
            <a:endParaRPr lang="fr-FR" altLang="fr-FR" sz="1000" b="0">
              <a:solidFill>
                <a:schemeClr val="tx1"/>
              </a:solidFill>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AD3C2BBF-B439-4E7C-9AD8-7320B405EB30}" type="slidenum">
              <a:rPr lang="fr-FR" altLang="fr-FR" sz="1000" b="0">
                <a:solidFill>
                  <a:schemeClr val="tx1"/>
                </a:solidFill>
                <a:latin typeface="Times New Roman" panose="02020603050405020304" pitchFamily="18" charset="0"/>
              </a:rPr>
              <a:pPr/>
              <a:t>12</a:t>
            </a:fld>
            <a:endParaRPr lang="fr-FR" altLang="fr-FR" sz="1000" b="0">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altLang="fr-FR" smtClean="0"/>
              <a:t>En detection : Pnd = proba de generer un mot du code</a:t>
            </a:r>
          </a:p>
          <a:p>
            <a:pPr eaLnBrk="1" hangingPunct="1"/>
            <a:r>
              <a:rPr lang="en-US" altLang="fr-FR" smtClean="0"/>
              <a:t>	= 7p3</a:t>
            </a:r>
          </a:p>
          <a:p>
            <a:pPr eaLnBrk="1" hangingPunct="1"/>
            <a:r>
              <a:rPr lang="en-US" altLang="fr-FR" smtClean="0"/>
              <a:t>En correction : Pnc = proba de 2 erreurs ou plus</a:t>
            </a:r>
          </a:p>
          <a:p>
            <a:pPr eaLnBrk="1" hangingPunct="1"/>
            <a:r>
              <a:rPr lang="en-US" altLang="fr-FR" smtClean="0"/>
              <a:t>	= 1 – proba de 0 ou 1 erreur</a:t>
            </a:r>
          </a:p>
          <a:p>
            <a:pPr eaLnBrk="1" hangingPunct="1"/>
            <a:r>
              <a:rPr lang="en-US" altLang="fr-FR" smtClean="0"/>
              <a:t>	= 1 – (1-p)7 -7p(1-p)6</a:t>
            </a:r>
          </a:p>
          <a:p>
            <a:pPr eaLnBrk="1" hangingPunct="1"/>
            <a:r>
              <a:rPr lang="en-US" altLang="fr-FR" smtClean="0"/>
              <a:t>	= 21p2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774700">
              <a:defRPr sz="1200" b="1">
                <a:solidFill>
                  <a:srgbClr val="084887"/>
                </a:solidFill>
                <a:latin typeface="Arial" panose="020B0604020202020204" pitchFamily="34" charset="0"/>
              </a:defRPr>
            </a:lvl1pPr>
            <a:lvl2pPr marL="715963" indent="-274638" defTabSz="774700">
              <a:defRPr sz="1200" b="1">
                <a:solidFill>
                  <a:srgbClr val="084887"/>
                </a:solidFill>
                <a:latin typeface="Arial" panose="020B0604020202020204" pitchFamily="34" charset="0"/>
              </a:defRPr>
            </a:lvl2pPr>
            <a:lvl3pPr marL="1101725" indent="-219075" defTabSz="774700">
              <a:defRPr sz="1200" b="1">
                <a:solidFill>
                  <a:srgbClr val="084887"/>
                </a:solidFill>
                <a:latin typeface="Arial" panose="020B0604020202020204" pitchFamily="34" charset="0"/>
              </a:defRPr>
            </a:lvl3pPr>
            <a:lvl4pPr marL="1543050" indent="-219075" defTabSz="774700">
              <a:defRPr sz="1200" b="1">
                <a:solidFill>
                  <a:srgbClr val="084887"/>
                </a:solidFill>
                <a:latin typeface="Arial" panose="020B0604020202020204" pitchFamily="34" charset="0"/>
              </a:defRPr>
            </a:lvl4pPr>
            <a:lvl5pPr marL="1984375" indent="-219075" defTabSz="774700">
              <a:defRPr sz="1200" b="1">
                <a:solidFill>
                  <a:srgbClr val="084887"/>
                </a:solidFill>
                <a:latin typeface="Arial" panose="020B0604020202020204" pitchFamily="34" charset="0"/>
              </a:defRPr>
            </a:lvl5pPr>
            <a:lvl6pPr marL="2441575" indent="-219075" algn="r" defTabSz="774700" eaLnBrk="0" fontAlgn="base" hangingPunct="0">
              <a:spcBef>
                <a:spcPct val="0"/>
              </a:spcBef>
              <a:spcAft>
                <a:spcPct val="0"/>
              </a:spcAft>
              <a:defRPr sz="1200" b="1">
                <a:solidFill>
                  <a:srgbClr val="084887"/>
                </a:solidFill>
                <a:latin typeface="Arial" panose="020B0604020202020204" pitchFamily="34" charset="0"/>
              </a:defRPr>
            </a:lvl6pPr>
            <a:lvl7pPr marL="2898775" indent="-219075" algn="r" defTabSz="774700" eaLnBrk="0" fontAlgn="base" hangingPunct="0">
              <a:spcBef>
                <a:spcPct val="0"/>
              </a:spcBef>
              <a:spcAft>
                <a:spcPct val="0"/>
              </a:spcAft>
              <a:defRPr sz="1200" b="1">
                <a:solidFill>
                  <a:srgbClr val="084887"/>
                </a:solidFill>
                <a:latin typeface="Arial" panose="020B0604020202020204" pitchFamily="34" charset="0"/>
              </a:defRPr>
            </a:lvl7pPr>
            <a:lvl8pPr marL="3355975" indent="-219075" algn="r" defTabSz="774700" eaLnBrk="0" fontAlgn="base" hangingPunct="0">
              <a:spcBef>
                <a:spcPct val="0"/>
              </a:spcBef>
              <a:spcAft>
                <a:spcPct val="0"/>
              </a:spcAft>
              <a:defRPr sz="1200" b="1">
                <a:solidFill>
                  <a:srgbClr val="084887"/>
                </a:solidFill>
                <a:latin typeface="Arial" panose="020B0604020202020204" pitchFamily="34" charset="0"/>
              </a:defRPr>
            </a:lvl8pPr>
            <a:lvl9pPr marL="3813175" indent="-219075" algn="r" defTabSz="774700" eaLnBrk="0" fontAlgn="base" hangingPunct="0">
              <a:spcBef>
                <a:spcPct val="0"/>
              </a:spcBef>
              <a:spcAft>
                <a:spcPct val="0"/>
              </a:spcAft>
              <a:defRPr sz="1200" b="1">
                <a:solidFill>
                  <a:srgbClr val="084887"/>
                </a:solidFill>
                <a:latin typeface="Arial" panose="020B0604020202020204" pitchFamily="34" charset="0"/>
              </a:defRPr>
            </a:lvl9pPr>
          </a:lstStyle>
          <a:p>
            <a:fld id="{07208303-152B-4C87-8E5A-B1CF3DD384CE}" type="slidenum">
              <a:rPr lang="fr-FR" altLang="fr-FR" sz="1000" b="0">
                <a:solidFill>
                  <a:schemeClr val="tx1"/>
                </a:solidFill>
                <a:latin typeface="Times New Roman" panose="02020603050405020304" pitchFamily="18" charset="0"/>
              </a:rPr>
              <a:pPr/>
              <a:t>13</a:t>
            </a:fld>
            <a:endParaRPr lang="fr-FR" altLang="fr-FR" sz="1000" b="0">
              <a:solidFill>
                <a:schemeClr val="tx1"/>
              </a:solidFill>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719138" y="1970088"/>
            <a:ext cx="9202737" cy="48879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 name="Text Box 1029"/>
          <p:cNvSpPr txBox="1">
            <a:spLocks noChangeArrowheads="1"/>
          </p:cNvSpPr>
          <p:nvPr/>
        </p:nvSpPr>
        <p:spPr bwMode="auto">
          <a:xfrm>
            <a:off x="5922963" y="5907088"/>
            <a:ext cx="15875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198" tIns="39599" rIns="79198" bIns="39599">
            <a:spAutoFit/>
          </a:bodyPr>
          <a:lstStyle>
            <a:lvl1pPr algn="l" defTabSz="793750">
              <a:defRPr sz="2400">
                <a:solidFill>
                  <a:schemeClr val="tx1"/>
                </a:solidFill>
                <a:latin typeface="Times New Roman" pitchFamily="18" charset="0"/>
              </a:defRPr>
            </a:lvl1pPr>
            <a:lvl2pPr marL="396875" algn="l" defTabSz="793750">
              <a:defRPr sz="2400">
                <a:solidFill>
                  <a:schemeClr val="tx1"/>
                </a:solidFill>
                <a:latin typeface="Times New Roman" pitchFamily="18" charset="0"/>
              </a:defRPr>
            </a:lvl2pPr>
            <a:lvl3pPr marL="793750" algn="l" defTabSz="793750">
              <a:defRPr sz="2400">
                <a:solidFill>
                  <a:schemeClr val="tx1"/>
                </a:solidFill>
                <a:latin typeface="Times New Roman" pitchFamily="18" charset="0"/>
              </a:defRPr>
            </a:lvl3pPr>
            <a:lvl4pPr marL="1190625" algn="l" defTabSz="793750">
              <a:defRPr sz="2400">
                <a:solidFill>
                  <a:schemeClr val="tx1"/>
                </a:solidFill>
                <a:latin typeface="Times New Roman" pitchFamily="18" charset="0"/>
              </a:defRPr>
            </a:lvl4pPr>
            <a:lvl5pPr marL="1587500" algn="l" defTabSz="793750">
              <a:defRPr sz="2400">
                <a:solidFill>
                  <a:schemeClr val="tx1"/>
                </a:solidFill>
                <a:latin typeface="Times New Roman" pitchFamily="18" charset="0"/>
              </a:defRPr>
            </a:lvl5pPr>
            <a:lvl6pPr marL="2044700" defTabSz="793750" eaLnBrk="0" fontAlgn="base" hangingPunct="0">
              <a:spcBef>
                <a:spcPct val="0"/>
              </a:spcBef>
              <a:spcAft>
                <a:spcPct val="0"/>
              </a:spcAft>
              <a:defRPr sz="2400">
                <a:solidFill>
                  <a:schemeClr val="tx1"/>
                </a:solidFill>
                <a:latin typeface="Times New Roman" pitchFamily="18" charset="0"/>
              </a:defRPr>
            </a:lvl6pPr>
            <a:lvl7pPr marL="2501900" defTabSz="793750" eaLnBrk="0" fontAlgn="base" hangingPunct="0">
              <a:spcBef>
                <a:spcPct val="0"/>
              </a:spcBef>
              <a:spcAft>
                <a:spcPct val="0"/>
              </a:spcAft>
              <a:defRPr sz="2400">
                <a:solidFill>
                  <a:schemeClr val="tx1"/>
                </a:solidFill>
                <a:latin typeface="Times New Roman" pitchFamily="18" charset="0"/>
              </a:defRPr>
            </a:lvl7pPr>
            <a:lvl8pPr marL="2959100" defTabSz="793750" eaLnBrk="0" fontAlgn="base" hangingPunct="0">
              <a:spcBef>
                <a:spcPct val="0"/>
              </a:spcBef>
              <a:spcAft>
                <a:spcPct val="0"/>
              </a:spcAft>
              <a:defRPr sz="2400">
                <a:solidFill>
                  <a:schemeClr val="tx1"/>
                </a:solidFill>
                <a:latin typeface="Times New Roman" pitchFamily="18" charset="0"/>
              </a:defRPr>
            </a:lvl8pPr>
            <a:lvl9pPr marL="3416300" defTabSz="793750" eaLnBrk="0" fontAlgn="base" hangingPunct="0">
              <a:spcBef>
                <a:spcPct val="0"/>
              </a:spcBef>
              <a:spcAft>
                <a:spcPct val="0"/>
              </a:spcAft>
              <a:defRPr sz="2400">
                <a:solidFill>
                  <a:schemeClr val="tx1"/>
                </a:solidFill>
                <a:latin typeface="Times New Roman" pitchFamily="18" charset="0"/>
              </a:defRPr>
            </a:lvl9pPr>
          </a:lstStyle>
          <a:p>
            <a:pPr>
              <a:defRPr/>
            </a:pPr>
            <a:endParaRPr lang="fr-FR" altLang="fr-FR" sz="1000" b="0" smtClean="0">
              <a:latin typeface="Arial" charset="0"/>
            </a:endParaRPr>
          </a:p>
        </p:txBody>
      </p:sp>
      <p:pic>
        <p:nvPicPr>
          <p:cNvPr id="5" name="Image 13" descr="Logo_1_40x95.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5875" y="0"/>
            <a:ext cx="1439863"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p:cNvSpPr>
            <a:spLocks/>
          </p:cNvSpPr>
          <p:nvPr userDrawn="1"/>
        </p:nvSpPr>
        <p:spPr bwMode="auto">
          <a:xfrm>
            <a:off x="719138" y="6308725"/>
            <a:ext cx="9186862" cy="73025"/>
          </a:xfrm>
          <a:custGeom>
            <a:avLst/>
            <a:gdLst>
              <a:gd name="T0" fmla="*/ 2147483647 w 10629"/>
              <a:gd name="T1" fmla="*/ 2147483647 h 10000"/>
              <a:gd name="T2" fmla="*/ 2147483647 w 10629"/>
              <a:gd name="T3" fmla="*/ 2147483647 h 10000"/>
              <a:gd name="T4" fmla="*/ 2147483647 w 10629"/>
              <a:gd name="T5" fmla="*/ 0 h 10000"/>
              <a:gd name="T6" fmla="*/ 2147483647 w 10629"/>
              <a:gd name="T7" fmla="*/ 2147483647 h 10000"/>
              <a:gd name="T8" fmla="*/ 0 w 10629"/>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29" h="10000">
                <a:moveTo>
                  <a:pt x="10629" y="10000"/>
                </a:moveTo>
                <a:lnTo>
                  <a:pt x="8793" y="10000"/>
                </a:lnTo>
                <a:cubicBezTo>
                  <a:pt x="8615" y="10000"/>
                  <a:pt x="8551" y="0"/>
                  <a:pt x="8322" y="0"/>
                </a:cubicBezTo>
                <a:cubicBezTo>
                  <a:pt x="8092" y="0"/>
                  <a:pt x="8032" y="10000"/>
                  <a:pt x="7854" y="10000"/>
                </a:cubicBezTo>
                <a:lnTo>
                  <a:pt x="0" y="10000"/>
                </a:lnTo>
              </a:path>
            </a:pathLst>
          </a:custGeom>
          <a:noFill/>
          <a:ln w="6350" cap="flat" cmpd="sng">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7" name="Text Box 1034"/>
          <p:cNvSpPr txBox="1">
            <a:spLocks noChangeArrowheads="1"/>
          </p:cNvSpPr>
          <p:nvPr userDrawn="1"/>
        </p:nvSpPr>
        <p:spPr bwMode="auto">
          <a:xfrm>
            <a:off x="768350" y="6408738"/>
            <a:ext cx="67056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599" tIns="47799" rIns="95599" bIns="47799">
            <a:spAutoFit/>
          </a:bodyPr>
          <a:lstStyle>
            <a:lvl1pPr defTabSz="793750">
              <a:defRPr sz="1200" b="1">
                <a:solidFill>
                  <a:srgbClr val="084887"/>
                </a:solidFill>
                <a:latin typeface="Arial" panose="020B0604020202020204" pitchFamily="34" charset="0"/>
              </a:defRPr>
            </a:lvl1pPr>
            <a:lvl2pPr marL="742950" indent="-285750" defTabSz="793750">
              <a:defRPr sz="1200" b="1">
                <a:solidFill>
                  <a:srgbClr val="084887"/>
                </a:solidFill>
                <a:latin typeface="Arial" panose="020B0604020202020204" pitchFamily="34" charset="0"/>
              </a:defRPr>
            </a:lvl2pPr>
            <a:lvl3pPr marL="1143000" indent="-228600" defTabSz="793750">
              <a:defRPr sz="1200" b="1">
                <a:solidFill>
                  <a:srgbClr val="084887"/>
                </a:solidFill>
                <a:latin typeface="Arial" panose="020B0604020202020204" pitchFamily="34" charset="0"/>
              </a:defRPr>
            </a:lvl3pPr>
            <a:lvl4pPr marL="1600200" indent="-228600" defTabSz="793750">
              <a:defRPr sz="1200" b="1">
                <a:solidFill>
                  <a:srgbClr val="084887"/>
                </a:solidFill>
                <a:latin typeface="Arial" panose="020B0604020202020204" pitchFamily="34" charset="0"/>
              </a:defRPr>
            </a:lvl4pPr>
            <a:lvl5pPr marL="2057400" indent="-228600" defTabSz="793750">
              <a:defRPr sz="1200" b="1">
                <a:solidFill>
                  <a:srgbClr val="084887"/>
                </a:solidFill>
                <a:latin typeface="Arial" panose="020B0604020202020204" pitchFamily="34" charset="0"/>
              </a:defRPr>
            </a:lvl5pPr>
            <a:lvl6pPr marL="2514600" indent="-228600" algn="r" defTabSz="793750"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defTabSz="793750"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defTabSz="793750"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defTabSz="793750" eaLnBrk="0" fontAlgn="base" hangingPunct="0">
              <a:spcBef>
                <a:spcPct val="0"/>
              </a:spcBef>
              <a:spcAft>
                <a:spcPct val="0"/>
              </a:spcAft>
              <a:defRPr sz="1200" b="1">
                <a:solidFill>
                  <a:srgbClr val="084887"/>
                </a:solidFill>
                <a:latin typeface="Arial" panose="020B0604020202020204" pitchFamily="34" charset="0"/>
              </a:defRPr>
            </a:lvl9pPr>
          </a:lstStyle>
          <a:p>
            <a:pPr algn="l"/>
            <a:endParaRPr lang="en-US" altLang="fr-FR" sz="1000">
              <a:solidFill>
                <a:schemeClr val="tx1"/>
              </a:solidFill>
            </a:endParaRPr>
          </a:p>
          <a:p>
            <a:pPr algn="l"/>
            <a:r>
              <a:rPr lang="en-US" altLang="fr-FR" sz="1000">
                <a:solidFill>
                  <a:schemeClr val="tx1"/>
                </a:solidFill>
              </a:rPr>
              <a:t>Jean-Louis DUFOUR – Safran Electronics &amp; Defense		</a:t>
            </a:r>
            <a:fld id="{99227187-F28B-4C25-8A1E-6BED13BCCC14}" type="slidenum">
              <a:rPr lang="en-US" altLang="fr-FR" sz="1000">
                <a:solidFill>
                  <a:schemeClr val="tx1"/>
                </a:solidFill>
              </a:rPr>
              <a:pPr algn="l"/>
              <a:t>‹N°›</a:t>
            </a:fld>
            <a:r>
              <a:rPr lang="en-US" altLang="fr-FR" sz="1000">
                <a:solidFill>
                  <a:schemeClr val="tx1"/>
                </a:solidFill>
              </a:rPr>
              <a:t> / 32</a:t>
            </a:r>
            <a:endParaRPr lang="fr-FR" altLang="fr-FR" sz="1000">
              <a:solidFill>
                <a:schemeClr val="tx1"/>
              </a:solidFill>
            </a:endParaRPr>
          </a:p>
        </p:txBody>
      </p:sp>
      <p:pic>
        <p:nvPicPr>
          <p:cNvPr id="8" name="Image 1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8482013" y="6451600"/>
            <a:ext cx="14398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Espace réservé du texte 14"/>
          <p:cNvSpPr>
            <a:spLocks noGrp="1"/>
          </p:cNvSpPr>
          <p:nvPr>
            <p:ph type="body" sz="quarter" idx="13"/>
          </p:nvPr>
        </p:nvSpPr>
        <p:spPr bwMode="gray">
          <a:xfrm>
            <a:off x="2067190" y="2420938"/>
            <a:ext cx="6708908" cy="3384550"/>
          </a:xfrm>
        </p:spPr>
        <p:txBody>
          <a:bodyPr/>
          <a:lstStyle>
            <a:lvl1pPr>
              <a:spcAft>
                <a:spcPts val="0"/>
              </a:spcAft>
              <a:defRPr sz="3800" b="1" cap="all" baseline="0">
                <a:solidFill>
                  <a:schemeClr val="bg1"/>
                </a:solidFill>
              </a:defRPr>
            </a:lvl1pPr>
            <a:lvl2pPr marL="0" indent="0">
              <a:spcBef>
                <a:spcPts val="0"/>
              </a:spcBef>
              <a:buFontTx/>
              <a:buNone/>
              <a:defRPr sz="2500" i="1">
                <a:solidFill>
                  <a:schemeClr val="bg1"/>
                </a:solidFill>
              </a:defRPr>
            </a:lvl2pPr>
          </a:lstStyle>
          <a:p>
            <a:pPr lvl="0"/>
            <a:r>
              <a:rPr lang="fr-FR" dirty="0" smtClean="0"/>
              <a:t>Modifiez les styles du texte du masque</a:t>
            </a:r>
          </a:p>
          <a:p>
            <a:pPr lvl="1"/>
            <a:r>
              <a:rPr lang="fr-FR" dirty="0" smtClean="0"/>
              <a:t>Deuxième niveau</a:t>
            </a:r>
          </a:p>
        </p:txBody>
      </p:sp>
    </p:spTree>
    <p:extLst>
      <p:ext uri="{BB962C8B-B14F-4D97-AF65-F5344CB8AC3E}">
        <p14:creationId xmlns:p14="http://schemas.microsoft.com/office/powerpoint/2010/main" val="309103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5098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39000" y="147638"/>
            <a:ext cx="2300288" cy="56007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333375" y="147638"/>
            <a:ext cx="6753225" cy="56007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34281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933450" y="147638"/>
            <a:ext cx="8605838" cy="78263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333375" y="1109663"/>
            <a:ext cx="4400550" cy="46386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886325" y="1109663"/>
            <a:ext cx="4402138" cy="22431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886325" y="3505200"/>
            <a:ext cx="4402138" cy="22431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01247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33450" y="147638"/>
            <a:ext cx="8605838" cy="78263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333375" y="1109663"/>
            <a:ext cx="4400550" cy="46386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86325" y="1109663"/>
            <a:ext cx="4402138" cy="46386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75887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3183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638" y="4406900"/>
            <a:ext cx="84201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389778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333375" y="1109663"/>
            <a:ext cx="4400550" cy="4638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86325" y="1109663"/>
            <a:ext cx="4402138" cy="4638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66819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1414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45611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72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138"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50313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513" y="4800600"/>
            <a:ext cx="59436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412347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33450" y="147638"/>
            <a:ext cx="8605838"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99" tIns="47799" rIns="95599" bIns="47799" numCol="1" anchor="ctr" anchorCtr="0" compatLnSpc="1">
            <a:prstTxWarp prst="textNoShape">
              <a:avLst/>
            </a:prstTxWarp>
          </a:bodyPr>
          <a:lstStyle/>
          <a:p>
            <a:pPr lvl="0"/>
            <a:r>
              <a:rPr lang="fr-FR" altLang="fr-FR" smtClean="0"/>
              <a:t>Cliquez et modifiez le titre</a:t>
            </a:r>
          </a:p>
        </p:txBody>
      </p:sp>
      <p:sp>
        <p:nvSpPr>
          <p:cNvPr id="1027" name="Rectangle 3"/>
          <p:cNvSpPr>
            <a:spLocks noGrp="1" noChangeArrowheads="1"/>
          </p:cNvSpPr>
          <p:nvPr>
            <p:ph type="body" idx="1"/>
          </p:nvPr>
        </p:nvSpPr>
        <p:spPr bwMode="auto">
          <a:xfrm>
            <a:off x="333375" y="1109663"/>
            <a:ext cx="8955088"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99" tIns="47799" rIns="95599" bIns="47799"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pic>
        <p:nvPicPr>
          <p:cNvPr id="1028" name="Image 8" descr="Logo_3_25x55.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gray">
          <a:xfrm>
            <a:off x="0" y="7938"/>
            <a:ext cx="9001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 name="Connecteur droit 5"/>
          <p:cNvCxnSpPr>
            <a:cxnSpLocks noChangeShapeType="1"/>
          </p:cNvCxnSpPr>
          <p:nvPr userDrawn="1"/>
        </p:nvCxnSpPr>
        <p:spPr bwMode="auto">
          <a:xfrm>
            <a:off x="733425" y="765175"/>
            <a:ext cx="917257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 name="Connecteur droit 15"/>
          <p:cNvCxnSpPr>
            <a:cxnSpLocks noChangeShapeType="1"/>
          </p:cNvCxnSpPr>
          <p:nvPr userDrawn="1"/>
        </p:nvCxnSpPr>
        <p:spPr bwMode="auto">
          <a:xfrm>
            <a:off x="200025" y="1844675"/>
            <a:ext cx="0" cy="501332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ZoneTexte 17"/>
          <p:cNvSpPr txBox="1">
            <a:spLocks noChangeArrowheads="1"/>
          </p:cNvSpPr>
          <p:nvPr userDrawn="1"/>
        </p:nvSpPr>
        <p:spPr bwMode="auto">
          <a:xfrm>
            <a:off x="-160338" y="6453188"/>
            <a:ext cx="449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fld id="{31B36752-80CB-4209-9A2D-6C50519CF74E}" type="slidenum">
              <a:rPr lang="en-US" altLang="fr-FR"/>
              <a:pPr/>
              <a:t>‹N°›</a:t>
            </a:fld>
            <a:r>
              <a:rPr lang="en-US" altLang="fr-FR"/>
              <a:t> </a:t>
            </a:r>
            <a:endParaRPr lang="fr-FR" altLang="fr-FR"/>
          </a:p>
        </p:txBody>
      </p:sp>
      <p:sp>
        <p:nvSpPr>
          <p:cNvPr id="13" name="Text Box 1034"/>
          <p:cNvSpPr txBox="1">
            <a:spLocks noChangeArrowheads="1"/>
          </p:cNvSpPr>
          <p:nvPr userDrawn="1"/>
        </p:nvSpPr>
        <p:spPr bwMode="auto">
          <a:xfrm>
            <a:off x="457200" y="6381750"/>
            <a:ext cx="67056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599" tIns="47799" rIns="95599" bIns="47799">
            <a:spAutoFit/>
          </a:bodyPr>
          <a:lstStyle>
            <a:lvl1pPr defTabSz="793750">
              <a:defRPr sz="1200" b="1">
                <a:solidFill>
                  <a:srgbClr val="084887"/>
                </a:solidFill>
                <a:latin typeface="Arial" panose="020B0604020202020204" pitchFamily="34" charset="0"/>
              </a:defRPr>
            </a:lvl1pPr>
            <a:lvl2pPr marL="742950" indent="-285750" defTabSz="793750">
              <a:defRPr sz="1200" b="1">
                <a:solidFill>
                  <a:srgbClr val="084887"/>
                </a:solidFill>
                <a:latin typeface="Arial" panose="020B0604020202020204" pitchFamily="34" charset="0"/>
              </a:defRPr>
            </a:lvl2pPr>
            <a:lvl3pPr marL="1143000" indent="-228600" defTabSz="793750">
              <a:defRPr sz="1200" b="1">
                <a:solidFill>
                  <a:srgbClr val="084887"/>
                </a:solidFill>
                <a:latin typeface="Arial" panose="020B0604020202020204" pitchFamily="34" charset="0"/>
              </a:defRPr>
            </a:lvl3pPr>
            <a:lvl4pPr marL="1600200" indent="-228600" defTabSz="793750">
              <a:defRPr sz="1200" b="1">
                <a:solidFill>
                  <a:srgbClr val="084887"/>
                </a:solidFill>
                <a:latin typeface="Arial" panose="020B0604020202020204" pitchFamily="34" charset="0"/>
              </a:defRPr>
            </a:lvl4pPr>
            <a:lvl5pPr marL="2057400" indent="-228600" defTabSz="793750">
              <a:defRPr sz="1200" b="1">
                <a:solidFill>
                  <a:srgbClr val="084887"/>
                </a:solidFill>
                <a:latin typeface="Arial" panose="020B0604020202020204" pitchFamily="34" charset="0"/>
              </a:defRPr>
            </a:lvl5pPr>
            <a:lvl6pPr marL="2514600" indent="-228600" algn="r" defTabSz="793750"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defTabSz="793750"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defTabSz="793750"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defTabSz="793750" eaLnBrk="0" fontAlgn="base" hangingPunct="0">
              <a:spcBef>
                <a:spcPct val="0"/>
              </a:spcBef>
              <a:spcAft>
                <a:spcPct val="0"/>
              </a:spcAft>
              <a:defRPr sz="1200" b="1">
                <a:solidFill>
                  <a:srgbClr val="084887"/>
                </a:solidFill>
                <a:latin typeface="Arial" panose="020B0604020202020204" pitchFamily="34" charset="0"/>
              </a:defRPr>
            </a:lvl9pPr>
          </a:lstStyle>
          <a:p>
            <a:pPr algn="l">
              <a:spcBef>
                <a:spcPct val="50000"/>
              </a:spcBef>
            </a:pPr>
            <a:r>
              <a:rPr lang="fr-FR" altLang="fr-FR" sz="1000">
                <a:solidFill>
                  <a:schemeClr val="tx1"/>
                </a:solidFill>
              </a:rPr>
              <a:t>Conception des systèmes sûrs – 2/4 La communication sûre			2017/2018</a:t>
            </a:r>
          </a:p>
          <a:p>
            <a:pPr algn="l"/>
            <a:r>
              <a:rPr lang="en-US" altLang="fr-FR" sz="1000">
                <a:solidFill>
                  <a:schemeClr val="tx1"/>
                </a:solidFill>
              </a:rPr>
              <a:t>Jean-Louis DUFOUR – Safran Electronics &amp; Defense		</a:t>
            </a:r>
            <a:fld id="{5C0A33DA-894D-434B-A54C-251E72E1BDCE}" type="slidenum">
              <a:rPr lang="en-US" altLang="fr-FR" sz="1000">
                <a:solidFill>
                  <a:schemeClr val="tx1"/>
                </a:solidFill>
              </a:rPr>
              <a:pPr algn="l"/>
              <a:t>‹N°›</a:t>
            </a:fld>
            <a:r>
              <a:rPr lang="en-US" altLang="fr-FR" sz="1000">
                <a:solidFill>
                  <a:schemeClr val="tx1"/>
                </a:solidFill>
              </a:rPr>
              <a:t> / 32</a:t>
            </a:r>
            <a:endParaRPr lang="fr-FR" altLang="fr-FR" sz="1000">
              <a:solidFill>
                <a:schemeClr val="tx1"/>
              </a:solidFill>
            </a:endParaRPr>
          </a:p>
        </p:txBody>
      </p:sp>
      <p:sp>
        <p:nvSpPr>
          <p:cNvPr id="1033" name="Freeform 5"/>
          <p:cNvSpPr>
            <a:spLocks/>
          </p:cNvSpPr>
          <p:nvPr userDrawn="1"/>
        </p:nvSpPr>
        <p:spPr bwMode="auto">
          <a:xfrm>
            <a:off x="200025" y="6308725"/>
            <a:ext cx="9705975" cy="46038"/>
          </a:xfrm>
          <a:custGeom>
            <a:avLst/>
            <a:gdLst>
              <a:gd name="T0" fmla="*/ 2147483647 w 10629"/>
              <a:gd name="T1" fmla="*/ 2147483647 h 10000"/>
              <a:gd name="T2" fmla="*/ 2147483647 w 10629"/>
              <a:gd name="T3" fmla="*/ 2147483647 h 10000"/>
              <a:gd name="T4" fmla="*/ 2147483647 w 10629"/>
              <a:gd name="T5" fmla="*/ 0 h 10000"/>
              <a:gd name="T6" fmla="*/ 2147483647 w 10629"/>
              <a:gd name="T7" fmla="*/ 2147483647 h 10000"/>
              <a:gd name="T8" fmla="*/ 0 w 10629"/>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29" h="10000">
                <a:moveTo>
                  <a:pt x="10629" y="10000"/>
                </a:moveTo>
                <a:lnTo>
                  <a:pt x="8793" y="10000"/>
                </a:lnTo>
                <a:cubicBezTo>
                  <a:pt x="8615" y="10000"/>
                  <a:pt x="8551" y="0"/>
                  <a:pt x="8322" y="0"/>
                </a:cubicBezTo>
                <a:cubicBezTo>
                  <a:pt x="8092" y="0"/>
                  <a:pt x="8032" y="10000"/>
                  <a:pt x="7854" y="10000"/>
                </a:cubicBezTo>
                <a:lnTo>
                  <a:pt x="0" y="10000"/>
                </a:lnTo>
              </a:path>
            </a:pathLst>
          </a:custGeom>
          <a:noFill/>
          <a:ln w="6350" cap="flat" cmpd="sng">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pic>
        <p:nvPicPr>
          <p:cNvPr id="1034" name="Image 17"/>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gray">
          <a:xfrm>
            <a:off x="8482013" y="6451600"/>
            <a:ext cx="14398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0"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txStyles>
    <p:titleStyle>
      <a:lvl1pPr algn="l" defTabSz="957263" rtl="0" eaLnBrk="0" fontAlgn="base" hangingPunct="0">
        <a:spcBef>
          <a:spcPct val="0"/>
        </a:spcBef>
        <a:spcAft>
          <a:spcPct val="0"/>
        </a:spcAft>
        <a:defRPr sz="2600" b="1">
          <a:solidFill>
            <a:srgbClr val="074A87"/>
          </a:solidFill>
          <a:latin typeface="+mj-lt"/>
          <a:ea typeface="+mj-ea"/>
          <a:cs typeface="+mj-cs"/>
        </a:defRPr>
      </a:lvl1pPr>
      <a:lvl2pPr algn="l" defTabSz="957263" rtl="0" eaLnBrk="0" fontAlgn="base" hangingPunct="0">
        <a:spcBef>
          <a:spcPct val="0"/>
        </a:spcBef>
        <a:spcAft>
          <a:spcPct val="0"/>
        </a:spcAft>
        <a:defRPr sz="2600" b="1">
          <a:solidFill>
            <a:srgbClr val="074A87"/>
          </a:solidFill>
          <a:latin typeface="Arial" charset="0"/>
        </a:defRPr>
      </a:lvl2pPr>
      <a:lvl3pPr algn="l" defTabSz="957263" rtl="0" eaLnBrk="0" fontAlgn="base" hangingPunct="0">
        <a:spcBef>
          <a:spcPct val="0"/>
        </a:spcBef>
        <a:spcAft>
          <a:spcPct val="0"/>
        </a:spcAft>
        <a:defRPr sz="2600" b="1">
          <a:solidFill>
            <a:srgbClr val="074A87"/>
          </a:solidFill>
          <a:latin typeface="Arial" charset="0"/>
        </a:defRPr>
      </a:lvl3pPr>
      <a:lvl4pPr algn="l" defTabSz="957263" rtl="0" eaLnBrk="0" fontAlgn="base" hangingPunct="0">
        <a:spcBef>
          <a:spcPct val="0"/>
        </a:spcBef>
        <a:spcAft>
          <a:spcPct val="0"/>
        </a:spcAft>
        <a:defRPr sz="2600" b="1">
          <a:solidFill>
            <a:srgbClr val="074A87"/>
          </a:solidFill>
          <a:latin typeface="Arial" charset="0"/>
        </a:defRPr>
      </a:lvl4pPr>
      <a:lvl5pPr algn="l" defTabSz="957263" rtl="0" eaLnBrk="0" fontAlgn="base" hangingPunct="0">
        <a:spcBef>
          <a:spcPct val="0"/>
        </a:spcBef>
        <a:spcAft>
          <a:spcPct val="0"/>
        </a:spcAft>
        <a:defRPr sz="2600" b="1">
          <a:solidFill>
            <a:srgbClr val="074A87"/>
          </a:solidFill>
          <a:latin typeface="Arial" charset="0"/>
        </a:defRPr>
      </a:lvl5pPr>
      <a:lvl6pPr marL="457200" algn="l" defTabSz="957263" rtl="0" eaLnBrk="0" fontAlgn="base" hangingPunct="0">
        <a:spcBef>
          <a:spcPct val="0"/>
        </a:spcBef>
        <a:spcAft>
          <a:spcPct val="0"/>
        </a:spcAft>
        <a:defRPr sz="2600" b="1">
          <a:solidFill>
            <a:srgbClr val="074A87"/>
          </a:solidFill>
          <a:latin typeface="Arial" charset="0"/>
        </a:defRPr>
      </a:lvl6pPr>
      <a:lvl7pPr marL="914400" algn="l" defTabSz="957263" rtl="0" eaLnBrk="0" fontAlgn="base" hangingPunct="0">
        <a:spcBef>
          <a:spcPct val="0"/>
        </a:spcBef>
        <a:spcAft>
          <a:spcPct val="0"/>
        </a:spcAft>
        <a:defRPr sz="2600" b="1">
          <a:solidFill>
            <a:srgbClr val="074A87"/>
          </a:solidFill>
          <a:latin typeface="Arial" charset="0"/>
        </a:defRPr>
      </a:lvl7pPr>
      <a:lvl8pPr marL="1371600" algn="l" defTabSz="957263" rtl="0" eaLnBrk="0" fontAlgn="base" hangingPunct="0">
        <a:spcBef>
          <a:spcPct val="0"/>
        </a:spcBef>
        <a:spcAft>
          <a:spcPct val="0"/>
        </a:spcAft>
        <a:defRPr sz="2600" b="1">
          <a:solidFill>
            <a:srgbClr val="074A87"/>
          </a:solidFill>
          <a:latin typeface="Arial" charset="0"/>
        </a:defRPr>
      </a:lvl8pPr>
      <a:lvl9pPr marL="1828800" algn="l" defTabSz="957263" rtl="0" eaLnBrk="0" fontAlgn="base" hangingPunct="0">
        <a:spcBef>
          <a:spcPct val="0"/>
        </a:spcBef>
        <a:spcAft>
          <a:spcPct val="0"/>
        </a:spcAft>
        <a:defRPr sz="2600" b="1">
          <a:solidFill>
            <a:srgbClr val="074A87"/>
          </a:solidFill>
          <a:latin typeface="Arial" charset="0"/>
        </a:defRPr>
      </a:lvl9pPr>
    </p:titleStyle>
    <p:bodyStyle>
      <a:lvl1pPr indent="161925" algn="l" defTabSz="957263" rtl="0" eaLnBrk="0" fontAlgn="base" hangingPunct="0">
        <a:spcBef>
          <a:spcPct val="20000"/>
        </a:spcBef>
        <a:spcAft>
          <a:spcPct val="0"/>
        </a:spcAft>
        <a:buClr>
          <a:srgbClr val="FDA754"/>
        </a:buClr>
        <a:buFont typeface="Webdings" panose="05030102010509060703" pitchFamily="18" charset="2"/>
        <a:buChar char="4"/>
        <a:defRPr sz="2100" b="1">
          <a:solidFill>
            <a:srgbClr val="663300"/>
          </a:solidFill>
          <a:latin typeface="+mn-lt"/>
          <a:ea typeface="+mn-ea"/>
          <a:cs typeface="+mn-cs"/>
        </a:defRPr>
      </a:lvl1pPr>
      <a:lvl2pPr marL="327025" indent="161925" algn="l" defTabSz="957263" rtl="0" eaLnBrk="0" fontAlgn="base" hangingPunct="0">
        <a:spcBef>
          <a:spcPct val="20000"/>
        </a:spcBef>
        <a:spcAft>
          <a:spcPct val="0"/>
        </a:spcAft>
        <a:buClr>
          <a:srgbClr val="FDA754"/>
        </a:buClr>
        <a:buChar char="•"/>
        <a:defRPr sz="1700" b="1">
          <a:solidFill>
            <a:srgbClr val="074A87"/>
          </a:solidFill>
          <a:latin typeface="+mn-lt"/>
        </a:defRPr>
      </a:lvl2pPr>
      <a:lvl3pPr marL="654050" indent="161925" algn="l" defTabSz="957263" rtl="0" eaLnBrk="0" fontAlgn="base" hangingPunct="0">
        <a:spcBef>
          <a:spcPct val="20000"/>
        </a:spcBef>
        <a:spcAft>
          <a:spcPct val="0"/>
        </a:spcAft>
        <a:buClr>
          <a:srgbClr val="FDA754"/>
        </a:buClr>
        <a:buChar char="-"/>
        <a:defRPr sz="1600">
          <a:solidFill>
            <a:srgbClr val="663300"/>
          </a:solidFill>
          <a:latin typeface="+mn-lt"/>
        </a:defRPr>
      </a:lvl3pPr>
      <a:lvl4pPr marL="981075" indent="177800" algn="l" defTabSz="957263" rtl="0" eaLnBrk="0" fontAlgn="base" hangingPunct="0">
        <a:spcBef>
          <a:spcPct val="20000"/>
        </a:spcBef>
        <a:spcAft>
          <a:spcPct val="0"/>
        </a:spcAft>
        <a:buClr>
          <a:srgbClr val="FDA754"/>
        </a:buClr>
        <a:buFont typeface="Webdings" panose="05030102010509060703" pitchFamily="18" charset="2"/>
        <a:buChar char="6"/>
        <a:defRPr sz="1400">
          <a:solidFill>
            <a:srgbClr val="074A87"/>
          </a:solidFill>
          <a:latin typeface="+mn-lt"/>
        </a:defRPr>
      </a:lvl4pPr>
      <a:lvl5pPr marL="1323975" indent="168275" algn="l" defTabSz="957263" rtl="0" eaLnBrk="0" fontAlgn="base" hangingPunct="0">
        <a:spcBef>
          <a:spcPct val="20000"/>
        </a:spcBef>
        <a:spcAft>
          <a:spcPct val="0"/>
        </a:spcAft>
        <a:buClr>
          <a:srgbClr val="FDA754"/>
        </a:buClr>
        <a:buChar char="»"/>
        <a:defRPr sz="1200">
          <a:solidFill>
            <a:srgbClr val="4D4D4D"/>
          </a:solidFill>
          <a:latin typeface="+mn-lt"/>
        </a:defRPr>
      </a:lvl5pPr>
      <a:lvl6pPr marL="1781175" indent="168275" algn="l" defTabSz="957263" rtl="0" eaLnBrk="0" fontAlgn="base" hangingPunct="0">
        <a:spcBef>
          <a:spcPct val="20000"/>
        </a:spcBef>
        <a:spcAft>
          <a:spcPct val="0"/>
        </a:spcAft>
        <a:buClr>
          <a:srgbClr val="FDA754"/>
        </a:buClr>
        <a:buChar char="»"/>
        <a:defRPr sz="1200">
          <a:solidFill>
            <a:srgbClr val="4D4D4D"/>
          </a:solidFill>
          <a:latin typeface="+mn-lt"/>
        </a:defRPr>
      </a:lvl6pPr>
      <a:lvl7pPr marL="2238375" indent="168275" algn="l" defTabSz="957263" rtl="0" eaLnBrk="0" fontAlgn="base" hangingPunct="0">
        <a:spcBef>
          <a:spcPct val="20000"/>
        </a:spcBef>
        <a:spcAft>
          <a:spcPct val="0"/>
        </a:spcAft>
        <a:buClr>
          <a:srgbClr val="FDA754"/>
        </a:buClr>
        <a:buChar char="»"/>
        <a:defRPr sz="1200">
          <a:solidFill>
            <a:srgbClr val="4D4D4D"/>
          </a:solidFill>
          <a:latin typeface="+mn-lt"/>
        </a:defRPr>
      </a:lvl7pPr>
      <a:lvl8pPr marL="2695575" indent="168275" algn="l" defTabSz="957263" rtl="0" eaLnBrk="0" fontAlgn="base" hangingPunct="0">
        <a:spcBef>
          <a:spcPct val="20000"/>
        </a:spcBef>
        <a:spcAft>
          <a:spcPct val="0"/>
        </a:spcAft>
        <a:buClr>
          <a:srgbClr val="FDA754"/>
        </a:buClr>
        <a:buChar char="»"/>
        <a:defRPr sz="1200">
          <a:solidFill>
            <a:srgbClr val="4D4D4D"/>
          </a:solidFill>
          <a:latin typeface="+mn-lt"/>
        </a:defRPr>
      </a:lvl8pPr>
      <a:lvl9pPr marL="3152775" indent="168275" algn="l" defTabSz="957263" rtl="0" eaLnBrk="0" fontAlgn="base" hangingPunct="0">
        <a:spcBef>
          <a:spcPct val="20000"/>
        </a:spcBef>
        <a:spcAft>
          <a:spcPct val="0"/>
        </a:spcAft>
        <a:buClr>
          <a:srgbClr val="FDA754"/>
        </a:buClr>
        <a:buChar char="»"/>
        <a:defRPr sz="1200">
          <a:solidFill>
            <a:srgbClr val="4D4D4D"/>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file:///E:\github\cours_fiab\jardin.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an-cia.org/can-knowledge/can/can-histor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wmf"/><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5"/>
          <p:cNvSpPr txBox="1">
            <a:spLocks/>
          </p:cNvSpPr>
          <p:nvPr/>
        </p:nvSpPr>
        <p:spPr>
          <a:xfrm>
            <a:off x="848544" y="4797152"/>
            <a:ext cx="8928992" cy="1656184"/>
          </a:xfrm>
          <a:prstGeom prst="rect">
            <a:avLst/>
          </a:prstGeom>
        </p:spPr>
        <p:txBody>
          <a:bodyPr/>
          <a:lstStyle>
            <a:lvl1pPr indent="161925" algn="l" defTabSz="957263" rtl="0" eaLnBrk="0" fontAlgn="base" hangingPunct="0">
              <a:spcBef>
                <a:spcPct val="20000"/>
              </a:spcBef>
              <a:spcAft>
                <a:spcPct val="0"/>
              </a:spcAft>
              <a:buClr>
                <a:srgbClr val="FDA754"/>
              </a:buClr>
              <a:buFont typeface="Webdings" pitchFamily="18" charset="2"/>
              <a:buChar char="4"/>
              <a:defRPr sz="2100" b="1">
                <a:solidFill>
                  <a:srgbClr val="663300"/>
                </a:solidFill>
                <a:latin typeface="+mn-lt"/>
                <a:ea typeface="+mn-ea"/>
                <a:cs typeface="+mn-cs"/>
              </a:defRPr>
            </a:lvl1pPr>
            <a:lvl2pPr marL="327025" indent="161925" algn="l" defTabSz="957263" rtl="0" eaLnBrk="0" fontAlgn="base" hangingPunct="0">
              <a:spcBef>
                <a:spcPct val="20000"/>
              </a:spcBef>
              <a:spcAft>
                <a:spcPct val="0"/>
              </a:spcAft>
              <a:buClr>
                <a:srgbClr val="FDA754"/>
              </a:buClr>
              <a:buChar char="•"/>
              <a:defRPr sz="1700" b="1">
                <a:solidFill>
                  <a:srgbClr val="074A87"/>
                </a:solidFill>
                <a:latin typeface="+mn-lt"/>
              </a:defRPr>
            </a:lvl2pPr>
            <a:lvl3pPr marL="654050" indent="161925" algn="l" defTabSz="957263" rtl="0" eaLnBrk="0" fontAlgn="base" hangingPunct="0">
              <a:spcBef>
                <a:spcPct val="20000"/>
              </a:spcBef>
              <a:spcAft>
                <a:spcPct val="0"/>
              </a:spcAft>
              <a:buClr>
                <a:srgbClr val="FDA754"/>
              </a:buClr>
              <a:buChar char="-"/>
              <a:defRPr sz="1600">
                <a:solidFill>
                  <a:srgbClr val="663300"/>
                </a:solidFill>
                <a:latin typeface="+mn-lt"/>
              </a:defRPr>
            </a:lvl3pPr>
            <a:lvl4pPr marL="981075" indent="177800" algn="l" defTabSz="957263" rtl="0" eaLnBrk="0" fontAlgn="base" hangingPunct="0">
              <a:spcBef>
                <a:spcPct val="20000"/>
              </a:spcBef>
              <a:spcAft>
                <a:spcPct val="0"/>
              </a:spcAft>
              <a:buClr>
                <a:srgbClr val="FDA754"/>
              </a:buClr>
              <a:buFont typeface="Webdings" pitchFamily="18" charset="2"/>
              <a:buChar char="6"/>
              <a:defRPr sz="1400">
                <a:solidFill>
                  <a:srgbClr val="074A87"/>
                </a:solidFill>
                <a:latin typeface="+mn-lt"/>
              </a:defRPr>
            </a:lvl4pPr>
            <a:lvl5pPr marL="1323975" indent="168275" algn="l" defTabSz="957263" rtl="0" eaLnBrk="0" fontAlgn="base" hangingPunct="0">
              <a:spcBef>
                <a:spcPct val="20000"/>
              </a:spcBef>
              <a:spcAft>
                <a:spcPct val="0"/>
              </a:spcAft>
              <a:buClr>
                <a:srgbClr val="FDA754"/>
              </a:buClr>
              <a:buChar char="»"/>
              <a:defRPr sz="1200">
                <a:solidFill>
                  <a:srgbClr val="4D4D4D"/>
                </a:solidFill>
                <a:latin typeface="+mn-lt"/>
              </a:defRPr>
            </a:lvl5pPr>
            <a:lvl6pPr marL="1781175" indent="168275" algn="l" defTabSz="957263" rtl="0" eaLnBrk="0" fontAlgn="base" hangingPunct="0">
              <a:spcBef>
                <a:spcPct val="20000"/>
              </a:spcBef>
              <a:spcAft>
                <a:spcPct val="0"/>
              </a:spcAft>
              <a:buClr>
                <a:srgbClr val="FDA754"/>
              </a:buClr>
              <a:buChar char="»"/>
              <a:defRPr sz="1200">
                <a:solidFill>
                  <a:srgbClr val="4D4D4D"/>
                </a:solidFill>
                <a:latin typeface="+mn-lt"/>
              </a:defRPr>
            </a:lvl6pPr>
            <a:lvl7pPr marL="2238375" indent="168275" algn="l" defTabSz="957263" rtl="0" eaLnBrk="0" fontAlgn="base" hangingPunct="0">
              <a:spcBef>
                <a:spcPct val="20000"/>
              </a:spcBef>
              <a:spcAft>
                <a:spcPct val="0"/>
              </a:spcAft>
              <a:buClr>
                <a:srgbClr val="FDA754"/>
              </a:buClr>
              <a:buChar char="»"/>
              <a:defRPr sz="1200">
                <a:solidFill>
                  <a:srgbClr val="4D4D4D"/>
                </a:solidFill>
                <a:latin typeface="+mn-lt"/>
              </a:defRPr>
            </a:lvl7pPr>
            <a:lvl8pPr marL="2695575" indent="168275" algn="l" defTabSz="957263" rtl="0" eaLnBrk="0" fontAlgn="base" hangingPunct="0">
              <a:spcBef>
                <a:spcPct val="20000"/>
              </a:spcBef>
              <a:spcAft>
                <a:spcPct val="0"/>
              </a:spcAft>
              <a:buClr>
                <a:srgbClr val="FDA754"/>
              </a:buClr>
              <a:buChar char="»"/>
              <a:defRPr sz="1200">
                <a:solidFill>
                  <a:srgbClr val="4D4D4D"/>
                </a:solidFill>
                <a:latin typeface="+mn-lt"/>
              </a:defRPr>
            </a:lvl8pPr>
            <a:lvl9pPr marL="3152775" indent="168275" algn="l" defTabSz="957263" rtl="0" eaLnBrk="0" fontAlgn="base" hangingPunct="0">
              <a:spcBef>
                <a:spcPct val="20000"/>
              </a:spcBef>
              <a:spcAft>
                <a:spcPct val="0"/>
              </a:spcAft>
              <a:buClr>
                <a:srgbClr val="FDA754"/>
              </a:buClr>
              <a:buChar char="»"/>
              <a:defRPr sz="1200">
                <a:solidFill>
                  <a:srgbClr val="4D4D4D"/>
                </a:solidFill>
                <a:latin typeface="+mn-lt"/>
              </a:defRPr>
            </a:lvl9pPr>
          </a:lstStyle>
          <a:p>
            <a:pPr indent="0">
              <a:buFont typeface="Webdings" pitchFamily="18" charset="2"/>
              <a:buNone/>
              <a:defRPr/>
            </a:pPr>
            <a:r>
              <a:rPr lang="fr-FR" sz="3800" kern="0" dirty="0" smtClean="0">
                <a:solidFill>
                  <a:schemeClr val="bg1"/>
                </a:solidFill>
              </a:rPr>
              <a:t>CONCEPTION DES </a:t>
            </a:r>
            <a:r>
              <a:rPr lang="fr-FR" sz="3800" kern="0" dirty="0" err="1" smtClean="0">
                <a:solidFill>
                  <a:schemeClr val="bg1"/>
                </a:solidFill>
              </a:rPr>
              <a:t>SYST</a:t>
            </a:r>
            <a:r>
              <a:rPr lang="fr-FR" sz="3800" kern="0" cap="all" dirty="0" err="1">
                <a:solidFill>
                  <a:schemeClr val="bg1"/>
                </a:solidFill>
              </a:rPr>
              <a:t>è</a:t>
            </a:r>
            <a:r>
              <a:rPr lang="fr-FR" sz="3800" kern="0" dirty="0" err="1" smtClean="0">
                <a:solidFill>
                  <a:schemeClr val="bg1"/>
                </a:solidFill>
              </a:rPr>
              <a:t>MES</a:t>
            </a:r>
            <a:r>
              <a:rPr lang="fr-FR" sz="3800" kern="0" dirty="0" smtClean="0">
                <a:solidFill>
                  <a:schemeClr val="bg1"/>
                </a:solidFill>
              </a:rPr>
              <a:t> </a:t>
            </a:r>
            <a:r>
              <a:rPr lang="fr-FR" sz="3800" kern="0" dirty="0" smtClean="0">
                <a:solidFill>
                  <a:schemeClr val="bg1"/>
                </a:solidFill>
              </a:rPr>
              <a:t>SÛRS</a:t>
            </a:r>
            <a:endParaRPr lang="fr-FR" sz="3800" kern="0" dirty="0">
              <a:solidFill>
                <a:schemeClr val="bg1"/>
              </a:solidFill>
            </a:endParaRPr>
          </a:p>
          <a:p>
            <a:pPr indent="0">
              <a:buFont typeface="Webdings" pitchFamily="18" charset="2"/>
              <a:buNone/>
              <a:defRPr/>
            </a:pPr>
            <a:r>
              <a:rPr lang="fr-FR" sz="2500" i="1" kern="0" dirty="0" smtClean="0">
                <a:solidFill>
                  <a:schemeClr val="bg1"/>
                </a:solidFill>
              </a:rPr>
              <a:t>2/4 La communication sûre</a:t>
            </a:r>
          </a:p>
          <a:p>
            <a:pPr indent="0">
              <a:buFont typeface="Webdings" pitchFamily="18" charset="2"/>
              <a:buNone/>
              <a:defRPr/>
            </a:pPr>
            <a:r>
              <a:rPr lang="fr-FR" sz="2500" i="1" kern="0" dirty="0" smtClean="0">
                <a:solidFill>
                  <a:schemeClr val="bg1"/>
                </a:solidFill>
              </a:rPr>
              <a:t>2B </a:t>
            </a:r>
            <a:r>
              <a:rPr lang="fr-FR" sz="2500" i="1" kern="0" dirty="0">
                <a:solidFill>
                  <a:schemeClr val="bg1"/>
                </a:solidFill>
              </a:rPr>
              <a:t>L</a:t>
            </a:r>
            <a:r>
              <a:rPr lang="fr-FR" sz="2500" i="1" kern="0" dirty="0" smtClean="0">
                <a:solidFill>
                  <a:schemeClr val="bg1"/>
                </a:solidFill>
              </a:rPr>
              <a:t>e numérique</a:t>
            </a:r>
            <a:endParaRPr lang="fr-FR" sz="2500" i="1" kern="0" dirty="0">
              <a:solidFill>
                <a:schemeClr val="bg1"/>
              </a:solidFill>
            </a:endParaRPr>
          </a:p>
        </p:txBody>
      </p:sp>
      <p:pic>
        <p:nvPicPr>
          <p:cNvPr id="2" name="Image 1"/>
          <p:cNvPicPr>
            <a:picLocks noChangeAspect="1"/>
          </p:cNvPicPr>
          <p:nvPr/>
        </p:nvPicPr>
        <p:blipFill>
          <a:blip r:link="rId2"/>
          <a:stretch>
            <a:fillRect/>
          </a:stretch>
        </p:blipFill>
        <p:spPr>
          <a:xfrm>
            <a:off x="3152800" y="1"/>
            <a:ext cx="6768752" cy="483230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66800" y="152400"/>
            <a:ext cx="3352800" cy="685800"/>
          </a:xfrm>
        </p:spPr>
        <p:txBody>
          <a:bodyPr/>
          <a:lstStyle/>
          <a:p>
            <a:r>
              <a:rPr lang="en-US" altLang="fr-FR" smtClean="0"/>
              <a:t>Matrice de parité </a:t>
            </a:r>
          </a:p>
        </p:txBody>
      </p:sp>
      <p:sp>
        <p:nvSpPr>
          <p:cNvPr id="20483" name="Rectangle 3"/>
          <p:cNvSpPr>
            <a:spLocks noGrp="1" noChangeArrowheads="1"/>
          </p:cNvSpPr>
          <p:nvPr>
            <p:ph type="body" idx="1"/>
          </p:nvPr>
        </p:nvSpPr>
        <p:spPr>
          <a:xfrm>
            <a:off x="552450" y="914400"/>
            <a:ext cx="9080500" cy="2089150"/>
          </a:xfrm>
        </p:spPr>
        <p:txBody>
          <a:bodyPr/>
          <a:lstStyle/>
          <a:p>
            <a:pPr>
              <a:lnSpc>
                <a:spcPct val="90000"/>
              </a:lnSpc>
              <a:buFont typeface="Webdings" panose="05030102010509060703" pitchFamily="18" charset="2"/>
              <a:buNone/>
            </a:pPr>
            <a:r>
              <a:rPr lang="fr-FR" altLang="fr-FR" sz="2300" smtClean="0"/>
              <a:t>1</a:t>
            </a:r>
            <a:r>
              <a:rPr lang="fr-FR" altLang="fr-FR" sz="2300" baseline="30000" smtClean="0"/>
              <a:t>ière</a:t>
            </a:r>
            <a:r>
              <a:rPr lang="fr-FR" altLang="fr-FR" sz="2300" smtClean="0"/>
              <a:t> ré-écriture (typographie) :</a:t>
            </a:r>
          </a:p>
          <a:p>
            <a:pPr>
              <a:lnSpc>
                <a:spcPct val="90000"/>
              </a:lnSpc>
              <a:buFont typeface="Webdings" panose="05030102010509060703" pitchFamily="18" charset="2"/>
              <a:buNone/>
            </a:pPr>
            <a:endParaRPr lang="fr-FR" altLang="fr-FR" sz="2300" smtClean="0"/>
          </a:p>
          <a:p>
            <a:pPr>
              <a:lnSpc>
                <a:spcPct val="90000"/>
              </a:lnSpc>
              <a:buFont typeface="Webdings" panose="05030102010509060703" pitchFamily="18" charset="2"/>
              <a:buNone/>
            </a:pPr>
            <a:r>
              <a:rPr lang="fr-FR" altLang="fr-FR" sz="2300" smtClean="0">
                <a:latin typeface="Symbol" panose="05050102010706020507" pitchFamily="18" charset="2"/>
              </a:rPr>
              <a:t>a</a:t>
            </a:r>
            <a:r>
              <a:rPr lang="fr-FR" altLang="fr-FR" sz="2300" smtClean="0"/>
              <a:t> =				X</a:t>
            </a:r>
            <a:r>
              <a:rPr lang="fr-FR" altLang="fr-FR" sz="2300" baseline="-25000" smtClean="0"/>
              <a:t>4</a:t>
            </a:r>
            <a:r>
              <a:rPr lang="fr-FR" altLang="fr-FR" sz="2300" smtClean="0"/>
              <a:t> +	X</a:t>
            </a:r>
            <a:r>
              <a:rPr lang="fr-FR" altLang="fr-FR" sz="2300" baseline="-25000" smtClean="0"/>
              <a:t>5</a:t>
            </a:r>
            <a:r>
              <a:rPr lang="fr-FR" altLang="fr-FR" sz="2300" smtClean="0"/>
              <a:t> +	X</a:t>
            </a:r>
            <a:r>
              <a:rPr lang="fr-FR" altLang="fr-FR" sz="2300" baseline="-25000" smtClean="0"/>
              <a:t>6</a:t>
            </a:r>
            <a:r>
              <a:rPr lang="fr-FR" altLang="fr-FR" sz="2300" smtClean="0"/>
              <a:t> +	X</a:t>
            </a:r>
            <a:r>
              <a:rPr lang="fr-FR" altLang="fr-FR" sz="2300" baseline="-25000" smtClean="0"/>
              <a:t>7</a:t>
            </a:r>
            <a:endParaRPr lang="fr-FR" altLang="fr-FR" sz="2300" smtClean="0"/>
          </a:p>
          <a:p>
            <a:pPr>
              <a:lnSpc>
                <a:spcPct val="90000"/>
              </a:lnSpc>
              <a:buFont typeface="Webdings" panose="05030102010509060703" pitchFamily="18" charset="2"/>
              <a:buNone/>
            </a:pPr>
            <a:r>
              <a:rPr lang="fr-FR" altLang="fr-FR" sz="2300" smtClean="0">
                <a:latin typeface="Symbol" panose="05050102010706020507" pitchFamily="18" charset="2"/>
              </a:rPr>
              <a:t>b</a:t>
            </a:r>
            <a:r>
              <a:rPr lang="fr-FR" altLang="fr-FR" sz="2300" smtClean="0"/>
              <a:t> = 		X</a:t>
            </a:r>
            <a:r>
              <a:rPr lang="fr-FR" altLang="fr-FR" sz="2300" baseline="-25000" smtClean="0"/>
              <a:t>2</a:t>
            </a:r>
            <a:r>
              <a:rPr lang="fr-FR" altLang="fr-FR" sz="2300" smtClean="0"/>
              <a:t> +	X</a:t>
            </a:r>
            <a:r>
              <a:rPr lang="fr-FR" altLang="fr-FR" sz="2300" baseline="-25000" smtClean="0"/>
              <a:t>3</a:t>
            </a:r>
            <a:r>
              <a:rPr lang="fr-FR" altLang="fr-FR" sz="2300" smtClean="0"/>
              <a:t> +			X</a:t>
            </a:r>
            <a:r>
              <a:rPr lang="fr-FR" altLang="fr-FR" sz="2300" baseline="-25000" smtClean="0"/>
              <a:t>6</a:t>
            </a:r>
            <a:r>
              <a:rPr lang="fr-FR" altLang="fr-FR" sz="2300" smtClean="0"/>
              <a:t> +	X</a:t>
            </a:r>
            <a:r>
              <a:rPr lang="fr-FR" altLang="fr-FR" sz="2300" baseline="-25000" smtClean="0"/>
              <a:t>7 </a:t>
            </a:r>
            <a:endParaRPr lang="fr-FR" altLang="fr-FR" sz="2300" smtClean="0"/>
          </a:p>
          <a:p>
            <a:pPr>
              <a:lnSpc>
                <a:spcPct val="90000"/>
              </a:lnSpc>
              <a:buFont typeface="Webdings" panose="05030102010509060703" pitchFamily="18" charset="2"/>
              <a:buNone/>
            </a:pPr>
            <a:r>
              <a:rPr lang="fr-FR" altLang="fr-FR" sz="2300" smtClean="0">
                <a:latin typeface="Symbol" panose="05050102010706020507" pitchFamily="18" charset="2"/>
              </a:rPr>
              <a:t>g</a:t>
            </a:r>
            <a:r>
              <a:rPr lang="fr-FR" altLang="fr-FR" sz="2300" smtClean="0"/>
              <a:t> =	X</a:t>
            </a:r>
            <a:r>
              <a:rPr lang="fr-FR" altLang="fr-FR" sz="2300" baseline="-25000" smtClean="0"/>
              <a:t>1</a:t>
            </a:r>
            <a:r>
              <a:rPr lang="fr-FR" altLang="fr-FR" sz="2300" smtClean="0"/>
              <a:t> +		X</a:t>
            </a:r>
            <a:r>
              <a:rPr lang="fr-FR" altLang="fr-FR" sz="2300" baseline="-25000" smtClean="0"/>
              <a:t>3</a:t>
            </a:r>
            <a:r>
              <a:rPr lang="fr-FR" altLang="fr-FR" sz="2300" smtClean="0"/>
              <a:t> +		X</a:t>
            </a:r>
            <a:r>
              <a:rPr lang="fr-FR" altLang="fr-FR" sz="2300" baseline="-25000" smtClean="0"/>
              <a:t>5</a:t>
            </a:r>
            <a:r>
              <a:rPr lang="fr-FR" altLang="fr-FR" sz="2300" smtClean="0"/>
              <a:t> +		X</a:t>
            </a:r>
            <a:r>
              <a:rPr lang="fr-FR" altLang="fr-FR" sz="2300" baseline="-25000" smtClean="0"/>
              <a:t>7 </a:t>
            </a:r>
            <a:endParaRPr lang="en-US" altLang="fr-FR" smtClean="0"/>
          </a:p>
        </p:txBody>
      </p:sp>
      <p:sp>
        <p:nvSpPr>
          <p:cNvPr id="20484" name="Rectangle 4"/>
          <p:cNvSpPr>
            <a:spLocks noChangeArrowheads="1"/>
          </p:cNvSpPr>
          <p:nvPr/>
        </p:nvSpPr>
        <p:spPr bwMode="auto">
          <a:xfrm>
            <a:off x="414338" y="3200400"/>
            <a:ext cx="9077325"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161925" algn="l" defTabSz="957263">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327025" indent="161925" algn="l" defTabSz="957263">
              <a:spcBef>
                <a:spcPct val="20000"/>
              </a:spcBef>
              <a:buClr>
                <a:srgbClr val="FDA754"/>
              </a:buClr>
              <a:buChar char="•"/>
              <a:defRPr sz="1700" b="1">
                <a:solidFill>
                  <a:srgbClr val="074A87"/>
                </a:solidFill>
                <a:latin typeface="Arial" panose="020B0604020202020204" pitchFamily="34" charset="0"/>
              </a:defRPr>
            </a:lvl2pPr>
            <a:lvl3pPr marL="654050" indent="161925" algn="l" defTabSz="957263">
              <a:spcBef>
                <a:spcPct val="20000"/>
              </a:spcBef>
              <a:buClr>
                <a:srgbClr val="FDA754"/>
              </a:buClr>
              <a:buChar char="-"/>
              <a:defRPr sz="1600">
                <a:solidFill>
                  <a:srgbClr val="663300"/>
                </a:solidFill>
                <a:latin typeface="Arial" panose="020B0604020202020204" pitchFamily="34" charset="0"/>
              </a:defRPr>
            </a:lvl3pPr>
            <a:lvl4pPr marL="981075" indent="177800" algn="l" defTabSz="957263">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1323975" indent="168275" algn="l" defTabSz="957263">
              <a:spcBef>
                <a:spcPct val="20000"/>
              </a:spcBef>
              <a:buClr>
                <a:srgbClr val="FDA754"/>
              </a:buClr>
              <a:buChar char="»"/>
              <a:defRPr sz="1200">
                <a:solidFill>
                  <a:srgbClr val="4D4D4D"/>
                </a:solidFill>
                <a:latin typeface="Arial" panose="020B0604020202020204" pitchFamily="34"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buFont typeface="Webdings" panose="05030102010509060703" pitchFamily="18" charset="2"/>
              <a:buNone/>
            </a:pPr>
            <a:r>
              <a:rPr lang="fr-FR" altLang="fr-FR" sz="2300">
                <a:sym typeface="Symbol" panose="05050102010706020507" pitchFamily="18" charset="2"/>
              </a:rPr>
              <a:t>2</a:t>
            </a:r>
            <a:r>
              <a:rPr lang="fr-FR" altLang="fr-FR" sz="2300" baseline="30000">
                <a:sym typeface="Symbol" panose="05050102010706020507" pitchFamily="18" charset="2"/>
              </a:rPr>
              <a:t>ième</a:t>
            </a:r>
            <a:r>
              <a:rPr lang="fr-FR" altLang="fr-FR" sz="2300">
                <a:sym typeface="Symbol" panose="05050102010706020507" pitchFamily="18" charset="2"/>
              </a:rPr>
              <a:t> ré-écriture :</a:t>
            </a:r>
          </a:p>
          <a:p>
            <a:pPr>
              <a:buFont typeface="Webdings" panose="05030102010509060703" pitchFamily="18" charset="2"/>
              <a:buNone/>
            </a:pPr>
            <a:r>
              <a:rPr lang="fr-FR" altLang="fr-FR" sz="2300">
                <a:sym typeface="Symbol" panose="05050102010706020507" pitchFamily="18" charset="2"/>
              </a:rPr>
              <a:t>								</a:t>
            </a:r>
            <a:r>
              <a:rPr lang="fr-FR" altLang="fr-FR" sz="2300">
                <a:latin typeface="Symbol" panose="05050102010706020507" pitchFamily="18" charset="2"/>
                <a:sym typeface="Symbol" panose="05050102010706020507" pitchFamily="18" charset="2"/>
              </a:rPr>
              <a:t> </a:t>
            </a:r>
            <a:r>
              <a:rPr lang="fr-FR" altLang="fr-FR" sz="2300"/>
              <a:t>X</a:t>
            </a:r>
            <a:r>
              <a:rPr lang="fr-FR" altLang="fr-FR" sz="2300" baseline="-25000"/>
              <a:t>1</a:t>
            </a:r>
            <a:r>
              <a:rPr lang="fr-FR" altLang="fr-FR" sz="2300">
                <a:latin typeface="Symbol" panose="05050102010706020507" pitchFamily="18" charset="2"/>
                <a:sym typeface="Symbol" panose="05050102010706020507" pitchFamily="18" charset="2"/>
              </a:rPr>
              <a:t></a:t>
            </a:r>
            <a:endParaRPr lang="fr-FR" altLang="fr-FR" sz="2300">
              <a:sym typeface="Symbol" panose="05050102010706020507" pitchFamily="18" charset="2"/>
            </a:endParaRPr>
          </a:p>
          <a:p>
            <a:pPr>
              <a:buFont typeface="Webdings" panose="05030102010509060703" pitchFamily="18" charset="2"/>
              <a:buNone/>
            </a:pPr>
            <a:r>
              <a:rPr lang="fr-FR" altLang="fr-FR" sz="2300">
                <a:latin typeface="Symbol" panose="05050102010706020507" pitchFamily="18" charset="2"/>
                <a:sym typeface="Symbol" panose="05050102010706020507" pitchFamily="18" charset="2"/>
              </a:rPr>
              <a:t></a:t>
            </a:r>
            <a:r>
              <a:rPr lang="fr-FR" altLang="fr-FR" sz="2300">
                <a:latin typeface="Symbol" panose="05050102010706020507" pitchFamily="18" charset="2"/>
              </a:rPr>
              <a:t>a</a:t>
            </a:r>
            <a:r>
              <a:rPr lang="fr-FR" altLang="fr-FR" sz="2300">
                <a:latin typeface="Symbol" panose="05050102010706020507" pitchFamily="18" charset="2"/>
                <a:sym typeface="Symbol" panose="05050102010706020507" pitchFamily="18" charset="2"/>
              </a:rPr>
              <a:t></a:t>
            </a:r>
            <a:r>
              <a:rPr lang="fr-FR" altLang="fr-FR" sz="2300"/>
              <a:t>	</a:t>
            </a:r>
            <a:r>
              <a:rPr lang="fr-FR" altLang="fr-FR" sz="2300">
                <a:latin typeface="Symbol" panose="05050102010706020507" pitchFamily="18" charset="2"/>
                <a:sym typeface="Symbol" panose="05050102010706020507" pitchFamily="18" charset="2"/>
              </a:rPr>
              <a:t></a:t>
            </a:r>
            <a:r>
              <a:rPr lang="fr-FR" altLang="fr-FR" sz="2300"/>
              <a:t>0	0	0	1	1	1	1 </a:t>
            </a:r>
            <a:r>
              <a:rPr lang="fr-FR" altLang="fr-FR" sz="2300">
                <a:latin typeface="Symbol" panose="05050102010706020507" pitchFamily="18" charset="2"/>
                <a:sym typeface="Symbol" panose="05050102010706020507" pitchFamily="18" charset="2"/>
              </a:rPr>
              <a:t>	 </a:t>
            </a:r>
            <a:r>
              <a:rPr lang="fr-FR" altLang="fr-FR" sz="2300"/>
              <a:t>X</a:t>
            </a:r>
            <a:r>
              <a:rPr lang="fr-FR" altLang="fr-FR" sz="2300" baseline="-25000"/>
              <a:t>2</a:t>
            </a:r>
            <a:r>
              <a:rPr lang="fr-FR" altLang="fr-FR" sz="2300">
                <a:latin typeface="Symbol" panose="05050102010706020507" pitchFamily="18" charset="2"/>
                <a:sym typeface="Symbol" panose="05050102010706020507" pitchFamily="18" charset="2"/>
              </a:rPr>
              <a:t></a:t>
            </a:r>
            <a:endParaRPr lang="fr-FR" altLang="fr-FR" sz="2300"/>
          </a:p>
          <a:p>
            <a:pPr>
              <a:buFont typeface="Webdings" panose="05030102010509060703" pitchFamily="18" charset="2"/>
              <a:buNone/>
            </a:pPr>
            <a:r>
              <a:rPr lang="fr-FR" altLang="fr-FR" sz="2300">
                <a:latin typeface="Symbol" panose="05050102010706020507" pitchFamily="18" charset="2"/>
                <a:sym typeface="Symbol" panose="05050102010706020507" pitchFamily="18" charset="2"/>
              </a:rPr>
              <a:t></a:t>
            </a:r>
            <a:r>
              <a:rPr lang="fr-FR" altLang="fr-FR" sz="2300">
                <a:latin typeface="Symbol" panose="05050102010706020507" pitchFamily="18" charset="2"/>
              </a:rPr>
              <a:t>b</a:t>
            </a:r>
            <a:r>
              <a:rPr lang="fr-FR" altLang="fr-FR" sz="2300">
                <a:latin typeface="Symbol" panose="05050102010706020507" pitchFamily="18" charset="2"/>
                <a:sym typeface="Symbol" panose="05050102010706020507" pitchFamily="18" charset="2"/>
              </a:rPr>
              <a:t></a:t>
            </a:r>
            <a:r>
              <a:rPr lang="fr-FR" altLang="fr-FR" sz="2300"/>
              <a:t> =	</a:t>
            </a:r>
            <a:r>
              <a:rPr lang="fr-FR" altLang="fr-FR" sz="2300">
                <a:latin typeface="Symbol" panose="05050102010706020507" pitchFamily="18" charset="2"/>
                <a:sym typeface="Symbol" panose="05050102010706020507" pitchFamily="18" charset="2"/>
              </a:rPr>
              <a:t></a:t>
            </a:r>
            <a:r>
              <a:rPr lang="fr-FR" altLang="fr-FR" sz="2300"/>
              <a:t>0	1	1	0	0	1	1 </a:t>
            </a:r>
            <a:r>
              <a:rPr lang="fr-FR" altLang="fr-FR" sz="2300">
                <a:latin typeface="Symbol" panose="05050102010706020507" pitchFamily="18" charset="2"/>
                <a:sym typeface="Symbol" panose="05050102010706020507" pitchFamily="18" charset="2"/>
              </a:rPr>
              <a:t>  *	 ... </a:t>
            </a:r>
            <a:endParaRPr lang="fr-FR" altLang="fr-FR" sz="2300"/>
          </a:p>
          <a:p>
            <a:pPr>
              <a:buFont typeface="Webdings" panose="05030102010509060703" pitchFamily="18" charset="2"/>
              <a:buNone/>
            </a:pPr>
            <a:r>
              <a:rPr lang="fr-FR" altLang="fr-FR" sz="2300">
                <a:latin typeface="Symbol" panose="05050102010706020507" pitchFamily="18" charset="2"/>
                <a:sym typeface="Symbol" panose="05050102010706020507" pitchFamily="18" charset="2"/>
              </a:rPr>
              <a:t></a:t>
            </a:r>
            <a:r>
              <a:rPr lang="fr-FR" altLang="fr-FR" sz="2300">
                <a:latin typeface="Symbol" panose="05050102010706020507" pitchFamily="18" charset="2"/>
              </a:rPr>
              <a:t>g </a:t>
            </a:r>
            <a:r>
              <a:rPr lang="fr-FR" altLang="fr-FR" sz="2300">
                <a:latin typeface="Symbol" panose="05050102010706020507" pitchFamily="18" charset="2"/>
                <a:sym typeface="Symbol" panose="05050102010706020507" pitchFamily="18" charset="2"/>
              </a:rPr>
              <a:t></a:t>
            </a:r>
            <a:r>
              <a:rPr lang="fr-FR" altLang="fr-FR" sz="2300"/>
              <a:t>	</a:t>
            </a:r>
            <a:r>
              <a:rPr lang="fr-FR" altLang="fr-FR" sz="2300">
                <a:latin typeface="Symbol" panose="05050102010706020507" pitchFamily="18" charset="2"/>
                <a:sym typeface="Symbol" panose="05050102010706020507" pitchFamily="18" charset="2"/>
              </a:rPr>
              <a:t></a:t>
            </a:r>
            <a:r>
              <a:rPr lang="fr-FR" altLang="fr-FR" sz="2300"/>
              <a:t>1	0	1	0	1	0	1 </a:t>
            </a:r>
            <a:r>
              <a:rPr lang="fr-FR" altLang="fr-FR" sz="2300">
                <a:latin typeface="Symbol" panose="05050102010706020507" pitchFamily="18" charset="2"/>
                <a:sym typeface="Symbol" panose="05050102010706020507" pitchFamily="18" charset="2"/>
              </a:rPr>
              <a:t>	 </a:t>
            </a:r>
            <a:r>
              <a:rPr lang="fr-FR" altLang="fr-FR" sz="2300"/>
              <a:t>X</a:t>
            </a:r>
            <a:r>
              <a:rPr lang="fr-FR" altLang="fr-FR" sz="2300" baseline="-25000"/>
              <a:t>6</a:t>
            </a:r>
            <a:r>
              <a:rPr lang="fr-FR" altLang="fr-FR" sz="2300">
                <a:latin typeface="Symbol" panose="05050102010706020507" pitchFamily="18" charset="2"/>
                <a:sym typeface="Symbol" panose="05050102010706020507" pitchFamily="18" charset="2"/>
              </a:rPr>
              <a:t></a:t>
            </a:r>
            <a:endParaRPr lang="fr-FR" altLang="fr-FR" sz="2300"/>
          </a:p>
          <a:p>
            <a:pPr>
              <a:buFont typeface="Webdings" panose="05030102010509060703" pitchFamily="18" charset="2"/>
              <a:buNone/>
            </a:pPr>
            <a:r>
              <a:rPr lang="fr-FR" altLang="fr-FR" sz="2300"/>
              <a:t>								</a:t>
            </a:r>
            <a:r>
              <a:rPr lang="fr-FR" altLang="fr-FR" sz="2300">
                <a:latin typeface="Symbol" panose="05050102010706020507" pitchFamily="18" charset="2"/>
                <a:sym typeface="Symbol" panose="05050102010706020507" pitchFamily="18" charset="2"/>
              </a:rPr>
              <a:t> </a:t>
            </a:r>
            <a:r>
              <a:rPr lang="fr-FR" altLang="fr-FR" sz="2300"/>
              <a:t>X</a:t>
            </a:r>
            <a:r>
              <a:rPr lang="fr-FR" altLang="fr-FR" sz="2300" baseline="-25000"/>
              <a:t>7</a:t>
            </a:r>
            <a:r>
              <a:rPr lang="fr-FR" altLang="fr-FR" sz="2300">
                <a:latin typeface="Symbol" panose="05050102010706020507" pitchFamily="18" charset="2"/>
                <a:sym typeface="Symbol" panose="05050102010706020507" pitchFamily="18" charset="2"/>
              </a:rPr>
              <a:t></a:t>
            </a:r>
            <a:endParaRPr lang="en-US" altLang="fr-FR" sz="2300">
              <a:latin typeface="Symbol" panose="05050102010706020507" pitchFamily="18" charset="2"/>
              <a:sym typeface="Symbol" panose="05050102010706020507" pitchFamily="18"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11238" y="217488"/>
            <a:ext cx="8818562" cy="620712"/>
          </a:xfrm>
        </p:spPr>
        <p:txBody>
          <a:bodyPr/>
          <a:lstStyle/>
          <a:p>
            <a:r>
              <a:rPr lang="en-US" altLang="fr-FR" smtClean="0"/>
              <a:t>Limites et extension “SEC-DED”</a:t>
            </a:r>
          </a:p>
        </p:txBody>
      </p:sp>
      <p:sp>
        <p:nvSpPr>
          <p:cNvPr id="21507" name="Rectangle 3"/>
          <p:cNvSpPr>
            <a:spLocks noGrp="1" noChangeArrowheads="1"/>
          </p:cNvSpPr>
          <p:nvPr>
            <p:ph type="body" idx="1"/>
          </p:nvPr>
        </p:nvSpPr>
        <p:spPr>
          <a:xfrm>
            <a:off x="841375" y="685800"/>
            <a:ext cx="9080500" cy="1508125"/>
          </a:xfrm>
        </p:spPr>
        <p:txBody>
          <a:bodyPr/>
          <a:lstStyle/>
          <a:p>
            <a:r>
              <a:rPr lang="en-US" altLang="fr-FR" smtClean="0"/>
              <a:t>Quid si 2 erreurs ?</a:t>
            </a:r>
          </a:p>
          <a:p>
            <a:pPr lvl="1"/>
            <a:r>
              <a:rPr lang="en-US" altLang="fr-FR" smtClean="0"/>
              <a:t>En mode “correction” : ……………..</a:t>
            </a:r>
          </a:p>
          <a:p>
            <a:pPr lvl="1"/>
            <a:r>
              <a:rPr lang="en-US" altLang="fr-FR" smtClean="0"/>
              <a:t>En mode “détection”  : ……………..</a:t>
            </a:r>
          </a:p>
          <a:p>
            <a:r>
              <a:rPr lang="en-US" altLang="fr-FR" smtClean="0"/>
              <a:t>Quid si 3 erreurs ?       : ………………</a:t>
            </a:r>
          </a:p>
        </p:txBody>
      </p:sp>
      <p:sp>
        <p:nvSpPr>
          <p:cNvPr id="21508" name="Text Box 11"/>
          <p:cNvSpPr txBox="1">
            <a:spLocks noChangeArrowheads="1"/>
          </p:cNvSpPr>
          <p:nvPr/>
        </p:nvSpPr>
        <p:spPr bwMode="auto">
          <a:xfrm>
            <a:off x="273050" y="2133600"/>
            <a:ext cx="9648825" cy="3721100"/>
          </a:xfrm>
          <a:prstGeom prst="rect">
            <a:avLst/>
          </a:prstGeom>
          <a:noFill/>
          <a:ln w="57150" cmpd="thinThick">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50000"/>
              </a:spcBef>
              <a:buClrTx/>
              <a:buFontTx/>
              <a:buNone/>
            </a:pPr>
            <a:r>
              <a:rPr lang="en-US" altLang="fr-FR" sz="1800">
                <a:solidFill>
                  <a:schemeClr val="tx1"/>
                </a:solidFill>
              </a:rPr>
              <a:t>Error detecting and error correcting codes (R. Hamming, avril 1950)</a:t>
            </a:r>
          </a:p>
          <a:p>
            <a:pPr>
              <a:spcBef>
                <a:spcPct val="50000"/>
              </a:spcBef>
              <a:buClrTx/>
              <a:buFontTx/>
              <a:buNone/>
            </a:pPr>
            <a:r>
              <a:rPr lang="en-US" altLang="fr-FR" sz="1800">
                <a:solidFill>
                  <a:schemeClr val="tx1"/>
                </a:solidFill>
              </a:rPr>
              <a:t>4. Single Error Correcting Plus Double Error Detecting Codes</a:t>
            </a:r>
          </a:p>
          <a:p>
            <a:pPr>
              <a:spcBef>
                <a:spcPct val="50000"/>
              </a:spcBef>
              <a:buClrTx/>
              <a:buFontTx/>
              <a:buNone/>
            </a:pPr>
            <a:r>
              <a:rPr lang="en-US" altLang="fr-FR" sz="1800">
                <a:solidFill>
                  <a:schemeClr val="tx1"/>
                </a:solidFill>
              </a:rPr>
              <a:t>… we begin with a single error correcting code. To this code we add one more position for checking all the previous positions, using an even parity check. To see the operation of this code we have to examine a number of cases:</a:t>
            </a:r>
          </a:p>
          <a:p>
            <a:pPr>
              <a:spcBef>
                <a:spcPct val="0"/>
              </a:spcBef>
              <a:buClrTx/>
              <a:buFontTx/>
              <a:buNone/>
            </a:pPr>
            <a:r>
              <a:rPr lang="en-US" altLang="fr-FR" sz="1800">
                <a:solidFill>
                  <a:schemeClr val="tx1"/>
                </a:solidFill>
              </a:rPr>
              <a:t>1. No errors. AIl parity checks, including the last, are satisfied.</a:t>
            </a:r>
          </a:p>
          <a:p>
            <a:pPr>
              <a:spcBef>
                <a:spcPct val="0"/>
              </a:spcBef>
              <a:buClrTx/>
              <a:buFontTx/>
              <a:buNone/>
            </a:pPr>
            <a:r>
              <a:rPr lang="en-US" altLang="fr-FR" sz="1800">
                <a:solidFill>
                  <a:schemeClr val="tx1"/>
                </a:solidFill>
              </a:rPr>
              <a:t>2. Single error. The Iast parity check fails in all such situations whether the error be in the information, the original check positions, or the last check position. The original checking number gives the position of the error, where now the zero value means the last check position.</a:t>
            </a:r>
          </a:p>
          <a:p>
            <a:pPr>
              <a:spcBef>
                <a:spcPct val="0"/>
              </a:spcBef>
              <a:buClrTx/>
              <a:buFontTx/>
              <a:buNone/>
            </a:pPr>
            <a:r>
              <a:rPr lang="en-US" altLang="fr-FR" sz="1800">
                <a:solidFill>
                  <a:schemeClr val="tx1"/>
                </a:solidFill>
              </a:rPr>
              <a:t>3. Two errors. In all such situations the last parity check is satisfied, and the checking number indicates some kind of error.</a:t>
            </a:r>
          </a:p>
        </p:txBody>
      </p:sp>
      <p:sp>
        <p:nvSpPr>
          <p:cNvPr id="21509" name="Text Box 12"/>
          <p:cNvSpPr txBox="1">
            <a:spLocks noChangeArrowheads="1"/>
          </p:cNvSpPr>
          <p:nvPr/>
        </p:nvSpPr>
        <p:spPr bwMode="auto">
          <a:xfrm>
            <a:off x="439738" y="5867400"/>
            <a:ext cx="4132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en-US" altLang="fr-FR" sz="2400" b="0">
                <a:solidFill>
                  <a:schemeClr val="tx1"/>
                </a:solidFill>
              </a:rPr>
              <a:t>Exercice : Matrice de parité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6988"/>
            <a:ext cx="8818563" cy="820738"/>
          </a:xfrm>
        </p:spPr>
        <p:txBody>
          <a:bodyPr/>
          <a:lstStyle/>
          <a:p>
            <a:pPr algn="ctr"/>
            <a:r>
              <a:rPr lang="fr-FR" altLang="fr-FR" smtClean="0"/>
              <a:t>Matrice génératrice</a:t>
            </a:r>
          </a:p>
        </p:txBody>
      </p:sp>
      <p:sp>
        <p:nvSpPr>
          <p:cNvPr id="22531" name="Rectangle 3"/>
          <p:cNvSpPr>
            <a:spLocks noGrp="1" noChangeArrowheads="1"/>
          </p:cNvSpPr>
          <p:nvPr>
            <p:ph type="body" sz="half" idx="1"/>
          </p:nvPr>
        </p:nvSpPr>
        <p:spPr>
          <a:xfrm>
            <a:off x="990600" y="793750"/>
            <a:ext cx="1219200" cy="6019800"/>
          </a:xfrm>
        </p:spPr>
        <p:txBody>
          <a:bodyPr/>
          <a:lstStyle/>
          <a:p>
            <a:pPr>
              <a:buFont typeface="Webdings" panose="05030102010509060703" pitchFamily="18" charset="2"/>
              <a:buNone/>
            </a:pPr>
            <a:r>
              <a:rPr lang="fr-FR" altLang="fr-FR" sz="1900" smtClean="0"/>
              <a:t>0000</a:t>
            </a:r>
          </a:p>
          <a:p>
            <a:pPr>
              <a:buFont typeface="Webdings" panose="05030102010509060703" pitchFamily="18" charset="2"/>
              <a:buNone/>
            </a:pPr>
            <a:r>
              <a:rPr lang="fr-FR" altLang="fr-FR" sz="1900" smtClean="0"/>
              <a:t>0001</a:t>
            </a:r>
          </a:p>
          <a:p>
            <a:pPr>
              <a:buFont typeface="Webdings" panose="05030102010509060703" pitchFamily="18" charset="2"/>
              <a:buNone/>
            </a:pPr>
            <a:r>
              <a:rPr lang="fr-FR" altLang="fr-FR" sz="1900" smtClean="0"/>
              <a:t>0010</a:t>
            </a:r>
          </a:p>
          <a:p>
            <a:pPr>
              <a:buFont typeface="Webdings" panose="05030102010509060703" pitchFamily="18" charset="2"/>
              <a:buNone/>
            </a:pPr>
            <a:r>
              <a:rPr lang="fr-FR" altLang="fr-FR" sz="1900" smtClean="0"/>
              <a:t>0011</a:t>
            </a:r>
          </a:p>
          <a:p>
            <a:pPr>
              <a:buFont typeface="Webdings" panose="05030102010509060703" pitchFamily="18" charset="2"/>
              <a:buNone/>
            </a:pPr>
            <a:r>
              <a:rPr lang="fr-FR" altLang="fr-FR" sz="1900" smtClean="0"/>
              <a:t>0100</a:t>
            </a:r>
          </a:p>
          <a:p>
            <a:pPr>
              <a:buFont typeface="Webdings" panose="05030102010509060703" pitchFamily="18" charset="2"/>
              <a:buNone/>
            </a:pPr>
            <a:r>
              <a:rPr lang="fr-FR" altLang="fr-FR" sz="1900" smtClean="0"/>
              <a:t>0101</a:t>
            </a:r>
          </a:p>
          <a:p>
            <a:pPr>
              <a:buFont typeface="Webdings" panose="05030102010509060703" pitchFamily="18" charset="2"/>
              <a:buNone/>
            </a:pPr>
            <a:r>
              <a:rPr lang="fr-FR" altLang="fr-FR" sz="1900" smtClean="0"/>
              <a:t>0110</a:t>
            </a:r>
          </a:p>
          <a:p>
            <a:pPr>
              <a:buFont typeface="Webdings" panose="05030102010509060703" pitchFamily="18" charset="2"/>
              <a:buNone/>
            </a:pPr>
            <a:r>
              <a:rPr lang="fr-FR" altLang="fr-FR" sz="1900" smtClean="0"/>
              <a:t>0111</a:t>
            </a:r>
          </a:p>
          <a:p>
            <a:pPr>
              <a:buFont typeface="Webdings" panose="05030102010509060703" pitchFamily="18" charset="2"/>
              <a:buNone/>
            </a:pPr>
            <a:r>
              <a:rPr lang="fr-FR" altLang="fr-FR" sz="1900" smtClean="0"/>
              <a:t>1000</a:t>
            </a:r>
          </a:p>
          <a:p>
            <a:pPr>
              <a:buFont typeface="Webdings" panose="05030102010509060703" pitchFamily="18" charset="2"/>
              <a:buNone/>
            </a:pPr>
            <a:r>
              <a:rPr lang="fr-FR" altLang="fr-FR" sz="1900" smtClean="0"/>
              <a:t>1001</a:t>
            </a:r>
          </a:p>
          <a:p>
            <a:pPr>
              <a:buFont typeface="Webdings" panose="05030102010509060703" pitchFamily="18" charset="2"/>
              <a:buNone/>
            </a:pPr>
            <a:r>
              <a:rPr lang="fr-FR" altLang="fr-FR" sz="1900" smtClean="0"/>
              <a:t>1010</a:t>
            </a:r>
          </a:p>
          <a:p>
            <a:pPr>
              <a:buFont typeface="Webdings" panose="05030102010509060703" pitchFamily="18" charset="2"/>
              <a:buNone/>
            </a:pPr>
            <a:r>
              <a:rPr lang="fr-FR" altLang="fr-FR" sz="1900" smtClean="0"/>
              <a:t>1011</a:t>
            </a:r>
          </a:p>
          <a:p>
            <a:pPr>
              <a:buFont typeface="Webdings" panose="05030102010509060703" pitchFamily="18" charset="2"/>
              <a:buNone/>
            </a:pPr>
            <a:r>
              <a:rPr lang="fr-FR" altLang="fr-FR" sz="1900" smtClean="0"/>
              <a:t>1100</a:t>
            </a:r>
          </a:p>
          <a:p>
            <a:pPr>
              <a:buFont typeface="Webdings" panose="05030102010509060703" pitchFamily="18" charset="2"/>
              <a:buNone/>
            </a:pPr>
            <a:r>
              <a:rPr lang="fr-FR" altLang="fr-FR" sz="1900" smtClean="0"/>
              <a:t>1101</a:t>
            </a:r>
          </a:p>
          <a:p>
            <a:pPr>
              <a:buFont typeface="Webdings" panose="05030102010509060703" pitchFamily="18" charset="2"/>
              <a:buNone/>
            </a:pPr>
            <a:r>
              <a:rPr lang="fr-FR" altLang="fr-FR" sz="1900" smtClean="0"/>
              <a:t>1110</a:t>
            </a:r>
          </a:p>
          <a:p>
            <a:pPr>
              <a:buFont typeface="Webdings" panose="05030102010509060703" pitchFamily="18" charset="2"/>
              <a:buNone/>
            </a:pPr>
            <a:r>
              <a:rPr lang="fr-FR" altLang="fr-FR" sz="1900" smtClean="0"/>
              <a:t>1111</a:t>
            </a:r>
          </a:p>
        </p:txBody>
      </p:sp>
      <p:sp>
        <p:nvSpPr>
          <p:cNvPr id="22532" name="Rectangle 4"/>
          <p:cNvSpPr>
            <a:spLocks noGrp="1" noChangeArrowheads="1"/>
          </p:cNvSpPr>
          <p:nvPr>
            <p:ph type="body" sz="half" idx="2"/>
          </p:nvPr>
        </p:nvSpPr>
        <p:spPr>
          <a:xfrm>
            <a:off x="3471863" y="3289300"/>
            <a:ext cx="2405062" cy="2305050"/>
          </a:xfrm>
        </p:spPr>
        <p:txBody>
          <a:bodyPr/>
          <a:lstStyle/>
          <a:p>
            <a:pPr>
              <a:buFont typeface="Webdings" panose="05030102010509060703" pitchFamily="18" charset="2"/>
              <a:buNone/>
            </a:pPr>
            <a:r>
              <a:rPr lang="fr-FR" altLang="fr-FR" sz="1900" smtClean="0"/>
              <a:t>1 1 1 0 0 0 0</a:t>
            </a:r>
          </a:p>
          <a:p>
            <a:pPr>
              <a:buFont typeface="Webdings" panose="05030102010509060703" pitchFamily="18" charset="2"/>
              <a:buNone/>
            </a:pPr>
            <a:r>
              <a:rPr lang="fr-FR" altLang="fr-FR" sz="1900" smtClean="0"/>
              <a:t>1 0 0 1 1 0 0</a:t>
            </a:r>
          </a:p>
          <a:p>
            <a:pPr>
              <a:buFont typeface="Webdings" panose="05030102010509060703" pitchFamily="18" charset="2"/>
              <a:buNone/>
            </a:pPr>
            <a:r>
              <a:rPr lang="fr-FR" altLang="fr-FR" sz="1900" smtClean="0"/>
              <a:t>0 1 0 1 0 1 0</a:t>
            </a:r>
          </a:p>
          <a:p>
            <a:pPr>
              <a:buFont typeface="Webdings" panose="05030102010509060703" pitchFamily="18" charset="2"/>
              <a:buNone/>
            </a:pPr>
            <a:r>
              <a:rPr lang="fr-FR" altLang="fr-FR" sz="1900" smtClean="0"/>
              <a:t>1 1 0 1 0 0 1</a:t>
            </a:r>
          </a:p>
        </p:txBody>
      </p:sp>
      <p:sp>
        <p:nvSpPr>
          <p:cNvPr id="22533" name="Rectangle 5"/>
          <p:cNvSpPr>
            <a:spLocks noChangeArrowheads="1"/>
          </p:cNvSpPr>
          <p:nvPr/>
        </p:nvSpPr>
        <p:spPr bwMode="auto">
          <a:xfrm>
            <a:off x="7391400" y="793750"/>
            <a:ext cx="1447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161925" algn="l" defTabSz="957263">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327025" indent="161925" algn="l" defTabSz="957263">
              <a:spcBef>
                <a:spcPct val="20000"/>
              </a:spcBef>
              <a:buClr>
                <a:srgbClr val="FDA754"/>
              </a:buClr>
              <a:buChar char="•"/>
              <a:defRPr sz="1700" b="1">
                <a:solidFill>
                  <a:srgbClr val="074A87"/>
                </a:solidFill>
                <a:latin typeface="Arial" panose="020B0604020202020204" pitchFamily="34" charset="0"/>
              </a:defRPr>
            </a:lvl2pPr>
            <a:lvl3pPr marL="654050" indent="161925" algn="l" defTabSz="957263">
              <a:spcBef>
                <a:spcPct val="20000"/>
              </a:spcBef>
              <a:buClr>
                <a:srgbClr val="FDA754"/>
              </a:buClr>
              <a:buChar char="-"/>
              <a:defRPr sz="1600">
                <a:solidFill>
                  <a:srgbClr val="663300"/>
                </a:solidFill>
                <a:latin typeface="Arial" panose="020B0604020202020204" pitchFamily="34" charset="0"/>
              </a:defRPr>
            </a:lvl3pPr>
            <a:lvl4pPr marL="981075" indent="177800" algn="l" defTabSz="957263">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1323975" indent="168275" algn="l" defTabSz="957263">
              <a:spcBef>
                <a:spcPct val="20000"/>
              </a:spcBef>
              <a:buClr>
                <a:srgbClr val="FDA754"/>
              </a:buClr>
              <a:buChar char="»"/>
              <a:defRPr sz="1200">
                <a:solidFill>
                  <a:srgbClr val="4D4D4D"/>
                </a:solidFill>
                <a:latin typeface="Arial" panose="020B0604020202020204" pitchFamily="34"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buFont typeface="Webdings" panose="05030102010509060703" pitchFamily="18" charset="2"/>
              <a:buNone/>
            </a:pPr>
            <a:r>
              <a:rPr lang="fr-FR" altLang="fr-FR" sz="1900"/>
              <a:t>0000000</a:t>
            </a:r>
          </a:p>
          <a:p>
            <a:pPr>
              <a:buFont typeface="Webdings" panose="05030102010509060703" pitchFamily="18" charset="2"/>
              <a:buNone/>
            </a:pPr>
            <a:r>
              <a:rPr lang="fr-FR" altLang="fr-FR" sz="1900"/>
              <a:t>1101001</a:t>
            </a:r>
          </a:p>
          <a:p>
            <a:pPr>
              <a:buFont typeface="Webdings" panose="05030102010509060703" pitchFamily="18" charset="2"/>
              <a:buNone/>
            </a:pPr>
            <a:r>
              <a:rPr lang="fr-FR" altLang="fr-FR" sz="1900"/>
              <a:t>0101010</a:t>
            </a:r>
          </a:p>
          <a:p>
            <a:pPr>
              <a:buFont typeface="Webdings" panose="05030102010509060703" pitchFamily="18" charset="2"/>
              <a:buNone/>
            </a:pPr>
            <a:r>
              <a:rPr lang="fr-FR" altLang="fr-FR" sz="1900"/>
              <a:t>1000011</a:t>
            </a:r>
          </a:p>
          <a:p>
            <a:pPr>
              <a:buFont typeface="Webdings" panose="05030102010509060703" pitchFamily="18" charset="2"/>
              <a:buNone/>
            </a:pPr>
            <a:r>
              <a:rPr lang="fr-FR" altLang="fr-FR" sz="1900"/>
              <a:t>1001100</a:t>
            </a:r>
          </a:p>
          <a:p>
            <a:pPr>
              <a:buFont typeface="Webdings" panose="05030102010509060703" pitchFamily="18" charset="2"/>
              <a:buNone/>
            </a:pPr>
            <a:r>
              <a:rPr lang="fr-FR" altLang="fr-FR" sz="1900"/>
              <a:t>0100101</a:t>
            </a:r>
          </a:p>
          <a:p>
            <a:pPr>
              <a:buFont typeface="Webdings" panose="05030102010509060703" pitchFamily="18" charset="2"/>
              <a:buNone/>
            </a:pPr>
            <a:r>
              <a:rPr lang="fr-FR" altLang="fr-FR" sz="1900"/>
              <a:t>1100110</a:t>
            </a:r>
          </a:p>
          <a:p>
            <a:pPr>
              <a:buFont typeface="Webdings" panose="05030102010509060703" pitchFamily="18" charset="2"/>
              <a:buNone/>
            </a:pPr>
            <a:r>
              <a:rPr lang="fr-FR" altLang="fr-FR" sz="1900"/>
              <a:t>0001111</a:t>
            </a:r>
          </a:p>
          <a:p>
            <a:pPr>
              <a:buFont typeface="Webdings" panose="05030102010509060703" pitchFamily="18" charset="2"/>
              <a:buNone/>
            </a:pPr>
            <a:r>
              <a:rPr lang="fr-FR" altLang="fr-FR" sz="1900"/>
              <a:t>1110000</a:t>
            </a:r>
          </a:p>
          <a:p>
            <a:pPr>
              <a:buFont typeface="Webdings" panose="05030102010509060703" pitchFamily="18" charset="2"/>
              <a:buNone/>
            </a:pPr>
            <a:r>
              <a:rPr lang="fr-FR" altLang="fr-FR" sz="1900"/>
              <a:t>0011001</a:t>
            </a:r>
          </a:p>
          <a:p>
            <a:pPr>
              <a:buFont typeface="Webdings" panose="05030102010509060703" pitchFamily="18" charset="2"/>
              <a:buNone/>
            </a:pPr>
            <a:r>
              <a:rPr lang="fr-FR" altLang="fr-FR" sz="1900"/>
              <a:t>1011010</a:t>
            </a:r>
          </a:p>
          <a:p>
            <a:pPr>
              <a:buFont typeface="Webdings" panose="05030102010509060703" pitchFamily="18" charset="2"/>
              <a:buNone/>
            </a:pPr>
            <a:r>
              <a:rPr lang="fr-FR" altLang="fr-FR" sz="1900"/>
              <a:t>0110011</a:t>
            </a:r>
          </a:p>
          <a:p>
            <a:pPr>
              <a:buFont typeface="Webdings" panose="05030102010509060703" pitchFamily="18" charset="2"/>
              <a:buNone/>
            </a:pPr>
            <a:r>
              <a:rPr lang="fr-FR" altLang="fr-FR" sz="1900"/>
              <a:t>0111100</a:t>
            </a:r>
          </a:p>
          <a:p>
            <a:pPr>
              <a:buFont typeface="Webdings" panose="05030102010509060703" pitchFamily="18" charset="2"/>
              <a:buNone/>
            </a:pPr>
            <a:r>
              <a:rPr lang="fr-FR" altLang="fr-FR" sz="1900"/>
              <a:t>1010101</a:t>
            </a:r>
          </a:p>
          <a:p>
            <a:pPr>
              <a:buFont typeface="Webdings" panose="05030102010509060703" pitchFamily="18" charset="2"/>
              <a:buNone/>
            </a:pPr>
            <a:r>
              <a:rPr lang="fr-FR" altLang="fr-FR" sz="1900"/>
              <a:t>0010110</a:t>
            </a:r>
          </a:p>
          <a:p>
            <a:pPr>
              <a:buFont typeface="Webdings" panose="05030102010509060703" pitchFamily="18" charset="2"/>
              <a:buNone/>
            </a:pPr>
            <a:r>
              <a:rPr lang="fr-FR" altLang="fr-FR" sz="1900"/>
              <a:t>1111111</a:t>
            </a:r>
          </a:p>
        </p:txBody>
      </p:sp>
      <p:sp>
        <p:nvSpPr>
          <p:cNvPr id="22534" name="Text Box 6"/>
          <p:cNvSpPr txBox="1">
            <a:spLocks noChangeArrowheads="1"/>
          </p:cNvSpPr>
          <p:nvPr/>
        </p:nvSpPr>
        <p:spPr bwMode="auto">
          <a:xfrm>
            <a:off x="2438400" y="376555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762000">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defTabSz="762000">
              <a:spcBef>
                <a:spcPct val="20000"/>
              </a:spcBef>
              <a:buClr>
                <a:srgbClr val="FDA754"/>
              </a:buClr>
              <a:buChar char="•"/>
              <a:defRPr sz="1700" b="1">
                <a:solidFill>
                  <a:srgbClr val="074A87"/>
                </a:solidFill>
                <a:latin typeface="Arial" panose="020B0604020202020204" pitchFamily="34" charset="0"/>
              </a:defRPr>
            </a:lvl2pPr>
            <a:lvl3pPr marL="1143000" indent="161925" algn="l" defTabSz="762000">
              <a:spcBef>
                <a:spcPct val="20000"/>
              </a:spcBef>
              <a:buClr>
                <a:srgbClr val="FDA754"/>
              </a:buClr>
              <a:buChar char="-"/>
              <a:defRPr sz="1600">
                <a:solidFill>
                  <a:srgbClr val="663300"/>
                </a:solidFill>
                <a:latin typeface="Arial" panose="020B0604020202020204" pitchFamily="34" charset="0"/>
              </a:defRPr>
            </a:lvl3pPr>
            <a:lvl4pPr marL="1714500" indent="177800" algn="l" defTabSz="762000">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defTabSz="762000">
              <a:spcBef>
                <a:spcPct val="20000"/>
              </a:spcBef>
              <a:buClr>
                <a:srgbClr val="FDA754"/>
              </a:buClr>
              <a:buChar char="»"/>
              <a:defRPr sz="1200">
                <a:solidFill>
                  <a:srgbClr val="4D4D4D"/>
                </a:solidFill>
                <a:latin typeface="Arial" panose="020B0604020202020204" pitchFamily="34"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2400" b="0">
                <a:solidFill>
                  <a:schemeClr val="tx1"/>
                </a:solidFill>
              </a:rPr>
              <a:t>*</a:t>
            </a:r>
          </a:p>
        </p:txBody>
      </p:sp>
      <p:sp>
        <p:nvSpPr>
          <p:cNvPr id="22535" name="Text Box 7"/>
          <p:cNvSpPr txBox="1">
            <a:spLocks noChangeArrowheads="1"/>
          </p:cNvSpPr>
          <p:nvPr/>
        </p:nvSpPr>
        <p:spPr bwMode="auto">
          <a:xfrm>
            <a:off x="6248400" y="368935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762000">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defTabSz="762000">
              <a:spcBef>
                <a:spcPct val="20000"/>
              </a:spcBef>
              <a:buClr>
                <a:srgbClr val="FDA754"/>
              </a:buClr>
              <a:buChar char="•"/>
              <a:defRPr sz="1700" b="1">
                <a:solidFill>
                  <a:srgbClr val="074A87"/>
                </a:solidFill>
                <a:latin typeface="Arial" panose="020B0604020202020204" pitchFamily="34" charset="0"/>
              </a:defRPr>
            </a:lvl2pPr>
            <a:lvl3pPr marL="1143000" indent="161925" algn="l" defTabSz="762000">
              <a:spcBef>
                <a:spcPct val="20000"/>
              </a:spcBef>
              <a:buClr>
                <a:srgbClr val="FDA754"/>
              </a:buClr>
              <a:buChar char="-"/>
              <a:defRPr sz="1600">
                <a:solidFill>
                  <a:srgbClr val="663300"/>
                </a:solidFill>
                <a:latin typeface="Arial" panose="020B0604020202020204" pitchFamily="34" charset="0"/>
              </a:defRPr>
            </a:lvl3pPr>
            <a:lvl4pPr marL="1714500" indent="177800" algn="l" defTabSz="762000">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defTabSz="762000">
              <a:spcBef>
                <a:spcPct val="20000"/>
              </a:spcBef>
              <a:buClr>
                <a:srgbClr val="FDA754"/>
              </a:buClr>
              <a:buChar char="»"/>
              <a:defRPr sz="1200">
                <a:solidFill>
                  <a:srgbClr val="4D4D4D"/>
                </a:solidFill>
                <a:latin typeface="Arial" panose="020B0604020202020204" pitchFamily="34"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2400" b="0">
                <a:solidFill>
                  <a:schemeClr val="tx1"/>
                </a:solidFill>
              </a:rPr>
              <a:t>=</a:t>
            </a:r>
          </a:p>
        </p:txBody>
      </p:sp>
      <p:grpSp>
        <p:nvGrpSpPr>
          <p:cNvPr id="22536" name="Group 11"/>
          <p:cNvGrpSpPr>
            <a:grpSpLocks/>
          </p:cNvGrpSpPr>
          <p:nvPr/>
        </p:nvGrpSpPr>
        <p:grpSpPr bwMode="auto">
          <a:xfrm>
            <a:off x="1066800" y="793750"/>
            <a:ext cx="152400" cy="5562600"/>
            <a:chOff x="480" y="288"/>
            <a:chExt cx="96" cy="3696"/>
          </a:xfrm>
        </p:grpSpPr>
        <p:sp>
          <p:nvSpPr>
            <p:cNvPr id="22558" name="Line 8"/>
            <p:cNvSpPr>
              <a:spLocks noChangeShapeType="1"/>
            </p:cNvSpPr>
            <p:nvPr/>
          </p:nvSpPr>
          <p:spPr bwMode="auto">
            <a:xfrm>
              <a:off x="480" y="288"/>
              <a:ext cx="0" cy="36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9" name="Line 9"/>
            <p:cNvSpPr>
              <a:spLocks noChangeShapeType="1"/>
            </p:cNvSpPr>
            <p:nvPr/>
          </p:nvSpPr>
          <p:spPr bwMode="auto">
            <a:xfrm>
              <a:off x="480" y="288"/>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60" name="Line 10"/>
            <p:cNvSpPr>
              <a:spLocks noChangeShapeType="1"/>
            </p:cNvSpPr>
            <p:nvPr/>
          </p:nvSpPr>
          <p:spPr bwMode="auto">
            <a:xfrm>
              <a:off x="480" y="3984"/>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537" name="Group 12"/>
          <p:cNvGrpSpPr>
            <a:grpSpLocks/>
          </p:cNvGrpSpPr>
          <p:nvPr/>
        </p:nvGrpSpPr>
        <p:grpSpPr bwMode="auto">
          <a:xfrm>
            <a:off x="7467600" y="793750"/>
            <a:ext cx="152400" cy="5562600"/>
            <a:chOff x="480" y="288"/>
            <a:chExt cx="96" cy="3696"/>
          </a:xfrm>
        </p:grpSpPr>
        <p:sp>
          <p:nvSpPr>
            <p:cNvPr id="22555" name="Line 13"/>
            <p:cNvSpPr>
              <a:spLocks noChangeShapeType="1"/>
            </p:cNvSpPr>
            <p:nvPr/>
          </p:nvSpPr>
          <p:spPr bwMode="auto">
            <a:xfrm>
              <a:off x="480" y="288"/>
              <a:ext cx="0" cy="36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6" name="Line 14"/>
            <p:cNvSpPr>
              <a:spLocks noChangeShapeType="1"/>
            </p:cNvSpPr>
            <p:nvPr/>
          </p:nvSpPr>
          <p:spPr bwMode="auto">
            <a:xfrm>
              <a:off x="480" y="288"/>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7" name="Line 15"/>
            <p:cNvSpPr>
              <a:spLocks noChangeShapeType="1"/>
            </p:cNvSpPr>
            <p:nvPr/>
          </p:nvSpPr>
          <p:spPr bwMode="auto">
            <a:xfrm>
              <a:off x="480" y="3984"/>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538" name="Group 16"/>
          <p:cNvGrpSpPr>
            <a:grpSpLocks/>
          </p:cNvGrpSpPr>
          <p:nvPr/>
        </p:nvGrpSpPr>
        <p:grpSpPr bwMode="auto">
          <a:xfrm flipH="1">
            <a:off x="1752600" y="793750"/>
            <a:ext cx="152400" cy="5562600"/>
            <a:chOff x="480" y="288"/>
            <a:chExt cx="96" cy="3696"/>
          </a:xfrm>
        </p:grpSpPr>
        <p:sp>
          <p:nvSpPr>
            <p:cNvPr id="22552" name="Line 17"/>
            <p:cNvSpPr>
              <a:spLocks noChangeShapeType="1"/>
            </p:cNvSpPr>
            <p:nvPr/>
          </p:nvSpPr>
          <p:spPr bwMode="auto">
            <a:xfrm>
              <a:off x="480" y="288"/>
              <a:ext cx="0" cy="36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3" name="Line 18"/>
            <p:cNvSpPr>
              <a:spLocks noChangeShapeType="1"/>
            </p:cNvSpPr>
            <p:nvPr/>
          </p:nvSpPr>
          <p:spPr bwMode="auto">
            <a:xfrm>
              <a:off x="480" y="288"/>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4" name="Line 19"/>
            <p:cNvSpPr>
              <a:spLocks noChangeShapeType="1"/>
            </p:cNvSpPr>
            <p:nvPr/>
          </p:nvSpPr>
          <p:spPr bwMode="auto">
            <a:xfrm>
              <a:off x="480" y="3984"/>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539" name="Group 20"/>
          <p:cNvGrpSpPr>
            <a:grpSpLocks/>
          </p:cNvGrpSpPr>
          <p:nvPr/>
        </p:nvGrpSpPr>
        <p:grpSpPr bwMode="auto">
          <a:xfrm flipH="1">
            <a:off x="8610600" y="793750"/>
            <a:ext cx="152400" cy="5562600"/>
            <a:chOff x="480" y="288"/>
            <a:chExt cx="96" cy="3696"/>
          </a:xfrm>
        </p:grpSpPr>
        <p:sp>
          <p:nvSpPr>
            <p:cNvPr id="22549" name="Line 21"/>
            <p:cNvSpPr>
              <a:spLocks noChangeShapeType="1"/>
            </p:cNvSpPr>
            <p:nvPr/>
          </p:nvSpPr>
          <p:spPr bwMode="auto">
            <a:xfrm>
              <a:off x="480" y="288"/>
              <a:ext cx="0" cy="36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0" name="Line 22"/>
            <p:cNvSpPr>
              <a:spLocks noChangeShapeType="1"/>
            </p:cNvSpPr>
            <p:nvPr/>
          </p:nvSpPr>
          <p:spPr bwMode="auto">
            <a:xfrm>
              <a:off x="480" y="288"/>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51" name="Line 23"/>
            <p:cNvSpPr>
              <a:spLocks noChangeShapeType="1"/>
            </p:cNvSpPr>
            <p:nvPr/>
          </p:nvSpPr>
          <p:spPr bwMode="auto">
            <a:xfrm>
              <a:off x="480" y="3984"/>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540" name="Group 24"/>
          <p:cNvGrpSpPr>
            <a:grpSpLocks/>
          </p:cNvGrpSpPr>
          <p:nvPr/>
        </p:nvGrpSpPr>
        <p:grpSpPr bwMode="auto">
          <a:xfrm>
            <a:off x="3505200" y="3155950"/>
            <a:ext cx="152400" cy="1600200"/>
            <a:chOff x="480" y="288"/>
            <a:chExt cx="96" cy="3696"/>
          </a:xfrm>
        </p:grpSpPr>
        <p:sp>
          <p:nvSpPr>
            <p:cNvPr id="22546" name="Line 25"/>
            <p:cNvSpPr>
              <a:spLocks noChangeShapeType="1"/>
            </p:cNvSpPr>
            <p:nvPr/>
          </p:nvSpPr>
          <p:spPr bwMode="auto">
            <a:xfrm>
              <a:off x="480" y="288"/>
              <a:ext cx="0" cy="36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47" name="Line 26"/>
            <p:cNvSpPr>
              <a:spLocks noChangeShapeType="1"/>
            </p:cNvSpPr>
            <p:nvPr/>
          </p:nvSpPr>
          <p:spPr bwMode="auto">
            <a:xfrm>
              <a:off x="480" y="288"/>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48" name="Line 27"/>
            <p:cNvSpPr>
              <a:spLocks noChangeShapeType="1"/>
            </p:cNvSpPr>
            <p:nvPr/>
          </p:nvSpPr>
          <p:spPr bwMode="auto">
            <a:xfrm>
              <a:off x="480" y="3984"/>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541" name="Group 28"/>
          <p:cNvGrpSpPr>
            <a:grpSpLocks/>
          </p:cNvGrpSpPr>
          <p:nvPr/>
        </p:nvGrpSpPr>
        <p:grpSpPr bwMode="auto">
          <a:xfrm flipH="1">
            <a:off x="5181600" y="3155950"/>
            <a:ext cx="152400" cy="1600200"/>
            <a:chOff x="480" y="288"/>
            <a:chExt cx="96" cy="3696"/>
          </a:xfrm>
        </p:grpSpPr>
        <p:sp>
          <p:nvSpPr>
            <p:cNvPr id="22543" name="Line 29"/>
            <p:cNvSpPr>
              <a:spLocks noChangeShapeType="1"/>
            </p:cNvSpPr>
            <p:nvPr/>
          </p:nvSpPr>
          <p:spPr bwMode="auto">
            <a:xfrm>
              <a:off x="480" y="288"/>
              <a:ext cx="0" cy="36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44" name="Line 30"/>
            <p:cNvSpPr>
              <a:spLocks noChangeShapeType="1"/>
            </p:cNvSpPr>
            <p:nvPr/>
          </p:nvSpPr>
          <p:spPr bwMode="auto">
            <a:xfrm>
              <a:off x="480" y="288"/>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545" name="Line 31"/>
            <p:cNvSpPr>
              <a:spLocks noChangeShapeType="1"/>
            </p:cNvSpPr>
            <p:nvPr/>
          </p:nvSpPr>
          <p:spPr bwMode="auto">
            <a:xfrm>
              <a:off x="480" y="3984"/>
              <a:ext cx="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22542" name="Rectangle 40"/>
          <p:cNvSpPr>
            <a:spLocks noChangeArrowheads="1"/>
          </p:cNvSpPr>
          <p:nvPr/>
        </p:nvSpPr>
        <p:spPr bwMode="auto">
          <a:xfrm>
            <a:off x="9067800" y="793750"/>
            <a:ext cx="533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161925" algn="l" defTabSz="957263">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327025" indent="161925" algn="l" defTabSz="957263">
              <a:spcBef>
                <a:spcPct val="20000"/>
              </a:spcBef>
              <a:buClr>
                <a:srgbClr val="FDA754"/>
              </a:buClr>
              <a:buChar char="•"/>
              <a:defRPr sz="1700" b="1">
                <a:solidFill>
                  <a:srgbClr val="074A87"/>
                </a:solidFill>
                <a:latin typeface="Arial" panose="020B0604020202020204" pitchFamily="34" charset="0"/>
              </a:defRPr>
            </a:lvl2pPr>
            <a:lvl3pPr marL="654050" indent="161925" algn="l" defTabSz="957263">
              <a:spcBef>
                <a:spcPct val="20000"/>
              </a:spcBef>
              <a:buClr>
                <a:srgbClr val="FDA754"/>
              </a:buClr>
              <a:buChar char="-"/>
              <a:defRPr sz="1600">
                <a:solidFill>
                  <a:srgbClr val="663300"/>
                </a:solidFill>
                <a:latin typeface="Arial" panose="020B0604020202020204" pitchFamily="34" charset="0"/>
              </a:defRPr>
            </a:lvl3pPr>
            <a:lvl4pPr marL="981075" indent="177800" algn="l" defTabSz="957263">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1323975" indent="168275" algn="l" defTabSz="957263">
              <a:spcBef>
                <a:spcPct val="20000"/>
              </a:spcBef>
              <a:buClr>
                <a:srgbClr val="FDA754"/>
              </a:buClr>
              <a:buChar char="»"/>
              <a:defRPr sz="1200">
                <a:solidFill>
                  <a:srgbClr val="4D4D4D"/>
                </a:solidFill>
                <a:latin typeface="Arial" panose="020B0604020202020204" pitchFamily="34"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buFont typeface="Webdings" panose="05030102010509060703" pitchFamily="18" charset="2"/>
              <a:buNone/>
            </a:pPr>
            <a:r>
              <a:rPr lang="fr-FR" altLang="fr-FR" sz="1900" i="1"/>
              <a:t>0</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4</a:t>
            </a:r>
          </a:p>
          <a:p>
            <a:pPr>
              <a:buFont typeface="Webdings" panose="05030102010509060703" pitchFamily="18" charset="2"/>
              <a:buNone/>
            </a:pPr>
            <a:r>
              <a:rPr lang="fr-FR" altLang="fr-FR" sz="1900" i="1"/>
              <a:t>3</a:t>
            </a:r>
          </a:p>
          <a:p>
            <a:pPr>
              <a:buFont typeface="Webdings" panose="05030102010509060703" pitchFamily="18" charset="2"/>
              <a:buNone/>
            </a:pPr>
            <a:r>
              <a:rPr lang="fr-FR" altLang="fr-FR" sz="1900" i="1"/>
              <a:t>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Poids et Probabilité de Non Détection</a:t>
            </a:r>
          </a:p>
        </p:txBody>
      </p:sp>
      <p:sp>
        <p:nvSpPr>
          <p:cNvPr id="23555" name="Rectangle 3"/>
          <p:cNvSpPr>
            <a:spLocks noGrp="1" noChangeArrowheads="1"/>
          </p:cNvSpPr>
          <p:nvPr>
            <p:ph type="body" idx="1"/>
          </p:nvPr>
        </p:nvSpPr>
        <p:spPr>
          <a:xfrm>
            <a:off x="714375" y="1143000"/>
            <a:ext cx="8991600" cy="990600"/>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Pnd = 7 p</a:t>
            </a:r>
            <a:r>
              <a:rPr lang="fr-FR" altLang="fr-FR" baseline="30000" smtClean="0"/>
              <a:t>3</a:t>
            </a:r>
            <a:r>
              <a:rPr lang="fr-FR" altLang="fr-FR" smtClean="0"/>
              <a:t>(1-p)</a:t>
            </a:r>
            <a:r>
              <a:rPr lang="fr-FR" altLang="fr-FR" baseline="30000" smtClean="0"/>
              <a:t>4</a:t>
            </a:r>
            <a:r>
              <a:rPr lang="fr-FR" altLang="fr-FR" smtClean="0"/>
              <a:t> + 7 p</a:t>
            </a:r>
            <a:r>
              <a:rPr lang="fr-FR" altLang="fr-FR" baseline="30000" smtClean="0"/>
              <a:t>4</a:t>
            </a:r>
            <a:r>
              <a:rPr lang="fr-FR" altLang="fr-FR" smtClean="0"/>
              <a:t>(1-p)</a:t>
            </a:r>
            <a:r>
              <a:rPr lang="fr-FR" altLang="fr-FR" baseline="30000" smtClean="0"/>
              <a:t>3</a:t>
            </a:r>
            <a:r>
              <a:rPr lang="fr-FR" altLang="fr-FR" smtClean="0"/>
              <a:t> + 1 p</a:t>
            </a:r>
            <a:r>
              <a:rPr lang="fr-FR" altLang="fr-FR" baseline="30000" smtClean="0"/>
              <a:t>7</a:t>
            </a:r>
            <a:r>
              <a:rPr lang="fr-FR" altLang="fr-FR" smtClean="0"/>
              <a:t>    &lt;   1/8</a:t>
            </a:r>
          </a:p>
          <a:p>
            <a:r>
              <a:rPr lang="fr-FR" altLang="fr-FR" smtClean="0"/>
              <a:t>Codes (n,k) « sérieux » :        Pnd = 1/2</a:t>
            </a:r>
            <a:r>
              <a:rPr lang="fr-FR" altLang="fr-FR" baseline="30000" smtClean="0"/>
              <a:t>r</a:t>
            </a:r>
            <a:endParaRPr lang="fr-FR" altLang="fr-FR" smtClean="0"/>
          </a:p>
        </p:txBody>
      </p:sp>
      <p:pic>
        <p:nvPicPr>
          <p:cNvPr id="23556" name="Picture 4" descr="ham_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438400"/>
            <a:ext cx="3886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63" y="2057400"/>
            <a:ext cx="6096000" cy="425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r-FR" altLang="fr-FR" smtClean="0"/>
              <a:t>Utilité des codes de groupe (= linéaires)</a:t>
            </a:r>
          </a:p>
        </p:txBody>
      </p:sp>
      <p:sp>
        <p:nvSpPr>
          <p:cNvPr id="24579" name="Rectangle 3"/>
          <p:cNvSpPr>
            <a:spLocks noGrp="1" noChangeArrowheads="1"/>
          </p:cNvSpPr>
          <p:nvPr>
            <p:ph type="body" idx="1"/>
          </p:nvPr>
        </p:nvSpPr>
        <p:spPr>
          <a:xfrm>
            <a:off x="322263" y="1295400"/>
            <a:ext cx="9583737" cy="4876800"/>
          </a:xfrm>
        </p:spPr>
        <p:txBody>
          <a:bodyPr/>
          <a:lstStyle/>
          <a:p>
            <a:pPr marL="457200" indent="-295275"/>
            <a:r>
              <a:rPr lang="fr-FR" altLang="fr-FR" smtClean="0"/>
              <a:t>Soit p la Probabilité d’Erreur par Bit (« Peb »), calculer la Probabilité de Non Détection (« Pnd ») lorsqu’on transmet :</a:t>
            </a:r>
          </a:p>
          <a:p>
            <a:pPr marL="914400" lvl="1" indent="-425450">
              <a:buFont typeface="Wingdings" panose="05000000000000000000" pitchFamily="2" charset="2"/>
              <a:buAutoNum type="arabicPeriod"/>
            </a:pPr>
            <a:r>
              <a:rPr lang="fr-FR" altLang="fr-FR" smtClean="0"/>
              <a:t>011 du code aléatoire { 011, 101, 100 };	idem pour 101</a:t>
            </a:r>
          </a:p>
          <a:p>
            <a:pPr marL="914400" lvl="1" indent="-425450">
              <a:buFont typeface="Wingdings" panose="05000000000000000000" pitchFamily="2" charset="2"/>
              <a:buAutoNum type="arabicPeriod"/>
            </a:pPr>
            <a:r>
              <a:rPr lang="fr-FR" altLang="fr-FR" smtClean="0"/>
              <a:t>011 du code de poids constant 2/3;	idem pour 101</a:t>
            </a:r>
          </a:p>
          <a:p>
            <a:pPr marL="914400" lvl="1" indent="-425450">
              <a:buFont typeface="Wingdings" panose="05000000000000000000" pitchFamily="2" charset="2"/>
              <a:buAutoNum type="arabicPeriod"/>
            </a:pPr>
            <a:r>
              <a:rPr lang="fr-FR" altLang="fr-FR" smtClean="0"/>
              <a:t>011 du code de parité paire;		idem pour 101</a:t>
            </a:r>
          </a:p>
          <a:p>
            <a:pPr marL="914400" lvl="1" indent="-425450">
              <a:buFontTx/>
              <a:buNone/>
            </a:pPr>
            <a:r>
              <a:rPr lang="fr-FR" altLang="fr-FR" b="0" smtClean="0"/>
              <a:t>Conclusions ?</a:t>
            </a:r>
          </a:p>
          <a:p>
            <a:pPr marL="914400" lvl="1" indent="-425450">
              <a:buFontTx/>
              <a:buNone/>
            </a:pPr>
            <a:endParaRPr lang="fr-FR" altLang="fr-FR" b="0" smtClean="0"/>
          </a:p>
          <a:p>
            <a:pPr marL="457200" indent="-295275"/>
            <a:r>
              <a:rPr lang="fr-FR" altLang="fr-FR" b="0" smtClean="0"/>
              <a:t>La parité impaire donne-t-elle un code de groupe ?</a:t>
            </a:r>
          </a:p>
          <a:p>
            <a:pPr marL="457200" indent="-295275"/>
            <a:r>
              <a:rPr lang="fr-FR" altLang="fr-FR" b="0" smtClean="0"/>
              <a:t>Le complément à 1 donne-t-il un code de groupe ?</a:t>
            </a:r>
          </a:p>
          <a:p>
            <a:pPr marL="457200" indent="-295275"/>
            <a:endParaRPr lang="fr-FR" altLang="fr-FR" b="0" smtClean="0"/>
          </a:p>
          <a:p>
            <a:pPr marL="457200" indent="-295275"/>
            <a:r>
              <a:rPr lang="fr-FR" altLang="fr-FR" u="sng" smtClean="0"/>
              <a:t>Définition</a:t>
            </a:r>
            <a:r>
              <a:rPr lang="fr-FR" altLang="fr-FR" smtClean="0"/>
              <a:t> : un code de groupe (n,k) est un ensemble de 2</a:t>
            </a:r>
            <a:r>
              <a:rPr lang="fr-FR" altLang="fr-FR" baseline="30000" smtClean="0"/>
              <a:t>k</a:t>
            </a:r>
            <a:r>
              <a:rPr lang="fr-FR" altLang="fr-FR" smtClean="0"/>
              <a:t> mots binaires de n bits stable par </a:t>
            </a:r>
            <a:r>
              <a:rPr lang="fr-FR" altLang="fr-FR" smtClean="0">
                <a:sym typeface="Symbol" panose="05050102010706020507" pitchFamily="18" charset="2"/>
              </a:rPr>
              <a:t>.</a:t>
            </a:r>
          </a:p>
          <a:p>
            <a:pPr marL="457200" indent="-295275"/>
            <a:r>
              <a:rPr lang="fr-FR" altLang="fr-FR" b="0" smtClean="0">
                <a:sym typeface="Symbol" panose="05050102010706020507" pitchFamily="18" charset="2"/>
              </a:rPr>
              <a:t>Si les k bits d’info sont apparents : code </a:t>
            </a:r>
            <a:r>
              <a:rPr lang="fr-FR" altLang="fr-FR" b="0" u="sng" smtClean="0">
                <a:sym typeface="Symbol" panose="05050102010706020507" pitchFamily="18" charset="2"/>
              </a:rPr>
              <a:t>systématique / séparé</a:t>
            </a:r>
          </a:p>
          <a:p>
            <a:pPr marL="457200" indent="-295275"/>
            <a:endParaRPr lang="fr-FR" altLang="fr-FR" b="0" smtClean="0"/>
          </a:p>
          <a:p>
            <a:pPr marL="457200" indent="-295275"/>
            <a:endParaRPr lang="fr-FR" altLang="fr-FR" b="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altLang="fr-FR" smtClean="0"/>
              <a:t>1949 GOLAY : le dernier code « optimal »</a:t>
            </a:r>
          </a:p>
        </p:txBody>
      </p:sp>
      <p:sp>
        <p:nvSpPr>
          <p:cNvPr id="25603" name="Rectangle 3"/>
          <p:cNvSpPr>
            <a:spLocks noGrp="1" noChangeArrowheads="1"/>
          </p:cNvSpPr>
          <p:nvPr>
            <p:ph type="body" idx="1"/>
          </p:nvPr>
        </p:nvSpPr>
        <p:spPr>
          <a:xfrm>
            <a:off x="7620000" y="152400"/>
            <a:ext cx="2286000" cy="566738"/>
          </a:xfrm>
        </p:spPr>
        <p:txBody>
          <a:bodyPr/>
          <a:lstStyle/>
          <a:p>
            <a:pPr>
              <a:lnSpc>
                <a:spcPct val="90000"/>
              </a:lnSpc>
            </a:pPr>
            <a:r>
              <a:rPr lang="fr-FR" altLang="fr-FR" sz="1900" smtClean="0"/>
              <a:t>1979 : Voyager I</a:t>
            </a:r>
          </a:p>
          <a:p>
            <a:pPr lvl="1">
              <a:lnSpc>
                <a:spcPct val="90000"/>
              </a:lnSpc>
            </a:pPr>
            <a:r>
              <a:rPr lang="fr-FR" altLang="fr-FR" sz="1500" smtClean="0"/>
              <a:t>(24,12)</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895600"/>
            <a:ext cx="70532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5605" name="Object 5"/>
          <p:cNvGraphicFramePr>
            <a:graphicFrameLocks noChangeAspect="1"/>
          </p:cNvGraphicFramePr>
          <p:nvPr/>
        </p:nvGraphicFramePr>
        <p:xfrm>
          <a:off x="762000" y="1408113"/>
          <a:ext cx="4081463" cy="801687"/>
        </p:xfrm>
        <a:graphic>
          <a:graphicData uri="http://schemas.openxmlformats.org/presentationml/2006/ole">
            <mc:AlternateContent xmlns:mc="http://schemas.openxmlformats.org/markup-compatibility/2006">
              <mc:Choice xmlns:v="urn:schemas-microsoft-com:vml" Requires="v">
                <p:oleObj spid="_x0000_s25609" name="Equation" r:id="rId4" imgW="1422400" imgH="279400" progId="Equation.3">
                  <p:embed/>
                </p:oleObj>
              </mc:Choice>
              <mc:Fallback>
                <p:oleObj name="Equation" r:id="rId4" imgW="1422400" imgH="279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408113"/>
                        <a:ext cx="4081463"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4502" name="Picture 6" descr="jupit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1738" y="762000"/>
            <a:ext cx="2278062" cy="2541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34503" name="Picture 7" descr="satur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0313" y="3429000"/>
            <a:ext cx="2249487" cy="2543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34503"/>
                                        </p:tgtEl>
                                        <p:attrNameLst>
                                          <p:attrName>style.visibility</p:attrName>
                                        </p:attrNameLst>
                                      </p:cBhvr>
                                      <p:to>
                                        <p:strVal val="visible"/>
                                      </p:to>
                                    </p:set>
                                    <p:animEffect transition="in" filter="dissolve">
                                      <p:cBhvr>
                                        <p:cTn id="7" dur="500"/>
                                        <p:tgtEl>
                                          <p:spTgt spid="23450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4502"/>
                                        </p:tgtEl>
                                        <p:attrNameLst>
                                          <p:attrName>style.visibility</p:attrName>
                                        </p:attrNameLst>
                                      </p:cBhvr>
                                      <p:to>
                                        <p:strVal val="visible"/>
                                      </p:to>
                                    </p:set>
                                    <p:animEffect transition="in" filter="dissolve">
                                      <p:cBhvr>
                                        <p:cTn id="11" dur="500"/>
                                        <p:tgtEl>
                                          <p:spTgt spid="234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228600"/>
            <a:ext cx="7391400" cy="552450"/>
          </a:xfrm>
        </p:spPr>
        <p:txBody>
          <a:bodyPr/>
          <a:lstStyle/>
          <a:p>
            <a:r>
              <a:rPr lang="en-US" altLang="fr-FR" smtClean="0"/>
              <a:t>1954 : Müller (codage),  puis Reed (décodage)</a:t>
            </a:r>
          </a:p>
        </p:txBody>
      </p:sp>
      <p:sp>
        <p:nvSpPr>
          <p:cNvPr id="26627" name="Rectangle 3"/>
          <p:cNvSpPr>
            <a:spLocks noGrp="1" noChangeArrowheads="1"/>
          </p:cNvSpPr>
          <p:nvPr>
            <p:ph type="body" idx="1"/>
          </p:nvPr>
        </p:nvSpPr>
        <p:spPr>
          <a:xfrm>
            <a:off x="549275" y="838200"/>
            <a:ext cx="9372600" cy="5257800"/>
          </a:xfrm>
        </p:spPr>
        <p:txBody>
          <a:bodyPr/>
          <a:lstStyle/>
          <a:p>
            <a:pPr>
              <a:lnSpc>
                <a:spcPct val="80000"/>
              </a:lnSpc>
            </a:pPr>
            <a:r>
              <a:rPr lang="en-US" altLang="fr-FR" sz="2000" smtClean="0"/>
              <a:t>Mariner 4 (28/11/64) : </a:t>
            </a:r>
            <a:r>
              <a:rPr lang="en-US" altLang="fr-FR" sz="2000" u="sng" smtClean="0"/>
              <a:t>duplication</a:t>
            </a:r>
            <a:r>
              <a:rPr lang="en-US" altLang="fr-FR" sz="2000" smtClean="0"/>
              <a:t> :</a:t>
            </a:r>
          </a:p>
          <a:p>
            <a:pPr>
              <a:lnSpc>
                <a:spcPct val="80000"/>
              </a:lnSpc>
              <a:buFont typeface="Webdings" panose="05030102010509060703" pitchFamily="18" charset="2"/>
              <a:buNone/>
            </a:pPr>
            <a:endParaRPr lang="en-US" altLang="fr-FR" sz="2000" smtClean="0"/>
          </a:p>
          <a:p>
            <a:pPr>
              <a:lnSpc>
                <a:spcPct val="80000"/>
              </a:lnSpc>
              <a:buFont typeface="Webdings" panose="05030102010509060703" pitchFamily="18" charset="2"/>
              <a:buNone/>
            </a:pPr>
            <a:r>
              <a:rPr lang="en-US" altLang="fr-FR" sz="1700" smtClean="0"/>
              <a:t>“Power was supplied by 28,224 solar cells contained in the four 176 x 90 cm solar panels, which could provide 310 W at Mars. A rechargeable 1200 W-hr silver-zinc battery was also used for maneuvers and backup.</a:t>
            </a:r>
          </a:p>
          <a:p>
            <a:pPr>
              <a:lnSpc>
                <a:spcPct val="80000"/>
              </a:lnSpc>
              <a:buFont typeface="Webdings" panose="05030102010509060703" pitchFamily="18" charset="2"/>
              <a:buNone/>
            </a:pPr>
            <a:r>
              <a:rPr lang="en-US" altLang="fr-FR" sz="1700" smtClean="0"/>
              <a:t>… transmitter … could send … at 8 1/3 or 33 1/3 bps. Data could also be stored on a tape recorder with a capacity of 5.24 million bits for later transmission.</a:t>
            </a:r>
          </a:p>
          <a:p>
            <a:pPr>
              <a:lnSpc>
                <a:spcPct val="80000"/>
              </a:lnSpc>
              <a:buFont typeface="Webdings" panose="05030102010509060703" pitchFamily="18" charset="2"/>
              <a:buNone/>
            </a:pPr>
            <a:r>
              <a:rPr lang="en-US" altLang="fr-FR" sz="1700" smtClean="0"/>
              <a:t>Planetary science mode was turned on at 15:41:49 UT on 14 July. … 21 pictures* plus 21 lines of a 22nd picture were taken … The images taken during the flyby were stored in the onboard tape recorder. At 02:19:11 UT Mariner 4 passed behind Mars as seen from Earth and the radio signal ceased. The signal was reacquired at 03:13:04 UT when the spacecraft reappeared. Cruise mode was then re-established. Transmission of the taped images to Earth began about 8.5 hours after signal reacquisition and continued until 3 August. </a:t>
            </a:r>
            <a:r>
              <a:rPr lang="en-US" altLang="fr-FR" sz="1700" u="sng" smtClean="0"/>
              <a:t>All images were transmitted twice to insure no data was missing or corrupt</a:t>
            </a:r>
            <a:r>
              <a:rPr lang="en-US" altLang="fr-FR" sz="1700" smtClean="0"/>
              <a:t>.”</a:t>
            </a:r>
          </a:p>
          <a:p>
            <a:pPr>
              <a:lnSpc>
                <a:spcPct val="80000"/>
              </a:lnSpc>
              <a:buFont typeface="Webdings" panose="05030102010509060703" pitchFamily="18" charset="2"/>
              <a:buNone/>
            </a:pPr>
            <a:endParaRPr lang="en-US" altLang="fr-FR" sz="1700" smtClean="0"/>
          </a:p>
          <a:p>
            <a:pPr>
              <a:lnSpc>
                <a:spcPct val="80000"/>
              </a:lnSpc>
              <a:buFont typeface="Webdings" panose="05030102010509060703" pitchFamily="18" charset="2"/>
              <a:buNone/>
            </a:pPr>
            <a:r>
              <a:rPr lang="en-US" altLang="fr-FR" sz="1700" smtClean="0"/>
              <a:t>(*) 1 image = 200 lines * 200 points * 6 bits</a:t>
            </a:r>
          </a:p>
          <a:p>
            <a:pPr>
              <a:lnSpc>
                <a:spcPct val="80000"/>
              </a:lnSpc>
            </a:pPr>
            <a:endParaRPr lang="en-US" altLang="fr-FR" sz="1700" smtClean="0"/>
          </a:p>
          <a:p>
            <a:pPr>
              <a:lnSpc>
                <a:spcPct val="80000"/>
              </a:lnSpc>
            </a:pPr>
            <a:endParaRPr lang="en-US" altLang="fr-FR" sz="1700" smtClean="0"/>
          </a:p>
          <a:p>
            <a:pPr>
              <a:lnSpc>
                <a:spcPct val="80000"/>
              </a:lnSpc>
            </a:pPr>
            <a:r>
              <a:rPr lang="en-US" altLang="fr-FR" sz="2000" smtClean="0"/>
              <a:t>Mariner 6 (24/02/69) : </a:t>
            </a:r>
            <a:r>
              <a:rPr lang="en-US" altLang="fr-FR" sz="2000" u="sng" smtClean="0"/>
              <a:t>Reed-Müller (32,6)</a:t>
            </a:r>
          </a:p>
          <a:p>
            <a:pPr>
              <a:lnSpc>
                <a:spcPct val="80000"/>
              </a:lnSpc>
            </a:pPr>
            <a:endParaRPr lang="en-US" altLang="fr-FR" sz="2000" smtClean="0"/>
          </a:p>
          <a:p>
            <a:pPr>
              <a:spcBef>
                <a:spcPct val="0"/>
              </a:spcBef>
              <a:buClrTx/>
              <a:buFontTx/>
              <a:buNone/>
            </a:pPr>
            <a:r>
              <a:rPr lang="en-US" altLang="fr-FR" sz="1400" smtClean="0">
                <a:solidFill>
                  <a:srgbClr val="000000"/>
                </a:solidFill>
              </a:rPr>
              <a:t>Source : http://www.hq.nasa.gov/office/pao/History/mariner.html</a:t>
            </a:r>
            <a:endParaRPr lang="en-US" altLang="fr-FR" sz="17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4950"/>
            <a:ext cx="66294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r>
              <a:rPr lang="fr-FR" altLang="fr-FR" smtClean="0"/>
              <a:t>1956 David HUFFMAN (1/2) : vers la vision moderne</a:t>
            </a:r>
          </a:p>
        </p:txBody>
      </p:sp>
      <p:sp>
        <p:nvSpPr>
          <p:cNvPr id="27652" name="Rectangle 3"/>
          <p:cNvSpPr>
            <a:spLocks noGrp="1" noChangeArrowheads="1"/>
          </p:cNvSpPr>
          <p:nvPr>
            <p:ph type="body" idx="1"/>
          </p:nvPr>
        </p:nvSpPr>
        <p:spPr>
          <a:xfrm>
            <a:off x="6172200" y="990600"/>
            <a:ext cx="3733800" cy="3505200"/>
          </a:xfrm>
        </p:spPr>
        <p:txBody>
          <a:bodyPr/>
          <a:lstStyle/>
          <a:p>
            <a:r>
              <a:rPr lang="fr-FR" altLang="fr-FR" sz="1900" smtClean="0"/>
              <a:t>Moderne = « polynomial »</a:t>
            </a:r>
          </a:p>
          <a:p>
            <a:pPr lvl="1"/>
            <a:r>
              <a:rPr lang="fr-FR" altLang="fr-FR" sz="1500" smtClean="0"/>
              <a:t>Huffman : « filtre »</a:t>
            </a:r>
          </a:p>
          <a:p>
            <a:pPr lvl="1"/>
            <a:r>
              <a:rPr lang="fr-FR" altLang="fr-FR" sz="1500" smtClean="0"/>
              <a:t>Motivation ? ________________</a:t>
            </a:r>
          </a:p>
          <a:p>
            <a:endParaRPr lang="fr-FR" altLang="fr-FR" sz="1900" smtClean="0"/>
          </a:p>
          <a:p>
            <a:r>
              <a:rPr lang="fr-FR" altLang="fr-FR" sz="1900" smtClean="0"/>
              <a:t>Hamming (7,4) :</a:t>
            </a:r>
          </a:p>
          <a:p>
            <a:pPr lvl="1"/>
            <a:r>
              <a:rPr lang="fr-FR" altLang="fr-FR" sz="1500" smtClean="0"/>
              <a:t>G(X) = 1+X</a:t>
            </a:r>
            <a:r>
              <a:rPr lang="fr-FR" altLang="fr-FR" sz="1500" baseline="30000" smtClean="0"/>
              <a:t>2</a:t>
            </a:r>
            <a:r>
              <a:rPr lang="fr-FR" altLang="fr-FR" sz="1500" smtClean="0"/>
              <a:t>+X</a:t>
            </a:r>
            <a:r>
              <a:rPr lang="fr-FR" altLang="fr-FR" sz="1500" baseline="30000" smtClean="0"/>
              <a:t>3</a:t>
            </a:r>
            <a:r>
              <a:rPr lang="fr-FR" altLang="fr-FR" sz="1500" smtClean="0"/>
              <a:t> </a:t>
            </a:r>
          </a:p>
          <a:p>
            <a:endParaRPr lang="fr-FR" altLang="fr-FR" sz="1900" smtClean="0"/>
          </a:p>
          <a:p>
            <a:r>
              <a:rPr lang="fr-FR" altLang="fr-FR" sz="1900" smtClean="0"/>
              <a:t>Si G(X) multiple de (X+1), détection des erreurs de poids impair. Pourquoi ? _______________________</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57250" y="147638"/>
            <a:ext cx="9048750" cy="782637"/>
          </a:xfrm>
        </p:spPr>
        <p:txBody>
          <a:bodyPr/>
          <a:lstStyle/>
          <a:p>
            <a:r>
              <a:rPr lang="fr-FR" altLang="fr-FR" smtClean="0"/>
              <a:t>1956 HUFFMAN (2/2) : précurseur de « cyclic », « burst »</a:t>
            </a:r>
          </a:p>
        </p:txBody>
      </p:sp>
      <p:sp>
        <p:nvSpPr>
          <p:cNvPr id="28675" name="Rectangle 3"/>
          <p:cNvSpPr>
            <a:spLocks noGrp="1" noChangeArrowheads="1"/>
          </p:cNvSpPr>
          <p:nvPr>
            <p:ph type="body" idx="1"/>
          </p:nvPr>
        </p:nvSpPr>
        <p:spPr>
          <a:xfrm>
            <a:off x="5334000" y="1066800"/>
            <a:ext cx="4572000" cy="3505200"/>
          </a:xfrm>
        </p:spPr>
        <p:txBody>
          <a:bodyPr/>
          <a:lstStyle/>
          <a:p>
            <a:r>
              <a:rPr lang="fr-FR" altLang="fr-FR" smtClean="0"/>
              <a:t>Mots « Cycliques » :</a:t>
            </a:r>
          </a:p>
          <a:p>
            <a:pPr lvl="1"/>
            <a:r>
              <a:rPr lang="fr-FR" altLang="fr-FR" smtClean="0"/>
              <a:t>C’est quoi ? _________________</a:t>
            </a:r>
          </a:p>
          <a:p>
            <a:pPr lvl="1"/>
            <a:r>
              <a:rPr lang="fr-FR" altLang="fr-FR" smtClean="0"/>
              <a:t>X</a:t>
            </a:r>
            <a:r>
              <a:rPr lang="fr-FR" altLang="fr-FR" baseline="30000" smtClean="0"/>
              <a:t>7</a:t>
            </a:r>
            <a:r>
              <a:rPr lang="fr-FR" altLang="fr-FR" smtClean="0"/>
              <a:t> + 1 = (1+X) (1+X+X</a:t>
            </a:r>
            <a:r>
              <a:rPr lang="fr-FR" altLang="fr-FR" baseline="30000" smtClean="0"/>
              <a:t>3</a:t>
            </a:r>
            <a:r>
              <a:rPr lang="fr-FR" altLang="fr-FR" smtClean="0"/>
              <a:t>) (1+X</a:t>
            </a:r>
            <a:r>
              <a:rPr lang="fr-FR" altLang="fr-FR" baseline="30000" smtClean="0"/>
              <a:t>2</a:t>
            </a:r>
            <a:r>
              <a:rPr lang="fr-FR" altLang="fr-FR" smtClean="0"/>
              <a:t>+X</a:t>
            </a:r>
            <a:r>
              <a:rPr lang="fr-FR" altLang="fr-FR" baseline="30000" smtClean="0"/>
              <a:t>3</a:t>
            </a:r>
            <a:r>
              <a:rPr lang="fr-FR" altLang="fr-FR" smtClean="0"/>
              <a:t>)</a:t>
            </a:r>
          </a:p>
          <a:p>
            <a:pPr lvl="1"/>
            <a:r>
              <a:rPr lang="fr-FR" altLang="fr-FR" smtClean="0"/>
              <a:t>Intérêt : décodeur de Meggitt (1961)</a:t>
            </a:r>
          </a:p>
          <a:p>
            <a:pPr lvl="1"/>
            <a:endParaRPr lang="fr-FR" altLang="fr-FR" smtClean="0"/>
          </a:p>
          <a:p>
            <a:r>
              <a:rPr lang="fr-FR" altLang="fr-FR" smtClean="0"/>
              <a:t>Détection des « Bursts » :</a:t>
            </a:r>
          </a:p>
          <a:p>
            <a:pPr lvl="1"/>
            <a:r>
              <a:rPr lang="fr-FR" altLang="fr-FR" smtClean="0"/>
              <a:t>C’est quoi ? _________________</a:t>
            </a:r>
          </a:p>
          <a:p>
            <a:pPr lvl="1"/>
            <a:r>
              <a:rPr lang="fr-FR" altLang="fr-FR" smtClean="0"/>
              <a:t>Tous les bursts de taille r</a:t>
            </a:r>
          </a:p>
          <a:p>
            <a:pPr lvl="1"/>
            <a:r>
              <a:rPr lang="fr-FR" altLang="fr-FR" smtClean="0"/>
              <a:t>taille r+1 : Pnd = 1/2</a:t>
            </a:r>
            <a:r>
              <a:rPr lang="fr-FR" altLang="fr-FR" baseline="30000" smtClean="0"/>
              <a:t>r-1</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2675"/>
            <a:ext cx="5257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90600" y="209550"/>
            <a:ext cx="8534400" cy="628650"/>
          </a:xfrm>
        </p:spPr>
        <p:txBody>
          <a:bodyPr/>
          <a:lstStyle/>
          <a:p>
            <a:r>
              <a:rPr lang="en-US" altLang="fr-FR" sz="2300" smtClean="0"/>
              <a:t>G(x) multiple de x+1 : erreurs de poids impair détectées</a:t>
            </a:r>
            <a:r>
              <a:rPr lang="en-US" altLang="fr-FR" smtClean="0"/>
              <a:t> </a:t>
            </a:r>
          </a:p>
        </p:txBody>
      </p:sp>
      <p:sp>
        <p:nvSpPr>
          <p:cNvPr id="29699" name="Rectangle 3"/>
          <p:cNvSpPr>
            <a:spLocks noGrp="1" noChangeArrowheads="1"/>
          </p:cNvSpPr>
          <p:nvPr>
            <p:ph type="body" idx="1"/>
          </p:nvPr>
        </p:nvSpPr>
        <p:spPr>
          <a:xfrm>
            <a:off x="322263" y="1905000"/>
            <a:ext cx="9583737" cy="3987800"/>
          </a:xfrm>
        </p:spPr>
        <p:txBody>
          <a:bodyPr/>
          <a:lstStyle/>
          <a:p>
            <a:r>
              <a:rPr lang="en-US" altLang="fr-FR" smtClean="0"/>
              <a:t>… car les mots du code sont de poids pair :</a:t>
            </a:r>
          </a:p>
          <a:p>
            <a:pPr lvl="1"/>
            <a:r>
              <a:rPr lang="en-US" altLang="fr-FR" smtClean="0"/>
              <a:t>P(x) = Q(x).G(x) = Q(x).G’(x).(x+1)</a:t>
            </a:r>
          </a:p>
          <a:p>
            <a:pPr lvl="1"/>
            <a:r>
              <a:rPr lang="en-US" altLang="fr-FR" smtClean="0"/>
              <a:t>Donc P(1) = 0</a:t>
            </a:r>
          </a:p>
          <a:p>
            <a:endParaRPr lang="en-US" altLang="fr-FR" smtClean="0"/>
          </a:p>
          <a:p>
            <a:r>
              <a:rPr lang="en-US" altLang="fr-FR" smtClean="0"/>
              <a:t>Les mots de parité </a:t>
            </a:r>
            <a:r>
              <a:rPr lang="en-US" altLang="fr-FR" u="sng" smtClean="0"/>
              <a:t>paire</a:t>
            </a:r>
            <a:r>
              <a:rPr lang="en-US" altLang="fr-FR" smtClean="0"/>
              <a:t> forment-ils un code polynômial ?</a:t>
            </a:r>
          </a:p>
          <a:p>
            <a:pPr lvl="1"/>
            <a:r>
              <a:rPr lang="en-US" altLang="fr-FR" smtClean="0"/>
              <a:t>…</a:t>
            </a:r>
          </a:p>
          <a:p>
            <a:endParaRPr lang="en-US" altLang="fr-FR" smtClean="0"/>
          </a:p>
          <a:p>
            <a:r>
              <a:rPr lang="en-US" altLang="fr-FR" smtClean="0"/>
              <a:t>Les mots de parité </a:t>
            </a:r>
            <a:r>
              <a:rPr lang="en-US" altLang="fr-FR" u="sng" smtClean="0"/>
              <a:t>impaire</a:t>
            </a:r>
            <a:r>
              <a:rPr lang="en-US" altLang="fr-FR" smtClean="0"/>
              <a:t> forment-ils un code polynômial ?</a:t>
            </a:r>
          </a:p>
          <a:p>
            <a:pPr lvl="1"/>
            <a:r>
              <a:rPr lang="en-US" altLang="fr-FR" smtClean="0"/>
              <a:t>…</a:t>
            </a:r>
          </a:p>
          <a:p>
            <a:endParaRPr lang="en-US" altLang="fr-FR"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35038" y="-76200"/>
            <a:ext cx="8818562" cy="1143000"/>
          </a:xfrm>
        </p:spPr>
        <p:txBody>
          <a:bodyPr/>
          <a:lstStyle/>
          <a:p>
            <a:r>
              <a:rPr lang="fr-FR" altLang="fr-FR" smtClean="0"/>
              <a:t>Le modèle numérique du bruit « additif »</a:t>
            </a:r>
          </a:p>
        </p:txBody>
      </p:sp>
      <p:sp>
        <p:nvSpPr>
          <p:cNvPr id="12291" name="Rectangle 3"/>
          <p:cNvSpPr>
            <a:spLocks noGrp="1" noChangeArrowheads="1"/>
          </p:cNvSpPr>
          <p:nvPr>
            <p:ph type="body" idx="1"/>
          </p:nvPr>
        </p:nvSpPr>
        <p:spPr>
          <a:xfrm>
            <a:off x="741363" y="838200"/>
            <a:ext cx="8243887" cy="5257800"/>
          </a:xfrm>
        </p:spPr>
        <p:txBody>
          <a:bodyPr/>
          <a:lstStyle/>
          <a:p>
            <a:r>
              <a:rPr lang="fr-FR" altLang="fr-FR" smtClean="0"/>
              <a:t>Exemple : vitesse (en km/h) sur un octet (0-255) :</a:t>
            </a:r>
          </a:p>
          <a:p>
            <a:pPr lvl="1"/>
            <a:r>
              <a:rPr lang="fr-FR" altLang="fr-FR" smtClean="0"/>
              <a:t>Probabilité de ne pas avoir d’erreur ?</a:t>
            </a:r>
          </a:p>
          <a:p>
            <a:pPr lvl="1"/>
            <a:r>
              <a:rPr lang="fr-FR" altLang="fr-FR" smtClean="0"/>
              <a:t>Probabilité de transformer « 130 » en « 1 » ?</a:t>
            </a:r>
          </a:p>
          <a:p>
            <a:pPr lvl="1"/>
            <a:r>
              <a:rPr lang="fr-FR" altLang="fr-FR" smtClean="0"/>
              <a:t>Probabilité de transformer « 100 » en « 0 » ?</a:t>
            </a:r>
          </a:p>
          <a:p>
            <a:pPr lvl="1"/>
            <a:r>
              <a:rPr lang="fr-FR" altLang="fr-FR" smtClean="0"/>
              <a:t>Probabilité d’avoir 3 erreurs ?</a:t>
            </a:r>
          </a:p>
          <a:p>
            <a:endParaRPr lang="fr-FR" altLang="fr-FR" smtClean="0"/>
          </a:p>
          <a:p>
            <a:r>
              <a:rPr lang="fr-FR" altLang="fr-FR" smtClean="0"/>
              <a:t>Arithmétique binaire « non-standard » : 1 </a:t>
            </a:r>
            <a:r>
              <a:rPr lang="fr-FR" altLang="fr-FR" smtClean="0">
                <a:sym typeface="Symbol" panose="05050102010706020507" pitchFamily="18" charset="2"/>
              </a:rPr>
              <a:t></a:t>
            </a:r>
            <a:r>
              <a:rPr lang="fr-FR" altLang="fr-FR" smtClean="0"/>
              <a:t> 1 = 0 !!!!!</a:t>
            </a:r>
          </a:p>
          <a:p>
            <a:pPr lvl="1">
              <a:buFontTx/>
              <a:buNone/>
            </a:pPr>
            <a:r>
              <a:rPr lang="fr-FR" altLang="fr-FR" smtClean="0"/>
              <a:t>Exemple : 	   10000010		(émetteur)</a:t>
            </a:r>
          </a:p>
          <a:p>
            <a:pPr lvl="1">
              <a:buFontTx/>
              <a:buNone/>
            </a:pPr>
            <a:r>
              <a:rPr lang="fr-FR" altLang="fr-FR" smtClean="0"/>
              <a:t>		</a:t>
            </a:r>
            <a:r>
              <a:rPr lang="fr-FR" altLang="fr-FR" u="sng" smtClean="0">
                <a:sym typeface="Symbol" panose="05050102010706020507" pitchFamily="18" charset="2"/>
              </a:rPr>
              <a:t></a:t>
            </a:r>
            <a:r>
              <a:rPr lang="fr-FR" altLang="fr-FR" b="0" i="1" u="sng" smtClean="0"/>
              <a:t>10000011</a:t>
            </a:r>
            <a:r>
              <a:rPr lang="fr-FR" altLang="fr-FR" smtClean="0"/>
              <a:t>		(erreur due au canal)</a:t>
            </a:r>
          </a:p>
          <a:p>
            <a:pPr lvl="1">
              <a:buFontTx/>
              <a:buNone/>
            </a:pPr>
            <a:r>
              <a:rPr lang="fr-FR" altLang="fr-FR" smtClean="0"/>
              <a:t>		   00000001		(récepteur)</a:t>
            </a:r>
          </a:p>
          <a:p>
            <a:endParaRPr lang="fr-FR" altLang="fr-FR" smtClean="0"/>
          </a:p>
          <a:p>
            <a:r>
              <a:rPr lang="fr-FR" altLang="fr-FR" smtClean="0"/>
              <a:t>Poids de Hamming :		</a:t>
            </a:r>
            <a:r>
              <a:rPr lang="fr-FR" altLang="fr-FR" b="0" smtClean="0"/>
              <a:t>P</a:t>
            </a:r>
            <a:r>
              <a:rPr lang="fr-FR" altLang="fr-FR" b="0" baseline="-25000" smtClean="0"/>
              <a:t>h</a:t>
            </a:r>
            <a:r>
              <a:rPr lang="fr-FR" altLang="fr-FR" b="0" smtClean="0"/>
              <a:t>(10000011)  = 3</a:t>
            </a:r>
          </a:p>
          <a:p>
            <a:r>
              <a:rPr lang="fr-FR" altLang="fr-FR" smtClean="0"/>
              <a:t>Distance de Hamming :</a:t>
            </a:r>
          </a:p>
          <a:p>
            <a:pPr lvl="1">
              <a:buFontTx/>
              <a:buNone/>
            </a:pPr>
            <a:r>
              <a:rPr lang="fr-FR" altLang="fr-FR" smtClean="0"/>
              <a:t>D</a:t>
            </a:r>
            <a:r>
              <a:rPr lang="fr-FR" altLang="fr-FR" baseline="-25000" smtClean="0"/>
              <a:t>h</a:t>
            </a:r>
            <a:r>
              <a:rPr lang="fr-FR" altLang="fr-FR" smtClean="0"/>
              <a:t>(10000010, 00000001) = P</a:t>
            </a:r>
            <a:r>
              <a:rPr lang="fr-FR" altLang="fr-FR" baseline="-25000" smtClean="0"/>
              <a:t>h</a:t>
            </a:r>
            <a:r>
              <a:rPr lang="fr-FR" altLang="fr-FR" smtClean="0"/>
              <a:t>(10000010 </a:t>
            </a:r>
            <a:r>
              <a:rPr lang="fr-FR" altLang="fr-FR" smtClean="0">
                <a:cs typeface="Arial" panose="020B0604020202020204" pitchFamily="34" charset="0"/>
                <a:sym typeface="Symbol" panose="05050102010706020507" pitchFamily="18" charset="2"/>
              </a:rPr>
              <a:t>Θ</a:t>
            </a:r>
            <a:r>
              <a:rPr lang="fr-FR" altLang="fr-FR" smtClean="0"/>
              <a:t> 00000001) = 3</a:t>
            </a:r>
          </a:p>
          <a:p>
            <a:pPr lvl="1">
              <a:buFontTx/>
              <a:buNone/>
            </a:pPr>
            <a:r>
              <a:rPr lang="fr-FR" altLang="fr-FR" b="0" u="sng" smtClean="0"/>
              <a:t>Remarque</a:t>
            </a:r>
            <a:r>
              <a:rPr lang="fr-FR" altLang="fr-FR" b="0" smtClean="0"/>
              <a:t> : </a:t>
            </a:r>
            <a:r>
              <a:rPr lang="fr-FR" altLang="fr-FR" smtClean="0">
                <a:cs typeface="Arial" panose="020B0604020202020204" pitchFamily="34" charset="0"/>
                <a:sym typeface="Symbol" panose="05050102010706020507" pitchFamily="18" charset="2"/>
              </a:rPr>
              <a:t>Θ = </a:t>
            </a:r>
            <a:r>
              <a:rPr lang="fr-FR" altLang="fr-FR" smtClean="0">
                <a:sym typeface="Symbol" panose="05050102010706020507" pitchFamily="18" charset="2"/>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33450" y="147638"/>
            <a:ext cx="8896350" cy="782637"/>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1959 Hocquenghem, 1960 Bose &amp; Chaudhuri : « BCH »</a:t>
            </a:r>
          </a:p>
        </p:txBody>
      </p:sp>
      <p:sp>
        <p:nvSpPr>
          <p:cNvPr id="30723" name="Rectangle 3"/>
          <p:cNvSpPr>
            <a:spLocks noGrp="1" noChangeArrowheads="1"/>
          </p:cNvSpPr>
          <p:nvPr>
            <p:ph type="body" idx="1"/>
          </p:nvPr>
        </p:nvSpPr>
        <p:spPr>
          <a:xfrm>
            <a:off x="128588" y="1890713"/>
            <a:ext cx="4443412" cy="3841750"/>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Pour m &gt; 1, n = 2</a:t>
            </a:r>
            <a:r>
              <a:rPr lang="fr-FR" altLang="fr-FR" baseline="30000" smtClean="0"/>
              <a:t>m</a:t>
            </a:r>
            <a:r>
              <a:rPr lang="fr-FR" altLang="fr-FR" smtClean="0"/>
              <a:t>-1, il existe un code t-correcteur avec</a:t>
            </a:r>
          </a:p>
          <a:p>
            <a:pPr lvl="1"/>
            <a:r>
              <a:rPr lang="fr-FR" altLang="fr-FR" smtClean="0"/>
              <a:t>r </a:t>
            </a:r>
            <a:r>
              <a:rPr lang="fr-FR" altLang="fr-FR" smtClean="0">
                <a:sym typeface="Symbol" panose="05050102010706020507" pitchFamily="18" charset="2"/>
              </a:rPr>
              <a:t></a:t>
            </a:r>
            <a:r>
              <a:rPr lang="fr-FR" altLang="fr-FR" smtClean="0"/>
              <a:t> mt</a:t>
            </a:r>
          </a:p>
          <a:p>
            <a:endParaRPr lang="fr-FR" altLang="fr-FR" smtClean="0"/>
          </a:p>
          <a:p>
            <a:r>
              <a:rPr lang="fr-FR" altLang="fr-FR" smtClean="0"/>
              <a:t>Hamming (7,4) : t = 3/3 =1</a:t>
            </a:r>
          </a:p>
          <a:p>
            <a:pPr lvl="1"/>
            <a:endParaRPr lang="fr-FR" altLang="fr-FR" smtClean="0"/>
          </a:p>
          <a:p>
            <a:r>
              <a:rPr lang="fr-FR" altLang="fr-FR" smtClean="0"/>
              <a:t>CAN (127,112) : t = (15-1)/7 = 2</a:t>
            </a:r>
          </a:p>
          <a:p>
            <a:pPr lvl="1"/>
            <a:r>
              <a:rPr lang="fr-FR" altLang="fr-FR" smtClean="0"/>
              <a:t>d &gt;= 5</a:t>
            </a: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01700"/>
            <a:ext cx="53340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Le bus CAN (Controller Area Network)</a:t>
            </a:r>
          </a:p>
        </p:txBody>
      </p:sp>
      <p:sp>
        <p:nvSpPr>
          <p:cNvPr id="31747" name="Rectangle 3"/>
          <p:cNvSpPr>
            <a:spLocks noGrp="1" noChangeArrowheads="1"/>
          </p:cNvSpPr>
          <p:nvPr>
            <p:ph type="body" sz="half" idx="1"/>
          </p:nvPr>
        </p:nvSpPr>
        <p:spPr>
          <a:xfrm>
            <a:off x="703263" y="1109663"/>
            <a:ext cx="3744912" cy="4638675"/>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z="1700" smtClean="0"/>
              <a:t>Robert Bosch GmbH</a:t>
            </a:r>
          </a:p>
          <a:p>
            <a:pPr lvl="1"/>
            <a:r>
              <a:rPr lang="fr-FR" altLang="fr-FR" sz="1600" smtClean="0"/>
              <a:t>ISO</a:t>
            </a:r>
          </a:p>
          <a:p>
            <a:r>
              <a:rPr lang="fr-FR" altLang="fr-FR" sz="1700" smtClean="0"/>
              <a:t>1Mbits/s à 40m</a:t>
            </a:r>
          </a:p>
          <a:p>
            <a:endParaRPr lang="fr-FR" altLang="fr-FR" sz="1700" smtClean="0"/>
          </a:p>
          <a:p>
            <a:endParaRPr lang="fr-FR" altLang="fr-FR" sz="1700" smtClean="0"/>
          </a:p>
          <a:p>
            <a:r>
              <a:rPr lang="fr-FR" altLang="fr-FR" sz="1700" smtClean="0"/>
              <a:t>CSMA/CD+ AMP</a:t>
            </a:r>
          </a:p>
          <a:p>
            <a:endParaRPr lang="fr-FR" altLang="fr-FR" sz="1700" smtClean="0"/>
          </a:p>
          <a:p>
            <a:endParaRPr lang="fr-FR" altLang="fr-FR" sz="1700" smtClean="0"/>
          </a:p>
        </p:txBody>
      </p:sp>
      <p:pic>
        <p:nvPicPr>
          <p:cNvPr id="31748" name="Picture 5" descr="c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762000"/>
            <a:ext cx="39528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6" descr="princip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352800"/>
            <a:ext cx="557212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CAN Pnd</a:t>
            </a:r>
          </a:p>
        </p:txBody>
      </p:sp>
      <p:sp>
        <p:nvSpPr>
          <p:cNvPr id="32771" name="Rectangle 3"/>
          <p:cNvSpPr>
            <a:spLocks noGrp="1" noChangeArrowheads="1"/>
          </p:cNvSpPr>
          <p:nvPr>
            <p:ph type="body" idx="1"/>
          </p:nvPr>
        </p:nvSpPr>
        <p:spPr>
          <a:xfrm>
            <a:off x="457200" y="2727325"/>
            <a:ext cx="8991600" cy="3581400"/>
          </a:xfrm>
          <a:noFill/>
          <a:ln w="57150" cmpd="thickThin">
            <a:solidFill>
              <a:schemeClr val="tx1"/>
            </a:solidFill>
            <a:miter lim="800000"/>
            <a:headEnd type="none" w="sm" len="sm"/>
            <a:tailEnd type="none" w="sm" len="sm"/>
          </a:ln>
        </p:spPr>
        <p:txBody>
          <a:bodyPr/>
          <a:lstStyle/>
          <a:p>
            <a:pPr>
              <a:lnSpc>
                <a:spcPct val="90000"/>
              </a:lnSpc>
              <a:buFont typeface="Webdings" panose="05030102010509060703" pitchFamily="18" charset="2"/>
              <a:buNone/>
            </a:pPr>
            <a:r>
              <a:rPr lang="fr-FR" altLang="fr-FR" u="sng" smtClean="0"/>
              <a:t>Performance of Error Detection</a:t>
            </a:r>
            <a:endParaRPr lang="fr-FR" altLang="fr-FR" smtClean="0"/>
          </a:p>
          <a:p>
            <a:pPr>
              <a:lnSpc>
                <a:spcPct val="90000"/>
              </a:lnSpc>
              <a:buFont typeface="Webdings" panose="05030102010509060703" pitchFamily="18" charset="2"/>
              <a:buNone/>
            </a:pPr>
            <a:r>
              <a:rPr lang="fr-FR" altLang="fr-FR" smtClean="0"/>
              <a:t>The error detection mechanisms have the following properties :</a:t>
            </a:r>
          </a:p>
          <a:p>
            <a:pPr lvl="1">
              <a:lnSpc>
                <a:spcPct val="90000"/>
              </a:lnSpc>
              <a:buClr>
                <a:schemeClr val="tx1"/>
              </a:buClr>
              <a:buFontTx/>
              <a:buNone/>
            </a:pPr>
            <a:r>
              <a:rPr lang="fr-FR" altLang="fr-FR" smtClean="0"/>
              <a:t>- all global errors are detected.</a:t>
            </a:r>
          </a:p>
          <a:p>
            <a:pPr lvl="1">
              <a:lnSpc>
                <a:spcPct val="90000"/>
              </a:lnSpc>
              <a:buClr>
                <a:schemeClr val="tx1"/>
              </a:buClr>
              <a:buFontTx/>
              <a:buNone/>
            </a:pPr>
            <a:r>
              <a:rPr lang="fr-FR" altLang="fr-FR" smtClean="0"/>
              <a:t>- all local errors at transmitters are detected.</a:t>
            </a:r>
          </a:p>
          <a:p>
            <a:pPr lvl="1">
              <a:lnSpc>
                <a:spcPct val="90000"/>
              </a:lnSpc>
              <a:buClr>
                <a:schemeClr val="tx1"/>
              </a:buClr>
              <a:buFontTx/>
              <a:buNone/>
            </a:pPr>
            <a:r>
              <a:rPr lang="fr-FR" altLang="fr-FR" smtClean="0"/>
              <a:t>- up to 5 randomly distributed errors in a message are detected.</a:t>
            </a:r>
          </a:p>
          <a:p>
            <a:pPr lvl="1">
              <a:lnSpc>
                <a:spcPct val="90000"/>
              </a:lnSpc>
              <a:buClr>
                <a:schemeClr val="tx1"/>
              </a:buClr>
              <a:buFontTx/>
              <a:buNone/>
            </a:pPr>
            <a:r>
              <a:rPr lang="fr-FR" altLang="fr-FR" smtClean="0"/>
              <a:t>- burst errors of length less than 15 in a message are detected.</a:t>
            </a:r>
          </a:p>
          <a:p>
            <a:pPr lvl="1">
              <a:lnSpc>
                <a:spcPct val="90000"/>
              </a:lnSpc>
              <a:buClr>
                <a:schemeClr val="tx1"/>
              </a:buClr>
              <a:buFontTx/>
              <a:buNone/>
            </a:pPr>
            <a:r>
              <a:rPr lang="fr-FR" altLang="fr-FR" smtClean="0"/>
              <a:t>- errors of any odd number in a message are detected.</a:t>
            </a:r>
          </a:p>
          <a:p>
            <a:pPr>
              <a:lnSpc>
                <a:spcPct val="90000"/>
              </a:lnSpc>
              <a:buFont typeface="Webdings" panose="05030102010509060703" pitchFamily="18" charset="2"/>
              <a:buNone/>
            </a:pPr>
            <a:r>
              <a:rPr lang="fr-FR" altLang="fr-FR" smtClean="0"/>
              <a:t>Total residual error probability for undetected corrupted messages : less than</a:t>
            </a:r>
          </a:p>
          <a:p>
            <a:pPr>
              <a:lnSpc>
                <a:spcPct val="90000"/>
              </a:lnSpc>
              <a:buFont typeface="Webdings" panose="05030102010509060703" pitchFamily="18" charset="2"/>
              <a:buNone/>
            </a:pPr>
            <a:r>
              <a:rPr lang="fr-FR" altLang="fr-FR" smtClean="0"/>
              <a:t>			message error rate * 4.7 * 10</a:t>
            </a:r>
            <a:r>
              <a:rPr lang="fr-FR" altLang="fr-FR" baseline="30000" smtClean="0"/>
              <a:t>-11</a:t>
            </a:r>
            <a:endParaRPr lang="fr-FR" altLang="fr-FR" smtClean="0"/>
          </a:p>
          <a:p>
            <a:pPr>
              <a:lnSpc>
                <a:spcPct val="90000"/>
              </a:lnSpc>
              <a:buFont typeface="Webdings" panose="05030102010509060703" pitchFamily="18" charset="2"/>
              <a:buNone/>
            </a:pPr>
            <a:r>
              <a:rPr lang="fr-FR" altLang="fr-FR" smtClean="0"/>
              <a:t>(source : spec can)</a:t>
            </a:r>
          </a:p>
        </p:txBody>
      </p:sp>
      <p:sp>
        <p:nvSpPr>
          <p:cNvPr id="32772" name="Text Box 5"/>
          <p:cNvSpPr txBox="1">
            <a:spLocks noChangeArrowheads="1"/>
          </p:cNvSpPr>
          <p:nvPr/>
        </p:nvSpPr>
        <p:spPr bwMode="auto">
          <a:xfrm>
            <a:off x="304800" y="22764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defTabSz="762000">
              <a:spcBef>
                <a:spcPct val="20000"/>
              </a:spcBef>
              <a:buClr>
                <a:srgbClr val="FDA754"/>
              </a:buClr>
              <a:buChar char="•"/>
              <a:defRPr sz="1700" b="1">
                <a:solidFill>
                  <a:srgbClr val="074A87"/>
                </a:solidFill>
                <a:latin typeface="Arial" panose="020B0604020202020204" pitchFamily="34" charset="0"/>
              </a:defRPr>
            </a:lvl2pPr>
            <a:lvl3pPr marL="1143000" indent="161925" algn="l" defTabSz="762000">
              <a:spcBef>
                <a:spcPct val="20000"/>
              </a:spcBef>
              <a:buClr>
                <a:srgbClr val="FDA754"/>
              </a:buClr>
              <a:buChar char="-"/>
              <a:defRPr sz="1600">
                <a:solidFill>
                  <a:srgbClr val="663300"/>
                </a:solidFill>
                <a:latin typeface="Arial" panose="020B0604020202020204" pitchFamily="34" charset="0"/>
              </a:defRPr>
            </a:lvl3pPr>
            <a:lvl4pPr marL="1714500" indent="177800" algn="l" defTabSz="762000">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defTabSz="762000">
              <a:spcBef>
                <a:spcPct val="20000"/>
              </a:spcBef>
              <a:buClr>
                <a:srgbClr val="FDA754"/>
              </a:buClr>
              <a:buChar char="»"/>
              <a:defRPr sz="1200">
                <a:solidFill>
                  <a:srgbClr val="4D4D4D"/>
                </a:solidFill>
                <a:latin typeface="Arial" panose="020B0604020202020204" pitchFamily="34"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eaLnBrk="1" hangingPunct="1">
              <a:spcBef>
                <a:spcPct val="50000"/>
              </a:spcBef>
              <a:buClrTx/>
              <a:buFontTx/>
              <a:buNone/>
            </a:pPr>
            <a:r>
              <a:rPr lang="fr-FR" altLang="fr-FR" sz="2200" b="0">
                <a:solidFill>
                  <a:schemeClr val="tx1"/>
                </a:solidFill>
              </a:rPr>
              <a:t>[Unruh &amp; coll. 1990]  1 message erroné sur 1000  -&gt;  Pnd = </a:t>
            </a:r>
            <a:r>
              <a:rPr lang="fr-FR" altLang="fr-FR" sz="2400" b="0">
                <a:solidFill>
                  <a:schemeClr val="tx1"/>
                </a:solidFill>
                <a:latin typeface="Times New Roman" panose="02020603050405020304" pitchFamily="18" charset="0"/>
              </a:rPr>
              <a:t>8.5 * 10</a:t>
            </a:r>
            <a:r>
              <a:rPr lang="fr-FR" altLang="fr-FR" sz="2400" b="0" baseline="30000">
                <a:solidFill>
                  <a:schemeClr val="tx1"/>
                </a:solidFill>
                <a:latin typeface="Times New Roman" panose="02020603050405020304" pitchFamily="18" charset="0"/>
              </a:rPr>
              <a:t>-14</a:t>
            </a:r>
            <a:endParaRPr lang="fr-FR" altLang="fr-FR" sz="2400" b="0">
              <a:solidFill>
                <a:schemeClr val="tx1"/>
              </a:solidFill>
              <a:latin typeface="Times New Roman" panose="02020603050405020304" pitchFamily="18" charset="0"/>
            </a:endParaRPr>
          </a:p>
        </p:txBody>
      </p:sp>
      <p:pic>
        <p:nvPicPr>
          <p:cNvPr id="32773" name="Picture 6" descr="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7238"/>
            <a:ext cx="99060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Références </a:t>
            </a:r>
          </a:p>
        </p:txBody>
      </p:sp>
      <p:sp>
        <p:nvSpPr>
          <p:cNvPr id="33795" name="Rectangle 3"/>
          <p:cNvSpPr>
            <a:spLocks noGrp="1" noChangeArrowheads="1"/>
          </p:cNvSpPr>
          <p:nvPr>
            <p:ph type="body" idx="1"/>
          </p:nvPr>
        </p:nvSpPr>
        <p:spPr>
          <a:xfrm>
            <a:off x="631825" y="1052513"/>
            <a:ext cx="8137525" cy="4752975"/>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P. Csillag</a:t>
            </a:r>
          </a:p>
          <a:p>
            <a:pPr lvl="1">
              <a:buClr>
                <a:schemeClr val="tx1"/>
              </a:buClr>
              <a:buFontTx/>
              <a:buNone/>
            </a:pPr>
            <a:r>
              <a:rPr lang="fr-FR" altLang="fr-FR" i="1" smtClean="0"/>
              <a:t>Introduction aux codes correcteurs</a:t>
            </a:r>
            <a:endParaRPr lang="fr-FR" altLang="fr-FR" smtClean="0"/>
          </a:p>
          <a:p>
            <a:pPr lvl="1">
              <a:buClr>
                <a:schemeClr val="tx1"/>
              </a:buClr>
              <a:buFontTx/>
              <a:buNone/>
            </a:pPr>
            <a:r>
              <a:rPr lang="fr-FR" altLang="fr-FR" smtClean="0"/>
              <a:t>Ellipses, 1990</a:t>
            </a:r>
          </a:p>
          <a:p>
            <a:r>
              <a:rPr lang="fr-FR" altLang="fr-FR" smtClean="0"/>
              <a:t>G. Cohen, J.-L. Dornstetter, Ph. Godlewski</a:t>
            </a:r>
          </a:p>
          <a:p>
            <a:pPr lvl="1">
              <a:buClr>
                <a:schemeClr val="tx1"/>
              </a:buClr>
              <a:buFontTx/>
              <a:buNone/>
            </a:pPr>
            <a:r>
              <a:rPr lang="fr-FR" altLang="fr-FR" i="1" smtClean="0"/>
              <a:t>Codes correcteurs d ’erreurs</a:t>
            </a:r>
            <a:endParaRPr lang="fr-FR" altLang="fr-FR" smtClean="0"/>
          </a:p>
          <a:p>
            <a:pPr lvl="1">
              <a:buClr>
                <a:schemeClr val="tx1"/>
              </a:buClr>
              <a:buFontTx/>
              <a:buNone/>
            </a:pPr>
            <a:r>
              <a:rPr lang="fr-FR" altLang="fr-FR" smtClean="0"/>
              <a:t>Masson,1992</a:t>
            </a:r>
          </a:p>
          <a:p>
            <a:r>
              <a:rPr lang="fr-FR" altLang="fr-FR" smtClean="0">
                <a:hlinkClick r:id="rId3"/>
              </a:rPr>
              <a:t>https://www.can-cia.org/can-knowledge/can/can-history</a:t>
            </a:r>
            <a:r>
              <a:rPr lang="fr-FR" altLang="fr-FR" smtClean="0"/>
              <a:t>  </a:t>
            </a:r>
          </a:p>
          <a:p>
            <a:r>
              <a:rPr lang="fr-FR" altLang="fr-FR" smtClean="0"/>
              <a:t>J. Unruh, H. Mathony, K. Kaiser</a:t>
            </a:r>
          </a:p>
          <a:p>
            <a:pPr lvl="1">
              <a:buClr>
                <a:schemeClr val="tx1"/>
              </a:buClr>
              <a:buFontTx/>
              <a:buNone/>
            </a:pPr>
            <a:r>
              <a:rPr lang="fr-FR" altLang="fr-FR" i="1" smtClean="0"/>
              <a:t>Error Detection analysis of automotive communication protocols</a:t>
            </a:r>
            <a:endParaRPr lang="fr-FR" altLang="fr-FR" smtClean="0"/>
          </a:p>
          <a:p>
            <a:pPr lvl="1">
              <a:buClr>
                <a:schemeClr val="tx1"/>
              </a:buClr>
              <a:buFontTx/>
              <a:buNone/>
            </a:pPr>
            <a:r>
              <a:rPr lang="fr-FR" altLang="fr-FR" smtClean="0"/>
              <a:t>SAE 900699, 1990</a:t>
            </a:r>
          </a:p>
          <a:p>
            <a:r>
              <a:rPr lang="fr-FR" altLang="fr-FR" smtClean="0"/>
              <a:t>J. Charzinski</a:t>
            </a:r>
          </a:p>
          <a:p>
            <a:pPr lvl="1">
              <a:buClr>
                <a:schemeClr val="tx1"/>
              </a:buClr>
              <a:buFontTx/>
              <a:buNone/>
            </a:pPr>
            <a:r>
              <a:rPr lang="fr-FR" altLang="fr-FR" i="1" smtClean="0"/>
              <a:t>Performance of the error detection mechanisms in CAN</a:t>
            </a:r>
            <a:endParaRPr lang="fr-FR" altLang="fr-FR" smtClean="0"/>
          </a:p>
          <a:p>
            <a:pPr lvl="1">
              <a:buClr>
                <a:schemeClr val="tx1"/>
              </a:buClr>
              <a:buFontTx/>
              <a:buNone/>
            </a:pPr>
            <a:r>
              <a:rPr lang="fr-FR" altLang="fr-FR" smtClean="0"/>
              <a:t>1st Int. CAN Conf., sept. 94, p. 1.20-1.29</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fr-FR" altLang="fr-FR" smtClean="0"/>
              <a:t>Ce qu’il faut retenir</a:t>
            </a:r>
          </a:p>
        </p:txBody>
      </p:sp>
      <p:sp>
        <p:nvSpPr>
          <p:cNvPr id="34819" name="Rectangle 3"/>
          <p:cNvSpPr>
            <a:spLocks noGrp="1" noChangeArrowheads="1"/>
          </p:cNvSpPr>
          <p:nvPr>
            <p:ph type="body" idx="1"/>
          </p:nvPr>
        </p:nvSpPr>
        <p:spPr>
          <a:xfrm>
            <a:off x="750888" y="1109663"/>
            <a:ext cx="8955087" cy="4638675"/>
          </a:xfrm>
        </p:spPr>
        <p:txBody>
          <a:bodyPr/>
          <a:lstStyle/>
          <a:p>
            <a:r>
              <a:rPr lang="fr-FR" altLang="fr-FR" smtClean="0"/>
              <a:t>La duplication / triplication / … n’est pas une bonne technique</a:t>
            </a:r>
          </a:p>
          <a:p>
            <a:pPr lvl="1"/>
            <a:r>
              <a:rPr lang="fr-FR" altLang="fr-FR" smtClean="0"/>
              <a:t>Shannon : on n’a pas besoin de faire tendre k/n vers 0</a:t>
            </a:r>
          </a:p>
          <a:p>
            <a:r>
              <a:rPr lang="fr-FR" altLang="fr-FR" smtClean="0"/>
              <a:t>Détection : r bits de redondance </a:t>
            </a:r>
            <a:r>
              <a:rPr lang="fr-FR" altLang="fr-FR" smtClean="0">
                <a:sym typeface="Wingdings" panose="05000000000000000000" pitchFamily="2" charset="2"/>
              </a:rPr>
              <a:t> Pnd = 1/2</a:t>
            </a:r>
            <a:r>
              <a:rPr lang="fr-FR" altLang="fr-FR" baseline="30000" smtClean="0">
                <a:sym typeface="Wingdings" panose="05000000000000000000" pitchFamily="2" charset="2"/>
              </a:rPr>
              <a:t>r</a:t>
            </a:r>
          </a:p>
          <a:p>
            <a:pPr lvl="1"/>
            <a:r>
              <a:rPr lang="fr-FR" altLang="fr-FR" smtClean="0"/>
              <a:t>quelle que soit la longueur du message</a:t>
            </a:r>
          </a:p>
          <a:p>
            <a:r>
              <a:rPr lang="fr-FR" altLang="fr-FR" smtClean="0"/>
              <a:t>Correction : corriger, c’est localiser</a:t>
            </a:r>
          </a:p>
          <a:p>
            <a:pPr lvl="1"/>
            <a:r>
              <a:rPr lang="fr-FR" altLang="fr-FR" smtClean="0"/>
              <a:t>Ex : au plus 2 erreurs sur 8 bits : C(8,1)+C(8,2) = …           </a:t>
            </a:r>
            <a:r>
              <a:rPr lang="fr-FR" altLang="fr-FR" smtClean="0">
                <a:sym typeface="Wingdings" panose="05000000000000000000" pitchFamily="2" charset="2"/>
              </a:rPr>
              <a:t>  log2(      ) =</a:t>
            </a:r>
            <a:endParaRPr lang="fr-FR" altLang="fr-FR"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a:xfrm>
            <a:off x="631825" y="44450"/>
            <a:ext cx="9274175" cy="782638"/>
          </a:xfrm>
        </p:spPr>
        <p:txBody>
          <a:bodyPr/>
          <a:lstStyle/>
          <a:p>
            <a:r>
              <a:rPr lang="fr-FR" altLang="fr-FR" sz="2200" smtClean="0"/>
              <a:t>1938 Shannon: ‘A symbolic analysis of relay and switching  circuits’</a:t>
            </a:r>
          </a:p>
        </p:txBody>
      </p:sp>
      <p:sp>
        <p:nvSpPr>
          <p:cNvPr id="38915" name="Espace réservé du contenu 2"/>
          <p:cNvSpPr>
            <a:spLocks noGrp="1"/>
          </p:cNvSpPr>
          <p:nvPr>
            <p:ph idx="1"/>
          </p:nvPr>
        </p:nvSpPr>
        <p:spPr>
          <a:xfrm>
            <a:off x="677863" y="822325"/>
            <a:ext cx="6651625" cy="519113"/>
          </a:xfrm>
        </p:spPr>
        <p:txBody>
          <a:bodyPr/>
          <a:lstStyle/>
          <a:p>
            <a:r>
              <a:rPr lang="en-US" altLang="fr-FR" smtClean="0">
                <a:solidFill>
                  <a:srgbClr val="FF0000"/>
                </a:solidFill>
              </a:rPr>
              <a:t>‘the most famous master’s thesis of the century’</a:t>
            </a:r>
            <a:endParaRPr lang="fr-FR" altLang="fr-FR" smtClean="0">
              <a:solidFill>
                <a:srgbClr val="FF0000"/>
              </a:solidFill>
            </a:endParaRPr>
          </a:p>
        </p:txBody>
      </p:sp>
      <p:pic>
        <p:nvPicPr>
          <p:cNvPr id="389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3644900"/>
            <a:ext cx="3595687" cy="73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Lst>
        </p:spPr>
      </p:pic>
      <p:pic>
        <p:nvPicPr>
          <p:cNvPr id="389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4868863"/>
            <a:ext cx="3629025" cy="117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Lst>
        </p:spPr>
      </p:pic>
      <p:cxnSp>
        <p:nvCxnSpPr>
          <p:cNvPr id="38918" name="Connecteur droit 4"/>
          <p:cNvCxnSpPr>
            <a:cxnSpLocks noChangeShapeType="1"/>
          </p:cNvCxnSpPr>
          <p:nvPr/>
        </p:nvCxnSpPr>
        <p:spPr bwMode="auto">
          <a:xfrm>
            <a:off x="3944938" y="2811463"/>
            <a:ext cx="0" cy="3497262"/>
          </a:xfrm>
          <a:prstGeom prst="line">
            <a:avLst/>
          </a:prstGeom>
          <a:noFill/>
          <a:ln w="254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919" name="Groupe 6"/>
          <p:cNvGrpSpPr>
            <a:grpSpLocks/>
          </p:cNvGrpSpPr>
          <p:nvPr/>
        </p:nvGrpSpPr>
        <p:grpSpPr bwMode="auto">
          <a:xfrm>
            <a:off x="415925" y="1301750"/>
            <a:ext cx="7345363" cy="1298575"/>
            <a:chOff x="1640632" y="941883"/>
            <a:chExt cx="9433048" cy="1334989"/>
          </a:xfrm>
        </p:grpSpPr>
        <p:pic>
          <p:nvPicPr>
            <p:cNvPr id="389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632" y="941883"/>
              <a:ext cx="9433048" cy="1306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Lst>
          </p:spPr>
        </p:pic>
        <p:sp>
          <p:nvSpPr>
            <p:cNvPr id="38924" name="Rectangle 5"/>
            <p:cNvSpPr>
              <a:spLocks noChangeArrowheads="1"/>
            </p:cNvSpPr>
            <p:nvPr/>
          </p:nvSpPr>
          <p:spPr bwMode="auto">
            <a:xfrm>
              <a:off x="5673080" y="1942455"/>
              <a:ext cx="5400600" cy="334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grpSp>
      <p:pic>
        <p:nvPicPr>
          <p:cNvPr id="38920" name="Picture 10" descr="E:\Utilisateurs\F074018\Documents\cours\2-codes\ClaudeShannon_MFO38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5750" y="795338"/>
            <a:ext cx="19431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375" y="2979738"/>
            <a:ext cx="5889625"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Lst>
        </p:spPr>
      </p:pic>
      <p:sp>
        <p:nvSpPr>
          <p:cNvPr id="38922" name="Rectangle à coins arrondis 7"/>
          <p:cNvSpPr>
            <a:spLocks noChangeArrowheads="1"/>
          </p:cNvSpPr>
          <p:nvPr/>
        </p:nvSpPr>
        <p:spPr bwMode="auto">
          <a:xfrm>
            <a:off x="4089400" y="3860800"/>
            <a:ext cx="1439863" cy="431800"/>
          </a:xfrm>
          <a:prstGeom prst="roundRect">
            <a:avLst>
              <a:gd name="adj" fmla="val 16667"/>
            </a:avLst>
          </a:prstGeom>
          <a:noFill/>
          <a:ln w="63500" algn="ctr">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35038" y="76200"/>
            <a:ext cx="8818562" cy="836613"/>
          </a:xfrm>
        </p:spPr>
        <p:txBody>
          <a:bodyPr/>
          <a:lstStyle/>
          <a:p>
            <a:r>
              <a:rPr lang="fr-FR" altLang="fr-FR" smtClean="0"/>
              <a:t>Avant Shannon : codes détecteurs et ‘Pnd’</a:t>
            </a:r>
          </a:p>
        </p:txBody>
      </p:sp>
      <p:sp>
        <p:nvSpPr>
          <p:cNvPr id="160771" name="Rectangle 3"/>
          <p:cNvSpPr>
            <a:spLocks noGrp="1" noChangeArrowheads="1"/>
          </p:cNvSpPr>
          <p:nvPr>
            <p:ph type="body" idx="1"/>
          </p:nvPr>
        </p:nvSpPr>
        <p:spPr>
          <a:xfrm>
            <a:off x="431800" y="990600"/>
            <a:ext cx="9561513" cy="5114925"/>
          </a:xfrm>
        </p:spPr>
        <p:txBody>
          <a:bodyPr/>
          <a:lstStyle/>
          <a:p>
            <a:pPr>
              <a:lnSpc>
                <a:spcPct val="80000"/>
              </a:lnSpc>
              <a:defRPr/>
            </a:pPr>
            <a:r>
              <a:rPr lang="fr-FR" altLang="fr-FR" sz="1900" dirty="0" smtClean="0"/>
              <a:t>Code sur n bits : n’utiliser qu’une partie des 2</a:t>
            </a:r>
            <a:r>
              <a:rPr lang="fr-FR" altLang="fr-FR" sz="1900" baseline="30000" dirty="0" smtClean="0"/>
              <a:t>n</a:t>
            </a:r>
            <a:r>
              <a:rPr lang="fr-FR" altLang="fr-FR" sz="1900" dirty="0" smtClean="0"/>
              <a:t> mots possibles</a:t>
            </a:r>
          </a:p>
          <a:p>
            <a:pPr lvl="1">
              <a:lnSpc>
                <a:spcPct val="80000"/>
              </a:lnSpc>
              <a:defRPr/>
            </a:pPr>
            <a:r>
              <a:rPr lang="fr-FR" altLang="fr-FR" sz="1500" dirty="0" smtClean="0"/>
              <a:t>Distance de </a:t>
            </a:r>
            <a:r>
              <a:rPr lang="fr-FR" altLang="fr-FR" sz="1500" dirty="0" err="1" smtClean="0"/>
              <a:t>Hamming</a:t>
            </a:r>
            <a:r>
              <a:rPr lang="fr-FR" altLang="fr-FR" sz="1500" dirty="0" smtClean="0"/>
              <a:t> d’un code : distance mini entre 2 mots</a:t>
            </a:r>
          </a:p>
          <a:p>
            <a:pPr lvl="1">
              <a:lnSpc>
                <a:spcPct val="80000"/>
              </a:lnSpc>
              <a:defRPr/>
            </a:pPr>
            <a:r>
              <a:rPr lang="fr-FR" altLang="fr-FR" sz="1500" dirty="0" smtClean="0"/>
              <a:t>Code systématique (</a:t>
            </a:r>
            <a:r>
              <a:rPr lang="fr-FR" altLang="fr-FR" sz="1500" dirty="0" err="1" smtClean="0"/>
              <a:t>n,k</a:t>
            </a:r>
            <a:r>
              <a:rPr lang="fr-FR" altLang="fr-FR" sz="1500" dirty="0" smtClean="0"/>
              <a:t>) : l’information est dans k bits dédiés</a:t>
            </a:r>
          </a:p>
          <a:p>
            <a:pPr>
              <a:lnSpc>
                <a:spcPct val="80000"/>
              </a:lnSpc>
              <a:defRPr/>
            </a:pPr>
            <a:endParaRPr lang="fr-FR" altLang="fr-FR" sz="1900" dirty="0" smtClean="0"/>
          </a:p>
          <a:p>
            <a:pPr>
              <a:lnSpc>
                <a:spcPct val="80000"/>
              </a:lnSpc>
              <a:defRPr/>
            </a:pPr>
            <a:r>
              <a:rPr lang="fr-FR" altLang="fr-FR" sz="1900" dirty="0" smtClean="0"/>
              <a:t>Exemple : comment détecter 1 erreur sur une info de 3 bits ?</a:t>
            </a:r>
          </a:p>
          <a:p>
            <a:pPr>
              <a:lnSpc>
                <a:spcPct val="80000"/>
              </a:lnSpc>
              <a:defRPr/>
            </a:pPr>
            <a:endParaRPr lang="fr-FR" altLang="fr-FR" sz="1900" dirty="0" smtClean="0"/>
          </a:p>
          <a:p>
            <a:pPr>
              <a:lnSpc>
                <a:spcPct val="80000"/>
              </a:lnSpc>
              <a:defRPr/>
            </a:pPr>
            <a:r>
              <a:rPr lang="fr-FR" altLang="fr-FR" sz="1900" dirty="0" smtClean="0"/>
              <a:t>1) Duplication :				011 </a:t>
            </a:r>
            <a:r>
              <a:rPr lang="fr-FR" altLang="fr-FR" sz="1900" dirty="0" smtClean="0">
                <a:effectLst>
                  <a:outerShdw blurRad="38100" dist="38100" dir="2700000" algn="tl">
                    <a:srgbClr val="C0C0C0"/>
                  </a:outerShdw>
                </a:effectLst>
              </a:rPr>
              <a:t>011</a:t>
            </a:r>
            <a:endParaRPr lang="fr-FR" altLang="fr-FR" sz="1900" dirty="0" smtClean="0"/>
          </a:p>
          <a:p>
            <a:pPr>
              <a:lnSpc>
                <a:spcPct val="80000"/>
              </a:lnSpc>
              <a:defRPr/>
            </a:pPr>
            <a:r>
              <a:rPr lang="fr-FR" altLang="fr-FR" sz="1900" dirty="0" smtClean="0"/>
              <a:t>Q1 : distance de </a:t>
            </a:r>
            <a:r>
              <a:rPr lang="fr-FR" altLang="fr-FR" sz="1900" dirty="0" err="1" smtClean="0"/>
              <a:t>Hamming</a:t>
            </a:r>
            <a:r>
              <a:rPr lang="fr-FR" altLang="fr-FR" sz="1900" dirty="0" smtClean="0"/>
              <a:t>  ?  __</a:t>
            </a:r>
          </a:p>
          <a:p>
            <a:pPr>
              <a:lnSpc>
                <a:spcPct val="80000"/>
              </a:lnSpc>
              <a:defRPr/>
            </a:pPr>
            <a:r>
              <a:rPr lang="fr-FR" altLang="fr-FR" sz="1900" dirty="0" smtClean="0"/>
              <a:t>Q2 : dépend-elle de n ? ___</a:t>
            </a:r>
          </a:p>
          <a:p>
            <a:pPr>
              <a:lnSpc>
                <a:spcPct val="80000"/>
              </a:lnSpc>
              <a:defRPr/>
            </a:pPr>
            <a:r>
              <a:rPr lang="fr-FR" altLang="fr-FR" sz="1900" dirty="0" smtClean="0"/>
              <a:t>Q3 : pour détecter t erreurs, quelle distance de </a:t>
            </a:r>
            <a:r>
              <a:rPr lang="fr-FR" altLang="fr-FR" sz="1900" dirty="0" err="1" smtClean="0"/>
              <a:t>Hamming</a:t>
            </a:r>
            <a:r>
              <a:rPr lang="fr-FR" altLang="fr-FR" sz="1900" dirty="0" smtClean="0"/>
              <a:t> mini faut-il ? ____</a:t>
            </a:r>
          </a:p>
          <a:p>
            <a:pPr>
              <a:lnSpc>
                <a:spcPct val="80000"/>
              </a:lnSpc>
              <a:defRPr/>
            </a:pPr>
            <a:endParaRPr lang="fr-FR" altLang="fr-FR" sz="1900" dirty="0" smtClean="0"/>
          </a:p>
          <a:p>
            <a:pPr>
              <a:lnSpc>
                <a:spcPct val="80000"/>
              </a:lnSpc>
              <a:defRPr/>
            </a:pPr>
            <a:r>
              <a:rPr lang="fr-FR" altLang="fr-FR" sz="1900" dirty="0" smtClean="0"/>
              <a:t>2) Poids constant : « 2 parmi 4 » ({1100,1010,1001,0110,0101,0011})</a:t>
            </a:r>
          </a:p>
          <a:p>
            <a:pPr lvl="1">
              <a:lnSpc>
                <a:spcPct val="80000"/>
              </a:lnSpc>
              <a:defRPr/>
            </a:pPr>
            <a:r>
              <a:rPr lang="fr-FR" altLang="fr-FR" sz="1500" dirty="0" smtClean="0"/>
              <a:t>Poids pair :		code (4,3) :         …………………………………………….	       </a:t>
            </a:r>
            <a:r>
              <a:rPr lang="fr-FR" altLang="fr-FR" sz="1500" dirty="0" smtClean="0">
                <a:sym typeface="Symbol" pitchFamily="18" charset="2"/>
              </a:rPr>
              <a:t></a:t>
            </a:r>
            <a:r>
              <a:rPr lang="fr-FR" altLang="fr-FR" sz="1500" dirty="0" smtClean="0"/>
              <a:t> {0000,1111}</a:t>
            </a:r>
          </a:p>
          <a:p>
            <a:pPr>
              <a:lnSpc>
                <a:spcPct val="80000"/>
              </a:lnSpc>
              <a:defRPr/>
            </a:pPr>
            <a:r>
              <a:rPr lang="fr-FR" altLang="fr-FR" sz="1900" dirty="0" smtClean="0"/>
              <a:t>Q : systématique ?  ___</a:t>
            </a:r>
          </a:p>
          <a:p>
            <a:pPr>
              <a:lnSpc>
                <a:spcPct val="80000"/>
              </a:lnSpc>
              <a:defRPr/>
            </a:pPr>
            <a:endParaRPr lang="fr-FR" altLang="fr-FR" sz="1900" dirty="0" smtClean="0"/>
          </a:p>
          <a:p>
            <a:pPr>
              <a:lnSpc>
                <a:spcPct val="80000"/>
              </a:lnSpc>
              <a:defRPr/>
            </a:pPr>
            <a:r>
              <a:rPr lang="fr-FR" altLang="fr-FR" sz="1900" dirty="0" smtClean="0"/>
              <a:t>3) Parité paire :				011 </a:t>
            </a:r>
            <a:r>
              <a:rPr lang="fr-FR" altLang="fr-FR" sz="1900" dirty="0" smtClean="0">
                <a:effectLst>
                  <a:outerShdw blurRad="38100" dist="38100" dir="2700000" algn="tl">
                    <a:srgbClr val="C0C0C0"/>
                  </a:outerShdw>
                </a:effectLst>
              </a:rPr>
              <a:t>0</a:t>
            </a:r>
          </a:p>
          <a:p>
            <a:pPr lvl="1">
              <a:lnSpc>
                <a:spcPct val="80000"/>
              </a:lnSpc>
              <a:defRPr/>
            </a:pPr>
            <a:r>
              <a:rPr lang="fr-FR" altLang="fr-FR" sz="1500" dirty="0" smtClean="0"/>
              <a:t>Parité impaire :					011 </a:t>
            </a:r>
            <a:r>
              <a:rPr lang="fr-FR" altLang="fr-FR" sz="1500" dirty="0" smtClean="0">
                <a:effectLst>
                  <a:outerShdw blurRad="38100" dist="38100" dir="2700000" algn="tl">
                    <a:srgbClr val="C0C0C0"/>
                  </a:outerShdw>
                </a:effectLst>
              </a:rPr>
              <a:t>1</a:t>
            </a:r>
          </a:p>
          <a:p>
            <a:pPr>
              <a:lnSpc>
                <a:spcPct val="80000"/>
              </a:lnSpc>
              <a:defRPr/>
            </a:pPr>
            <a:r>
              <a:rPr lang="fr-FR" altLang="fr-FR" sz="1900" dirty="0" smtClean="0"/>
              <a:t>Q : </a:t>
            </a:r>
            <a:r>
              <a:rPr lang="fr-FR" altLang="fr-FR" sz="1900" dirty="0" err="1" smtClean="0"/>
              <a:t>Pnd</a:t>
            </a:r>
            <a:r>
              <a:rPr lang="fr-FR" altLang="fr-FR" sz="1900" dirty="0" smtClean="0"/>
              <a:t> = ______</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7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77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077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077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0771">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0771">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0771">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0771">
                                            <p:txEl>
                                              <p:pRg st="16" end="1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77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1238" y="217488"/>
            <a:ext cx="8818562" cy="620712"/>
          </a:xfrm>
        </p:spPr>
        <p:txBody>
          <a:bodyPr/>
          <a:lstStyle/>
          <a:p>
            <a:r>
              <a:rPr lang="fr-FR" altLang="fr-FR" smtClean="0"/>
              <a:t>Avant Shannon : codes correcteurs et ‘Pem’</a:t>
            </a:r>
          </a:p>
        </p:txBody>
      </p:sp>
      <p:sp>
        <p:nvSpPr>
          <p:cNvPr id="14339" name="Rectangle 5"/>
          <p:cNvSpPr>
            <a:spLocks noChangeArrowheads="1"/>
          </p:cNvSpPr>
          <p:nvPr/>
        </p:nvSpPr>
        <p:spPr bwMode="auto">
          <a:xfrm>
            <a:off x="704850" y="765175"/>
            <a:ext cx="820896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161925" algn="l" defTabSz="957263">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327025" indent="161925" algn="l" defTabSz="957263">
              <a:spcBef>
                <a:spcPct val="20000"/>
              </a:spcBef>
              <a:buClr>
                <a:srgbClr val="FDA754"/>
              </a:buClr>
              <a:buChar char="•"/>
              <a:defRPr sz="1700" b="1">
                <a:solidFill>
                  <a:srgbClr val="074A87"/>
                </a:solidFill>
                <a:latin typeface="Arial" panose="020B0604020202020204" pitchFamily="34" charset="0"/>
              </a:defRPr>
            </a:lvl2pPr>
            <a:lvl3pPr marL="654050" indent="161925" algn="l" defTabSz="957263">
              <a:spcBef>
                <a:spcPct val="20000"/>
              </a:spcBef>
              <a:buClr>
                <a:srgbClr val="FDA754"/>
              </a:buClr>
              <a:buChar char="-"/>
              <a:defRPr sz="1600">
                <a:solidFill>
                  <a:srgbClr val="663300"/>
                </a:solidFill>
                <a:latin typeface="Arial" panose="020B0604020202020204" pitchFamily="34" charset="0"/>
              </a:defRPr>
            </a:lvl3pPr>
            <a:lvl4pPr marL="981075" indent="177800" algn="l" defTabSz="957263">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1323975" indent="168275" algn="l" defTabSz="957263">
              <a:spcBef>
                <a:spcPct val="20000"/>
              </a:spcBef>
              <a:buClr>
                <a:srgbClr val="FDA754"/>
              </a:buClr>
              <a:buChar char="»"/>
              <a:defRPr sz="1200">
                <a:solidFill>
                  <a:srgbClr val="4D4D4D"/>
                </a:solidFill>
                <a:latin typeface="Arial" panose="020B0604020202020204" pitchFamily="34"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r>
              <a:rPr lang="fr-FR" altLang="fr-FR"/>
              <a:t>Soit une info de 1 bit</a:t>
            </a:r>
          </a:p>
          <a:p>
            <a:r>
              <a:rPr lang="fr-FR" altLang="fr-FR"/>
              <a:t>Q : une parité permet-elle de corriger 1 erreur ? __________</a:t>
            </a:r>
          </a:p>
          <a:p>
            <a:r>
              <a:rPr lang="fr-FR" altLang="fr-FR"/>
              <a:t>Q : comment redonder pour corriger 1 erreur ? __________</a:t>
            </a:r>
          </a:p>
          <a:p>
            <a:r>
              <a:rPr lang="fr-FR" altLang="fr-FR"/>
              <a:t>Q : qu’elle est la ‘Probabilité d’Erreur Message’ ? ________</a:t>
            </a:r>
          </a:p>
        </p:txBody>
      </p:sp>
      <p:pic>
        <p:nvPicPr>
          <p:cNvPr id="14340" name="Picture 10" descr="slide_tri_3p2m2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1075"/>
            <a:ext cx="53133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3" descr="slide_tri_snr_p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2297113"/>
            <a:ext cx="5253037"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ltLang="fr-FR" smtClean="0"/>
              <a:t>Ce code est-il vraiment efficace ?</a:t>
            </a:r>
          </a:p>
        </p:txBody>
      </p:sp>
      <p:sp>
        <p:nvSpPr>
          <p:cNvPr id="15363" name="Rectangle 3"/>
          <p:cNvSpPr>
            <a:spLocks noGrp="1" noChangeArrowheads="1"/>
          </p:cNvSpPr>
          <p:nvPr>
            <p:ph type="body" idx="1"/>
          </p:nvPr>
        </p:nvSpPr>
        <p:spPr>
          <a:xfrm>
            <a:off x="620713" y="981075"/>
            <a:ext cx="9085262" cy="806450"/>
          </a:xfrm>
        </p:spPr>
        <p:txBody>
          <a:bodyPr/>
          <a:lstStyle/>
          <a:p>
            <a:r>
              <a:rPr lang="fr-FR" altLang="fr-FR" smtClean="0"/>
              <a:t>Le retour de l’analogique : et si on triplait simplement la durée bit ?</a:t>
            </a:r>
          </a:p>
        </p:txBody>
      </p:sp>
      <p:pic>
        <p:nvPicPr>
          <p:cNvPr id="15364" name="Picture 7" descr="slide_tri_3snr_p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619250"/>
            <a:ext cx="6154737"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fr-FR" altLang="fr-FR" smtClean="0"/>
              <a:t>Pourquoi les codes correcteurs ? 1) C. Shannon</a:t>
            </a:r>
          </a:p>
        </p:txBody>
      </p:sp>
      <p:pic>
        <p:nvPicPr>
          <p:cNvPr id="1638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82692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73388"/>
            <a:ext cx="822325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6388"/>
            <a:ext cx="826928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8" y="5564188"/>
            <a:ext cx="8313738"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Text Box 10"/>
          <p:cNvSpPr txBox="1">
            <a:spLocks noChangeArrowheads="1"/>
          </p:cNvSpPr>
          <p:nvPr/>
        </p:nvSpPr>
        <p:spPr bwMode="auto">
          <a:xfrm>
            <a:off x="76200" y="2820988"/>
            <a:ext cx="374650" cy="29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spAutoFit/>
          </a:bodyPr>
          <a:lstStyle>
            <a:lvl1pPr algn="l" defTabSz="762000">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defTabSz="762000">
              <a:spcBef>
                <a:spcPct val="20000"/>
              </a:spcBef>
              <a:buClr>
                <a:srgbClr val="FDA754"/>
              </a:buClr>
              <a:buChar char="•"/>
              <a:defRPr sz="1700" b="1">
                <a:solidFill>
                  <a:srgbClr val="074A87"/>
                </a:solidFill>
                <a:latin typeface="Arial" panose="020B0604020202020204" pitchFamily="34" charset="0"/>
              </a:defRPr>
            </a:lvl2pPr>
            <a:lvl3pPr marL="1143000" indent="161925" algn="l" defTabSz="762000">
              <a:spcBef>
                <a:spcPct val="20000"/>
              </a:spcBef>
              <a:buClr>
                <a:srgbClr val="FDA754"/>
              </a:buClr>
              <a:buChar char="-"/>
              <a:defRPr sz="1600">
                <a:solidFill>
                  <a:srgbClr val="663300"/>
                </a:solidFill>
                <a:latin typeface="Arial" panose="020B0604020202020204" pitchFamily="34" charset="0"/>
              </a:defRPr>
            </a:lvl3pPr>
            <a:lvl4pPr marL="1714500" indent="177800" algn="l" defTabSz="762000">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defTabSz="762000">
              <a:spcBef>
                <a:spcPct val="20000"/>
              </a:spcBef>
              <a:buClr>
                <a:srgbClr val="FDA754"/>
              </a:buClr>
              <a:buChar char="»"/>
              <a:defRPr sz="1200">
                <a:solidFill>
                  <a:srgbClr val="4D4D4D"/>
                </a:solidFill>
                <a:latin typeface="Arial" panose="020B0604020202020204" pitchFamily="34"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lgn="r">
              <a:spcBef>
                <a:spcPct val="0"/>
              </a:spcBef>
              <a:buClrTx/>
              <a:buFontTx/>
              <a:buNone/>
            </a:pPr>
            <a:r>
              <a:rPr lang="fr-FR" altLang="fr-FR" sz="1200">
                <a:solidFill>
                  <a:srgbClr val="084887"/>
                </a:solidFill>
              </a:rPr>
              <a:t>…</a:t>
            </a:r>
          </a:p>
        </p:txBody>
      </p:sp>
      <p:sp>
        <p:nvSpPr>
          <p:cNvPr id="16392" name="Rectangle 11"/>
          <p:cNvSpPr>
            <a:spLocks noChangeArrowheads="1"/>
          </p:cNvSpPr>
          <p:nvPr/>
        </p:nvSpPr>
        <p:spPr bwMode="auto">
          <a:xfrm>
            <a:off x="7086600" y="2592388"/>
            <a:ext cx="1752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sp>
        <p:nvSpPr>
          <p:cNvPr id="16393" name="Rectangle 12"/>
          <p:cNvSpPr>
            <a:spLocks noChangeArrowheads="1"/>
          </p:cNvSpPr>
          <p:nvPr/>
        </p:nvSpPr>
        <p:spPr bwMode="auto">
          <a:xfrm>
            <a:off x="-457200" y="3733800"/>
            <a:ext cx="3505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sp>
        <p:nvSpPr>
          <p:cNvPr id="16394" name="Text Box 13"/>
          <p:cNvSpPr txBox="1">
            <a:spLocks noChangeArrowheads="1"/>
          </p:cNvSpPr>
          <p:nvPr/>
        </p:nvSpPr>
        <p:spPr bwMode="auto">
          <a:xfrm>
            <a:off x="76200" y="3811588"/>
            <a:ext cx="374650" cy="29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spAutoFit/>
          </a:bodyPr>
          <a:lstStyle>
            <a:lvl1pPr algn="l" defTabSz="762000">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defTabSz="762000">
              <a:spcBef>
                <a:spcPct val="20000"/>
              </a:spcBef>
              <a:buClr>
                <a:srgbClr val="FDA754"/>
              </a:buClr>
              <a:buChar char="•"/>
              <a:defRPr sz="1700" b="1">
                <a:solidFill>
                  <a:srgbClr val="074A87"/>
                </a:solidFill>
                <a:latin typeface="Arial" panose="020B0604020202020204" pitchFamily="34" charset="0"/>
              </a:defRPr>
            </a:lvl2pPr>
            <a:lvl3pPr marL="1143000" indent="161925" algn="l" defTabSz="762000">
              <a:spcBef>
                <a:spcPct val="20000"/>
              </a:spcBef>
              <a:buClr>
                <a:srgbClr val="FDA754"/>
              </a:buClr>
              <a:buChar char="-"/>
              <a:defRPr sz="1600">
                <a:solidFill>
                  <a:srgbClr val="663300"/>
                </a:solidFill>
                <a:latin typeface="Arial" panose="020B0604020202020204" pitchFamily="34" charset="0"/>
              </a:defRPr>
            </a:lvl3pPr>
            <a:lvl4pPr marL="1714500" indent="177800" algn="l" defTabSz="762000">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defTabSz="762000">
              <a:spcBef>
                <a:spcPct val="20000"/>
              </a:spcBef>
              <a:buClr>
                <a:srgbClr val="FDA754"/>
              </a:buClr>
              <a:buChar char="»"/>
              <a:defRPr sz="1200">
                <a:solidFill>
                  <a:srgbClr val="4D4D4D"/>
                </a:solidFill>
                <a:latin typeface="Arial" panose="020B0604020202020204" pitchFamily="34"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lgn="r">
              <a:spcBef>
                <a:spcPct val="0"/>
              </a:spcBef>
              <a:buClrTx/>
              <a:buFontTx/>
              <a:buNone/>
            </a:pPr>
            <a:r>
              <a:rPr lang="fr-FR" altLang="fr-FR" sz="1200">
                <a:solidFill>
                  <a:srgbClr val="084887"/>
                </a:solidFill>
              </a:rPr>
              <a:t>…</a:t>
            </a:r>
          </a:p>
        </p:txBody>
      </p:sp>
      <p:sp>
        <p:nvSpPr>
          <p:cNvPr id="16395" name="Text Box 14"/>
          <p:cNvSpPr txBox="1">
            <a:spLocks noChangeArrowheads="1"/>
          </p:cNvSpPr>
          <p:nvPr/>
        </p:nvSpPr>
        <p:spPr bwMode="auto">
          <a:xfrm>
            <a:off x="76200" y="5335588"/>
            <a:ext cx="374650" cy="29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spAutoFit/>
          </a:bodyPr>
          <a:lstStyle>
            <a:lvl1pPr algn="l" defTabSz="762000">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defTabSz="762000">
              <a:spcBef>
                <a:spcPct val="20000"/>
              </a:spcBef>
              <a:buClr>
                <a:srgbClr val="FDA754"/>
              </a:buClr>
              <a:buChar char="•"/>
              <a:defRPr sz="1700" b="1">
                <a:solidFill>
                  <a:srgbClr val="074A87"/>
                </a:solidFill>
                <a:latin typeface="Arial" panose="020B0604020202020204" pitchFamily="34" charset="0"/>
              </a:defRPr>
            </a:lvl2pPr>
            <a:lvl3pPr marL="1143000" indent="161925" algn="l" defTabSz="762000">
              <a:spcBef>
                <a:spcPct val="20000"/>
              </a:spcBef>
              <a:buClr>
                <a:srgbClr val="FDA754"/>
              </a:buClr>
              <a:buChar char="-"/>
              <a:defRPr sz="1600">
                <a:solidFill>
                  <a:srgbClr val="663300"/>
                </a:solidFill>
                <a:latin typeface="Arial" panose="020B0604020202020204" pitchFamily="34" charset="0"/>
              </a:defRPr>
            </a:lvl3pPr>
            <a:lvl4pPr marL="1714500" indent="177800" algn="l" defTabSz="762000">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defTabSz="762000">
              <a:spcBef>
                <a:spcPct val="20000"/>
              </a:spcBef>
              <a:buClr>
                <a:srgbClr val="FDA754"/>
              </a:buClr>
              <a:buChar char="»"/>
              <a:defRPr sz="1200">
                <a:solidFill>
                  <a:srgbClr val="4D4D4D"/>
                </a:solidFill>
                <a:latin typeface="Arial" panose="020B0604020202020204" pitchFamily="34"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lgn="r">
              <a:spcBef>
                <a:spcPct val="0"/>
              </a:spcBef>
              <a:buClrTx/>
              <a:buFontTx/>
              <a:buNone/>
            </a:pPr>
            <a:r>
              <a:rPr lang="fr-FR" altLang="fr-FR" sz="1200">
                <a:solidFill>
                  <a:srgbClr val="084887"/>
                </a:solidFill>
              </a:rPr>
              <a:t>…</a:t>
            </a:r>
          </a:p>
        </p:txBody>
      </p:sp>
      <p:sp>
        <p:nvSpPr>
          <p:cNvPr id="16396" name="Rectangle 15"/>
          <p:cNvSpPr>
            <a:spLocks noChangeArrowheads="1"/>
          </p:cNvSpPr>
          <p:nvPr/>
        </p:nvSpPr>
        <p:spPr bwMode="auto">
          <a:xfrm>
            <a:off x="1295400" y="5259388"/>
            <a:ext cx="7696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sp>
        <p:nvSpPr>
          <p:cNvPr id="16397" name="Rectangle 16"/>
          <p:cNvSpPr>
            <a:spLocks noChangeArrowheads="1"/>
          </p:cNvSpPr>
          <p:nvPr/>
        </p:nvSpPr>
        <p:spPr bwMode="auto">
          <a:xfrm>
            <a:off x="-533400" y="5257800"/>
            <a:ext cx="1752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sp>
        <p:nvSpPr>
          <p:cNvPr id="16398" name="Rectangle 17"/>
          <p:cNvSpPr>
            <a:spLocks noChangeArrowheads="1"/>
          </p:cNvSpPr>
          <p:nvPr/>
        </p:nvSpPr>
        <p:spPr bwMode="auto">
          <a:xfrm>
            <a:off x="1676400" y="6021388"/>
            <a:ext cx="6705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77" tIns="55189" rIns="110377" bIns="55189" anchor="ctr"/>
          <a:lstStyle>
            <a:lvl1pPr>
              <a:defRPr sz="1200" b="1">
                <a:solidFill>
                  <a:srgbClr val="084887"/>
                </a:solidFill>
                <a:latin typeface="Arial" panose="020B0604020202020204" pitchFamily="34" charset="0"/>
              </a:defRPr>
            </a:lvl1pPr>
            <a:lvl2pPr marL="742950" indent="-285750">
              <a:defRPr sz="1200" b="1">
                <a:solidFill>
                  <a:srgbClr val="084887"/>
                </a:solidFill>
                <a:latin typeface="Arial" panose="020B0604020202020204" pitchFamily="34" charset="0"/>
              </a:defRPr>
            </a:lvl2pPr>
            <a:lvl3pPr marL="1143000" indent="-228600">
              <a:defRPr sz="1200" b="1">
                <a:solidFill>
                  <a:srgbClr val="084887"/>
                </a:solidFill>
                <a:latin typeface="Arial" panose="020B0604020202020204" pitchFamily="34" charset="0"/>
              </a:defRPr>
            </a:lvl3pPr>
            <a:lvl4pPr marL="1600200" indent="-228600">
              <a:defRPr sz="1200" b="1">
                <a:solidFill>
                  <a:srgbClr val="084887"/>
                </a:solidFill>
                <a:latin typeface="Arial" panose="020B0604020202020204" pitchFamily="34" charset="0"/>
              </a:defRPr>
            </a:lvl4pPr>
            <a:lvl5pPr marL="2057400" indent="-228600">
              <a:defRPr sz="1200" b="1">
                <a:solidFill>
                  <a:srgbClr val="084887"/>
                </a:solidFill>
                <a:latin typeface="Arial" panose="020B0604020202020204" pitchFamily="34" charset="0"/>
              </a:defRPr>
            </a:lvl5pPr>
            <a:lvl6pPr marL="2514600" indent="-228600" algn="r" eaLnBrk="0" fontAlgn="base" hangingPunct="0">
              <a:spcBef>
                <a:spcPct val="0"/>
              </a:spcBef>
              <a:spcAft>
                <a:spcPct val="0"/>
              </a:spcAft>
              <a:defRPr sz="1200" b="1">
                <a:solidFill>
                  <a:srgbClr val="084887"/>
                </a:solidFill>
                <a:latin typeface="Arial" panose="020B0604020202020204" pitchFamily="34" charset="0"/>
              </a:defRPr>
            </a:lvl6pPr>
            <a:lvl7pPr marL="2971800" indent="-228600" algn="r" eaLnBrk="0" fontAlgn="base" hangingPunct="0">
              <a:spcBef>
                <a:spcPct val="0"/>
              </a:spcBef>
              <a:spcAft>
                <a:spcPct val="0"/>
              </a:spcAft>
              <a:defRPr sz="1200" b="1">
                <a:solidFill>
                  <a:srgbClr val="084887"/>
                </a:solidFill>
                <a:latin typeface="Arial" panose="020B0604020202020204" pitchFamily="34" charset="0"/>
              </a:defRPr>
            </a:lvl7pPr>
            <a:lvl8pPr marL="3429000" indent="-228600" algn="r" eaLnBrk="0" fontAlgn="base" hangingPunct="0">
              <a:spcBef>
                <a:spcPct val="0"/>
              </a:spcBef>
              <a:spcAft>
                <a:spcPct val="0"/>
              </a:spcAft>
              <a:defRPr sz="1200" b="1">
                <a:solidFill>
                  <a:srgbClr val="084887"/>
                </a:solidFill>
                <a:latin typeface="Arial" panose="020B0604020202020204" pitchFamily="34" charset="0"/>
              </a:defRPr>
            </a:lvl8pPr>
            <a:lvl9pPr marL="3886200" indent="-228600" algn="r" eaLnBrk="0" fontAlgn="base" hangingPunct="0">
              <a:spcBef>
                <a:spcPct val="0"/>
              </a:spcBef>
              <a:spcAft>
                <a:spcPct val="0"/>
              </a:spcAft>
              <a:defRPr sz="1200" b="1">
                <a:solidFill>
                  <a:srgbClr val="084887"/>
                </a:solidFill>
                <a:latin typeface="Arial" panose="020B0604020202020204" pitchFamily="34" charset="0"/>
              </a:defRPr>
            </a:lvl9pPr>
          </a:lstStyle>
          <a:p>
            <a:endParaRPr lang="fr-FR" altLang="fr-FR"/>
          </a:p>
        </p:txBody>
      </p:sp>
      <p:pic>
        <p:nvPicPr>
          <p:cNvPr id="16399" name="Picture 20" descr="Claude_Elwood_Shannon_%281916-200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8800" y="1143000"/>
            <a:ext cx="1727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6800" y="228600"/>
            <a:ext cx="9601200" cy="555625"/>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Pourquoi les codes correcteurs : 2) R. Hamming</a:t>
            </a:r>
          </a:p>
        </p:txBody>
      </p:sp>
      <p:sp>
        <p:nvSpPr>
          <p:cNvPr id="17411" name="Text Box 5"/>
          <p:cNvSpPr txBox="1">
            <a:spLocks noChangeArrowheads="1"/>
          </p:cNvSpPr>
          <p:nvPr/>
        </p:nvSpPr>
        <p:spPr bwMode="auto">
          <a:xfrm>
            <a:off x="200025" y="981075"/>
            <a:ext cx="9553575" cy="5283200"/>
          </a:xfrm>
          <a:prstGeom prst="rect">
            <a:avLst/>
          </a:prstGeom>
          <a:noFill/>
          <a:ln w="57150" cmpd="thinThick">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en-GB" altLang="fr-FR" sz="1600" i="1">
                <a:solidFill>
                  <a:schemeClr val="tx1"/>
                </a:solidFill>
              </a:rPr>
              <a:t>         Error Detecting and Error Correcting Codes (R. Hamming, avril 1950)</a:t>
            </a:r>
          </a:p>
          <a:p>
            <a:pPr>
              <a:spcBef>
                <a:spcPct val="0"/>
              </a:spcBef>
              <a:buClrTx/>
              <a:buFontTx/>
              <a:buNone/>
            </a:pPr>
            <a:endParaRPr lang="en-GB" altLang="fr-FR" sz="1600" i="1">
              <a:solidFill>
                <a:schemeClr val="tx1"/>
              </a:solidFill>
            </a:endParaRPr>
          </a:p>
          <a:p>
            <a:pPr>
              <a:spcBef>
                <a:spcPct val="0"/>
              </a:spcBef>
              <a:buClrTx/>
              <a:buFontTx/>
              <a:buNone/>
            </a:pPr>
            <a:r>
              <a:rPr lang="en-GB" altLang="fr-FR" sz="1600">
                <a:solidFill>
                  <a:schemeClr val="tx1"/>
                </a:solidFill>
              </a:rPr>
              <a:t>      1. Introduction</a:t>
            </a:r>
          </a:p>
          <a:p>
            <a:pPr>
              <a:spcBef>
                <a:spcPct val="0"/>
              </a:spcBef>
              <a:buClrTx/>
              <a:buFontTx/>
              <a:buNone/>
            </a:pPr>
            <a:r>
              <a:rPr lang="en-GB" altLang="fr-FR" sz="1600">
                <a:solidFill>
                  <a:schemeClr val="tx1"/>
                </a:solidFill>
              </a:rPr>
              <a:t>The author was led to the study given in this paper from a consideration of large scale computing  machines in which a large number of operations must be performed ...</a:t>
            </a:r>
          </a:p>
          <a:p>
            <a:pPr>
              <a:spcBef>
                <a:spcPct val="0"/>
              </a:spcBef>
              <a:buClrTx/>
              <a:buFontTx/>
              <a:buNone/>
            </a:pPr>
            <a:r>
              <a:rPr lang="en-GB" altLang="fr-FR" sz="1600">
                <a:solidFill>
                  <a:schemeClr val="tx1"/>
                </a:solidFill>
              </a:rPr>
              <a:t>This problem of "doing things right" on a large scale is not essentially new ;</a:t>
            </a:r>
          </a:p>
          <a:p>
            <a:pPr>
              <a:spcBef>
                <a:spcPct val="0"/>
              </a:spcBef>
              <a:buClrTx/>
              <a:buFontTx/>
              <a:buNone/>
            </a:pPr>
            <a:r>
              <a:rPr lang="en-GB" altLang="fr-FR" sz="1600" u="sng">
                <a:solidFill>
                  <a:schemeClr val="tx1"/>
                </a:solidFill>
              </a:rPr>
              <a:t>in a telephone central office</a:t>
            </a:r>
            <a:r>
              <a:rPr lang="en-GB" altLang="fr-FR" sz="1600">
                <a:solidFill>
                  <a:schemeClr val="tx1"/>
                </a:solidFill>
              </a:rPr>
              <a:t>, … customer complaint, … occasional wrong numbers.</a:t>
            </a:r>
          </a:p>
          <a:p>
            <a:pPr>
              <a:spcBef>
                <a:spcPct val="0"/>
              </a:spcBef>
              <a:buClrTx/>
              <a:buFontTx/>
              <a:buNone/>
            </a:pPr>
            <a:r>
              <a:rPr lang="en-GB" altLang="fr-FR" sz="1600" u="sng">
                <a:solidFill>
                  <a:schemeClr val="tx1"/>
                </a:solidFill>
              </a:rPr>
              <a:t>In a digital computer, on the other hand</a:t>
            </a:r>
            <a:r>
              <a:rPr lang="en-GB" altLang="fr-FR" sz="1600">
                <a:solidFill>
                  <a:schemeClr val="tx1"/>
                </a:solidFill>
              </a:rPr>
              <a:t>, a single failure usually means the complete failure …</a:t>
            </a:r>
          </a:p>
          <a:p>
            <a:pPr>
              <a:spcBef>
                <a:spcPct val="0"/>
              </a:spcBef>
              <a:buClrTx/>
              <a:buFontTx/>
              <a:buNone/>
            </a:pPr>
            <a:endParaRPr lang="en-GB" altLang="fr-FR" sz="1600">
              <a:solidFill>
                <a:schemeClr val="tx1"/>
              </a:solidFill>
            </a:endParaRPr>
          </a:p>
          <a:p>
            <a:pPr>
              <a:spcBef>
                <a:spcPct val="0"/>
              </a:spcBef>
              <a:buClrTx/>
              <a:buFontTx/>
              <a:buNone/>
            </a:pPr>
            <a:r>
              <a:rPr lang="en-GB" altLang="fr-FR" sz="1600">
                <a:solidFill>
                  <a:schemeClr val="tx1"/>
                </a:solidFill>
              </a:rPr>
              <a:t>Examples of codes which were designed to detect isolated errors are numerous ; among them are the highly developed 2 out of 5 codes used extensively in common control switching systems and in the Bell Relay Computers, … </a:t>
            </a:r>
          </a:p>
          <a:p>
            <a:pPr>
              <a:spcBef>
                <a:spcPct val="0"/>
              </a:spcBef>
              <a:buClrTx/>
              <a:buFontTx/>
              <a:buNone/>
            </a:pPr>
            <a:endParaRPr lang="en-GB" altLang="fr-FR" sz="1600">
              <a:solidFill>
                <a:schemeClr val="tx1"/>
              </a:solidFill>
            </a:endParaRPr>
          </a:p>
          <a:p>
            <a:pPr>
              <a:spcBef>
                <a:spcPct val="0"/>
              </a:spcBef>
              <a:buClrTx/>
              <a:buFontTx/>
              <a:buNone/>
            </a:pPr>
            <a:r>
              <a:rPr lang="en-GB" altLang="fr-FR" sz="1600">
                <a:solidFill>
                  <a:schemeClr val="tx1"/>
                </a:solidFill>
              </a:rPr>
              <a:t>In some situations self checking is not enough. For example, in the Model 5 Relay Computers built by Bell Telephone Laboratories for the Aberdeen Proving Grounds, observations in the early period indicated about two or three relay failures per day in the 8900 relays of the two computers, representing about one failure per two or three million relay operations. The self-checking feature meant that these failures did not introduce undetected errors. ... However, the incidence of isolated failures, even when detected, may seriously interfere with the normal use of such machines.</a:t>
            </a:r>
            <a:r>
              <a:rPr lang="en-GB" altLang="fr-FR" sz="1600" u="sng">
                <a:solidFill>
                  <a:schemeClr val="tx1"/>
                </a:solidFill>
              </a:rPr>
              <a:t> Thus it appears desirable to examine the next step beyond error detection, namely error correction</a:t>
            </a:r>
            <a:r>
              <a:rPr lang="en-GB" altLang="fr-FR" sz="1600">
                <a:solidFill>
                  <a:schemeClr val="tx1"/>
                </a:solidFill>
              </a:rPr>
              <a:t>.</a:t>
            </a:r>
            <a:endParaRPr lang="en-US" altLang="fr-FR" sz="1600">
              <a:solidFill>
                <a:schemeClr val="tx1"/>
              </a:solidFill>
            </a:endParaRPr>
          </a:p>
        </p:txBody>
      </p:sp>
      <p:pic>
        <p:nvPicPr>
          <p:cNvPr id="17412" name="Picture 12" descr="H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725" y="762000"/>
            <a:ext cx="1311275" cy="176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228600"/>
            <a:ext cx="8991600" cy="552450"/>
          </a:xfrm>
        </p:spPr>
        <p:txBody>
          <a:bodyPr/>
          <a:lstStyle/>
          <a:p>
            <a:r>
              <a:rPr lang="fr-FR" altLang="fr-FR" sz="2400" smtClean="0"/>
              <a:t>1947 Hamming : Premier pas vers le code correcteur optimal</a:t>
            </a:r>
          </a:p>
        </p:txBody>
      </p:sp>
      <p:sp>
        <p:nvSpPr>
          <p:cNvPr id="18435" name="Rectangle 3"/>
          <p:cNvSpPr>
            <a:spLocks noGrp="1" noChangeArrowheads="1"/>
          </p:cNvSpPr>
          <p:nvPr>
            <p:ph type="body" idx="1"/>
          </p:nvPr>
        </p:nvSpPr>
        <p:spPr>
          <a:xfrm>
            <a:off x="504825" y="1435100"/>
            <a:ext cx="8120063" cy="4730750"/>
          </a:xfrm>
        </p:spPr>
        <p:txBody>
          <a:bodyPr/>
          <a:lstStyle/>
          <a:p>
            <a:r>
              <a:rPr lang="fr-FR" altLang="fr-FR" smtClean="0"/>
              <a:t>Le code à poids constant 2/5 est-il 1-correcteur ?</a:t>
            </a:r>
          </a:p>
          <a:p>
            <a:endParaRPr lang="fr-FR" altLang="fr-FR" smtClean="0"/>
          </a:p>
          <a:p>
            <a:r>
              <a:rPr lang="fr-FR" altLang="fr-FR" smtClean="0"/>
              <a:t>Existe-t-il un code à poids constant 1-correcteur ?</a:t>
            </a:r>
          </a:p>
          <a:p>
            <a:pPr lvl="1"/>
            <a:r>
              <a:rPr lang="fr-FR" altLang="fr-FR" smtClean="0"/>
              <a:t>pour corriger 1 erreur, quelle distance de Hamming mini faut-il ? _</a:t>
            </a:r>
          </a:p>
          <a:p>
            <a:pPr lvl="1"/>
            <a:r>
              <a:rPr lang="fr-FR" altLang="fr-FR" smtClean="0"/>
              <a:t>… et pour t erreurs ? _____</a:t>
            </a:r>
          </a:p>
          <a:p>
            <a:endParaRPr lang="fr-FR" altLang="fr-FR" smtClean="0"/>
          </a:p>
          <a:p>
            <a:r>
              <a:rPr lang="fr-FR" altLang="fr-FR" smtClean="0"/>
              <a:t>Proposez un code 1-correcteur tel que : n = 3k</a:t>
            </a:r>
          </a:p>
          <a:p>
            <a:endParaRPr lang="fr-FR" altLang="fr-FR" smtClean="0"/>
          </a:p>
          <a:p>
            <a:r>
              <a:rPr lang="fr-FR" altLang="fr-FR" smtClean="0"/>
              <a:t>Proposez un code 1-correcteur tel que : n = 2k+1</a:t>
            </a:r>
          </a:p>
          <a:p>
            <a:endParaRPr lang="fr-FR" altLang="fr-FR" smtClean="0"/>
          </a:p>
          <a:p>
            <a:r>
              <a:rPr lang="fr-FR" altLang="fr-FR" smtClean="0"/>
              <a:t>Proposez un code 1-correcteur tel que : n = k + 2</a:t>
            </a:r>
            <a:r>
              <a:rPr lang="fr-FR" altLang="fr-FR" smtClean="0">
                <a:sym typeface="Symbol" panose="05050102010706020507" pitchFamily="18" charset="2"/>
              </a:rPr>
              <a:t>k</a:t>
            </a:r>
          </a:p>
          <a:p>
            <a:pPr lvl="1"/>
            <a:r>
              <a:rPr lang="en-US" altLang="fr-FR" sz="1000" smtClean="0"/>
              <a:t>1947 : Self-correcting codes – case 20878, Memorandum 1130-RWH-MFW, Bell Telephone Laboratories</a:t>
            </a:r>
            <a:endParaRPr lang="fr-FR" altLang="fr-FR"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285750"/>
            <a:ext cx="8001000" cy="476250"/>
          </a:xfrm>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fr-FR" altLang="fr-FR" smtClean="0"/>
              <a:t>1948 Hamming : Le premier code « optimal »</a:t>
            </a:r>
          </a:p>
        </p:txBody>
      </p:sp>
      <p:sp>
        <p:nvSpPr>
          <p:cNvPr id="19459" name="Rectangle 3"/>
          <p:cNvSpPr>
            <a:spLocks noGrp="1" noChangeArrowheads="1"/>
          </p:cNvSpPr>
          <p:nvPr>
            <p:ph type="body" idx="1"/>
          </p:nvPr>
        </p:nvSpPr>
        <p:spPr>
          <a:xfrm>
            <a:off x="857250" y="911225"/>
            <a:ext cx="8991600" cy="5181600"/>
          </a:xfrm>
          <a:noFill/>
          <a:ln w="57150" cmpd="thickThin">
            <a:solidFill>
              <a:schemeClr val="tx1"/>
            </a:solidFill>
            <a:miter lim="800000"/>
            <a:headEnd type="none" w="sm" len="sm"/>
            <a:tailEnd type="none" w="sm" len="sm"/>
          </a:ln>
        </p:spPr>
        <p:txBody>
          <a:bodyPr wrap="none"/>
          <a:lstStyle/>
          <a:p>
            <a:pPr>
              <a:lnSpc>
                <a:spcPct val="90000"/>
              </a:lnSpc>
              <a:buFont typeface="Webdings" panose="05030102010509060703" pitchFamily="18" charset="2"/>
              <a:buNone/>
            </a:pPr>
            <a:r>
              <a:rPr lang="en-US" altLang="fr-FR" sz="1900" b="0" i="1" smtClean="0"/>
              <a:t>A mathematical theory of communications (C. Shannon, juillet 1948)</a:t>
            </a:r>
            <a:endParaRPr lang="en-US" altLang="fr-FR" sz="1900" i="1" smtClean="0"/>
          </a:p>
          <a:p>
            <a:pPr>
              <a:lnSpc>
                <a:spcPct val="90000"/>
              </a:lnSpc>
              <a:buFont typeface="Webdings" panose="05030102010509060703" pitchFamily="18" charset="2"/>
              <a:buNone/>
            </a:pPr>
            <a:endParaRPr lang="en-US" altLang="fr-FR" sz="1900" smtClean="0"/>
          </a:p>
          <a:p>
            <a:pPr>
              <a:lnSpc>
                <a:spcPct val="90000"/>
              </a:lnSpc>
              <a:buFont typeface="Webdings" panose="05030102010509060703" pitchFamily="18" charset="2"/>
              <a:buNone/>
            </a:pPr>
            <a:r>
              <a:rPr lang="fr-FR" altLang="fr-FR" sz="1900" smtClean="0"/>
              <a:t>Un code … permettant une correction complète … est le suivant</a:t>
            </a:r>
          </a:p>
          <a:p>
            <a:pPr>
              <a:lnSpc>
                <a:spcPct val="90000"/>
              </a:lnSpc>
              <a:buFont typeface="Webdings" panose="05030102010509060703" pitchFamily="18" charset="2"/>
              <a:buNone/>
            </a:pPr>
            <a:r>
              <a:rPr lang="fr-FR" altLang="fr-FR" sz="1900" smtClean="0"/>
              <a:t>(trouvé selon une méthode due à R. Hamming):</a:t>
            </a:r>
          </a:p>
          <a:p>
            <a:pPr>
              <a:lnSpc>
                <a:spcPct val="90000"/>
              </a:lnSpc>
              <a:buFont typeface="Webdings" panose="05030102010509060703" pitchFamily="18" charset="2"/>
              <a:buNone/>
            </a:pPr>
            <a:r>
              <a:rPr lang="fr-FR" altLang="fr-FR" sz="1900" smtClean="0"/>
              <a:t> Soit un bloc de sept symboles X</a:t>
            </a:r>
            <a:r>
              <a:rPr lang="fr-FR" altLang="fr-FR" sz="1900" baseline="-25000" smtClean="0"/>
              <a:t>1</a:t>
            </a:r>
            <a:r>
              <a:rPr lang="fr-FR" altLang="fr-FR" sz="1900" smtClean="0"/>
              <a:t>, X</a:t>
            </a:r>
            <a:r>
              <a:rPr lang="fr-FR" altLang="fr-FR" sz="1900" baseline="-25000" smtClean="0"/>
              <a:t>2</a:t>
            </a:r>
            <a:r>
              <a:rPr lang="fr-FR" altLang="fr-FR" sz="1900" smtClean="0"/>
              <a:t>, …, X</a:t>
            </a:r>
            <a:r>
              <a:rPr lang="fr-FR" altLang="fr-FR" sz="1900" baseline="-25000" smtClean="0"/>
              <a:t>7</a:t>
            </a:r>
            <a:r>
              <a:rPr lang="fr-FR" altLang="fr-FR" sz="1900" smtClean="0"/>
              <a:t>. Parmi eux X</a:t>
            </a:r>
            <a:r>
              <a:rPr lang="fr-FR" altLang="fr-FR" sz="1900" baseline="-25000" smtClean="0"/>
              <a:t>3</a:t>
            </a:r>
            <a:r>
              <a:rPr lang="fr-FR" altLang="fr-FR" sz="1900" smtClean="0"/>
              <a:t>, X</a:t>
            </a:r>
            <a:r>
              <a:rPr lang="fr-FR" altLang="fr-FR" sz="1900" baseline="-25000" smtClean="0"/>
              <a:t>5</a:t>
            </a:r>
            <a:r>
              <a:rPr lang="fr-FR" altLang="fr-FR" sz="1900" smtClean="0"/>
              <a:t>, X</a:t>
            </a:r>
            <a:r>
              <a:rPr lang="fr-FR" altLang="fr-FR" sz="1900" baseline="-25000" smtClean="0"/>
              <a:t>6</a:t>
            </a:r>
            <a:r>
              <a:rPr lang="fr-FR" altLang="fr-FR" sz="1900" smtClean="0"/>
              <a:t> et X</a:t>
            </a:r>
            <a:r>
              <a:rPr lang="fr-FR" altLang="fr-FR" sz="1900" baseline="-25000" smtClean="0"/>
              <a:t>7</a:t>
            </a:r>
          </a:p>
          <a:p>
            <a:pPr>
              <a:lnSpc>
                <a:spcPct val="90000"/>
              </a:lnSpc>
              <a:buFont typeface="Webdings" panose="05030102010509060703" pitchFamily="18" charset="2"/>
              <a:buNone/>
            </a:pPr>
            <a:r>
              <a:rPr lang="fr-FR" altLang="fr-FR" sz="1900" smtClean="0"/>
              <a:t>sont les symboles du message et sont choisis arbitrairement par la</a:t>
            </a:r>
          </a:p>
          <a:p>
            <a:pPr>
              <a:lnSpc>
                <a:spcPct val="90000"/>
              </a:lnSpc>
              <a:buFont typeface="Webdings" panose="05030102010509060703" pitchFamily="18" charset="2"/>
              <a:buNone/>
            </a:pPr>
            <a:r>
              <a:rPr lang="fr-FR" altLang="fr-FR" sz="1900" smtClean="0"/>
              <a:t>source. Les trois autres sont redondants et calculés comme suit :</a:t>
            </a:r>
          </a:p>
          <a:p>
            <a:pPr>
              <a:lnSpc>
                <a:spcPct val="90000"/>
              </a:lnSpc>
              <a:buFont typeface="Webdings" panose="05030102010509060703" pitchFamily="18" charset="2"/>
              <a:buNone/>
            </a:pPr>
            <a:endParaRPr lang="fr-FR" altLang="fr-FR" sz="1900" smtClean="0"/>
          </a:p>
          <a:p>
            <a:pPr>
              <a:lnSpc>
                <a:spcPct val="90000"/>
              </a:lnSpc>
              <a:buFont typeface="Webdings" panose="05030102010509060703" pitchFamily="18" charset="2"/>
              <a:buNone/>
            </a:pPr>
            <a:r>
              <a:rPr lang="fr-FR" altLang="fr-FR" sz="1900" smtClean="0"/>
              <a:t>	X</a:t>
            </a:r>
            <a:r>
              <a:rPr lang="fr-FR" altLang="fr-FR" sz="1900" baseline="-25000" smtClean="0"/>
              <a:t>4</a:t>
            </a:r>
            <a:r>
              <a:rPr lang="fr-FR" altLang="fr-FR" sz="1900" smtClean="0"/>
              <a:t> est choisi de sorte que	</a:t>
            </a:r>
            <a:r>
              <a:rPr lang="fr-FR" altLang="fr-FR" sz="1900" smtClean="0">
                <a:latin typeface="Symbol" panose="05050102010706020507" pitchFamily="18" charset="2"/>
              </a:rPr>
              <a:t>a</a:t>
            </a:r>
            <a:r>
              <a:rPr lang="fr-FR" altLang="fr-FR" sz="1900" smtClean="0"/>
              <a:t> = X</a:t>
            </a:r>
            <a:r>
              <a:rPr lang="fr-FR" altLang="fr-FR" sz="1900" baseline="-25000" smtClean="0"/>
              <a:t>4</a:t>
            </a:r>
            <a:r>
              <a:rPr lang="fr-FR" altLang="fr-FR" sz="1900" smtClean="0"/>
              <a:t> + X</a:t>
            </a:r>
            <a:r>
              <a:rPr lang="fr-FR" altLang="fr-FR" sz="1900" baseline="-25000" smtClean="0"/>
              <a:t>5</a:t>
            </a:r>
            <a:r>
              <a:rPr lang="fr-FR" altLang="fr-FR" sz="1900" smtClean="0"/>
              <a:t> + X</a:t>
            </a:r>
            <a:r>
              <a:rPr lang="fr-FR" altLang="fr-FR" sz="1900" baseline="-25000" smtClean="0"/>
              <a:t>6</a:t>
            </a:r>
            <a:r>
              <a:rPr lang="fr-FR" altLang="fr-FR" sz="1900" smtClean="0"/>
              <a:t> + X</a:t>
            </a:r>
            <a:r>
              <a:rPr lang="fr-FR" altLang="fr-FR" sz="1900" baseline="-25000" smtClean="0"/>
              <a:t>7	</a:t>
            </a:r>
            <a:r>
              <a:rPr lang="fr-FR" altLang="fr-FR" sz="1900" smtClean="0"/>
              <a:t>soit pair,</a:t>
            </a:r>
          </a:p>
          <a:p>
            <a:pPr>
              <a:lnSpc>
                <a:spcPct val="90000"/>
              </a:lnSpc>
              <a:buFont typeface="Webdings" panose="05030102010509060703" pitchFamily="18" charset="2"/>
              <a:buNone/>
            </a:pPr>
            <a:r>
              <a:rPr lang="fr-FR" altLang="fr-FR" sz="1900" smtClean="0"/>
              <a:t>	X</a:t>
            </a:r>
            <a:r>
              <a:rPr lang="fr-FR" altLang="fr-FR" sz="1900" baseline="-25000" smtClean="0"/>
              <a:t>2</a:t>
            </a:r>
            <a:r>
              <a:rPr lang="fr-FR" altLang="fr-FR" sz="1900" smtClean="0"/>
              <a:t> ‘’	‘’         ‘’    ‘’	 “	</a:t>
            </a:r>
            <a:r>
              <a:rPr lang="fr-FR" altLang="fr-FR" sz="1900" smtClean="0">
                <a:latin typeface="Symbol" panose="05050102010706020507" pitchFamily="18" charset="2"/>
              </a:rPr>
              <a:t>b</a:t>
            </a:r>
            <a:r>
              <a:rPr lang="fr-FR" altLang="fr-FR" sz="1900" smtClean="0"/>
              <a:t> = X</a:t>
            </a:r>
            <a:r>
              <a:rPr lang="fr-FR" altLang="fr-FR" sz="1900" baseline="-25000" smtClean="0"/>
              <a:t>2</a:t>
            </a:r>
            <a:r>
              <a:rPr lang="fr-FR" altLang="fr-FR" sz="1900" smtClean="0"/>
              <a:t> + X</a:t>
            </a:r>
            <a:r>
              <a:rPr lang="fr-FR" altLang="fr-FR" sz="1900" baseline="-25000" smtClean="0"/>
              <a:t>3</a:t>
            </a:r>
            <a:r>
              <a:rPr lang="fr-FR" altLang="fr-FR" sz="1900" smtClean="0"/>
              <a:t> + X</a:t>
            </a:r>
            <a:r>
              <a:rPr lang="fr-FR" altLang="fr-FR" sz="1900" baseline="-25000" smtClean="0"/>
              <a:t>6</a:t>
            </a:r>
            <a:r>
              <a:rPr lang="fr-FR" altLang="fr-FR" sz="1900" smtClean="0"/>
              <a:t> + X</a:t>
            </a:r>
            <a:r>
              <a:rPr lang="fr-FR" altLang="fr-FR" sz="1900" baseline="-25000" smtClean="0"/>
              <a:t>7	</a:t>
            </a:r>
            <a:r>
              <a:rPr lang="fr-FR" altLang="fr-FR" sz="1900" smtClean="0"/>
              <a:t>“        “</a:t>
            </a:r>
          </a:p>
          <a:p>
            <a:pPr>
              <a:lnSpc>
                <a:spcPct val="90000"/>
              </a:lnSpc>
              <a:buFont typeface="Webdings" panose="05030102010509060703" pitchFamily="18" charset="2"/>
              <a:buNone/>
            </a:pPr>
            <a:r>
              <a:rPr lang="fr-FR" altLang="fr-FR" sz="1900" smtClean="0"/>
              <a:t>	X</a:t>
            </a:r>
            <a:r>
              <a:rPr lang="fr-FR" altLang="fr-FR" sz="1900" baseline="-25000" smtClean="0"/>
              <a:t>1</a:t>
            </a:r>
            <a:r>
              <a:rPr lang="fr-FR" altLang="fr-FR" sz="1900" smtClean="0"/>
              <a:t> ‘’	‘’         ‘’    ‘’	 “	</a:t>
            </a:r>
            <a:r>
              <a:rPr lang="fr-FR" altLang="fr-FR" sz="1900" smtClean="0">
                <a:latin typeface="Symbol" panose="05050102010706020507" pitchFamily="18" charset="2"/>
              </a:rPr>
              <a:t>g</a:t>
            </a:r>
            <a:r>
              <a:rPr lang="fr-FR" altLang="fr-FR" sz="1900" smtClean="0"/>
              <a:t> =  X</a:t>
            </a:r>
            <a:r>
              <a:rPr lang="fr-FR" altLang="fr-FR" sz="1900" baseline="-25000" smtClean="0"/>
              <a:t>1</a:t>
            </a:r>
            <a:r>
              <a:rPr lang="fr-FR" altLang="fr-FR" sz="1900" smtClean="0"/>
              <a:t> + X</a:t>
            </a:r>
            <a:r>
              <a:rPr lang="fr-FR" altLang="fr-FR" sz="1900" baseline="-25000" smtClean="0"/>
              <a:t>3</a:t>
            </a:r>
            <a:r>
              <a:rPr lang="fr-FR" altLang="fr-FR" sz="1900" smtClean="0"/>
              <a:t> + X</a:t>
            </a:r>
            <a:r>
              <a:rPr lang="fr-FR" altLang="fr-FR" sz="1900" baseline="-25000" smtClean="0"/>
              <a:t>5</a:t>
            </a:r>
            <a:r>
              <a:rPr lang="fr-FR" altLang="fr-FR" sz="1900" smtClean="0"/>
              <a:t> + X</a:t>
            </a:r>
            <a:r>
              <a:rPr lang="fr-FR" altLang="fr-FR" sz="1900" baseline="-25000" smtClean="0"/>
              <a:t>7	</a:t>
            </a:r>
            <a:r>
              <a:rPr lang="fr-FR" altLang="fr-FR" sz="1900" smtClean="0"/>
              <a:t>‘’        “. </a:t>
            </a:r>
          </a:p>
          <a:p>
            <a:pPr>
              <a:lnSpc>
                <a:spcPct val="90000"/>
              </a:lnSpc>
              <a:buFont typeface="Webdings" panose="05030102010509060703" pitchFamily="18" charset="2"/>
              <a:buNone/>
            </a:pPr>
            <a:endParaRPr lang="fr-FR" altLang="fr-FR" sz="1900" smtClean="0"/>
          </a:p>
          <a:p>
            <a:pPr>
              <a:lnSpc>
                <a:spcPct val="90000"/>
              </a:lnSpc>
              <a:buFont typeface="Webdings" panose="05030102010509060703" pitchFamily="18" charset="2"/>
              <a:buNone/>
            </a:pPr>
            <a:r>
              <a:rPr lang="fr-FR" altLang="fr-FR" sz="1900" smtClean="0"/>
              <a:t>Lorsqu’un bloc de sept est reçu, </a:t>
            </a:r>
            <a:r>
              <a:rPr lang="fr-FR" altLang="fr-FR" sz="1900" smtClean="0">
                <a:latin typeface="Symbol" panose="05050102010706020507" pitchFamily="18" charset="2"/>
              </a:rPr>
              <a:t>a</a:t>
            </a:r>
            <a:r>
              <a:rPr lang="fr-FR" altLang="fr-FR" sz="1900" smtClean="0"/>
              <a:t>, </a:t>
            </a:r>
            <a:r>
              <a:rPr lang="fr-FR" altLang="fr-FR" sz="1900" smtClean="0">
                <a:latin typeface="Symbol" panose="05050102010706020507" pitchFamily="18" charset="2"/>
              </a:rPr>
              <a:t>b</a:t>
            </a:r>
            <a:r>
              <a:rPr lang="fr-FR" altLang="fr-FR" sz="1900" smtClean="0"/>
              <a:t> et </a:t>
            </a:r>
            <a:r>
              <a:rPr lang="fr-FR" altLang="fr-FR" sz="1900" smtClean="0">
                <a:latin typeface="Symbol" panose="05050102010706020507" pitchFamily="18" charset="2"/>
              </a:rPr>
              <a:t>g</a:t>
            </a:r>
            <a:r>
              <a:rPr lang="fr-FR" altLang="fr-FR" sz="1900" smtClean="0"/>
              <a:t>  sont calculés et s’ils sont</a:t>
            </a:r>
          </a:p>
          <a:p>
            <a:pPr>
              <a:lnSpc>
                <a:spcPct val="90000"/>
              </a:lnSpc>
              <a:buFont typeface="Webdings" panose="05030102010509060703" pitchFamily="18" charset="2"/>
              <a:buNone/>
            </a:pPr>
            <a:r>
              <a:rPr lang="fr-FR" altLang="fr-FR" sz="1900" smtClean="0"/>
              <a:t>pairs, notés zéro, s’ils sont impairs notés un. Le nombre binaire </a:t>
            </a:r>
            <a:r>
              <a:rPr lang="fr-FR" altLang="fr-FR" sz="1900" smtClean="0">
                <a:latin typeface="Symbol" panose="05050102010706020507" pitchFamily="18" charset="2"/>
              </a:rPr>
              <a:t>abg</a:t>
            </a:r>
            <a:endParaRPr lang="fr-FR" altLang="fr-FR" sz="1900" smtClean="0"/>
          </a:p>
          <a:p>
            <a:pPr>
              <a:lnSpc>
                <a:spcPct val="90000"/>
              </a:lnSpc>
              <a:buFont typeface="Webdings" panose="05030102010509060703" pitchFamily="18" charset="2"/>
              <a:buNone/>
            </a:pPr>
            <a:r>
              <a:rPr lang="fr-FR" altLang="fr-FR" sz="1900" smtClean="0"/>
              <a:t>donne alors l’indice du X</a:t>
            </a:r>
            <a:r>
              <a:rPr lang="fr-FR" altLang="fr-FR" sz="1900" baseline="-25000" smtClean="0"/>
              <a:t>i</a:t>
            </a:r>
            <a:r>
              <a:rPr lang="fr-FR" altLang="fr-FR" sz="1900" smtClean="0"/>
              <a:t> qui est incorrect (et 0 signifie qu’il n’y avait</a:t>
            </a:r>
          </a:p>
          <a:p>
            <a:pPr>
              <a:lnSpc>
                <a:spcPct val="90000"/>
              </a:lnSpc>
              <a:buFont typeface="Webdings" panose="05030102010509060703" pitchFamily="18" charset="2"/>
              <a:buNone/>
            </a:pPr>
            <a:r>
              <a:rPr lang="fr-FR" altLang="fr-FR" sz="1900" smtClean="0"/>
              <a:t>pas d’erreur).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uve_de_programme">
  <a:themeElements>
    <a:clrScheme name="preuve_de_programme 6">
      <a:dk1>
        <a:srgbClr val="003366"/>
      </a:dk1>
      <a:lt1>
        <a:srgbClr val="FFFFFF"/>
      </a:lt1>
      <a:dk2>
        <a:srgbClr val="022040"/>
      </a:dk2>
      <a:lt2>
        <a:srgbClr val="807F87"/>
      </a:lt2>
      <a:accent1>
        <a:srgbClr val="B4C991"/>
      </a:accent1>
      <a:accent2>
        <a:srgbClr val="B33500"/>
      </a:accent2>
      <a:accent3>
        <a:srgbClr val="FFFFFF"/>
      </a:accent3>
      <a:accent4>
        <a:srgbClr val="002A56"/>
      </a:accent4>
      <a:accent5>
        <a:srgbClr val="D6E1C7"/>
      </a:accent5>
      <a:accent6>
        <a:srgbClr val="A22F00"/>
      </a:accent6>
      <a:hlink>
        <a:srgbClr val="FF9600"/>
      </a:hlink>
      <a:folHlink>
        <a:srgbClr val="076BD9"/>
      </a:folHlink>
    </a:clrScheme>
    <a:fontScheme name="preuve_de_program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10377" tIns="55189" rIns="110377" bIns="55189"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fr-FR" altLang="fr-FR" sz="1200" b="1" i="0" u="none" strike="noStrike" cap="none" normalizeH="0" baseline="0" smtClean="0">
            <a:ln>
              <a:noFill/>
            </a:ln>
            <a:solidFill>
              <a:srgbClr val="084887"/>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10377" tIns="55189" rIns="110377" bIns="55189"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fr-FR" altLang="fr-FR" sz="1200" b="1" i="0" u="none" strike="noStrike" cap="none" normalizeH="0" baseline="0" smtClean="0">
            <a:ln>
              <a:noFill/>
            </a:ln>
            <a:solidFill>
              <a:srgbClr val="084887"/>
            </a:solidFill>
            <a:effectLst/>
            <a:latin typeface="Arial" charset="0"/>
          </a:defRPr>
        </a:defPPr>
      </a:lstStyle>
    </a:lnDef>
  </a:objectDefaults>
  <a:extraClrSchemeLst>
    <a:extraClrScheme>
      <a:clrScheme name="preuve_de_programme 1">
        <a:dk1>
          <a:srgbClr val="022040"/>
        </a:dk1>
        <a:lt1>
          <a:srgbClr val="FFFFFF"/>
        </a:lt1>
        <a:dk2>
          <a:srgbClr val="022040"/>
        </a:dk2>
        <a:lt2>
          <a:srgbClr val="0669D6"/>
        </a:lt2>
        <a:accent1>
          <a:srgbClr val="63D3FB"/>
        </a:accent1>
        <a:accent2>
          <a:srgbClr val="B33500"/>
        </a:accent2>
        <a:accent3>
          <a:srgbClr val="FFFFFF"/>
        </a:accent3>
        <a:accent4>
          <a:srgbClr val="011A35"/>
        </a:accent4>
        <a:accent5>
          <a:srgbClr val="B7E6FD"/>
        </a:accent5>
        <a:accent6>
          <a:srgbClr val="A22F00"/>
        </a:accent6>
        <a:hlink>
          <a:srgbClr val="FFB329"/>
        </a:hlink>
        <a:folHlink>
          <a:srgbClr val="6AB437"/>
        </a:folHlink>
      </a:clrScheme>
      <a:clrMap bg1="lt1" tx1="dk1" bg2="lt2" tx2="dk2" accent1="accent1" accent2="accent2" accent3="accent3" accent4="accent4" accent5="accent5" accent6="accent6" hlink="hlink" folHlink="folHlink"/>
    </a:extraClrScheme>
    <a:extraClrScheme>
      <a:clrScheme name="preuve_de_programme 2">
        <a:dk1>
          <a:srgbClr val="022040"/>
        </a:dk1>
        <a:lt1>
          <a:srgbClr val="FFFFFF"/>
        </a:lt1>
        <a:dk2>
          <a:srgbClr val="022040"/>
        </a:dk2>
        <a:lt2>
          <a:srgbClr val="066992"/>
        </a:lt2>
        <a:accent1>
          <a:srgbClr val="9FC2FF"/>
        </a:accent1>
        <a:accent2>
          <a:srgbClr val="B33500"/>
        </a:accent2>
        <a:accent3>
          <a:srgbClr val="FFFFFF"/>
        </a:accent3>
        <a:accent4>
          <a:srgbClr val="011A35"/>
        </a:accent4>
        <a:accent5>
          <a:srgbClr val="CDDDFF"/>
        </a:accent5>
        <a:accent6>
          <a:srgbClr val="A22F00"/>
        </a:accent6>
        <a:hlink>
          <a:srgbClr val="FF9549"/>
        </a:hlink>
        <a:folHlink>
          <a:srgbClr val="9CB86F"/>
        </a:folHlink>
      </a:clrScheme>
      <a:clrMap bg1="lt1" tx1="dk1" bg2="lt2" tx2="dk2" accent1="accent1" accent2="accent2" accent3="accent3" accent4="accent4" accent5="accent5" accent6="accent6" hlink="hlink" folHlink="folHlink"/>
    </a:extraClrScheme>
    <a:extraClrScheme>
      <a:clrScheme name="preuve_de_programme 3">
        <a:dk1>
          <a:srgbClr val="022040"/>
        </a:dk1>
        <a:lt1>
          <a:srgbClr val="FFFFFF"/>
        </a:lt1>
        <a:dk2>
          <a:srgbClr val="022040"/>
        </a:dk2>
        <a:lt2>
          <a:srgbClr val="0644D6"/>
        </a:lt2>
        <a:accent1>
          <a:srgbClr val="7ED3FF"/>
        </a:accent1>
        <a:accent2>
          <a:srgbClr val="B33500"/>
        </a:accent2>
        <a:accent3>
          <a:srgbClr val="FFFFFF"/>
        </a:accent3>
        <a:accent4>
          <a:srgbClr val="011A35"/>
        </a:accent4>
        <a:accent5>
          <a:srgbClr val="C0E6FF"/>
        </a:accent5>
        <a:accent6>
          <a:srgbClr val="A22F00"/>
        </a:accent6>
        <a:hlink>
          <a:srgbClr val="FF9600"/>
        </a:hlink>
        <a:folHlink>
          <a:srgbClr val="00C800"/>
        </a:folHlink>
      </a:clrScheme>
      <a:clrMap bg1="lt1" tx1="dk1" bg2="lt2" tx2="dk2" accent1="accent1" accent2="accent2" accent3="accent3" accent4="accent4" accent5="accent5" accent6="accent6" hlink="hlink" folHlink="folHlink"/>
    </a:extraClrScheme>
    <a:extraClrScheme>
      <a:clrScheme name="preuve_de_programme 4">
        <a:dk1>
          <a:srgbClr val="022040"/>
        </a:dk1>
        <a:lt1>
          <a:srgbClr val="FFFFFF"/>
        </a:lt1>
        <a:dk2>
          <a:srgbClr val="022040"/>
        </a:dk2>
        <a:lt2>
          <a:srgbClr val="FF9549"/>
        </a:lt2>
        <a:accent1>
          <a:srgbClr val="FFD1AF"/>
        </a:accent1>
        <a:accent2>
          <a:srgbClr val="B33500"/>
        </a:accent2>
        <a:accent3>
          <a:srgbClr val="FFFFFF"/>
        </a:accent3>
        <a:accent4>
          <a:srgbClr val="011A35"/>
        </a:accent4>
        <a:accent5>
          <a:srgbClr val="FFE5D4"/>
        </a:accent5>
        <a:accent6>
          <a:srgbClr val="A22F00"/>
        </a:accent6>
        <a:hlink>
          <a:srgbClr val="FF9549"/>
        </a:hlink>
        <a:folHlink>
          <a:srgbClr val="066992"/>
        </a:folHlink>
      </a:clrScheme>
      <a:clrMap bg1="lt1" tx1="dk1" bg2="lt2" tx2="dk2" accent1="accent1" accent2="accent2" accent3="accent3" accent4="accent4" accent5="accent5" accent6="accent6" hlink="hlink" folHlink="folHlink"/>
    </a:extraClrScheme>
    <a:extraClrScheme>
      <a:clrScheme name="preuve_de_programme 5">
        <a:dk1>
          <a:srgbClr val="022040"/>
        </a:dk1>
        <a:lt1>
          <a:srgbClr val="FFFFFF"/>
        </a:lt1>
        <a:dk2>
          <a:srgbClr val="022040"/>
        </a:dk2>
        <a:lt2>
          <a:srgbClr val="596E36"/>
        </a:lt2>
        <a:accent1>
          <a:srgbClr val="B4C991"/>
        </a:accent1>
        <a:accent2>
          <a:srgbClr val="B33500"/>
        </a:accent2>
        <a:accent3>
          <a:srgbClr val="FFFFFF"/>
        </a:accent3>
        <a:accent4>
          <a:srgbClr val="011A35"/>
        </a:accent4>
        <a:accent5>
          <a:srgbClr val="D6E1C7"/>
        </a:accent5>
        <a:accent6>
          <a:srgbClr val="A22F00"/>
        </a:accent6>
        <a:hlink>
          <a:srgbClr val="FF9600"/>
        </a:hlink>
        <a:folHlink>
          <a:srgbClr val="076BD9"/>
        </a:folHlink>
      </a:clrScheme>
      <a:clrMap bg1="lt1" tx1="dk1" bg2="lt2" tx2="dk2" accent1="accent1" accent2="accent2" accent3="accent3" accent4="accent4" accent5="accent5" accent6="accent6" hlink="hlink" folHlink="folHlink"/>
    </a:extraClrScheme>
    <a:extraClrScheme>
      <a:clrScheme name="preuve_de_programme 6">
        <a:dk1>
          <a:srgbClr val="003366"/>
        </a:dk1>
        <a:lt1>
          <a:srgbClr val="FFFFFF"/>
        </a:lt1>
        <a:dk2>
          <a:srgbClr val="022040"/>
        </a:dk2>
        <a:lt2>
          <a:srgbClr val="807F87"/>
        </a:lt2>
        <a:accent1>
          <a:srgbClr val="B4C991"/>
        </a:accent1>
        <a:accent2>
          <a:srgbClr val="B33500"/>
        </a:accent2>
        <a:accent3>
          <a:srgbClr val="FFFFFF"/>
        </a:accent3>
        <a:accent4>
          <a:srgbClr val="002A56"/>
        </a:accent4>
        <a:accent5>
          <a:srgbClr val="D6E1C7"/>
        </a:accent5>
        <a:accent6>
          <a:srgbClr val="A22F00"/>
        </a:accent6>
        <a:hlink>
          <a:srgbClr val="FF9600"/>
        </a:hlink>
        <a:folHlink>
          <a:srgbClr val="076BD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C:\users\g074018\cours\formel\preuve_de_programme.ppt</Template>
  <TotalTime>0</TotalTime>
  <Words>2566</Words>
  <Application>Microsoft Office PowerPoint</Application>
  <PresentationFormat>Format A4 (210 x 297 mm)</PresentationFormat>
  <Paragraphs>326</Paragraphs>
  <Slides>25</Slides>
  <Notes>16</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25</vt:i4>
      </vt:variant>
    </vt:vector>
  </HeadingPairs>
  <TitlesOfParts>
    <vt:vector size="32" baseType="lpstr">
      <vt:lpstr>Arial</vt:lpstr>
      <vt:lpstr>Symbol</vt:lpstr>
      <vt:lpstr>Times New Roman</vt:lpstr>
      <vt:lpstr>Webdings</vt:lpstr>
      <vt:lpstr>Wingdings</vt:lpstr>
      <vt:lpstr>preuve_de_programme</vt:lpstr>
      <vt:lpstr>Equation</vt:lpstr>
      <vt:lpstr>Présentation PowerPoint</vt:lpstr>
      <vt:lpstr>Le modèle numérique du bruit « additif »</vt:lpstr>
      <vt:lpstr>Avant Shannon : codes détecteurs et ‘Pnd’</vt:lpstr>
      <vt:lpstr>Avant Shannon : codes correcteurs et ‘Pem’</vt:lpstr>
      <vt:lpstr>Ce code est-il vraiment efficace ?</vt:lpstr>
      <vt:lpstr>Pourquoi les codes correcteurs ? 1) C. Shannon</vt:lpstr>
      <vt:lpstr>Pourquoi les codes correcteurs : 2) R. Hamming</vt:lpstr>
      <vt:lpstr>1947 Hamming : Premier pas vers le code correcteur optimal</vt:lpstr>
      <vt:lpstr>1948 Hamming : Le premier code « optimal »</vt:lpstr>
      <vt:lpstr>Matrice de parité </vt:lpstr>
      <vt:lpstr>Limites et extension “SEC-DED”</vt:lpstr>
      <vt:lpstr>Matrice génératrice</vt:lpstr>
      <vt:lpstr>Poids et Probabilité de Non Détection</vt:lpstr>
      <vt:lpstr>Utilité des codes de groupe (= linéaires)</vt:lpstr>
      <vt:lpstr>1949 GOLAY : le dernier code « optimal »</vt:lpstr>
      <vt:lpstr>1954 : Müller (codage),  puis Reed (décodage)</vt:lpstr>
      <vt:lpstr>1956 David HUFFMAN (1/2) : vers la vision moderne</vt:lpstr>
      <vt:lpstr>1956 HUFFMAN (2/2) : précurseur de « cyclic », « burst »</vt:lpstr>
      <vt:lpstr>G(x) multiple de x+1 : erreurs de poids impair détectées </vt:lpstr>
      <vt:lpstr>1959 Hocquenghem, 1960 Bose &amp; Chaudhuri : « BCH »</vt:lpstr>
      <vt:lpstr>Le bus CAN (Controller Area Network)</vt:lpstr>
      <vt:lpstr>CAN Pnd</vt:lpstr>
      <vt:lpstr>Références </vt:lpstr>
      <vt:lpstr>Ce qu’il faut retenir</vt:lpstr>
      <vt:lpstr>1938 Shannon: ‘A symbolic analysis of relay and switching  circuits’</vt:lpstr>
    </vt:vector>
  </TitlesOfParts>
  <Company>Sagem Défense Sécurité</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communication sûre</dc:title>
  <dc:subject>Conception des systèmes sûrs</dc:subject>
  <dc:creator>Jean-Louis DUFOUR</dc:creator>
  <dc:description/>
  <cp:lastModifiedBy>DUFOUR Jean-Louis (SAFRAN ELECTRONICS &amp; DEFENSE)</cp:lastModifiedBy>
  <cp:revision>299</cp:revision>
  <cp:lastPrinted>2017-06-28T11:06:23Z</cp:lastPrinted>
  <dcterms:created xsi:type="dcterms:W3CDTF">2000-01-26T11:30:55Z</dcterms:created>
  <dcterms:modified xsi:type="dcterms:W3CDTF">2021-01-31T16:03:37Z</dcterms:modified>
</cp:coreProperties>
</file>