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3"/>
  </p:notesMasterIdLst>
  <p:handoutMasterIdLst>
    <p:handoutMasterId r:id="rId34"/>
  </p:handoutMasterIdLst>
  <p:sldIdLst>
    <p:sldId id="313" r:id="rId2"/>
    <p:sldId id="314" r:id="rId3"/>
    <p:sldId id="307" r:id="rId4"/>
    <p:sldId id="281" r:id="rId5"/>
    <p:sldId id="335" r:id="rId6"/>
    <p:sldId id="336" r:id="rId7"/>
    <p:sldId id="315" r:id="rId8"/>
    <p:sldId id="269" r:id="rId9"/>
    <p:sldId id="265" r:id="rId10"/>
    <p:sldId id="334" r:id="rId11"/>
    <p:sldId id="337" r:id="rId12"/>
    <p:sldId id="316" r:id="rId13"/>
    <p:sldId id="317" r:id="rId14"/>
    <p:sldId id="318" r:id="rId15"/>
    <p:sldId id="319" r:id="rId16"/>
    <p:sldId id="320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8" r:id="rId30"/>
    <p:sldId id="321" r:id="rId31"/>
    <p:sldId id="339" r:id="rId32"/>
  </p:sldIdLst>
  <p:sldSz cx="9906000" cy="6858000" type="A4"/>
  <p:notesSz cx="7099300" cy="10234613"/>
  <p:defaultTextStyle>
    <a:defPPr>
      <a:defRPr lang="fr-FR"/>
    </a:defPPr>
    <a:lvl1pPr algn="r" rtl="0" eaLnBrk="0" fontAlgn="base" hangingPunct="0">
      <a:spcBef>
        <a:spcPct val="0"/>
      </a:spcBef>
      <a:spcAft>
        <a:spcPct val="0"/>
      </a:spcAft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rgbClr val="084887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55">
          <p15:clr>
            <a:srgbClr val="A4A3A4"/>
          </p15:clr>
        </p15:guide>
        <p15:guide id="2" pos="32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0000"/>
    <a:srgbClr val="FFFFFF"/>
    <a:srgbClr val="0000FF"/>
    <a:srgbClr val="FFFF00"/>
    <a:srgbClr val="9397CB"/>
    <a:srgbClr val="C3A8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1" autoAdjust="0"/>
    <p:restoredTop sz="94660" autoAdjust="0"/>
  </p:normalViewPr>
  <p:slideViewPr>
    <p:cSldViewPr>
      <p:cViewPr varScale="1">
        <p:scale>
          <a:sx n="117" d="100"/>
          <a:sy n="117" d="100"/>
        </p:scale>
        <p:origin x="984" y="66"/>
      </p:cViewPr>
      <p:guideLst>
        <p:guide orient="horz" pos="368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0"/>
    </p:cViewPr>
  </p:sorterViewPr>
  <p:notesViewPr>
    <p:cSldViewPr>
      <p:cViewPr varScale="1">
        <p:scale>
          <a:sx n="82" d="100"/>
          <a:sy n="82" d="100"/>
        </p:scale>
        <p:origin x="-2028" y="-84"/>
      </p:cViewPr>
      <p:guideLst>
        <p:guide orient="horz" pos="2455"/>
        <p:guide pos="322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781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48" tIns="0" rIns="20048" bIns="0" numCol="1" anchor="t" anchorCtr="0" compatLnSpc="1">
            <a:prstTxWarp prst="textNoShape">
              <a:avLst/>
            </a:prstTxWarp>
          </a:bodyPr>
          <a:lstStyle>
            <a:lvl1pPr algn="l" defTabSz="803275"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-1588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48" tIns="0" rIns="20048" bIns="0" numCol="1" anchor="t" anchorCtr="0" compatLnSpc="1">
            <a:prstTxWarp prst="textNoShape">
              <a:avLst/>
            </a:prstTxWarp>
          </a:bodyPr>
          <a:lstStyle>
            <a:lvl1pPr defTabSz="803275"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358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06450" y="792163"/>
            <a:ext cx="5487988" cy="3798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60925"/>
            <a:ext cx="520065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909" tIns="48455" rIns="96909" bIns="484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 smtClean="0"/>
              <a:t>Cliquez pour modifier les styles du texte du masque</a:t>
            </a:r>
          </a:p>
          <a:p>
            <a:pPr lvl="1"/>
            <a:r>
              <a:rPr lang="fr-FR" altLang="fr-FR" noProof="0" smtClean="0"/>
              <a:t>Deuxième niveau</a:t>
            </a:r>
          </a:p>
          <a:p>
            <a:pPr lvl="2"/>
            <a:r>
              <a:rPr lang="fr-FR" altLang="fr-FR" noProof="0" smtClean="0"/>
              <a:t>Troisième niveau</a:t>
            </a:r>
          </a:p>
          <a:p>
            <a:pPr lvl="3"/>
            <a:r>
              <a:rPr lang="fr-FR" altLang="fr-FR" noProof="0" smtClean="0"/>
              <a:t>Quatrième niveau</a:t>
            </a:r>
          </a:p>
          <a:p>
            <a:pPr lvl="4"/>
            <a:r>
              <a:rPr lang="fr-FR" altLang="fr-FR" noProof="0" smtClean="0"/>
              <a:t>Cinquième niveau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21850"/>
            <a:ext cx="30781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48" tIns="0" rIns="20048" bIns="0" numCol="1" anchor="b" anchorCtr="0" compatLnSpc="1">
            <a:prstTxWarp prst="textNoShape">
              <a:avLst/>
            </a:prstTxWarp>
          </a:bodyPr>
          <a:lstStyle>
            <a:lvl1pPr algn="l" defTabSz="803275"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48" tIns="0" rIns="20048" bIns="0" numCol="1" anchor="b" anchorCtr="0" compatLnSpc="1">
            <a:prstTxWarp prst="textNoShape">
              <a:avLst/>
            </a:prstTxWarp>
          </a:bodyPr>
          <a:lstStyle>
            <a:lvl1pPr defTabSz="803275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6AAE55A6-7A06-4B81-818B-C0FCF4A77F09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30388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fld id="{A69E3EFF-5EC0-4E91-88D1-5804BA24B32C}" type="slidenum">
              <a:rPr lang="fr-FR" altLang="fr-FR" sz="10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fr-FR" altLang="fr-FR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r-FR" smtClean="0"/>
              <a:t>http://csdl2.computer.org/comp/mags/mi/2006/05/m5005.pdf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r-FR" smtClean="0"/>
              <a:t>IEEE micro, septembre 2006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r-FR" smtClean="0"/>
              <a:t>XXXXXXXXXXXXXXXXXXXXXXXXXXXXXXXXX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r-FR" smtClean="0"/>
              <a:t>http://computerworld.com/hardwaretopics/hardware/story/0,10801,108568,00.html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r-FR" b="1" smtClean="0"/>
              <a:t>There's a story that some guy was running around with a box of tubes and had to change one every few minutes.</a:t>
            </a:r>
            <a:r>
              <a:rPr lang="en-US" altLang="fr-FR" smtClean="0"/>
              <a:t> </a:t>
            </a:r>
            <a:br>
              <a:rPr lang="en-US" altLang="fr-FR" smtClean="0"/>
            </a:br>
            <a:r>
              <a:rPr lang="en-US" altLang="fr-FR" smtClean="0"/>
              <a:t>Another myth. We had a tube fail about every two days and we could locate the problem within 15 minutes. We invented a scheme to build the computer on removable chassis -- plug-in components -- so when tubes failed we could swap them out in seconds. </a:t>
            </a:r>
          </a:p>
          <a:p>
            <a:pPr eaLnBrk="1" hangingPunct="1">
              <a:lnSpc>
                <a:spcPct val="90000"/>
              </a:lnSpc>
            </a:pPr>
            <a:endParaRPr lang="en-US" altLang="fr-FR" smtClean="0"/>
          </a:p>
          <a:p>
            <a:pPr eaLnBrk="1" hangingPunct="1">
              <a:lnSpc>
                <a:spcPct val="90000"/>
              </a:lnSpc>
            </a:pPr>
            <a:r>
              <a:rPr lang="en-US" altLang="fr-FR" smtClean="0"/>
              <a:t>http://page.mi.fu-berlin.de/~zoppke/D/history.html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r-FR" smtClean="0"/>
              <a:t>*** sur la justif historique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r-FR" smtClean="0"/>
              <a:t>Under these circumstances John Mauchly, a member of Moore School's </a:t>
            </a:r>
            <a:r>
              <a:rPr lang="en-US" altLang="fr-FR" i="1" smtClean="0"/>
              <a:t>Engineering, Science, and Management War Training</a:t>
            </a:r>
            <a:r>
              <a:rPr lang="en-US" altLang="fr-FR" smtClean="0"/>
              <a:t> (ESMWT) program, wrote a first five-page memo called </a:t>
            </a:r>
            <a:r>
              <a:rPr lang="en-US" altLang="fr-FR" i="1" smtClean="0"/>
              <a:t>The Use of Vacuum Tube Devices in Calculating</a:t>
            </a:r>
            <a:r>
              <a:rPr lang="en-US" altLang="fr-FR" smtClean="0"/>
              <a:t>. In this paper he suggested a machine that would add 5,000 10-digit numbers per second and would be more than 100 times faster than the fastest computer at that time (the fastest computer in 1942 was a mechanical relay computer operating at Harvard, Bell Laboratories with 15-50 additions per second </a:t>
            </a:r>
            <a:r>
              <a:rPr lang="en-US" altLang="fr-FR" u="sng" smtClean="0"/>
              <a:t>[1]</a:t>
            </a:r>
            <a:r>
              <a:rPr lang="en-US" altLang="fr-FR" smtClean="0"/>
              <a:t>). </a:t>
            </a:r>
          </a:p>
          <a:p>
            <a:pPr eaLnBrk="1" hangingPunct="1">
              <a:lnSpc>
                <a:spcPct val="90000"/>
              </a:lnSpc>
            </a:pPr>
            <a:endParaRPr lang="en-US" altLang="fr-FR" smtClean="0"/>
          </a:p>
          <a:p>
            <a:pPr eaLnBrk="1" hangingPunct="1">
              <a:lnSpc>
                <a:spcPct val="90000"/>
              </a:lnSpc>
            </a:pPr>
            <a:r>
              <a:rPr lang="en-US" altLang="fr-FR" smtClean="0"/>
              <a:t>http://ed-thelen.org/comp-hist/CBC.html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r-FR" smtClean="0"/>
              <a:t>http://ed-thelen.org/comp-hist/CBC-Ch-06.pdf</a:t>
            </a:r>
          </a:p>
          <a:p>
            <a:pPr eaLnBrk="1" hangingPunct="1">
              <a:lnSpc>
                <a:spcPct val="90000"/>
              </a:lnSpc>
            </a:pPr>
            <a:endParaRPr lang="en-US" altLang="fr-FR" smtClean="0"/>
          </a:p>
          <a:p>
            <a:pPr eaLnBrk="1" hangingPunct="1">
              <a:lnSpc>
                <a:spcPct val="90000"/>
              </a:lnSpc>
            </a:pPr>
            <a:endParaRPr lang="en-US" altLang="fr-FR" smtClean="0"/>
          </a:p>
          <a:p>
            <a:pPr eaLnBrk="1" hangingPunct="1">
              <a:lnSpc>
                <a:spcPct val="90000"/>
              </a:lnSpc>
            </a:pPr>
            <a:endParaRPr lang="fr-FR" alt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fld id="{05D64F42-47E2-404E-B943-08E2BDF0BDAF}" type="slidenum">
              <a:rPr lang="fr-FR" altLang="fr-FR" sz="10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</a:t>
            </a:fld>
            <a:endParaRPr lang="fr-FR" altLang="fr-FR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fld id="{952100EE-A8B5-42D1-9477-31171A1C7B68}" type="slidenum">
              <a:rPr lang="fr-FR" altLang="fr-FR" sz="10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</a:t>
            </a:fld>
            <a:endParaRPr lang="fr-FR" altLang="fr-FR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fld id="{FA4A518E-B222-4F14-854D-99E225F295B5}" type="slidenum">
              <a:rPr lang="fr-FR" altLang="fr-FR" sz="10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8</a:t>
            </a:fld>
            <a:endParaRPr lang="fr-FR" altLang="fr-FR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fld id="{766B3F00-1765-4F47-BFB7-74852521756D}" type="slidenum">
              <a:rPr lang="fr-FR" altLang="fr-FR" sz="10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9</a:t>
            </a:fld>
            <a:endParaRPr lang="fr-FR" altLang="fr-FR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fld id="{BF6DA428-870E-4242-84EA-1043BECE66AF}" type="slidenum">
              <a:rPr lang="fr-FR" altLang="fr-FR" sz="10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12</a:t>
            </a:fld>
            <a:endParaRPr lang="fr-FR" altLang="fr-FR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598988"/>
          </a:xfrm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 defTabSz="803275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defTabSz="8032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fld id="{A3279126-BE20-47BB-8880-371851E53B75}" type="slidenum">
              <a:rPr lang="fr-FR" altLang="fr-FR" sz="10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24</a:t>
            </a:fld>
            <a:endParaRPr lang="fr-FR" altLang="fr-FR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790575" y="779463"/>
            <a:ext cx="5519738" cy="3821112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5413" cy="4602163"/>
          </a:xfrm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719138" y="1970088"/>
            <a:ext cx="9202737" cy="48879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922963" y="5907088"/>
            <a:ext cx="15875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9198" tIns="39599" rIns="79198" bIns="39599">
            <a:spAutoFit/>
          </a:bodyPr>
          <a:lstStyle>
            <a:lvl1pPr algn="l" defTabSz="7937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96875" algn="l" defTabSz="793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793750" algn="l" defTabSz="793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190625" algn="l" defTabSz="7937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587500" algn="l" defTabSz="7937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447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019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9591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163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fr-FR" altLang="fr-FR" sz="1000" b="0" smtClean="0">
              <a:latin typeface="Arial" charset="0"/>
            </a:endParaRPr>
          </a:p>
        </p:txBody>
      </p:sp>
      <p:pic>
        <p:nvPicPr>
          <p:cNvPr id="5" name="Image 13" descr="Logo_1_40x9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-15875" y="0"/>
            <a:ext cx="1439863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719138" y="6308725"/>
            <a:ext cx="9186862" cy="73025"/>
          </a:xfrm>
          <a:custGeom>
            <a:avLst/>
            <a:gdLst>
              <a:gd name="T0" fmla="*/ 2147483647 w 10629"/>
              <a:gd name="T1" fmla="*/ 2147483647 h 10000"/>
              <a:gd name="T2" fmla="*/ 2147483647 w 10629"/>
              <a:gd name="T3" fmla="*/ 2147483647 h 10000"/>
              <a:gd name="T4" fmla="*/ 2147483647 w 10629"/>
              <a:gd name="T5" fmla="*/ 0 h 10000"/>
              <a:gd name="T6" fmla="*/ 2147483647 w 10629"/>
              <a:gd name="T7" fmla="*/ 2147483647 h 10000"/>
              <a:gd name="T8" fmla="*/ 0 w 10629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29" h="10000">
                <a:moveTo>
                  <a:pt x="10629" y="10000"/>
                </a:moveTo>
                <a:lnTo>
                  <a:pt x="8793" y="10000"/>
                </a:lnTo>
                <a:cubicBezTo>
                  <a:pt x="8615" y="10000"/>
                  <a:pt x="8551" y="0"/>
                  <a:pt x="8322" y="0"/>
                </a:cubicBezTo>
                <a:cubicBezTo>
                  <a:pt x="8092" y="0"/>
                  <a:pt x="8032" y="10000"/>
                  <a:pt x="7854" y="10000"/>
                </a:cubicBezTo>
                <a:lnTo>
                  <a:pt x="0" y="10000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" name="Text Box 1034"/>
          <p:cNvSpPr txBox="1">
            <a:spLocks noChangeArrowheads="1"/>
          </p:cNvSpPr>
          <p:nvPr userDrawn="1"/>
        </p:nvSpPr>
        <p:spPr bwMode="auto">
          <a:xfrm>
            <a:off x="768350" y="6408738"/>
            <a:ext cx="670560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99" tIns="47799" rIns="95599" bIns="47799">
            <a:spAutoFit/>
          </a:bodyPr>
          <a:lstStyle>
            <a:lvl1pPr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 algn="l"/>
            <a:endParaRPr lang="en-US" altLang="fr-FR" sz="1000">
              <a:solidFill>
                <a:schemeClr val="tx1"/>
              </a:solidFill>
            </a:endParaRPr>
          </a:p>
          <a:p>
            <a:pPr algn="l"/>
            <a:r>
              <a:rPr lang="en-US" altLang="fr-FR" sz="1000">
                <a:solidFill>
                  <a:schemeClr val="tx1"/>
                </a:solidFill>
              </a:rPr>
              <a:t>Jean-Louis DUFOUR – Safran Electronics &amp; Defense		</a:t>
            </a:r>
            <a:fld id="{91350CF1-4F79-4BF9-BE8A-B9644DD351A8}" type="slidenum">
              <a:rPr lang="en-US" altLang="fr-FR" sz="1000">
                <a:solidFill>
                  <a:schemeClr val="tx1"/>
                </a:solidFill>
              </a:rPr>
              <a:pPr algn="l"/>
              <a:t>‹N°›</a:t>
            </a:fld>
            <a:r>
              <a:rPr lang="en-US" altLang="fr-FR" sz="1000">
                <a:solidFill>
                  <a:schemeClr val="tx1"/>
                </a:solidFill>
              </a:rPr>
              <a:t> / 32</a:t>
            </a:r>
            <a:endParaRPr lang="fr-FR" altLang="fr-FR" sz="1000">
              <a:solidFill>
                <a:schemeClr val="tx1"/>
              </a:solidFill>
            </a:endParaRPr>
          </a:p>
        </p:txBody>
      </p:sp>
      <p:pic>
        <p:nvPicPr>
          <p:cNvPr id="8" name="Imag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482013" y="6451600"/>
            <a:ext cx="143986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 bwMode="gray">
          <a:xfrm>
            <a:off x="2067190" y="2420938"/>
            <a:ext cx="6708908" cy="3384550"/>
          </a:xfrm>
        </p:spPr>
        <p:txBody>
          <a:bodyPr/>
          <a:lstStyle>
            <a:lvl1pPr>
              <a:spcAft>
                <a:spcPts val="0"/>
              </a:spcAft>
              <a:defRPr sz="3800" b="1" cap="all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500" i="1">
                <a:solidFill>
                  <a:schemeClr val="bg1"/>
                </a:solidFill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73774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60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239000" y="147638"/>
            <a:ext cx="2300288" cy="56007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33375" y="147638"/>
            <a:ext cx="6753225" cy="56007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623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3450" y="147638"/>
            <a:ext cx="8605838" cy="7826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33375" y="1109663"/>
            <a:ext cx="4400550" cy="46386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86325" y="1109663"/>
            <a:ext cx="4402138" cy="46386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836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re et texte sur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3450" y="147638"/>
            <a:ext cx="8605838" cy="7826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33375" y="1109663"/>
            <a:ext cx="8955088" cy="22431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33375" y="3505200"/>
            <a:ext cx="8955088" cy="22431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49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04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3965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33375" y="1109663"/>
            <a:ext cx="4400550" cy="4638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86325" y="1109663"/>
            <a:ext cx="4402138" cy="4638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01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40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65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00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6694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4979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33450" y="147638"/>
            <a:ext cx="8605838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99" tIns="47799" rIns="95599" bIns="477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09663"/>
            <a:ext cx="8955088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99" tIns="47799" rIns="95599" bIns="477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pic>
        <p:nvPicPr>
          <p:cNvPr id="1028" name="Image 8" descr="Logo_3_25x55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-15875" y="7938"/>
            <a:ext cx="90011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9" name="Connecteur droit 5"/>
          <p:cNvCxnSpPr>
            <a:cxnSpLocks noChangeShapeType="1"/>
          </p:cNvCxnSpPr>
          <p:nvPr userDrawn="1"/>
        </p:nvCxnSpPr>
        <p:spPr bwMode="auto">
          <a:xfrm>
            <a:off x="733425" y="765175"/>
            <a:ext cx="91725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0" name="Connecteur droit 15"/>
          <p:cNvCxnSpPr>
            <a:cxnSpLocks noChangeShapeType="1"/>
          </p:cNvCxnSpPr>
          <p:nvPr userDrawn="1"/>
        </p:nvCxnSpPr>
        <p:spPr bwMode="auto">
          <a:xfrm>
            <a:off x="200025" y="1844675"/>
            <a:ext cx="0" cy="50133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1" name="Freeform 5"/>
          <p:cNvSpPr>
            <a:spLocks/>
          </p:cNvSpPr>
          <p:nvPr userDrawn="1"/>
        </p:nvSpPr>
        <p:spPr bwMode="auto">
          <a:xfrm>
            <a:off x="200025" y="6308725"/>
            <a:ext cx="9705975" cy="46038"/>
          </a:xfrm>
          <a:custGeom>
            <a:avLst/>
            <a:gdLst>
              <a:gd name="T0" fmla="*/ 2147483647 w 10629"/>
              <a:gd name="T1" fmla="*/ 2147483647 h 10000"/>
              <a:gd name="T2" fmla="*/ 2147483647 w 10629"/>
              <a:gd name="T3" fmla="*/ 2147483647 h 10000"/>
              <a:gd name="T4" fmla="*/ 2147483647 w 10629"/>
              <a:gd name="T5" fmla="*/ 0 h 10000"/>
              <a:gd name="T6" fmla="*/ 2147483647 w 10629"/>
              <a:gd name="T7" fmla="*/ 2147483647 h 10000"/>
              <a:gd name="T8" fmla="*/ 0 w 10629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29" h="10000">
                <a:moveTo>
                  <a:pt x="10629" y="10000"/>
                </a:moveTo>
                <a:lnTo>
                  <a:pt x="8793" y="10000"/>
                </a:lnTo>
                <a:cubicBezTo>
                  <a:pt x="8615" y="10000"/>
                  <a:pt x="8551" y="0"/>
                  <a:pt x="8322" y="0"/>
                </a:cubicBezTo>
                <a:cubicBezTo>
                  <a:pt x="8092" y="0"/>
                  <a:pt x="8032" y="10000"/>
                  <a:pt x="7854" y="10000"/>
                </a:cubicBezTo>
                <a:lnTo>
                  <a:pt x="0" y="10000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" name="Text Box 1034"/>
          <p:cNvSpPr txBox="1">
            <a:spLocks noChangeArrowheads="1"/>
          </p:cNvSpPr>
          <p:nvPr userDrawn="1"/>
        </p:nvSpPr>
        <p:spPr bwMode="auto">
          <a:xfrm>
            <a:off x="457200" y="6381750"/>
            <a:ext cx="6705600" cy="40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99" tIns="47799" rIns="95599" bIns="47799">
            <a:spAutoFit/>
          </a:bodyPr>
          <a:lstStyle>
            <a:lvl1pPr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 defTabSz="793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defTabSz="793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fr-FR" altLang="fr-FR" sz="1000">
                <a:solidFill>
                  <a:schemeClr val="tx1"/>
                </a:solidFill>
              </a:rPr>
              <a:t>Conception des systèmes sûrs – 3/4 Le matériel sûr				2017/2018</a:t>
            </a:r>
          </a:p>
          <a:p>
            <a:pPr algn="l"/>
            <a:r>
              <a:rPr lang="en-US" altLang="fr-FR" sz="1000">
                <a:solidFill>
                  <a:schemeClr val="tx1"/>
                </a:solidFill>
              </a:rPr>
              <a:t>Jean-Louis DUFOUR – Safran Electronics &amp; Defense		</a:t>
            </a:r>
            <a:fld id="{414BFC79-AF1D-4671-86F3-0390283DB31B}" type="slidenum">
              <a:rPr lang="en-US" altLang="fr-FR" sz="1000">
                <a:solidFill>
                  <a:schemeClr val="tx1"/>
                </a:solidFill>
              </a:rPr>
              <a:pPr algn="l"/>
              <a:t>‹N°›</a:t>
            </a:fld>
            <a:r>
              <a:rPr lang="en-US" altLang="fr-FR" sz="1000">
                <a:solidFill>
                  <a:schemeClr val="tx1"/>
                </a:solidFill>
              </a:rPr>
              <a:t> / 32</a:t>
            </a:r>
            <a:endParaRPr lang="fr-FR" altLang="fr-FR" sz="1000">
              <a:solidFill>
                <a:schemeClr val="tx1"/>
              </a:solidFill>
            </a:endParaRPr>
          </a:p>
        </p:txBody>
      </p:sp>
      <p:sp>
        <p:nvSpPr>
          <p:cNvPr id="16" name="ZoneTexte 17"/>
          <p:cNvSpPr txBox="1">
            <a:spLocks noChangeArrowheads="1"/>
          </p:cNvSpPr>
          <p:nvPr userDrawn="1"/>
        </p:nvSpPr>
        <p:spPr bwMode="auto">
          <a:xfrm>
            <a:off x="-160338" y="6453188"/>
            <a:ext cx="449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fld id="{EF6002DF-6330-4C30-8554-05206BAB981D}" type="slidenum">
              <a:rPr lang="en-US" altLang="fr-FR"/>
              <a:pPr/>
              <a:t>‹N°›</a:t>
            </a:fld>
            <a:r>
              <a:rPr lang="en-US" altLang="fr-FR"/>
              <a:t> </a:t>
            </a:r>
            <a:endParaRPr lang="fr-FR" altLang="fr-FR"/>
          </a:p>
        </p:txBody>
      </p:sp>
      <p:pic>
        <p:nvPicPr>
          <p:cNvPr id="1034" name="Image 1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482013" y="6451600"/>
            <a:ext cx="143986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p:txStyles>
    <p:titleStyle>
      <a:lvl1pPr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+mj-lt"/>
          <a:ea typeface="+mj-ea"/>
          <a:cs typeface="+mj-cs"/>
        </a:defRPr>
      </a:lvl1pPr>
      <a:lvl2pPr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charset="0"/>
        </a:defRPr>
      </a:lvl2pPr>
      <a:lvl3pPr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charset="0"/>
        </a:defRPr>
      </a:lvl3pPr>
      <a:lvl4pPr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charset="0"/>
        </a:defRPr>
      </a:lvl4pPr>
      <a:lvl5pPr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charset="0"/>
        </a:defRPr>
      </a:lvl5pPr>
      <a:lvl6pPr marL="457200"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charset="0"/>
        </a:defRPr>
      </a:lvl6pPr>
      <a:lvl7pPr marL="914400"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charset="0"/>
        </a:defRPr>
      </a:lvl7pPr>
      <a:lvl8pPr marL="1371600"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charset="0"/>
        </a:defRPr>
      </a:lvl8pPr>
      <a:lvl9pPr marL="1828800" algn="l" defTabSz="957263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74A87"/>
          </a:solidFill>
          <a:latin typeface="Arial" charset="0"/>
        </a:defRPr>
      </a:lvl9pPr>
    </p:titleStyle>
    <p:bodyStyle>
      <a:lvl1pPr indent="16192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Font typeface="Webdings" panose="05030102010509060703" pitchFamily="18" charset="2"/>
        <a:buChar char="4"/>
        <a:defRPr sz="2100" b="1">
          <a:solidFill>
            <a:srgbClr val="663300"/>
          </a:solidFill>
          <a:latin typeface="+mn-lt"/>
          <a:ea typeface="+mn-ea"/>
          <a:cs typeface="+mn-cs"/>
        </a:defRPr>
      </a:lvl1pPr>
      <a:lvl2pPr marL="327025" indent="16192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Char char="•"/>
        <a:defRPr sz="1700" b="1">
          <a:solidFill>
            <a:srgbClr val="074A87"/>
          </a:solidFill>
          <a:latin typeface="+mn-lt"/>
        </a:defRPr>
      </a:lvl2pPr>
      <a:lvl3pPr marL="654050" indent="16192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Char char="-"/>
        <a:defRPr sz="1600">
          <a:solidFill>
            <a:srgbClr val="663300"/>
          </a:solidFill>
          <a:latin typeface="+mn-lt"/>
        </a:defRPr>
      </a:lvl3pPr>
      <a:lvl4pPr marL="981075" indent="177800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Font typeface="Webdings" panose="05030102010509060703" pitchFamily="18" charset="2"/>
        <a:buChar char="6"/>
        <a:defRPr sz="1400">
          <a:solidFill>
            <a:srgbClr val="074A87"/>
          </a:solidFill>
          <a:latin typeface="+mn-lt"/>
        </a:defRPr>
      </a:lvl4pPr>
      <a:lvl5pPr marL="1323975" indent="16827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Char char="»"/>
        <a:defRPr sz="1200">
          <a:solidFill>
            <a:srgbClr val="4D4D4D"/>
          </a:solidFill>
          <a:latin typeface="+mn-lt"/>
        </a:defRPr>
      </a:lvl5pPr>
      <a:lvl6pPr marL="1781175" indent="16827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Char char="»"/>
        <a:defRPr sz="1200">
          <a:solidFill>
            <a:srgbClr val="4D4D4D"/>
          </a:solidFill>
          <a:latin typeface="+mn-lt"/>
        </a:defRPr>
      </a:lvl6pPr>
      <a:lvl7pPr marL="2238375" indent="16827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Char char="»"/>
        <a:defRPr sz="1200">
          <a:solidFill>
            <a:srgbClr val="4D4D4D"/>
          </a:solidFill>
          <a:latin typeface="+mn-lt"/>
        </a:defRPr>
      </a:lvl7pPr>
      <a:lvl8pPr marL="2695575" indent="16827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Char char="»"/>
        <a:defRPr sz="1200">
          <a:solidFill>
            <a:srgbClr val="4D4D4D"/>
          </a:solidFill>
          <a:latin typeface="+mn-lt"/>
        </a:defRPr>
      </a:lvl8pPr>
      <a:lvl9pPr marL="3152775" indent="168275" algn="l" defTabSz="957263" rtl="0" eaLnBrk="0" fontAlgn="base" hangingPunct="0">
        <a:spcBef>
          <a:spcPct val="20000"/>
        </a:spcBef>
        <a:spcAft>
          <a:spcPct val="0"/>
        </a:spcAft>
        <a:buClr>
          <a:srgbClr val="FDA754"/>
        </a:buClr>
        <a:buChar char="»"/>
        <a:defRPr sz="1200">
          <a:solidFill>
            <a:srgbClr val="4D4D4D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22.wmf"/><Relationship Id="rId3" Type="http://schemas.openxmlformats.org/officeDocument/2006/relationships/audio" Target="../media/audio1.wav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2360613" y="2420938"/>
            <a:ext cx="6553200" cy="3384550"/>
          </a:xfrm>
        </p:spPr>
        <p:txBody>
          <a:bodyPr/>
          <a:lstStyle/>
          <a:p>
            <a:pPr indent="0">
              <a:buFont typeface="Webdings" panose="05030102010509060703" pitchFamily="18" charset="2"/>
              <a:buNone/>
              <a:defRPr/>
            </a:pPr>
            <a:r>
              <a:rPr lang="fr-FR" dirty="0" smtClean="0"/>
              <a:t>Conception</a:t>
            </a:r>
          </a:p>
          <a:p>
            <a:pPr indent="0">
              <a:buFont typeface="Webdings" panose="05030102010509060703" pitchFamily="18" charset="2"/>
              <a:buNone/>
              <a:defRPr/>
            </a:pPr>
            <a:r>
              <a:rPr lang="fr-FR" dirty="0" smtClean="0"/>
              <a:t>des systèmes sûrs</a:t>
            </a:r>
          </a:p>
          <a:p>
            <a:pPr>
              <a:defRPr/>
            </a:pPr>
            <a:endParaRPr lang="fr-FR" dirty="0" smtClean="0"/>
          </a:p>
          <a:p>
            <a:pPr lvl="1">
              <a:defRPr/>
            </a:pPr>
            <a:r>
              <a:rPr lang="fr-FR" dirty="0"/>
              <a:t>3</a:t>
            </a:r>
            <a:r>
              <a:rPr lang="fr-FR" dirty="0" smtClean="0"/>
              <a:t>/4 Le matériel sûr</a:t>
            </a:r>
          </a:p>
          <a:p>
            <a:pPr lvl="1">
              <a:defRPr/>
            </a:pPr>
            <a:r>
              <a:rPr lang="fr-FR" dirty="0" smtClean="0"/>
              <a:t>2017/2018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23813"/>
            <a:ext cx="8605838" cy="633412"/>
          </a:xfrm>
        </p:spPr>
        <p:txBody>
          <a:bodyPr/>
          <a:lstStyle/>
          <a:p>
            <a:r>
              <a:rPr lang="fr-FR" altLang="fr-FR" smtClean="0"/>
              <a:t>Le gain du TMR : Ns</a:t>
            </a:r>
            <a:r>
              <a:rPr lang="fr-FR" altLang="fr-FR" baseline="30000" smtClean="0"/>
              <a:t>Np-1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513" y="5589588"/>
            <a:ext cx="5041900" cy="541337"/>
          </a:xfrm>
        </p:spPr>
        <p:txBody>
          <a:bodyPr/>
          <a:lstStyle/>
          <a:p>
            <a:r>
              <a:rPr lang="fr-FR" altLang="fr-FR" smtClean="0"/>
              <a:t>Bazovsky 61 : equ. (11.33) et (11.38)</a:t>
            </a:r>
          </a:p>
        </p:txBody>
      </p:sp>
      <p:grpSp>
        <p:nvGrpSpPr>
          <p:cNvPr id="12292" name="Groupe 1"/>
          <p:cNvGrpSpPr>
            <a:grpSpLocks/>
          </p:cNvGrpSpPr>
          <p:nvPr/>
        </p:nvGrpSpPr>
        <p:grpSpPr bwMode="auto">
          <a:xfrm>
            <a:off x="884238" y="836613"/>
            <a:ext cx="3708400" cy="468312"/>
            <a:chOff x="128588" y="836613"/>
            <a:chExt cx="3708400" cy="468312"/>
          </a:xfrm>
        </p:grpSpPr>
        <p:sp>
          <p:nvSpPr>
            <p:cNvPr id="12345" name="Rectangle 58"/>
            <p:cNvSpPr>
              <a:spLocks noChangeArrowheads="1"/>
            </p:cNvSpPr>
            <p:nvPr/>
          </p:nvSpPr>
          <p:spPr bwMode="auto">
            <a:xfrm>
              <a:off x="488950" y="836613"/>
              <a:ext cx="755650" cy="468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0377" tIns="55189" rIns="110377" bIns="55189" anchor="ctr"/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2346" name="Rectangle 59"/>
            <p:cNvSpPr>
              <a:spLocks noChangeArrowheads="1"/>
            </p:cNvSpPr>
            <p:nvPr/>
          </p:nvSpPr>
          <p:spPr bwMode="auto">
            <a:xfrm>
              <a:off x="1604963" y="836613"/>
              <a:ext cx="755650" cy="468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0377" tIns="55189" rIns="110377" bIns="55189" anchor="ctr"/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2347" name="Rectangle 60"/>
            <p:cNvSpPr>
              <a:spLocks noChangeArrowheads="1"/>
            </p:cNvSpPr>
            <p:nvPr/>
          </p:nvSpPr>
          <p:spPr bwMode="auto">
            <a:xfrm>
              <a:off x="2720975" y="836613"/>
              <a:ext cx="755650" cy="468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0377" tIns="55189" rIns="110377" bIns="55189" anchor="ctr"/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2348" name="Line 61"/>
            <p:cNvSpPr>
              <a:spLocks noChangeShapeType="1"/>
            </p:cNvSpPr>
            <p:nvPr/>
          </p:nvSpPr>
          <p:spPr bwMode="auto">
            <a:xfrm>
              <a:off x="3476625" y="105251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12349" name="Line 62"/>
            <p:cNvSpPr>
              <a:spLocks noChangeShapeType="1"/>
            </p:cNvSpPr>
            <p:nvPr/>
          </p:nvSpPr>
          <p:spPr bwMode="auto">
            <a:xfrm>
              <a:off x="2360613" y="1052513"/>
              <a:ext cx="360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12350" name="Line 63"/>
            <p:cNvSpPr>
              <a:spLocks noChangeShapeType="1"/>
            </p:cNvSpPr>
            <p:nvPr/>
          </p:nvSpPr>
          <p:spPr bwMode="auto">
            <a:xfrm>
              <a:off x="1244600" y="105251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12351" name="Line 64"/>
            <p:cNvSpPr>
              <a:spLocks noChangeShapeType="1"/>
            </p:cNvSpPr>
            <p:nvPr/>
          </p:nvSpPr>
          <p:spPr bwMode="auto">
            <a:xfrm>
              <a:off x="128588" y="1052513"/>
              <a:ext cx="360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</p:grpSp>
      <p:grpSp>
        <p:nvGrpSpPr>
          <p:cNvPr id="308328" name="Group 104"/>
          <p:cNvGrpSpPr>
            <a:grpSpLocks/>
          </p:cNvGrpSpPr>
          <p:nvPr/>
        </p:nvGrpSpPr>
        <p:grpSpPr bwMode="auto">
          <a:xfrm>
            <a:off x="307975" y="1952625"/>
            <a:ext cx="3708400" cy="1296988"/>
            <a:chOff x="81" y="1230"/>
            <a:chExt cx="2336" cy="817"/>
          </a:xfrm>
        </p:grpSpPr>
        <p:sp>
          <p:nvSpPr>
            <p:cNvPr id="12327" name="Rectangle 11"/>
            <p:cNvSpPr>
              <a:spLocks noChangeArrowheads="1"/>
            </p:cNvSpPr>
            <p:nvPr/>
          </p:nvSpPr>
          <p:spPr bwMode="auto">
            <a:xfrm>
              <a:off x="308" y="1230"/>
              <a:ext cx="476" cy="2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0377" tIns="55189" rIns="110377" bIns="55189" anchor="ctr"/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2328" name="Rectangle 12"/>
            <p:cNvSpPr>
              <a:spLocks noChangeArrowheads="1"/>
            </p:cNvSpPr>
            <p:nvPr/>
          </p:nvSpPr>
          <p:spPr bwMode="auto">
            <a:xfrm>
              <a:off x="1011" y="1230"/>
              <a:ext cx="476" cy="2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0377" tIns="55189" rIns="110377" bIns="55189" anchor="ctr"/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2329" name="Rectangle 13"/>
            <p:cNvSpPr>
              <a:spLocks noChangeArrowheads="1"/>
            </p:cNvSpPr>
            <p:nvPr/>
          </p:nvSpPr>
          <p:spPr bwMode="auto">
            <a:xfrm>
              <a:off x="1714" y="1230"/>
              <a:ext cx="476" cy="2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0377" tIns="55189" rIns="110377" bIns="55189" anchor="ctr"/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2330" name="Line 16"/>
            <p:cNvSpPr>
              <a:spLocks noChangeShapeType="1"/>
            </p:cNvSpPr>
            <p:nvPr/>
          </p:nvSpPr>
          <p:spPr bwMode="auto">
            <a:xfrm>
              <a:off x="2190" y="1366"/>
              <a:ext cx="1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12331" name="Rectangle 18"/>
            <p:cNvSpPr>
              <a:spLocks noChangeArrowheads="1"/>
            </p:cNvSpPr>
            <p:nvPr/>
          </p:nvSpPr>
          <p:spPr bwMode="auto">
            <a:xfrm>
              <a:off x="308" y="1752"/>
              <a:ext cx="476" cy="2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0377" tIns="55189" rIns="110377" bIns="55189" anchor="ctr"/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2332" name="Rectangle 19"/>
            <p:cNvSpPr>
              <a:spLocks noChangeArrowheads="1"/>
            </p:cNvSpPr>
            <p:nvPr/>
          </p:nvSpPr>
          <p:spPr bwMode="auto">
            <a:xfrm>
              <a:off x="1011" y="1752"/>
              <a:ext cx="476" cy="2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0377" tIns="55189" rIns="110377" bIns="55189" anchor="ctr"/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2333" name="Rectangle 20"/>
            <p:cNvSpPr>
              <a:spLocks noChangeArrowheads="1"/>
            </p:cNvSpPr>
            <p:nvPr/>
          </p:nvSpPr>
          <p:spPr bwMode="auto">
            <a:xfrm>
              <a:off x="1714" y="1752"/>
              <a:ext cx="476" cy="2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0377" tIns="55189" rIns="110377" bIns="55189" anchor="ctr"/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2334" name="Line 46"/>
            <p:cNvSpPr>
              <a:spLocks noChangeShapeType="1"/>
            </p:cNvSpPr>
            <p:nvPr/>
          </p:nvSpPr>
          <p:spPr bwMode="auto">
            <a:xfrm flipH="1">
              <a:off x="2303" y="1366"/>
              <a:ext cx="1" cy="5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12335" name="Line 47"/>
            <p:cNvSpPr>
              <a:spLocks noChangeShapeType="1"/>
            </p:cNvSpPr>
            <p:nvPr/>
          </p:nvSpPr>
          <p:spPr bwMode="auto">
            <a:xfrm>
              <a:off x="1487" y="136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12336" name="Line 48"/>
            <p:cNvSpPr>
              <a:spLocks noChangeShapeType="1"/>
            </p:cNvSpPr>
            <p:nvPr/>
          </p:nvSpPr>
          <p:spPr bwMode="auto">
            <a:xfrm>
              <a:off x="784" y="136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12337" name="Line 49"/>
            <p:cNvSpPr>
              <a:spLocks noChangeShapeType="1"/>
            </p:cNvSpPr>
            <p:nvPr/>
          </p:nvSpPr>
          <p:spPr bwMode="auto">
            <a:xfrm>
              <a:off x="194" y="1366"/>
              <a:ext cx="1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12338" name="Line 50"/>
            <p:cNvSpPr>
              <a:spLocks noChangeShapeType="1"/>
            </p:cNvSpPr>
            <p:nvPr/>
          </p:nvSpPr>
          <p:spPr bwMode="auto">
            <a:xfrm>
              <a:off x="1487" y="191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12339" name="Line 51"/>
            <p:cNvSpPr>
              <a:spLocks noChangeShapeType="1"/>
            </p:cNvSpPr>
            <p:nvPr/>
          </p:nvSpPr>
          <p:spPr bwMode="auto">
            <a:xfrm>
              <a:off x="784" y="188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12340" name="Line 52"/>
            <p:cNvSpPr>
              <a:spLocks noChangeShapeType="1"/>
            </p:cNvSpPr>
            <p:nvPr/>
          </p:nvSpPr>
          <p:spPr bwMode="auto">
            <a:xfrm flipV="1">
              <a:off x="194" y="1888"/>
              <a:ext cx="1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12341" name="Line 53"/>
            <p:cNvSpPr>
              <a:spLocks noChangeShapeType="1"/>
            </p:cNvSpPr>
            <p:nvPr/>
          </p:nvSpPr>
          <p:spPr bwMode="auto">
            <a:xfrm>
              <a:off x="2190" y="1888"/>
              <a:ext cx="1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12342" name="Line 65"/>
            <p:cNvSpPr>
              <a:spLocks noChangeShapeType="1"/>
            </p:cNvSpPr>
            <p:nvPr/>
          </p:nvSpPr>
          <p:spPr bwMode="auto">
            <a:xfrm flipH="1">
              <a:off x="194" y="1366"/>
              <a:ext cx="1" cy="5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12343" name="Line 66"/>
            <p:cNvSpPr>
              <a:spLocks noChangeShapeType="1"/>
            </p:cNvSpPr>
            <p:nvPr/>
          </p:nvSpPr>
          <p:spPr bwMode="auto">
            <a:xfrm>
              <a:off x="81" y="1638"/>
              <a:ext cx="1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12344" name="Line 67"/>
            <p:cNvSpPr>
              <a:spLocks noChangeShapeType="1"/>
            </p:cNvSpPr>
            <p:nvPr/>
          </p:nvSpPr>
          <p:spPr bwMode="auto">
            <a:xfrm>
              <a:off x="2303" y="1638"/>
              <a:ext cx="1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</p:grpSp>
      <p:grpSp>
        <p:nvGrpSpPr>
          <p:cNvPr id="308329" name="Group 105"/>
          <p:cNvGrpSpPr>
            <a:grpSpLocks/>
          </p:cNvGrpSpPr>
          <p:nvPr/>
        </p:nvGrpSpPr>
        <p:grpSpPr bwMode="auto">
          <a:xfrm>
            <a:off x="307975" y="3932238"/>
            <a:ext cx="3708400" cy="1296987"/>
            <a:chOff x="81" y="2432"/>
            <a:chExt cx="2336" cy="817"/>
          </a:xfrm>
        </p:grpSpPr>
        <p:sp>
          <p:nvSpPr>
            <p:cNvPr id="12299" name="Rectangle 68"/>
            <p:cNvSpPr>
              <a:spLocks noChangeArrowheads="1"/>
            </p:cNvSpPr>
            <p:nvPr/>
          </p:nvSpPr>
          <p:spPr bwMode="auto">
            <a:xfrm>
              <a:off x="308" y="2432"/>
              <a:ext cx="476" cy="2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0377" tIns="55189" rIns="110377" bIns="55189" anchor="ctr"/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2300" name="Rectangle 69"/>
            <p:cNvSpPr>
              <a:spLocks noChangeArrowheads="1"/>
            </p:cNvSpPr>
            <p:nvPr/>
          </p:nvSpPr>
          <p:spPr bwMode="auto">
            <a:xfrm>
              <a:off x="1011" y="2432"/>
              <a:ext cx="476" cy="2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0377" tIns="55189" rIns="110377" bIns="55189" anchor="ctr"/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2301" name="Rectangle 70"/>
            <p:cNvSpPr>
              <a:spLocks noChangeArrowheads="1"/>
            </p:cNvSpPr>
            <p:nvPr/>
          </p:nvSpPr>
          <p:spPr bwMode="auto">
            <a:xfrm>
              <a:off x="1714" y="2432"/>
              <a:ext cx="476" cy="2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0377" tIns="55189" rIns="110377" bIns="55189" anchor="ctr"/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2302" name="Line 71"/>
            <p:cNvSpPr>
              <a:spLocks noChangeShapeType="1"/>
            </p:cNvSpPr>
            <p:nvPr/>
          </p:nvSpPr>
          <p:spPr bwMode="auto">
            <a:xfrm>
              <a:off x="2190" y="2568"/>
              <a:ext cx="1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12303" name="Rectangle 72"/>
            <p:cNvSpPr>
              <a:spLocks noChangeArrowheads="1"/>
            </p:cNvSpPr>
            <p:nvPr/>
          </p:nvSpPr>
          <p:spPr bwMode="auto">
            <a:xfrm>
              <a:off x="308" y="2954"/>
              <a:ext cx="476" cy="2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0377" tIns="55189" rIns="110377" bIns="55189" anchor="ctr"/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2304" name="Rectangle 73"/>
            <p:cNvSpPr>
              <a:spLocks noChangeArrowheads="1"/>
            </p:cNvSpPr>
            <p:nvPr/>
          </p:nvSpPr>
          <p:spPr bwMode="auto">
            <a:xfrm>
              <a:off x="1011" y="2954"/>
              <a:ext cx="476" cy="2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0377" tIns="55189" rIns="110377" bIns="55189" anchor="ctr"/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2305" name="Rectangle 74"/>
            <p:cNvSpPr>
              <a:spLocks noChangeArrowheads="1"/>
            </p:cNvSpPr>
            <p:nvPr/>
          </p:nvSpPr>
          <p:spPr bwMode="auto">
            <a:xfrm>
              <a:off x="1714" y="2954"/>
              <a:ext cx="476" cy="2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0377" tIns="55189" rIns="110377" bIns="55189" anchor="ctr"/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2306" name="Line 75"/>
            <p:cNvSpPr>
              <a:spLocks noChangeShapeType="1"/>
            </p:cNvSpPr>
            <p:nvPr/>
          </p:nvSpPr>
          <p:spPr bwMode="auto">
            <a:xfrm flipH="1">
              <a:off x="2303" y="2568"/>
              <a:ext cx="1" cy="5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12307" name="Line 78"/>
            <p:cNvSpPr>
              <a:spLocks noChangeShapeType="1"/>
            </p:cNvSpPr>
            <p:nvPr/>
          </p:nvSpPr>
          <p:spPr bwMode="auto">
            <a:xfrm>
              <a:off x="194" y="2568"/>
              <a:ext cx="1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12308" name="Line 81"/>
            <p:cNvSpPr>
              <a:spLocks noChangeShapeType="1"/>
            </p:cNvSpPr>
            <p:nvPr/>
          </p:nvSpPr>
          <p:spPr bwMode="auto">
            <a:xfrm flipV="1">
              <a:off x="194" y="3090"/>
              <a:ext cx="1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12309" name="Line 82"/>
            <p:cNvSpPr>
              <a:spLocks noChangeShapeType="1"/>
            </p:cNvSpPr>
            <p:nvPr/>
          </p:nvSpPr>
          <p:spPr bwMode="auto">
            <a:xfrm>
              <a:off x="2190" y="3090"/>
              <a:ext cx="1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12310" name="Line 83"/>
            <p:cNvSpPr>
              <a:spLocks noChangeShapeType="1"/>
            </p:cNvSpPr>
            <p:nvPr/>
          </p:nvSpPr>
          <p:spPr bwMode="auto">
            <a:xfrm flipH="1">
              <a:off x="194" y="2568"/>
              <a:ext cx="1" cy="5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12311" name="Line 84"/>
            <p:cNvSpPr>
              <a:spLocks noChangeShapeType="1"/>
            </p:cNvSpPr>
            <p:nvPr/>
          </p:nvSpPr>
          <p:spPr bwMode="auto">
            <a:xfrm>
              <a:off x="81" y="2840"/>
              <a:ext cx="1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12312" name="Line 85"/>
            <p:cNvSpPr>
              <a:spLocks noChangeShapeType="1"/>
            </p:cNvSpPr>
            <p:nvPr/>
          </p:nvSpPr>
          <p:spPr bwMode="auto">
            <a:xfrm>
              <a:off x="2303" y="2840"/>
              <a:ext cx="1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12313" name="Line 86"/>
            <p:cNvSpPr>
              <a:spLocks noChangeShapeType="1"/>
            </p:cNvSpPr>
            <p:nvPr/>
          </p:nvSpPr>
          <p:spPr bwMode="auto">
            <a:xfrm flipH="1">
              <a:off x="852" y="2568"/>
              <a:ext cx="1" cy="5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12314" name="Line 87"/>
            <p:cNvSpPr>
              <a:spLocks noChangeShapeType="1"/>
            </p:cNvSpPr>
            <p:nvPr/>
          </p:nvSpPr>
          <p:spPr bwMode="auto">
            <a:xfrm flipH="1">
              <a:off x="943" y="2568"/>
              <a:ext cx="1" cy="5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12315" name="Line 88"/>
            <p:cNvSpPr>
              <a:spLocks noChangeShapeType="1"/>
            </p:cNvSpPr>
            <p:nvPr/>
          </p:nvSpPr>
          <p:spPr bwMode="auto">
            <a:xfrm flipH="1">
              <a:off x="1555" y="2568"/>
              <a:ext cx="1" cy="5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12316" name="Line 89"/>
            <p:cNvSpPr>
              <a:spLocks noChangeShapeType="1"/>
            </p:cNvSpPr>
            <p:nvPr/>
          </p:nvSpPr>
          <p:spPr bwMode="auto">
            <a:xfrm flipH="1">
              <a:off x="1645" y="2568"/>
              <a:ext cx="1" cy="5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12317" name="Line 90"/>
            <p:cNvSpPr>
              <a:spLocks noChangeShapeType="1"/>
            </p:cNvSpPr>
            <p:nvPr/>
          </p:nvSpPr>
          <p:spPr bwMode="auto">
            <a:xfrm>
              <a:off x="784" y="2568"/>
              <a:ext cx="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12318" name="Line 91"/>
            <p:cNvSpPr>
              <a:spLocks noChangeShapeType="1"/>
            </p:cNvSpPr>
            <p:nvPr/>
          </p:nvSpPr>
          <p:spPr bwMode="auto">
            <a:xfrm>
              <a:off x="852" y="2840"/>
              <a:ext cx="9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12319" name="Line 92"/>
            <p:cNvSpPr>
              <a:spLocks noChangeShapeType="1"/>
            </p:cNvSpPr>
            <p:nvPr/>
          </p:nvSpPr>
          <p:spPr bwMode="auto">
            <a:xfrm>
              <a:off x="943" y="2568"/>
              <a:ext cx="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12320" name="Line 93"/>
            <p:cNvSpPr>
              <a:spLocks noChangeShapeType="1"/>
            </p:cNvSpPr>
            <p:nvPr/>
          </p:nvSpPr>
          <p:spPr bwMode="auto">
            <a:xfrm>
              <a:off x="1487" y="2568"/>
              <a:ext cx="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12321" name="Line 94"/>
            <p:cNvSpPr>
              <a:spLocks noChangeShapeType="1"/>
            </p:cNvSpPr>
            <p:nvPr/>
          </p:nvSpPr>
          <p:spPr bwMode="auto">
            <a:xfrm>
              <a:off x="1646" y="2568"/>
              <a:ext cx="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12322" name="Line 95"/>
            <p:cNvSpPr>
              <a:spLocks noChangeShapeType="1"/>
            </p:cNvSpPr>
            <p:nvPr/>
          </p:nvSpPr>
          <p:spPr bwMode="auto">
            <a:xfrm>
              <a:off x="1555" y="2839"/>
              <a:ext cx="9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12323" name="Line 96"/>
            <p:cNvSpPr>
              <a:spLocks noChangeShapeType="1"/>
            </p:cNvSpPr>
            <p:nvPr/>
          </p:nvSpPr>
          <p:spPr bwMode="auto">
            <a:xfrm>
              <a:off x="784" y="3090"/>
              <a:ext cx="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12324" name="Line 97"/>
            <p:cNvSpPr>
              <a:spLocks noChangeShapeType="1"/>
            </p:cNvSpPr>
            <p:nvPr/>
          </p:nvSpPr>
          <p:spPr bwMode="auto">
            <a:xfrm>
              <a:off x="943" y="3090"/>
              <a:ext cx="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12325" name="Line 98"/>
            <p:cNvSpPr>
              <a:spLocks noChangeShapeType="1"/>
            </p:cNvSpPr>
            <p:nvPr/>
          </p:nvSpPr>
          <p:spPr bwMode="auto">
            <a:xfrm>
              <a:off x="1487" y="3090"/>
              <a:ext cx="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  <p:sp>
          <p:nvSpPr>
            <p:cNvPr id="12326" name="Line 99"/>
            <p:cNvSpPr>
              <a:spLocks noChangeShapeType="1"/>
            </p:cNvSpPr>
            <p:nvPr/>
          </p:nvSpPr>
          <p:spPr bwMode="auto">
            <a:xfrm>
              <a:off x="1646" y="3090"/>
              <a:ext cx="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377" tIns="55189" rIns="110377" bIns="55189" anchor="ctr"/>
            <a:lstStyle/>
            <a:p>
              <a:endParaRPr lang="fr-FR"/>
            </a:p>
          </p:txBody>
        </p:sp>
      </p:grpSp>
      <p:sp>
        <p:nvSpPr>
          <p:cNvPr id="308324" name="Text Box 100"/>
          <p:cNvSpPr txBox="1">
            <a:spLocks noChangeArrowheads="1"/>
          </p:cNvSpPr>
          <p:nvPr/>
        </p:nvSpPr>
        <p:spPr bwMode="auto">
          <a:xfrm>
            <a:off x="4262438" y="2457450"/>
            <a:ext cx="7270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Np = 2 </a:t>
            </a:r>
          </a:p>
        </p:txBody>
      </p:sp>
      <p:sp>
        <p:nvSpPr>
          <p:cNvPr id="308325" name="Text Box 101"/>
          <p:cNvSpPr txBox="1">
            <a:spLocks noChangeArrowheads="1"/>
          </p:cNvSpPr>
          <p:nvPr/>
        </p:nvSpPr>
        <p:spPr bwMode="auto">
          <a:xfrm>
            <a:off x="4151313" y="4214813"/>
            <a:ext cx="909637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Ns = 3</a:t>
            </a:r>
          </a:p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Gain de 3</a:t>
            </a:r>
          </a:p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(Ns</a:t>
            </a:r>
            <a:r>
              <a:rPr lang="fr-FR" altLang="fr-FR" sz="1200" baseline="30000">
                <a:solidFill>
                  <a:srgbClr val="084887"/>
                </a:solidFill>
              </a:rPr>
              <a:t>Np-1</a:t>
            </a:r>
            <a:r>
              <a:rPr lang="fr-FR" altLang="fr-FR" sz="1200">
                <a:solidFill>
                  <a:srgbClr val="084887"/>
                </a:solidFill>
              </a:rPr>
              <a:t>) </a:t>
            </a:r>
          </a:p>
        </p:txBody>
      </p:sp>
      <p:pic>
        <p:nvPicPr>
          <p:cNvPr id="308327" name="Picture 1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032125"/>
            <a:ext cx="376237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26" name="Picture 1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7938"/>
            <a:ext cx="3762375" cy="327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/>
      <p:bldP spid="308324" grpId="0"/>
      <p:bldP spid="3083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80963"/>
            <a:ext cx="8605838" cy="544512"/>
          </a:xfrm>
        </p:spPr>
        <p:txBody>
          <a:bodyPr/>
          <a:lstStyle/>
          <a:p>
            <a:r>
              <a:rPr lang="fr-FR" altLang="fr-FR" smtClean="0"/>
              <a:t>Une autre piste : la redondance passive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25" y="1109663"/>
            <a:ext cx="8293100" cy="4638675"/>
          </a:xfrm>
        </p:spPr>
        <p:txBody>
          <a:bodyPr/>
          <a:lstStyle/>
          <a:p>
            <a:r>
              <a:rPr lang="fr-FR" altLang="fr-FR" smtClean="0"/>
              <a:t>R(t) = … : compliqué !</a:t>
            </a:r>
          </a:p>
          <a:p>
            <a:r>
              <a:rPr lang="fr-FR" altLang="fr-FR" smtClean="0"/>
              <a:t>… mais MTBF : somme des MTBF</a:t>
            </a:r>
            <a:r>
              <a:rPr lang="fr-FR" altLang="fr-FR" baseline="-25000" smtClean="0"/>
              <a:t>i</a:t>
            </a:r>
          </a:p>
          <a:p>
            <a:r>
              <a:rPr lang="fr-FR" altLang="fr-FR" smtClean="0"/>
              <a:t>Attention : aux commutateurs</a:t>
            </a:r>
          </a:p>
          <a:p>
            <a:r>
              <a:rPr lang="fr-FR" altLang="fr-FR" smtClean="0"/>
              <a:t>Attention : aux pannes en stockage</a:t>
            </a:r>
          </a:p>
          <a:p>
            <a:endParaRPr lang="fr-FR" altLang="fr-FR" smtClean="0"/>
          </a:p>
          <a:p>
            <a:r>
              <a:rPr lang="fr-FR" altLang="fr-FR" smtClean="0"/>
              <a:t>Et de toute façon : ne fait pas changer d’ordre de grandeur</a:t>
            </a:r>
          </a:p>
          <a:p>
            <a:endParaRPr lang="fr-FR" altLang="fr-FR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80963"/>
            <a:ext cx="8820150" cy="549275"/>
          </a:xfrm>
        </p:spPr>
        <p:txBody>
          <a:bodyPr/>
          <a:lstStyle/>
          <a:p>
            <a:r>
              <a:rPr lang="fr-FR" altLang="fr-FR" smtClean="0"/>
              <a:t>Redondance avec BIST (1/2)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415925" y="3933825"/>
            <a:ext cx="25209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indent="161925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327025" indent="161925" algn="l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654050" indent="161925" algn="l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981075" indent="177800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1323975" indent="168275" algn="l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700"/>
              <a:t>Première faute : 2</a:t>
            </a:r>
            <a:r>
              <a:rPr lang="fr-FR" altLang="fr-FR" sz="1700">
                <a:latin typeface="Symbol" panose="05050102010706020507" pitchFamily="18" charset="2"/>
              </a:rPr>
              <a:t>l</a:t>
            </a:r>
            <a:endParaRPr lang="fr-FR" altLang="fr-FR" sz="170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1700213"/>
            <a:ext cx="10668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8" y="1700213"/>
            <a:ext cx="1068387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141788" y="2209800"/>
            <a:ext cx="9159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grpSp>
        <p:nvGrpSpPr>
          <p:cNvPr id="14343" name="Group 7"/>
          <p:cNvGrpSpPr>
            <a:grpSpLocks/>
          </p:cNvGrpSpPr>
          <p:nvPr/>
        </p:nvGrpSpPr>
        <p:grpSpPr bwMode="auto">
          <a:xfrm>
            <a:off x="3152775" y="1196975"/>
            <a:ext cx="498475" cy="465138"/>
            <a:chOff x="2757" y="1933"/>
            <a:chExt cx="314" cy="293"/>
          </a:xfrm>
        </p:grpSpPr>
        <p:sp>
          <p:nvSpPr>
            <p:cNvPr id="14367" name="Freeform 8"/>
            <p:cNvSpPr>
              <a:spLocks/>
            </p:cNvSpPr>
            <p:nvPr/>
          </p:nvSpPr>
          <p:spPr bwMode="auto">
            <a:xfrm>
              <a:off x="2757" y="1933"/>
              <a:ext cx="314" cy="293"/>
            </a:xfrm>
            <a:custGeom>
              <a:avLst/>
              <a:gdLst>
                <a:gd name="T0" fmla="*/ 3 w 630"/>
                <a:gd name="T1" fmla="*/ 0 h 585"/>
                <a:gd name="T2" fmla="*/ 3 w 630"/>
                <a:gd name="T3" fmla="*/ 1 h 585"/>
                <a:gd name="T4" fmla="*/ 3 w 630"/>
                <a:gd name="T5" fmla="*/ 1 h 585"/>
                <a:gd name="T6" fmla="*/ 3 w 630"/>
                <a:gd name="T7" fmla="*/ 1 h 585"/>
                <a:gd name="T8" fmla="*/ 3 w 630"/>
                <a:gd name="T9" fmla="*/ 1 h 585"/>
                <a:gd name="T10" fmla="*/ 2 w 630"/>
                <a:gd name="T11" fmla="*/ 1 h 585"/>
                <a:gd name="T12" fmla="*/ 2 w 630"/>
                <a:gd name="T13" fmla="*/ 1 h 585"/>
                <a:gd name="T14" fmla="*/ 2 w 630"/>
                <a:gd name="T15" fmla="*/ 1 h 585"/>
                <a:gd name="T16" fmla="*/ 2 w 630"/>
                <a:gd name="T17" fmla="*/ 2 h 585"/>
                <a:gd name="T18" fmla="*/ 2 w 630"/>
                <a:gd name="T19" fmla="*/ 5 h 585"/>
                <a:gd name="T20" fmla="*/ 0 w 630"/>
                <a:gd name="T21" fmla="*/ 10 h 585"/>
                <a:gd name="T22" fmla="*/ 2 w 630"/>
                <a:gd name="T23" fmla="*/ 6 h 585"/>
                <a:gd name="T24" fmla="*/ 2 w 630"/>
                <a:gd name="T25" fmla="*/ 7 h 585"/>
                <a:gd name="T26" fmla="*/ 2 w 630"/>
                <a:gd name="T27" fmla="*/ 7 h 585"/>
                <a:gd name="T28" fmla="*/ 2 w 630"/>
                <a:gd name="T29" fmla="*/ 7 h 585"/>
                <a:gd name="T30" fmla="*/ 3 w 630"/>
                <a:gd name="T31" fmla="*/ 7 h 585"/>
                <a:gd name="T32" fmla="*/ 3 w 630"/>
                <a:gd name="T33" fmla="*/ 7 h 585"/>
                <a:gd name="T34" fmla="*/ 3 w 630"/>
                <a:gd name="T35" fmla="*/ 8 h 585"/>
                <a:gd name="T36" fmla="*/ 3 w 630"/>
                <a:gd name="T37" fmla="*/ 8 h 585"/>
                <a:gd name="T38" fmla="*/ 3 w 630"/>
                <a:gd name="T39" fmla="*/ 8 h 585"/>
                <a:gd name="T40" fmla="*/ 5 w 630"/>
                <a:gd name="T41" fmla="*/ 8 h 585"/>
                <a:gd name="T42" fmla="*/ 8 w 630"/>
                <a:gd name="T43" fmla="*/ 8 h 585"/>
                <a:gd name="T44" fmla="*/ 8 w 630"/>
                <a:gd name="T45" fmla="*/ 8 h 585"/>
                <a:gd name="T46" fmla="*/ 9 w 630"/>
                <a:gd name="T47" fmla="*/ 8 h 585"/>
                <a:gd name="T48" fmla="*/ 9 w 630"/>
                <a:gd name="T49" fmla="*/ 7 h 585"/>
                <a:gd name="T50" fmla="*/ 9 w 630"/>
                <a:gd name="T51" fmla="*/ 7 h 585"/>
                <a:gd name="T52" fmla="*/ 9 w 630"/>
                <a:gd name="T53" fmla="*/ 7 h 585"/>
                <a:gd name="T54" fmla="*/ 9 w 630"/>
                <a:gd name="T55" fmla="*/ 7 h 585"/>
                <a:gd name="T56" fmla="*/ 9 w 630"/>
                <a:gd name="T57" fmla="*/ 7 h 585"/>
                <a:gd name="T58" fmla="*/ 9 w 630"/>
                <a:gd name="T59" fmla="*/ 6 h 585"/>
                <a:gd name="T60" fmla="*/ 9 w 630"/>
                <a:gd name="T61" fmla="*/ 5 h 585"/>
                <a:gd name="T62" fmla="*/ 9 w 630"/>
                <a:gd name="T63" fmla="*/ 2 h 585"/>
                <a:gd name="T64" fmla="*/ 9 w 630"/>
                <a:gd name="T65" fmla="*/ 1 h 585"/>
                <a:gd name="T66" fmla="*/ 9 w 630"/>
                <a:gd name="T67" fmla="*/ 1 h 585"/>
                <a:gd name="T68" fmla="*/ 9 w 630"/>
                <a:gd name="T69" fmla="*/ 1 h 585"/>
                <a:gd name="T70" fmla="*/ 9 w 630"/>
                <a:gd name="T71" fmla="*/ 1 h 585"/>
                <a:gd name="T72" fmla="*/ 9 w 630"/>
                <a:gd name="T73" fmla="*/ 1 h 585"/>
                <a:gd name="T74" fmla="*/ 9 w 630"/>
                <a:gd name="T75" fmla="*/ 1 h 585"/>
                <a:gd name="T76" fmla="*/ 8 w 630"/>
                <a:gd name="T77" fmla="*/ 1 h 585"/>
                <a:gd name="T78" fmla="*/ 8 w 630"/>
                <a:gd name="T79" fmla="*/ 0 h 585"/>
                <a:gd name="T80" fmla="*/ 5 w 630"/>
                <a:gd name="T81" fmla="*/ 0 h 585"/>
                <a:gd name="T82" fmla="*/ 3 w 630"/>
                <a:gd name="T83" fmla="*/ 0 h 5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630" h="585">
                  <a:moveTo>
                    <a:pt x="246" y="0"/>
                  </a:moveTo>
                  <a:lnTo>
                    <a:pt x="230" y="2"/>
                  </a:lnTo>
                  <a:lnTo>
                    <a:pt x="217" y="6"/>
                  </a:lnTo>
                  <a:lnTo>
                    <a:pt x="204" y="13"/>
                  </a:lnTo>
                  <a:lnTo>
                    <a:pt x="192" y="23"/>
                  </a:lnTo>
                  <a:lnTo>
                    <a:pt x="182" y="35"/>
                  </a:lnTo>
                  <a:lnTo>
                    <a:pt x="175" y="48"/>
                  </a:lnTo>
                  <a:lnTo>
                    <a:pt x="171" y="61"/>
                  </a:lnTo>
                  <a:lnTo>
                    <a:pt x="169" y="77"/>
                  </a:lnTo>
                  <a:lnTo>
                    <a:pt x="169" y="269"/>
                  </a:lnTo>
                  <a:lnTo>
                    <a:pt x="0" y="585"/>
                  </a:lnTo>
                  <a:lnTo>
                    <a:pt x="169" y="384"/>
                  </a:lnTo>
                  <a:lnTo>
                    <a:pt x="171" y="399"/>
                  </a:lnTo>
                  <a:lnTo>
                    <a:pt x="175" y="414"/>
                  </a:lnTo>
                  <a:lnTo>
                    <a:pt x="182" y="426"/>
                  </a:lnTo>
                  <a:lnTo>
                    <a:pt x="192" y="437"/>
                  </a:lnTo>
                  <a:lnTo>
                    <a:pt x="204" y="447"/>
                  </a:lnTo>
                  <a:lnTo>
                    <a:pt x="217" y="455"/>
                  </a:lnTo>
                  <a:lnTo>
                    <a:pt x="230" y="458"/>
                  </a:lnTo>
                  <a:lnTo>
                    <a:pt x="246" y="460"/>
                  </a:lnTo>
                  <a:lnTo>
                    <a:pt x="361" y="460"/>
                  </a:lnTo>
                  <a:lnTo>
                    <a:pt x="553" y="460"/>
                  </a:lnTo>
                  <a:lnTo>
                    <a:pt x="568" y="458"/>
                  </a:lnTo>
                  <a:lnTo>
                    <a:pt x="584" y="455"/>
                  </a:lnTo>
                  <a:lnTo>
                    <a:pt x="595" y="447"/>
                  </a:lnTo>
                  <a:lnTo>
                    <a:pt x="607" y="437"/>
                  </a:lnTo>
                  <a:lnTo>
                    <a:pt x="616" y="426"/>
                  </a:lnTo>
                  <a:lnTo>
                    <a:pt x="624" y="414"/>
                  </a:lnTo>
                  <a:lnTo>
                    <a:pt x="628" y="399"/>
                  </a:lnTo>
                  <a:lnTo>
                    <a:pt x="630" y="384"/>
                  </a:lnTo>
                  <a:lnTo>
                    <a:pt x="630" y="269"/>
                  </a:lnTo>
                  <a:lnTo>
                    <a:pt x="630" y="77"/>
                  </a:lnTo>
                  <a:lnTo>
                    <a:pt x="628" y="61"/>
                  </a:lnTo>
                  <a:lnTo>
                    <a:pt x="624" y="48"/>
                  </a:lnTo>
                  <a:lnTo>
                    <a:pt x="616" y="35"/>
                  </a:lnTo>
                  <a:lnTo>
                    <a:pt x="607" y="23"/>
                  </a:lnTo>
                  <a:lnTo>
                    <a:pt x="595" y="13"/>
                  </a:lnTo>
                  <a:lnTo>
                    <a:pt x="584" y="6"/>
                  </a:lnTo>
                  <a:lnTo>
                    <a:pt x="568" y="2"/>
                  </a:lnTo>
                  <a:lnTo>
                    <a:pt x="553" y="0"/>
                  </a:lnTo>
                  <a:lnTo>
                    <a:pt x="361" y="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68" name="Rectangle 9"/>
            <p:cNvSpPr>
              <a:spLocks noChangeArrowheads="1"/>
            </p:cNvSpPr>
            <p:nvPr/>
          </p:nvSpPr>
          <p:spPr bwMode="auto">
            <a:xfrm>
              <a:off x="2893" y="1979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fr-FR" sz="24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14344" name="Group 10"/>
          <p:cNvGrpSpPr>
            <a:grpSpLocks/>
          </p:cNvGrpSpPr>
          <p:nvPr/>
        </p:nvGrpSpPr>
        <p:grpSpPr bwMode="auto">
          <a:xfrm>
            <a:off x="6176963" y="1196975"/>
            <a:ext cx="466725" cy="517525"/>
            <a:chOff x="3584" y="1104"/>
            <a:chExt cx="294" cy="326"/>
          </a:xfrm>
        </p:grpSpPr>
        <p:sp>
          <p:nvSpPr>
            <p:cNvPr id="14365" name="Freeform 11"/>
            <p:cNvSpPr>
              <a:spLocks/>
            </p:cNvSpPr>
            <p:nvPr/>
          </p:nvSpPr>
          <p:spPr bwMode="auto">
            <a:xfrm>
              <a:off x="3584" y="1104"/>
              <a:ext cx="294" cy="326"/>
            </a:xfrm>
            <a:custGeom>
              <a:avLst/>
              <a:gdLst>
                <a:gd name="T0" fmla="*/ 1 w 589"/>
                <a:gd name="T1" fmla="*/ 0 h 652"/>
                <a:gd name="T2" fmla="*/ 0 w 589"/>
                <a:gd name="T3" fmla="*/ 1 h 652"/>
                <a:gd name="T4" fmla="*/ 0 w 589"/>
                <a:gd name="T5" fmla="*/ 1 h 652"/>
                <a:gd name="T6" fmla="*/ 0 w 589"/>
                <a:gd name="T7" fmla="*/ 1 h 652"/>
                <a:gd name="T8" fmla="*/ 0 w 589"/>
                <a:gd name="T9" fmla="*/ 1 h 652"/>
                <a:gd name="T10" fmla="*/ 0 w 589"/>
                <a:gd name="T11" fmla="*/ 1 h 652"/>
                <a:gd name="T12" fmla="*/ 0 w 589"/>
                <a:gd name="T13" fmla="*/ 1 h 652"/>
                <a:gd name="T14" fmla="*/ 0 w 589"/>
                <a:gd name="T15" fmla="*/ 1 h 652"/>
                <a:gd name="T16" fmla="*/ 0 w 589"/>
                <a:gd name="T17" fmla="*/ 2 h 652"/>
                <a:gd name="T18" fmla="*/ 0 w 589"/>
                <a:gd name="T19" fmla="*/ 5 h 652"/>
                <a:gd name="T20" fmla="*/ 0 w 589"/>
                <a:gd name="T21" fmla="*/ 6 h 652"/>
                <a:gd name="T22" fmla="*/ 0 w 589"/>
                <a:gd name="T23" fmla="*/ 7 h 652"/>
                <a:gd name="T24" fmla="*/ 0 w 589"/>
                <a:gd name="T25" fmla="*/ 7 h 652"/>
                <a:gd name="T26" fmla="*/ 0 w 589"/>
                <a:gd name="T27" fmla="*/ 7 h 652"/>
                <a:gd name="T28" fmla="*/ 0 w 589"/>
                <a:gd name="T29" fmla="*/ 7 h 652"/>
                <a:gd name="T30" fmla="*/ 0 w 589"/>
                <a:gd name="T31" fmla="*/ 7 h 652"/>
                <a:gd name="T32" fmla="*/ 0 w 589"/>
                <a:gd name="T33" fmla="*/ 8 h 652"/>
                <a:gd name="T34" fmla="*/ 0 w 589"/>
                <a:gd name="T35" fmla="*/ 8 h 652"/>
                <a:gd name="T36" fmla="*/ 1 w 589"/>
                <a:gd name="T37" fmla="*/ 8 h 652"/>
                <a:gd name="T38" fmla="*/ 4 w 589"/>
                <a:gd name="T39" fmla="*/ 8 h 652"/>
                <a:gd name="T40" fmla="*/ 9 w 589"/>
                <a:gd name="T41" fmla="*/ 11 h 652"/>
                <a:gd name="T42" fmla="*/ 6 w 589"/>
                <a:gd name="T43" fmla="*/ 8 h 652"/>
                <a:gd name="T44" fmla="*/ 6 w 589"/>
                <a:gd name="T45" fmla="*/ 8 h 652"/>
                <a:gd name="T46" fmla="*/ 6 w 589"/>
                <a:gd name="T47" fmla="*/ 8 h 652"/>
                <a:gd name="T48" fmla="*/ 6 w 589"/>
                <a:gd name="T49" fmla="*/ 7 h 652"/>
                <a:gd name="T50" fmla="*/ 6 w 589"/>
                <a:gd name="T51" fmla="*/ 7 h 652"/>
                <a:gd name="T52" fmla="*/ 6 w 589"/>
                <a:gd name="T53" fmla="*/ 7 h 652"/>
                <a:gd name="T54" fmla="*/ 7 w 589"/>
                <a:gd name="T55" fmla="*/ 7 h 652"/>
                <a:gd name="T56" fmla="*/ 7 w 589"/>
                <a:gd name="T57" fmla="*/ 7 h 652"/>
                <a:gd name="T58" fmla="*/ 7 w 589"/>
                <a:gd name="T59" fmla="*/ 6 h 652"/>
                <a:gd name="T60" fmla="*/ 7 w 589"/>
                <a:gd name="T61" fmla="*/ 5 h 652"/>
                <a:gd name="T62" fmla="*/ 7 w 589"/>
                <a:gd name="T63" fmla="*/ 2 h 652"/>
                <a:gd name="T64" fmla="*/ 7 w 589"/>
                <a:gd name="T65" fmla="*/ 1 h 652"/>
                <a:gd name="T66" fmla="*/ 7 w 589"/>
                <a:gd name="T67" fmla="*/ 1 h 652"/>
                <a:gd name="T68" fmla="*/ 6 w 589"/>
                <a:gd name="T69" fmla="*/ 1 h 652"/>
                <a:gd name="T70" fmla="*/ 6 w 589"/>
                <a:gd name="T71" fmla="*/ 1 h 652"/>
                <a:gd name="T72" fmla="*/ 6 w 589"/>
                <a:gd name="T73" fmla="*/ 1 h 652"/>
                <a:gd name="T74" fmla="*/ 6 w 589"/>
                <a:gd name="T75" fmla="*/ 1 h 652"/>
                <a:gd name="T76" fmla="*/ 6 w 589"/>
                <a:gd name="T77" fmla="*/ 1 h 652"/>
                <a:gd name="T78" fmla="*/ 6 w 589"/>
                <a:gd name="T79" fmla="*/ 0 h 652"/>
                <a:gd name="T80" fmla="*/ 4 w 589"/>
                <a:gd name="T81" fmla="*/ 0 h 652"/>
                <a:gd name="T82" fmla="*/ 1 w 589"/>
                <a:gd name="T83" fmla="*/ 0 h 65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89" h="652">
                  <a:moveTo>
                    <a:pt x="77" y="0"/>
                  </a:moveTo>
                  <a:lnTo>
                    <a:pt x="61" y="2"/>
                  </a:lnTo>
                  <a:lnTo>
                    <a:pt x="48" y="6"/>
                  </a:lnTo>
                  <a:lnTo>
                    <a:pt x="35" y="13"/>
                  </a:lnTo>
                  <a:lnTo>
                    <a:pt x="23" y="23"/>
                  </a:lnTo>
                  <a:lnTo>
                    <a:pt x="13" y="35"/>
                  </a:lnTo>
                  <a:lnTo>
                    <a:pt x="6" y="48"/>
                  </a:lnTo>
                  <a:lnTo>
                    <a:pt x="2" y="61"/>
                  </a:lnTo>
                  <a:lnTo>
                    <a:pt x="0" y="77"/>
                  </a:lnTo>
                  <a:lnTo>
                    <a:pt x="0" y="269"/>
                  </a:lnTo>
                  <a:lnTo>
                    <a:pt x="0" y="384"/>
                  </a:lnTo>
                  <a:lnTo>
                    <a:pt x="2" y="399"/>
                  </a:lnTo>
                  <a:lnTo>
                    <a:pt x="6" y="414"/>
                  </a:lnTo>
                  <a:lnTo>
                    <a:pt x="13" y="426"/>
                  </a:lnTo>
                  <a:lnTo>
                    <a:pt x="23" y="437"/>
                  </a:lnTo>
                  <a:lnTo>
                    <a:pt x="35" y="447"/>
                  </a:lnTo>
                  <a:lnTo>
                    <a:pt x="48" y="455"/>
                  </a:lnTo>
                  <a:lnTo>
                    <a:pt x="61" y="458"/>
                  </a:lnTo>
                  <a:lnTo>
                    <a:pt x="77" y="460"/>
                  </a:lnTo>
                  <a:lnTo>
                    <a:pt x="269" y="460"/>
                  </a:lnTo>
                  <a:lnTo>
                    <a:pt x="589" y="652"/>
                  </a:lnTo>
                  <a:lnTo>
                    <a:pt x="384" y="460"/>
                  </a:lnTo>
                  <a:lnTo>
                    <a:pt x="399" y="458"/>
                  </a:lnTo>
                  <a:lnTo>
                    <a:pt x="415" y="455"/>
                  </a:lnTo>
                  <a:lnTo>
                    <a:pt x="426" y="447"/>
                  </a:lnTo>
                  <a:lnTo>
                    <a:pt x="438" y="437"/>
                  </a:lnTo>
                  <a:lnTo>
                    <a:pt x="447" y="426"/>
                  </a:lnTo>
                  <a:lnTo>
                    <a:pt x="455" y="414"/>
                  </a:lnTo>
                  <a:lnTo>
                    <a:pt x="459" y="399"/>
                  </a:lnTo>
                  <a:lnTo>
                    <a:pt x="461" y="384"/>
                  </a:lnTo>
                  <a:lnTo>
                    <a:pt x="461" y="269"/>
                  </a:lnTo>
                  <a:lnTo>
                    <a:pt x="461" y="77"/>
                  </a:lnTo>
                  <a:lnTo>
                    <a:pt x="459" y="61"/>
                  </a:lnTo>
                  <a:lnTo>
                    <a:pt x="455" y="48"/>
                  </a:lnTo>
                  <a:lnTo>
                    <a:pt x="447" y="35"/>
                  </a:lnTo>
                  <a:lnTo>
                    <a:pt x="438" y="23"/>
                  </a:lnTo>
                  <a:lnTo>
                    <a:pt x="426" y="13"/>
                  </a:lnTo>
                  <a:lnTo>
                    <a:pt x="415" y="6"/>
                  </a:lnTo>
                  <a:lnTo>
                    <a:pt x="399" y="2"/>
                  </a:lnTo>
                  <a:lnTo>
                    <a:pt x="384" y="0"/>
                  </a:lnTo>
                  <a:lnTo>
                    <a:pt x="269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66" name="Rectangle 12"/>
            <p:cNvSpPr>
              <a:spLocks noChangeArrowheads="1"/>
            </p:cNvSpPr>
            <p:nvPr/>
          </p:nvSpPr>
          <p:spPr bwMode="auto">
            <a:xfrm>
              <a:off x="3649" y="1148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fr-FR" sz="24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287757" name="Group 13"/>
          <p:cNvGrpSpPr>
            <a:grpSpLocks/>
          </p:cNvGrpSpPr>
          <p:nvPr/>
        </p:nvGrpSpPr>
        <p:grpSpPr bwMode="auto">
          <a:xfrm>
            <a:off x="200025" y="1700213"/>
            <a:ext cx="1874838" cy="865187"/>
            <a:chOff x="126" y="1071"/>
            <a:chExt cx="1180" cy="545"/>
          </a:xfrm>
        </p:grpSpPr>
        <p:sp>
          <p:nvSpPr>
            <p:cNvPr id="14363" name="AutoShape 14"/>
            <p:cNvSpPr>
              <a:spLocks noChangeArrowheads="1"/>
            </p:cNvSpPr>
            <p:nvPr/>
          </p:nvSpPr>
          <p:spPr bwMode="auto">
            <a:xfrm>
              <a:off x="988" y="1071"/>
              <a:ext cx="318" cy="545"/>
            </a:xfrm>
            <a:prstGeom prst="lightningBol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4364" name="Text Box 15"/>
            <p:cNvSpPr txBox="1">
              <a:spLocks noChangeArrowheads="1"/>
            </p:cNvSpPr>
            <p:nvPr/>
          </p:nvSpPr>
          <p:spPr bwMode="auto">
            <a:xfrm>
              <a:off x="126" y="1207"/>
              <a:ext cx="9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2400" b="0">
                  <a:solidFill>
                    <a:schemeClr val="tx1"/>
                  </a:solidFill>
                </a:rPr>
                <a:t>1</a:t>
              </a:r>
              <a:r>
                <a:rPr lang="en-US" altLang="fr-FR" sz="2400" b="0" baseline="30000">
                  <a:solidFill>
                    <a:schemeClr val="tx1"/>
                  </a:solidFill>
                </a:rPr>
                <a:t>ière</a:t>
              </a:r>
              <a:r>
                <a:rPr lang="en-US" altLang="fr-FR" sz="2400" b="0">
                  <a:solidFill>
                    <a:schemeClr val="tx1"/>
                  </a:solidFill>
                </a:rPr>
                <a:t> faute</a:t>
              </a:r>
            </a:p>
          </p:txBody>
        </p:sp>
      </p:grpSp>
      <p:grpSp>
        <p:nvGrpSpPr>
          <p:cNvPr id="287760" name="Group 16"/>
          <p:cNvGrpSpPr>
            <a:grpSpLocks/>
          </p:cNvGrpSpPr>
          <p:nvPr/>
        </p:nvGrpSpPr>
        <p:grpSpPr bwMode="auto">
          <a:xfrm>
            <a:off x="7761288" y="1700213"/>
            <a:ext cx="1916112" cy="865187"/>
            <a:chOff x="4889" y="1071"/>
            <a:chExt cx="1207" cy="545"/>
          </a:xfrm>
        </p:grpSpPr>
        <p:sp>
          <p:nvSpPr>
            <p:cNvPr id="14361" name="Text Box 17"/>
            <p:cNvSpPr txBox="1">
              <a:spLocks noChangeArrowheads="1"/>
            </p:cNvSpPr>
            <p:nvPr/>
          </p:nvSpPr>
          <p:spPr bwMode="auto">
            <a:xfrm>
              <a:off x="5116" y="1207"/>
              <a:ext cx="9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2400" b="0">
                  <a:solidFill>
                    <a:schemeClr val="tx1"/>
                  </a:solidFill>
                </a:rPr>
                <a:t>2</a:t>
              </a:r>
              <a:r>
                <a:rPr lang="en-US" altLang="fr-FR" sz="2400" b="0" baseline="30000">
                  <a:solidFill>
                    <a:schemeClr val="tx1"/>
                  </a:solidFill>
                </a:rPr>
                <a:t>ième</a:t>
              </a:r>
              <a:r>
                <a:rPr lang="en-US" altLang="fr-FR" sz="2400" b="0">
                  <a:solidFill>
                    <a:schemeClr val="tx1"/>
                  </a:solidFill>
                </a:rPr>
                <a:t> faute</a:t>
              </a:r>
            </a:p>
          </p:txBody>
        </p:sp>
        <p:sp>
          <p:nvSpPr>
            <p:cNvPr id="14362" name="AutoShape 18"/>
            <p:cNvSpPr>
              <a:spLocks noChangeArrowheads="1"/>
            </p:cNvSpPr>
            <p:nvPr/>
          </p:nvSpPr>
          <p:spPr bwMode="auto">
            <a:xfrm flipH="1">
              <a:off x="4889" y="1071"/>
              <a:ext cx="318" cy="545"/>
            </a:xfrm>
            <a:prstGeom prst="lightningBol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84887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/>
            </a:p>
          </p:txBody>
        </p:sp>
      </p:grpSp>
      <p:sp>
        <p:nvSpPr>
          <p:cNvPr id="287763" name="Rectangle 19"/>
          <p:cNvSpPr>
            <a:spLocks noChangeArrowheads="1"/>
          </p:cNvSpPr>
          <p:nvPr/>
        </p:nvSpPr>
        <p:spPr bwMode="auto">
          <a:xfrm>
            <a:off x="415925" y="4294188"/>
            <a:ext cx="52578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indent="161925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327025" indent="161925" algn="l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654050" indent="161925" algn="l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981075" indent="177800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1323975" indent="168275" algn="l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700"/>
              <a:t>Deuxième faute </a:t>
            </a:r>
            <a:r>
              <a:rPr lang="fr-FR" altLang="fr-FR" sz="1700" u="sng"/>
              <a:t>avant détection</a:t>
            </a:r>
            <a:r>
              <a:rPr lang="fr-FR" altLang="fr-FR" sz="1700"/>
              <a:t> : </a:t>
            </a:r>
            <a:r>
              <a:rPr lang="fr-FR" altLang="fr-FR" sz="1700">
                <a:latin typeface="Symbol" panose="05050102010706020507" pitchFamily="18" charset="2"/>
              </a:rPr>
              <a:t>l</a:t>
            </a:r>
            <a:r>
              <a:rPr lang="fr-FR" altLang="fr-FR" sz="1700"/>
              <a:t>T</a:t>
            </a:r>
            <a:r>
              <a:rPr lang="fr-FR" altLang="fr-FR" sz="1700" baseline="-25000"/>
              <a:t>cyc</a:t>
            </a:r>
          </a:p>
        </p:txBody>
      </p:sp>
      <p:sp>
        <p:nvSpPr>
          <p:cNvPr id="287764" name="Rectangle 20"/>
          <p:cNvSpPr>
            <a:spLocks noChangeArrowheads="1"/>
          </p:cNvSpPr>
          <p:nvPr/>
        </p:nvSpPr>
        <p:spPr bwMode="auto">
          <a:xfrm>
            <a:off x="5584825" y="4292600"/>
            <a:ext cx="43211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indent="161925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327025" indent="161925" algn="l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654050" indent="161925" algn="l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981075" indent="177800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1323975" indent="168275" algn="l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ebdings" panose="05030102010509060703" pitchFamily="18" charset="2"/>
              <a:buNone/>
            </a:pPr>
            <a:r>
              <a:rPr lang="fr-FR" altLang="fr-FR" sz="1700" b="0"/>
              <a:t>(HYPOTHESE : pas de mode commun)</a:t>
            </a:r>
          </a:p>
        </p:txBody>
      </p:sp>
      <p:sp>
        <p:nvSpPr>
          <p:cNvPr id="287765" name="Rectangle 21"/>
          <p:cNvSpPr>
            <a:spLocks noChangeArrowheads="1"/>
          </p:cNvSpPr>
          <p:nvPr/>
        </p:nvSpPr>
        <p:spPr bwMode="auto">
          <a:xfrm>
            <a:off x="381000" y="5410200"/>
            <a:ext cx="2305050" cy="5032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indent="161925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327025" indent="161925" algn="l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654050" indent="161925" algn="l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981075" indent="177800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1323975" indent="168275" algn="l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ebdings" panose="05030102010509060703" pitchFamily="18" charset="2"/>
              <a:buNone/>
            </a:pPr>
            <a:r>
              <a:rPr lang="fr-FR" altLang="fr-FR" sz="1900"/>
              <a:t>HFR = 2</a:t>
            </a:r>
            <a:r>
              <a:rPr lang="fr-FR" altLang="fr-FR" sz="1900">
                <a:latin typeface="Symbol" panose="05050102010706020507" pitchFamily="18" charset="2"/>
              </a:rPr>
              <a:t>l</a:t>
            </a:r>
            <a:r>
              <a:rPr lang="fr-FR" altLang="fr-FR" sz="1900" baseline="30000">
                <a:latin typeface="Symbol" panose="05050102010706020507" pitchFamily="18" charset="2"/>
              </a:rPr>
              <a:t>2</a:t>
            </a:r>
            <a:r>
              <a:rPr lang="fr-FR" altLang="fr-FR" sz="1900"/>
              <a:t>T</a:t>
            </a:r>
            <a:r>
              <a:rPr lang="fr-FR" altLang="fr-FR" sz="1900" baseline="-25000"/>
              <a:t>cyc</a:t>
            </a:r>
          </a:p>
        </p:txBody>
      </p:sp>
      <p:sp>
        <p:nvSpPr>
          <p:cNvPr id="287766" name="AutoShape 22"/>
          <p:cNvSpPr>
            <a:spLocks noChangeArrowheads="1"/>
          </p:cNvSpPr>
          <p:nvPr/>
        </p:nvSpPr>
        <p:spPr bwMode="auto">
          <a:xfrm>
            <a:off x="1136650" y="4797425"/>
            <a:ext cx="576263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4351" name="Arc 23"/>
          <p:cNvSpPr>
            <a:spLocks/>
          </p:cNvSpPr>
          <p:nvPr/>
        </p:nvSpPr>
        <p:spPr bwMode="auto">
          <a:xfrm>
            <a:off x="1930400" y="1125538"/>
            <a:ext cx="1292225" cy="504825"/>
          </a:xfrm>
          <a:custGeom>
            <a:avLst/>
            <a:gdLst>
              <a:gd name="T0" fmla="*/ 2147483647 w 43200"/>
              <a:gd name="T1" fmla="*/ 0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3616"/>
                  <a:pt x="4404" y="6283"/>
                  <a:pt x="11452" y="2532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3616"/>
                  <a:pt x="4404" y="6283"/>
                  <a:pt x="11452" y="2532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4352" name="Text Box 24"/>
          <p:cNvSpPr txBox="1">
            <a:spLocks noChangeArrowheads="1"/>
          </p:cNvSpPr>
          <p:nvPr/>
        </p:nvSpPr>
        <p:spPr bwMode="auto">
          <a:xfrm>
            <a:off x="1641475" y="692150"/>
            <a:ext cx="201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T</a:t>
            </a:r>
            <a:r>
              <a:rPr lang="en-US" altLang="fr-FR" sz="2400" b="0" baseline="-25000">
                <a:solidFill>
                  <a:schemeClr val="tx1"/>
                </a:solidFill>
              </a:rPr>
              <a:t>cyc</a:t>
            </a:r>
            <a:r>
              <a:rPr lang="en-US" altLang="fr-FR" sz="2400" b="0">
                <a:solidFill>
                  <a:schemeClr val="tx1"/>
                </a:solidFill>
              </a:rPr>
              <a:t> = 300 ms</a:t>
            </a:r>
          </a:p>
        </p:txBody>
      </p:sp>
      <p:sp>
        <p:nvSpPr>
          <p:cNvPr id="287769" name="Rectangle 25"/>
          <p:cNvSpPr>
            <a:spLocks noChangeArrowheads="1"/>
          </p:cNvSpPr>
          <p:nvPr/>
        </p:nvSpPr>
        <p:spPr bwMode="auto">
          <a:xfrm>
            <a:off x="344488" y="3213100"/>
            <a:ext cx="7559675" cy="4318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indent="161925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327025" indent="161925" algn="l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654050" indent="161925" algn="l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981075" indent="177800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1323975" indent="168275" algn="l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ebdings" panose="05030102010509060703" pitchFamily="18" charset="2"/>
              <a:buNone/>
            </a:pPr>
            <a:r>
              <a:rPr lang="fr-FR" altLang="fr-FR" sz="1900"/>
              <a:t>Quel est le scénario dangereux ?</a:t>
            </a:r>
          </a:p>
        </p:txBody>
      </p:sp>
      <p:sp>
        <p:nvSpPr>
          <p:cNvPr id="14354" name="Text Box 26"/>
          <p:cNvSpPr txBox="1">
            <a:spLocks noChangeArrowheads="1"/>
          </p:cNvSpPr>
          <p:nvPr/>
        </p:nvSpPr>
        <p:spPr bwMode="auto">
          <a:xfrm>
            <a:off x="1857375" y="2708275"/>
            <a:ext cx="1471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r>
              <a:rPr lang="en-US" altLang="fr-FR" sz="2400" b="0">
                <a:solidFill>
                  <a:schemeClr val="tx1"/>
                </a:solidFill>
              </a:rPr>
              <a:t> = 10</a:t>
            </a:r>
            <a:r>
              <a:rPr lang="en-US" altLang="fr-FR" sz="2400" b="0" baseline="30000">
                <a:solidFill>
                  <a:schemeClr val="tx1"/>
                </a:solidFill>
              </a:rPr>
              <a:t>-4</a:t>
            </a:r>
            <a:r>
              <a:rPr lang="en-US" altLang="fr-FR" sz="2400" b="0">
                <a:solidFill>
                  <a:schemeClr val="tx1"/>
                </a:solidFill>
              </a:rPr>
              <a:t>/h</a:t>
            </a:r>
          </a:p>
        </p:txBody>
      </p:sp>
      <p:sp>
        <p:nvSpPr>
          <p:cNvPr id="287771" name="Text Box 27"/>
          <p:cNvSpPr txBox="1">
            <a:spLocks noChangeArrowheads="1"/>
          </p:cNvSpPr>
          <p:nvPr/>
        </p:nvSpPr>
        <p:spPr bwMode="auto">
          <a:xfrm>
            <a:off x="3657600" y="5486400"/>
            <a:ext cx="5149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000" b="0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r>
              <a:rPr lang="en-US" altLang="fr-FR" sz="2000" b="0">
                <a:solidFill>
                  <a:schemeClr val="tx1"/>
                </a:solidFill>
              </a:rPr>
              <a:t> = 10</a:t>
            </a:r>
            <a:r>
              <a:rPr lang="en-US" altLang="fr-FR" sz="2000" b="0" baseline="30000">
                <a:solidFill>
                  <a:schemeClr val="tx1"/>
                </a:solidFill>
              </a:rPr>
              <a:t>-4</a:t>
            </a:r>
            <a:r>
              <a:rPr lang="en-US" altLang="fr-FR" sz="2000" b="0">
                <a:solidFill>
                  <a:schemeClr val="tx1"/>
                </a:solidFill>
              </a:rPr>
              <a:t>/h, T</a:t>
            </a:r>
            <a:r>
              <a:rPr lang="en-US" altLang="fr-FR" sz="2000" b="0" baseline="-25000">
                <a:solidFill>
                  <a:schemeClr val="tx1"/>
                </a:solidFill>
              </a:rPr>
              <a:t>cyc</a:t>
            </a:r>
            <a:r>
              <a:rPr lang="en-US" altLang="fr-FR" sz="2000" b="0">
                <a:solidFill>
                  <a:schemeClr val="tx1"/>
                </a:solidFill>
              </a:rPr>
              <a:t> = 10</a:t>
            </a:r>
            <a:r>
              <a:rPr lang="en-US" altLang="fr-FR" sz="2000" b="0" baseline="30000">
                <a:solidFill>
                  <a:schemeClr val="tx1"/>
                </a:solidFill>
              </a:rPr>
              <a:t>-4</a:t>
            </a:r>
            <a:r>
              <a:rPr lang="en-US" altLang="fr-FR" sz="2000" b="0">
                <a:solidFill>
                  <a:schemeClr val="tx1"/>
                </a:solidFill>
              </a:rPr>
              <a:t> h </a:t>
            </a:r>
            <a:r>
              <a:rPr lang="en-US" altLang="fr-FR" sz="2000" b="0">
                <a:solidFill>
                  <a:schemeClr val="tx1"/>
                </a:solidFill>
                <a:sym typeface="Symbol" panose="05050102010706020507" pitchFamily="18" charset="2"/>
              </a:rPr>
              <a:t></a:t>
            </a:r>
            <a:r>
              <a:rPr lang="en-US" altLang="fr-FR" sz="2000" b="0">
                <a:solidFill>
                  <a:schemeClr val="tx1"/>
                </a:solidFill>
              </a:rPr>
              <a:t> HFR = 2.10</a:t>
            </a:r>
            <a:r>
              <a:rPr lang="en-US" altLang="fr-FR" sz="2000" b="0" baseline="30000">
                <a:solidFill>
                  <a:schemeClr val="tx1"/>
                </a:solidFill>
              </a:rPr>
              <a:t>-12</a:t>
            </a:r>
            <a:r>
              <a:rPr lang="en-US" altLang="fr-FR" sz="2000" b="0">
                <a:solidFill>
                  <a:schemeClr val="tx1"/>
                </a:solidFill>
              </a:rPr>
              <a:t>/h !!!</a:t>
            </a:r>
          </a:p>
        </p:txBody>
      </p:sp>
      <p:sp>
        <p:nvSpPr>
          <p:cNvPr id="14356" name="AutoShape 2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96400" y="6138863"/>
            <a:ext cx="609600" cy="719137"/>
          </a:xfrm>
          <a:prstGeom prst="actionButtonInform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4" tIns="47892" rIns="95784" bIns="47892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grpSp>
        <p:nvGrpSpPr>
          <p:cNvPr id="14357" name="Group 29"/>
          <p:cNvGrpSpPr>
            <a:grpSpLocks/>
          </p:cNvGrpSpPr>
          <p:nvPr/>
        </p:nvGrpSpPr>
        <p:grpSpPr bwMode="auto">
          <a:xfrm>
            <a:off x="3124200" y="1628775"/>
            <a:ext cx="3581400" cy="1200150"/>
            <a:chOff x="1968" y="1026"/>
            <a:chExt cx="2256" cy="756"/>
          </a:xfrm>
        </p:grpSpPr>
        <p:sp>
          <p:nvSpPr>
            <p:cNvPr id="14358" name="Line 30"/>
            <p:cNvSpPr>
              <a:spLocks noChangeShapeType="1"/>
            </p:cNvSpPr>
            <p:nvPr/>
          </p:nvSpPr>
          <p:spPr bwMode="auto">
            <a:xfrm flipV="1">
              <a:off x="1968" y="1440"/>
              <a:ext cx="5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359" name="Line 31"/>
            <p:cNvSpPr>
              <a:spLocks noChangeShapeType="1"/>
            </p:cNvSpPr>
            <p:nvPr/>
          </p:nvSpPr>
          <p:spPr bwMode="auto">
            <a:xfrm flipH="1">
              <a:off x="3600" y="1440"/>
              <a:ext cx="62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360" name="Text Box 32"/>
            <p:cNvSpPr txBox="1">
              <a:spLocks noChangeArrowheads="1"/>
            </p:cNvSpPr>
            <p:nvPr/>
          </p:nvSpPr>
          <p:spPr bwMode="auto">
            <a:xfrm>
              <a:off x="2544" y="1026"/>
              <a:ext cx="1075" cy="75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2400" b="0">
                  <a:solidFill>
                    <a:schemeClr val="tx1"/>
                  </a:solidFill>
                </a:rPr>
                <a:t>Vérification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2400" b="0">
                  <a:solidFill>
                    <a:schemeClr val="tx1"/>
                  </a:solidFill>
                </a:rPr>
                <a:t>externe ou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2400" b="0">
                  <a:solidFill>
                    <a:schemeClr val="tx1"/>
                  </a:solidFill>
                </a:rPr>
                <a:t>croisée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build="p" autoUpdateAnimBg="0"/>
      <p:bldP spid="287763" grpId="0" build="p" autoUpdateAnimBg="0"/>
      <p:bldP spid="287764" grpId="0" build="p" autoUpdateAnimBg="0"/>
      <p:bldP spid="287765" grpId="0" animBg="1" autoUpdateAnimBg="0"/>
      <p:bldP spid="287766" grpId="0" animBg="1"/>
      <p:bldP spid="287769" grpId="0" animBg="1"/>
      <p:bldP spid="28777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7938"/>
            <a:ext cx="8605838" cy="652462"/>
          </a:xfrm>
        </p:spPr>
        <p:txBody>
          <a:bodyPr/>
          <a:lstStyle/>
          <a:p>
            <a:r>
              <a:rPr lang="fr-FR" altLang="fr-FR" smtClean="0"/>
              <a:t>Redondance avec BIST (2/2)</a:t>
            </a:r>
            <a:endParaRPr lang="en-US" altLang="fr-FR" smtClean="0"/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7254875" y="5257800"/>
            <a:ext cx="2651125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indent="161925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327025" indent="161925" algn="l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654050" indent="161925" algn="l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981075" indent="177800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1323975" indent="168275" algn="l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ebdings" panose="05030102010509060703" pitchFamily="18" charset="2"/>
              <a:buNone/>
            </a:pPr>
            <a:r>
              <a:rPr lang="fr-FR" altLang="fr-FR" sz="1500" b="0"/>
              <a:t>(HYP. :  «exhaustif»)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741363" y="1341438"/>
            <a:ext cx="7848600" cy="4318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indent="161925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327025" indent="161925" algn="l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654050" indent="161925" algn="l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981075" indent="177800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1323975" indent="168275" algn="l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ebdings" panose="05030102010509060703" pitchFamily="18" charset="2"/>
              <a:buNone/>
            </a:pPr>
            <a:r>
              <a:rPr lang="fr-FR" altLang="fr-FR" sz="1900"/>
              <a:t>Question : chaque faute a-t-elle un effet IMMEDIAT ???</a:t>
            </a:r>
          </a:p>
        </p:txBody>
      </p:sp>
      <p:sp>
        <p:nvSpPr>
          <p:cNvPr id="289797" name="Rectangle 5"/>
          <p:cNvSpPr>
            <a:spLocks noChangeArrowheads="1"/>
          </p:cNvSpPr>
          <p:nvPr/>
        </p:nvSpPr>
        <p:spPr bwMode="auto">
          <a:xfrm>
            <a:off x="344488" y="1989138"/>
            <a:ext cx="91440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indent="161925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327025" indent="161925" algn="l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654050" indent="161925" algn="l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981075" indent="177800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1323975" indent="168275" algn="l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ebdings" panose="05030102010509060703" pitchFamily="18" charset="2"/>
              <a:buNone/>
            </a:pPr>
            <a:r>
              <a:rPr lang="fr-FR" altLang="fr-FR" sz="1700" b="0"/>
              <a:t>Exemples :</a:t>
            </a:r>
          </a:p>
        </p:txBody>
      </p:sp>
      <p:sp>
        <p:nvSpPr>
          <p:cNvPr id="289798" name="Rectangle 6"/>
          <p:cNvSpPr>
            <a:spLocks noChangeArrowheads="1"/>
          </p:cNvSpPr>
          <p:nvPr/>
        </p:nvSpPr>
        <p:spPr bwMode="auto">
          <a:xfrm>
            <a:off x="273050" y="2492375"/>
            <a:ext cx="963295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indent="161925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327025" indent="161925" algn="l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654050" indent="161925" algn="l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981075" indent="177800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1323975" indent="168275" algn="l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300"/>
              <a:t>RAM d’un P.A. bord ferroviaire : demande de F.U.</a:t>
            </a:r>
          </a:p>
          <a:p>
            <a:r>
              <a:rPr lang="fr-FR" altLang="fr-FR" sz="1300"/>
              <a:t>FLASH (données) d’un P.A. ferroviaire : courbure et emplacement des courbes</a:t>
            </a:r>
          </a:p>
          <a:p>
            <a:r>
              <a:rPr lang="fr-FR" altLang="fr-FR" sz="1300"/>
              <a:t>FLASH (code) d’un avion : déploiement du train d’atterrissage</a:t>
            </a:r>
          </a:p>
          <a:p>
            <a:r>
              <a:rPr lang="fr-FR" altLang="fr-FR" sz="1300"/>
              <a:t>ALU d’un ABS : multiplication utilisée uniquement pour la phase de régulation (calcul des durées de débloquage)</a:t>
            </a:r>
          </a:p>
        </p:txBody>
      </p:sp>
      <p:sp>
        <p:nvSpPr>
          <p:cNvPr id="289799" name="Rectangle 7"/>
          <p:cNvSpPr>
            <a:spLocks noChangeArrowheads="1"/>
          </p:cNvSpPr>
          <p:nvPr/>
        </p:nvSpPr>
        <p:spPr bwMode="auto">
          <a:xfrm>
            <a:off x="273050" y="3789363"/>
            <a:ext cx="777557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indent="161925" algn="l" defTabSz="957263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4"/>
              <a:defRPr sz="1700" b="1">
                <a:solidFill>
                  <a:srgbClr val="663300"/>
                </a:solidFill>
                <a:latin typeface="Arial" charset="0"/>
              </a:defRPr>
            </a:lvl1pPr>
            <a:lvl2pPr marL="327025" indent="161925" algn="l" defTabSz="957263">
              <a:spcBef>
                <a:spcPct val="20000"/>
              </a:spcBef>
              <a:buClr>
                <a:srgbClr val="FDA754"/>
              </a:buClr>
              <a:buChar char="•"/>
              <a:defRPr sz="1600" b="1">
                <a:solidFill>
                  <a:srgbClr val="074A87"/>
                </a:solidFill>
                <a:latin typeface="Arial" charset="0"/>
              </a:defRPr>
            </a:lvl2pPr>
            <a:lvl3pPr marL="654050" indent="161925" algn="l" defTabSz="957263">
              <a:spcBef>
                <a:spcPct val="20000"/>
              </a:spcBef>
              <a:buClr>
                <a:srgbClr val="FDA754"/>
              </a:buClr>
              <a:buChar char="-"/>
              <a:defRPr sz="1400">
                <a:solidFill>
                  <a:srgbClr val="663300"/>
                </a:solidFill>
                <a:latin typeface="Arial" charset="0"/>
              </a:defRPr>
            </a:lvl3pPr>
            <a:lvl4pPr marL="981075" indent="177800" algn="l" defTabSz="957263">
              <a:spcBef>
                <a:spcPct val="20000"/>
              </a:spcBef>
              <a:buClr>
                <a:srgbClr val="FDA754"/>
              </a:buClr>
              <a:buFont typeface="Webdings" pitchFamily="18" charset="2"/>
              <a:buChar char="6"/>
              <a:defRPr sz="1200">
                <a:solidFill>
                  <a:srgbClr val="074A87"/>
                </a:solidFill>
                <a:latin typeface="Arial" charset="0"/>
              </a:defRPr>
            </a:lvl4pPr>
            <a:lvl5pPr marL="1323975" indent="168275" algn="l" defTabSz="957263">
              <a:spcBef>
                <a:spcPct val="20000"/>
              </a:spcBef>
              <a:buClr>
                <a:srgbClr val="FDA754"/>
              </a:buClr>
              <a:buChar char="»"/>
              <a:defRPr sz="1000">
                <a:solidFill>
                  <a:srgbClr val="4D4D4D"/>
                </a:solidFill>
                <a:latin typeface="Arial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000">
                <a:solidFill>
                  <a:srgbClr val="4D4D4D"/>
                </a:solidFill>
                <a:latin typeface="Arial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000">
                <a:solidFill>
                  <a:srgbClr val="4D4D4D"/>
                </a:solidFill>
                <a:latin typeface="Arial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000">
                <a:solidFill>
                  <a:srgbClr val="4D4D4D"/>
                </a:solidFill>
                <a:latin typeface="Arial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000">
                <a:solidFill>
                  <a:srgbClr val="4D4D4D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FR" altLang="fr-FR" smtClean="0"/>
              <a:t>…</a:t>
            </a:r>
          </a:p>
          <a:p>
            <a:pPr>
              <a:defRPr/>
            </a:pPr>
            <a:r>
              <a:rPr lang="fr-FR" altLang="fr-FR" smtClean="0"/>
              <a:t>2</a:t>
            </a:r>
            <a:r>
              <a:rPr lang="fr-FR" altLang="fr-FR" baseline="30000" smtClean="0"/>
              <a:t>ième</a:t>
            </a:r>
            <a:r>
              <a:rPr lang="fr-FR" altLang="fr-FR" smtClean="0"/>
              <a:t> faute </a:t>
            </a:r>
            <a:r>
              <a:rPr lang="fr-FR" altLang="fr-FR" u="sng" smtClean="0"/>
              <a:t>avant détection</a:t>
            </a:r>
            <a:r>
              <a:rPr lang="fr-FR" altLang="fr-FR" smtClean="0"/>
              <a:t> : </a:t>
            </a:r>
            <a:r>
              <a:rPr lang="fr-FR" altLang="fr-FR" smtClean="0">
                <a:latin typeface="Symbol" pitchFamily="18" charset="2"/>
              </a:rPr>
              <a:t>l</a:t>
            </a:r>
            <a:r>
              <a:rPr lang="fr-FR" altLang="fr-FR" smtClean="0"/>
              <a:t>T</a:t>
            </a:r>
            <a:r>
              <a:rPr lang="fr-FR" altLang="fr-FR" baseline="-25000" smtClean="0"/>
              <a:t>lat</a:t>
            </a:r>
          </a:p>
          <a:p>
            <a:pPr>
              <a:buFont typeface="Symbol" pitchFamily="18" charset="2"/>
              <a:buChar char="Þ"/>
              <a:defRPr/>
            </a:pPr>
            <a:r>
              <a:rPr lang="fr-FR" altLang="fr-FR" u="sng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2ième question : quelle est la latence maximale ????</a:t>
            </a:r>
          </a:p>
        </p:txBody>
      </p:sp>
      <p:sp>
        <p:nvSpPr>
          <p:cNvPr id="289800" name="AutoShape 8"/>
          <p:cNvSpPr>
            <a:spLocks noChangeArrowheads="1"/>
          </p:cNvSpPr>
          <p:nvPr/>
        </p:nvSpPr>
        <p:spPr bwMode="auto">
          <a:xfrm>
            <a:off x="1143000" y="4876800"/>
            <a:ext cx="576263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9801" name="Rectangle 9"/>
          <p:cNvSpPr>
            <a:spLocks noChangeArrowheads="1"/>
          </p:cNvSpPr>
          <p:nvPr/>
        </p:nvSpPr>
        <p:spPr bwMode="auto">
          <a:xfrm>
            <a:off x="228600" y="5181600"/>
            <a:ext cx="6810375" cy="4318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indent="161925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327025" indent="161925" algn="l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654050" indent="161925" algn="l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981075" indent="177800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1323975" indent="168275" algn="l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ebdings" panose="05030102010509060703" pitchFamily="18" charset="2"/>
              <a:buNone/>
            </a:pPr>
            <a:r>
              <a:rPr lang="fr-FR" altLang="fr-FR" sz="1900"/>
              <a:t>« Chasseur de pannes latentes » : auto-test périodique</a:t>
            </a:r>
          </a:p>
        </p:txBody>
      </p:sp>
      <p:sp>
        <p:nvSpPr>
          <p:cNvPr id="289802" name="Text Box 10"/>
          <p:cNvSpPr txBox="1">
            <a:spLocks noChangeArrowheads="1"/>
          </p:cNvSpPr>
          <p:nvPr/>
        </p:nvSpPr>
        <p:spPr bwMode="auto">
          <a:xfrm>
            <a:off x="457200" y="5638800"/>
            <a:ext cx="6600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000" b="0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r>
              <a:rPr lang="en-US" altLang="fr-FR" sz="2000" b="0">
                <a:solidFill>
                  <a:schemeClr val="tx1"/>
                </a:solidFill>
              </a:rPr>
              <a:t> = 10</a:t>
            </a:r>
            <a:r>
              <a:rPr lang="en-US" altLang="fr-FR" sz="2000" b="0" baseline="30000">
                <a:solidFill>
                  <a:schemeClr val="tx1"/>
                </a:solidFill>
              </a:rPr>
              <a:t>-4</a:t>
            </a:r>
            <a:r>
              <a:rPr lang="en-US" altLang="fr-FR" sz="2000" b="0">
                <a:solidFill>
                  <a:schemeClr val="tx1"/>
                </a:solidFill>
              </a:rPr>
              <a:t>/h, T</a:t>
            </a:r>
            <a:r>
              <a:rPr lang="en-US" altLang="fr-FR" sz="2000" b="0" baseline="-25000">
                <a:solidFill>
                  <a:schemeClr val="tx1"/>
                </a:solidFill>
              </a:rPr>
              <a:t>lat</a:t>
            </a:r>
            <a:r>
              <a:rPr lang="en-US" altLang="fr-FR" sz="2000" b="0">
                <a:solidFill>
                  <a:schemeClr val="tx1"/>
                </a:solidFill>
              </a:rPr>
              <a:t> = 3 mn= 1/20 h </a:t>
            </a:r>
            <a:r>
              <a:rPr lang="en-US" altLang="fr-FR" sz="2000" b="0">
                <a:solidFill>
                  <a:schemeClr val="tx1"/>
                </a:solidFill>
                <a:sym typeface="Symbol" panose="05050102010706020507" pitchFamily="18" charset="2"/>
              </a:rPr>
              <a:t></a:t>
            </a:r>
            <a:r>
              <a:rPr lang="en-US" altLang="fr-FR" sz="2000" b="0">
                <a:solidFill>
                  <a:schemeClr val="tx1"/>
                </a:solidFill>
              </a:rPr>
              <a:t> HFR </a:t>
            </a:r>
            <a:r>
              <a:rPr lang="en-US" altLang="fr-FR" sz="2000" b="0">
                <a:solidFill>
                  <a:schemeClr val="tx1"/>
                </a:solidFill>
                <a:cs typeface="Arial" panose="020B0604020202020204" pitchFamily="34" charset="0"/>
              </a:rPr>
              <a:t>≤</a:t>
            </a:r>
            <a:r>
              <a:rPr lang="en-US" altLang="fr-FR" sz="2000" b="0">
                <a:solidFill>
                  <a:schemeClr val="tx1"/>
                </a:solidFill>
              </a:rPr>
              <a:t> 2</a:t>
            </a:r>
            <a:r>
              <a:rPr lang="en-US" altLang="fr-FR" sz="2000" b="0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r>
              <a:rPr lang="en-US" altLang="fr-FR" sz="2000" b="0" baseline="30000">
                <a:solidFill>
                  <a:schemeClr val="tx1"/>
                </a:solidFill>
              </a:rPr>
              <a:t>2</a:t>
            </a:r>
            <a:r>
              <a:rPr lang="en-US" altLang="fr-FR" sz="2000" b="0">
                <a:solidFill>
                  <a:schemeClr val="tx1"/>
                </a:solidFill>
              </a:rPr>
              <a:t>T</a:t>
            </a:r>
            <a:r>
              <a:rPr lang="en-US" altLang="fr-FR" sz="2000" b="0" baseline="-25000">
                <a:solidFill>
                  <a:schemeClr val="tx1"/>
                </a:solidFill>
              </a:rPr>
              <a:t>lat</a:t>
            </a:r>
            <a:r>
              <a:rPr lang="en-US" altLang="fr-FR" sz="2000" b="0">
                <a:solidFill>
                  <a:schemeClr val="tx1"/>
                </a:solidFill>
              </a:rPr>
              <a:t> = 10</a:t>
            </a:r>
            <a:r>
              <a:rPr lang="en-US" altLang="fr-FR" sz="2000" b="0" baseline="30000">
                <a:solidFill>
                  <a:schemeClr val="tx1"/>
                </a:solidFill>
              </a:rPr>
              <a:t>-9</a:t>
            </a:r>
            <a:r>
              <a:rPr lang="en-US" altLang="fr-FR" sz="2000" b="0">
                <a:solidFill>
                  <a:schemeClr val="tx1"/>
                </a:solidFill>
              </a:rPr>
              <a:t>/h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9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9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9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9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9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9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9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 autoUpdateAnimBg="0"/>
      <p:bldP spid="289797" grpId="0" build="p" autoUpdateAnimBg="0"/>
      <p:bldP spid="289798" grpId="0" build="p" autoUpdateAnimBg="0"/>
      <p:bldP spid="289799" grpId="0" build="p" autoUpdateAnimBg="0"/>
      <p:bldP spid="289800" grpId="0" animBg="1"/>
      <p:bldP spid="289801" grpId="0" build="allAtOnce" animBg="1"/>
      <p:bldP spid="2898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6248400" y="4191000"/>
            <a:ext cx="3457575" cy="18002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920750" y="-26988"/>
            <a:ext cx="8818563" cy="719138"/>
          </a:xfrm>
        </p:spPr>
        <p:txBody>
          <a:bodyPr/>
          <a:lstStyle/>
          <a:p>
            <a:r>
              <a:rPr lang="en-US" altLang="fr-FR" smtClean="0"/>
              <a:t>L’automobile : la redondance assymétrique</a:t>
            </a:r>
          </a:p>
        </p:txBody>
      </p:sp>
      <p:sp>
        <p:nvSpPr>
          <p:cNvPr id="290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2413" y="1828800"/>
            <a:ext cx="5276850" cy="3987800"/>
          </a:xfrm>
        </p:spPr>
        <p:txBody>
          <a:bodyPr/>
          <a:lstStyle/>
          <a:p>
            <a:r>
              <a:rPr lang="en-US" altLang="fr-FR" smtClean="0"/>
              <a:t>f est une approximation de F</a:t>
            </a:r>
          </a:p>
          <a:p>
            <a:pPr lvl="1"/>
            <a:r>
              <a:rPr lang="en-US" altLang="fr-FR" smtClean="0"/>
              <a:t>F : 1000 lines, algorithmes,       10 ms</a:t>
            </a:r>
          </a:p>
          <a:p>
            <a:pPr lvl="1"/>
            <a:r>
              <a:rPr lang="en-US" altLang="fr-FR" smtClean="0"/>
              <a:t>f :    100 lines, cartographies,   100ms</a:t>
            </a:r>
          </a:p>
          <a:p>
            <a:pPr>
              <a:buFont typeface="Webdings" panose="05030102010509060703" pitchFamily="18" charset="2"/>
              <a:buNone/>
            </a:pPr>
            <a:endParaRPr lang="en-US" altLang="fr-FR" smtClean="0"/>
          </a:p>
          <a:p>
            <a:pPr>
              <a:buSzPct val="140000"/>
              <a:buFont typeface="Wingdings" panose="05000000000000000000" pitchFamily="2" charset="2"/>
              <a:buChar char="J"/>
            </a:pPr>
            <a:r>
              <a:rPr lang="en-US" altLang="fr-FR" smtClean="0"/>
              <a:t>Sécurité</a:t>
            </a:r>
          </a:p>
          <a:p>
            <a:pPr>
              <a:buSzPct val="140000"/>
              <a:buFont typeface="Wingdings" panose="05000000000000000000" pitchFamily="2" charset="2"/>
              <a:buNone/>
            </a:pPr>
            <a:endParaRPr lang="en-US" altLang="fr-FR" smtClean="0"/>
          </a:p>
          <a:p>
            <a:pPr>
              <a:buSzPct val="140000"/>
              <a:buFont typeface="Wingdings" panose="05000000000000000000" pitchFamily="2" charset="2"/>
              <a:buChar char="L"/>
            </a:pPr>
            <a:r>
              <a:rPr lang="en-US" altLang="fr-FR" smtClean="0"/>
              <a:t>Micro “watchdog” dépendant de l’application</a:t>
            </a:r>
          </a:p>
          <a:p>
            <a:pPr lvl="1">
              <a:buSzPct val="140000"/>
              <a:buFont typeface="Wingdings" panose="05000000000000000000" pitchFamily="2" charset="2"/>
              <a:buChar char="L"/>
            </a:pPr>
            <a:r>
              <a:rPr lang="en-US" altLang="fr-FR" smtClean="0"/>
              <a:t>8-bits micro and Flash : peu compatible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6176963" y="1484313"/>
            <a:ext cx="3457575" cy="1800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7848600" y="2590800"/>
            <a:ext cx="37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8001000" y="32766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90824" name="Text Box 8"/>
          <p:cNvSpPr txBox="1">
            <a:spLocks noChangeArrowheads="1"/>
          </p:cNvSpPr>
          <p:nvPr/>
        </p:nvSpPr>
        <p:spPr bwMode="auto">
          <a:xfrm>
            <a:off x="7832725" y="5410200"/>
            <a:ext cx="37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6393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96400" y="6210300"/>
            <a:ext cx="609600" cy="647700"/>
          </a:xfrm>
          <a:prstGeom prst="actionButtonInform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4" tIns="47892" rIns="95784" bIns="47892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358063" y="4191000"/>
            <a:ext cx="1328737" cy="6492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90827" name="Text Box 11"/>
          <p:cNvSpPr txBox="1">
            <a:spLocks noChangeArrowheads="1"/>
          </p:cNvSpPr>
          <p:nvPr/>
        </p:nvSpPr>
        <p:spPr bwMode="auto">
          <a:xfrm>
            <a:off x="7848600" y="426720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9081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98461E-7 7.40741E-7 L -7.98461E-7 -0.0682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2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4302E-6 4.81481E-6 L -0.004 -0.065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8" grpId="0" animBg="1"/>
      <p:bldP spid="290818" grpId="1" animBg="1"/>
      <p:bldP spid="290820" grpId="0" build="p"/>
      <p:bldP spid="290824" grpId="0"/>
      <p:bldP spid="290824" grpId="1"/>
      <p:bldP spid="2908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238" y="44450"/>
            <a:ext cx="8818562" cy="612775"/>
          </a:xfrm>
        </p:spPr>
        <p:txBody>
          <a:bodyPr/>
          <a:lstStyle/>
          <a:p>
            <a:r>
              <a:rPr lang="en-US" altLang="fr-FR" smtClean="0"/>
              <a:t>La Recommandation VDA (“Function monitoring”)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979488"/>
            <a:ext cx="6049963" cy="5149850"/>
          </a:xfrm>
        </p:spPr>
        <p:txBody>
          <a:bodyPr/>
          <a:lstStyle/>
          <a:p>
            <a:pPr>
              <a:buSzPct val="140000"/>
              <a:buFont typeface="Wingdings" panose="05000000000000000000" pitchFamily="2" charset="2"/>
              <a:buChar char="J"/>
            </a:pPr>
            <a:r>
              <a:rPr lang="en-US" altLang="fr-FR" smtClean="0"/>
              <a:t>Petit micro </a:t>
            </a:r>
            <a:r>
              <a:rPr lang="en-US" altLang="fr-FR" u="sng" smtClean="0"/>
              <a:t>in</a:t>
            </a:r>
            <a:r>
              <a:rPr lang="en-US" altLang="fr-FR" smtClean="0"/>
              <a:t>dépendant de l’ application</a:t>
            </a:r>
          </a:p>
          <a:p>
            <a:r>
              <a:rPr lang="en-US" altLang="fr-FR" smtClean="0"/>
              <a:t>Quid des modes/effets commun ?</a:t>
            </a:r>
          </a:p>
          <a:p>
            <a:pPr>
              <a:buSzPct val="140000"/>
              <a:buFont typeface="Symbol" panose="05050102010706020507" pitchFamily="18" charset="2"/>
              <a:buChar char="Þ"/>
            </a:pPr>
            <a:r>
              <a:rPr lang="en-US" altLang="fr-FR" smtClean="0"/>
              <a:t>Comme d’habitude : auto-tests</a:t>
            </a:r>
          </a:p>
          <a:p>
            <a:pPr lvl="1">
              <a:buSzPct val="140000"/>
              <a:buFont typeface="Wingdings" panose="05000000000000000000" pitchFamily="2" charset="2"/>
              <a:buChar char="J"/>
            </a:pPr>
            <a:r>
              <a:rPr lang="en-US" altLang="fr-FR" smtClean="0"/>
              <a:t>FLASH et RAM de f uniquement</a:t>
            </a:r>
          </a:p>
          <a:p>
            <a:pPr>
              <a:buSzPct val="140000"/>
              <a:buFont typeface="Symbol" panose="05050102010706020507" pitchFamily="18" charset="2"/>
              <a:buChar char="Þ"/>
            </a:pPr>
            <a:r>
              <a:rPr lang="en-US" altLang="fr-FR" smtClean="0"/>
              <a:t>Mais aussi : tests applicatifs en ligne !!!</a:t>
            </a:r>
          </a:p>
          <a:p>
            <a:pPr lvl="1">
              <a:buSzPct val="140000"/>
              <a:buFont typeface="Wingdings" panose="05000000000000000000" pitchFamily="2" charset="2"/>
              <a:buChar char="J"/>
            </a:pPr>
            <a:r>
              <a:rPr lang="en-US" altLang="fr-FR" smtClean="0"/>
              <a:t> test d’instructions “portable”</a:t>
            </a:r>
          </a:p>
          <a:p>
            <a:pPr lvl="1">
              <a:buSzPct val="140000"/>
              <a:buFont typeface="Wingdings" panose="05000000000000000000" pitchFamily="2" charset="2"/>
              <a:buChar char="J"/>
            </a:pPr>
            <a:r>
              <a:rPr lang="en-US" altLang="fr-FR" smtClean="0"/>
              <a:t> 100% utile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fr-FR" smtClean="0"/>
              <a:t>Attention à la couverture de code</a:t>
            </a:r>
          </a:p>
          <a:p>
            <a:pPr>
              <a:buFont typeface="Webdings" panose="05030102010509060703" pitchFamily="18" charset="2"/>
              <a:buNone/>
            </a:pPr>
            <a:endParaRPr lang="en-US" altLang="fr-FR" smtClean="0"/>
          </a:p>
          <a:p>
            <a:endParaRPr lang="en-US" altLang="fr-FR" smtClean="0"/>
          </a:p>
          <a:p>
            <a:pPr>
              <a:buFont typeface="Webdings" panose="05030102010509060703" pitchFamily="18" charset="2"/>
              <a:buNone/>
            </a:pPr>
            <a:r>
              <a:rPr lang="en-US" altLang="fr-FR" sz="1700" smtClean="0"/>
              <a:t>“Standardized E-Gas monitoring concept for engine</a:t>
            </a:r>
          </a:p>
          <a:p>
            <a:pPr>
              <a:buFont typeface="Webdings" panose="05030102010509060703" pitchFamily="18" charset="2"/>
              <a:buNone/>
            </a:pPr>
            <a:r>
              <a:rPr lang="en-US" altLang="fr-FR" sz="1700" smtClean="0"/>
              <a:t>management systems of gasoline and diesel engines”</a:t>
            </a:r>
          </a:p>
          <a:p>
            <a:pPr>
              <a:buFont typeface="Webdings" panose="05030102010509060703" pitchFamily="18" charset="2"/>
              <a:buNone/>
            </a:pPr>
            <a:r>
              <a:rPr lang="en-US" altLang="fr-FR" sz="1700" smtClean="0"/>
              <a:t>V2.0 (2004-04-29)</a:t>
            </a:r>
          </a:p>
          <a:p>
            <a:pPr lvl="1"/>
            <a:r>
              <a:rPr lang="en-US" altLang="fr-FR" sz="1300" smtClean="0"/>
              <a:t>BMW DC VW Porsche Audi</a:t>
            </a:r>
          </a:p>
          <a:p>
            <a:pPr lvl="1"/>
            <a:r>
              <a:rPr lang="en-US" altLang="fr-FR" sz="1300" smtClean="0"/>
              <a:t>Concept breveté par Bosch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399213" y="1411288"/>
            <a:ext cx="3457575" cy="1800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7623175" y="4508500"/>
            <a:ext cx="1366838" cy="720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8126413" y="1412875"/>
            <a:ext cx="37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91847" name="Text Box 7"/>
          <p:cNvSpPr txBox="1">
            <a:spLocks noChangeArrowheads="1"/>
          </p:cNvSpPr>
          <p:nvPr/>
        </p:nvSpPr>
        <p:spPr bwMode="auto">
          <a:xfrm>
            <a:off x="8126413" y="4651375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8270875" y="3211513"/>
            <a:ext cx="0" cy="1296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91849" name="Text Box 9"/>
          <p:cNvSpPr txBox="1">
            <a:spLocks noChangeArrowheads="1"/>
          </p:cNvSpPr>
          <p:nvPr/>
        </p:nvSpPr>
        <p:spPr bwMode="auto">
          <a:xfrm>
            <a:off x="8342313" y="3357563"/>
            <a:ext cx="1543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Q et 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générique</a:t>
            </a:r>
          </a:p>
        </p:txBody>
      </p:sp>
      <p:sp>
        <p:nvSpPr>
          <p:cNvPr id="291850" name="Arc 10"/>
          <p:cNvSpPr>
            <a:spLocks/>
          </p:cNvSpPr>
          <p:nvPr/>
        </p:nvSpPr>
        <p:spPr bwMode="auto">
          <a:xfrm>
            <a:off x="8027988" y="2636838"/>
            <a:ext cx="503237" cy="503237"/>
          </a:xfrm>
          <a:custGeom>
            <a:avLst/>
            <a:gdLst>
              <a:gd name="T0" fmla="*/ 2147483647 w 43200"/>
              <a:gd name="T1" fmla="*/ 0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8116"/>
                  <a:pt x="842" y="14684"/>
                  <a:pt x="2455" y="11596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8116"/>
                  <a:pt x="842" y="14684"/>
                  <a:pt x="2455" y="11596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91851" name="Text Box 11"/>
          <p:cNvSpPr txBox="1">
            <a:spLocks noChangeArrowheads="1"/>
          </p:cNvSpPr>
          <p:nvPr/>
        </p:nvSpPr>
        <p:spPr bwMode="auto">
          <a:xfrm>
            <a:off x="8486775" y="2708275"/>
            <a:ext cx="137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auto-test</a:t>
            </a:r>
          </a:p>
        </p:txBody>
      </p:sp>
      <p:sp>
        <p:nvSpPr>
          <p:cNvPr id="291852" name="Text Box 12"/>
          <p:cNvSpPr txBox="1">
            <a:spLocks noChangeArrowheads="1"/>
          </p:cNvSpPr>
          <p:nvPr/>
        </p:nvSpPr>
        <p:spPr bwMode="auto">
          <a:xfrm>
            <a:off x="8126413" y="2205038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91853" name="Text Box 13"/>
          <p:cNvSpPr txBox="1">
            <a:spLocks noChangeArrowheads="1"/>
          </p:cNvSpPr>
          <p:nvPr/>
        </p:nvSpPr>
        <p:spPr bwMode="auto">
          <a:xfrm>
            <a:off x="7046913" y="2205038"/>
            <a:ext cx="280987" cy="469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1854" name="Text Box 14"/>
          <p:cNvSpPr txBox="1">
            <a:spLocks noChangeArrowheads="1"/>
          </p:cNvSpPr>
          <p:nvPr/>
        </p:nvSpPr>
        <p:spPr bwMode="auto">
          <a:xfrm>
            <a:off x="9205913" y="2205038"/>
            <a:ext cx="433387" cy="469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91855" name="Line 15"/>
          <p:cNvSpPr>
            <a:spLocks noChangeShapeType="1"/>
          </p:cNvSpPr>
          <p:nvPr/>
        </p:nvSpPr>
        <p:spPr bwMode="auto">
          <a:xfrm>
            <a:off x="7478713" y="2492375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91856" name="Line 16"/>
          <p:cNvSpPr>
            <a:spLocks noChangeShapeType="1"/>
          </p:cNvSpPr>
          <p:nvPr/>
        </p:nvSpPr>
        <p:spPr bwMode="auto">
          <a:xfrm>
            <a:off x="8486775" y="2492375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1914E-6 -4.07407E-6 L 0.00113 -0.421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210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43200000">
                                      <p:cBhvr>
                                        <p:cTn id="24" dur="2000" fill="hold"/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29185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29185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801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902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  <p:bldP spid="291847" grpId="0"/>
      <p:bldP spid="291849" grpId="0"/>
      <p:bldP spid="291851" grpId="0"/>
      <p:bldP spid="291851" grpId="1"/>
      <p:bldP spid="291852" grpId="0"/>
      <p:bldP spid="291853" grpId="0" animBg="1"/>
      <p:bldP spid="2918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44450"/>
            <a:ext cx="8605838" cy="581025"/>
          </a:xfrm>
        </p:spPr>
        <p:txBody>
          <a:bodyPr/>
          <a:lstStyle/>
          <a:p>
            <a:r>
              <a:rPr lang="en-US" altLang="fr-FR" smtClean="0"/>
              <a:t>La surveillance HW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372225" y="1411288"/>
            <a:ext cx="3457575" cy="1800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fr-FR" sz="2400" b="0">
              <a:solidFill>
                <a:schemeClr val="tx1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7472363" y="4508500"/>
            <a:ext cx="1366837" cy="720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8121650" y="3211513"/>
            <a:ext cx="0" cy="1296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612775" y="863600"/>
            <a:ext cx="7219950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indent="161925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327025" indent="161925" algn="l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654050" indent="161925" algn="l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981075" indent="177800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1323975" indent="168275" algn="l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F n’est plus dupliqué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fr-FR"/>
              <a:t>Repose uniquement sur les auto-tests :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fr-FR"/>
              <a:t>“pourquoi attendre les effets des fautes (sur F),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fr-FR"/>
              <a:t> allons les chercher à la source (= le HW)”</a:t>
            </a:r>
          </a:p>
          <a:p>
            <a:pPr lvl="1">
              <a:buSzPct val="140000"/>
              <a:buFont typeface="Wingdings" panose="05000000000000000000" pitchFamily="2" charset="2"/>
              <a:buChar char="M"/>
            </a:pPr>
            <a:r>
              <a:rPr lang="en-US" altLang="fr-FR"/>
              <a:t>Fausse bonne idée !</a:t>
            </a:r>
          </a:p>
          <a:p>
            <a:pPr lvl="1">
              <a:buSzPct val="140000"/>
              <a:buFont typeface="Wingdings" panose="05000000000000000000" pitchFamily="2" charset="2"/>
              <a:buChar char="M"/>
            </a:pPr>
            <a:endParaRPr lang="en-US" altLang="fr-FR"/>
          </a:p>
          <a:p>
            <a:pPr>
              <a:buSzPct val="140000"/>
              <a:buFont typeface="Wingdings" panose="05000000000000000000" pitchFamily="2" charset="2"/>
              <a:buChar char="L"/>
            </a:pPr>
            <a:r>
              <a:rPr lang="en-US" altLang="fr-FR"/>
              <a:t>Sécurité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fr-FR"/>
              <a:t>Les fautes dangereuses (dépend de l’application) sont-elles détectées par les auto-tests (génériques) ?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en-US" altLang="fr-FR" b="0"/>
              <a:t> taux de couverture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fr-FR"/>
              <a:t>Le temps de détection est-il compatible avec l’effet système ?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en-US" altLang="fr-FR" b="0"/>
              <a:t> allocation de temps CPU (512K Flash : 30s)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fr-FR"/>
              <a:t>Quid des </a:t>
            </a:r>
            <a:r>
              <a:rPr lang="en-US" altLang="fr-FR" b="0" u="sng"/>
              <a:t>FAUTES FUGITIVES ?</a:t>
            </a:r>
            <a:r>
              <a:rPr lang="en-US" altLang="fr-FR"/>
              <a:t> 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en-US" altLang="fr-FR" b="0"/>
              <a:t> </a:t>
            </a:r>
            <a:r>
              <a:rPr lang="en-US" altLang="fr-FR" u="sng"/>
              <a:t>PAS DE REPONSE SATISFAISANTE !!!</a:t>
            </a:r>
            <a:endParaRPr lang="en-US" altLang="fr-FR" b="0"/>
          </a:p>
        </p:txBody>
      </p:sp>
      <p:sp>
        <p:nvSpPr>
          <p:cNvPr id="292871" name="Arc 7"/>
          <p:cNvSpPr>
            <a:spLocks/>
          </p:cNvSpPr>
          <p:nvPr/>
        </p:nvSpPr>
        <p:spPr bwMode="auto">
          <a:xfrm>
            <a:off x="7877175" y="2492375"/>
            <a:ext cx="504825" cy="503238"/>
          </a:xfrm>
          <a:custGeom>
            <a:avLst/>
            <a:gdLst>
              <a:gd name="T0" fmla="*/ 2147483647 w 43200"/>
              <a:gd name="T1" fmla="*/ 0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8116"/>
                  <a:pt x="842" y="14684"/>
                  <a:pt x="2455" y="11596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8116"/>
                  <a:pt x="842" y="14684"/>
                  <a:pt x="2455" y="11596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7977188" y="7029450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92873" name="Text Box 9"/>
          <p:cNvSpPr txBox="1">
            <a:spLocks noChangeArrowheads="1"/>
          </p:cNvSpPr>
          <p:nvPr/>
        </p:nvSpPr>
        <p:spPr bwMode="auto">
          <a:xfrm>
            <a:off x="8193088" y="3500438"/>
            <a:ext cx="1543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Q et 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générique</a:t>
            </a:r>
          </a:p>
        </p:txBody>
      </p:sp>
      <p:sp>
        <p:nvSpPr>
          <p:cNvPr id="292874" name="Text Box 10"/>
          <p:cNvSpPr txBox="1">
            <a:spLocks noChangeArrowheads="1"/>
          </p:cNvSpPr>
          <p:nvPr/>
        </p:nvSpPr>
        <p:spPr bwMode="auto">
          <a:xfrm>
            <a:off x="8001000" y="1843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92875" name="Text Box 11"/>
          <p:cNvSpPr txBox="1">
            <a:spLocks noChangeArrowheads="1"/>
          </p:cNvSpPr>
          <p:nvPr/>
        </p:nvSpPr>
        <p:spPr bwMode="auto">
          <a:xfrm>
            <a:off x="8410575" y="2492375"/>
            <a:ext cx="137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2400" b="0">
                <a:solidFill>
                  <a:schemeClr val="tx1"/>
                </a:solidFill>
              </a:rPr>
              <a:t>auto-test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3 -0.00185 L -3.81914E-6 -0.3608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" y="-1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43200000">
                                      <p:cBhvr>
                                        <p:cTn id="38" dur="2000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31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 fill="hold"/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 override="childStyle">
                                        <p:cTn id="41" dur="indefinite" fill="hold"/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>
                                        <p:cTn id="43" dur="indefinite" fill="hold"/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0" grpId="0" build="p"/>
      <p:bldP spid="292872" grpId="0"/>
      <p:bldP spid="292872" grpId="1"/>
      <p:bldP spid="292873" grpId="0"/>
      <p:bldP spid="292873" grpId="1"/>
      <p:bldP spid="292874" grpId="0"/>
      <p:bldP spid="2928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6025" y="80963"/>
            <a:ext cx="8382000" cy="550862"/>
          </a:xfrm>
          <a:noFill/>
        </p:spPr>
        <p:txBody>
          <a:bodyPr lIns="92075" tIns="46038" rIns="92075" bIns="46038"/>
          <a:lstStyle/>
          <a:p>
            <a:r>
              <a:rPr lang="en-GB" altLang="fr-FR" smtClean="0">
                <a:solidFill>
                  <a:schemeClr val="tx1"/>
                </a:solidFill>
              </a:rPr>
              <a:t>Diversité logicielle : 1) Fonctionnelle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371600"/>
            <a:ext cx="4114800" cy="4648200"/>
          </a:xfrm>
        </p:spPr>
        <p:txBody>
          <a:bodyPr wrap="none" lIns="92075" tIns="46038" rIns="92075" bIns="46038" anchor="ctr"/>
          <a:lstStyle/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GB" altLang="fr-FR" sz="2400" b="0" smtClean="0">
                <a:solidFill>
                  <a:schemeClr val="tx1"/>
                </a:solidFill>
                <a:latin typeface="Times New Roman" pitchFamily="18" charset="0"/>
              </a:rPr>
              <a:t>Failure : </a:t>
            </a:r>
            <a:r>
              <a:rPr lang="en-GB" altLang="fr-FR" sz="2400" b="0" smtClean="0">
                <a:solidFill>
                  <a:schemeClr val="tx1"/>
                </a:solidFill>
                <a:latin typeface="Symbol" pitchFamily="18" charset="2"/>
              </a:rPr>
              <a:t>l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GB" altLang="fr-FR" sz="2400" b="0" smtClean="0">
                <a:solidFill>
                  <a:schemeClr val="tx1"/>
                </a:solidFill>
                <a:latin typeface="Times New Roman" pitchFamily="18" charset="0"/>
              </a:rPr>
              <a:t>Common effect : p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en-GB" altLang="fr-FR" sz="2400" b="0" smtClean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GB" altLang="fr-FR" sz="2400" smtClean="0">
                <a:solidFill>
                  <a:schemeClr val="tx1"/>
                </a:solidFill>
                <a:latin typeface="Times New Roman" pitchFamily="18" charset="0"/>
              </a:rPr>
              <a:t>HYPOTHESIS :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GB" altLang="fr-FR" sz="2400" smtClean="0">
                <a:solidFill>
                  <a:schemeClr val="tx1"/>
                </a:solidFill>
                <a:latin typeface="Times New Roman" pitchFamily="18" charset="0"/>
              </a:rPr>
              <a:t>1) p is «well estimated»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GB" altLang="fr-FR" sz="2400" smtClean="0">
                <a:solidFill>
                  <a:schemeClr val="tx1"/>
                </a:solidFill>
                <a:latin typeface="Times New Roman" pitchFamily="18" charset="0"/>
              </a:rPr>
              <a:t>    (1/2 , 1/10, ... ???)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GB" altLang="fr-FR" sz="2400" smtClean="0">
                <a:solidFill>
                  <a:schemeClr val="tx1"/>
                </a:solidFill>
                <a:latin typeface="Times New Roman" pitchFamily="18" charset="0"/>
              </a:rPr>
              <a:t>2) self-test ...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en-GB" altLang="fr-FR" sz="2400" smtClean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en-GB" altLang="fr-FR" sz="2400" i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Fault injection</a:t>
            </a:r>
          </a:p>
        </p:txBody>
      </p:sp>
      <p:graphicFrame>
        <p:nvGraphicFramePr>
          <p:cNvPr id="19460" name="Object 4"/>
          <p:cNvGraphicFramePr>
            <a:graphicFrameLocks noGrp="1"/>
          </p:cNvGraphicFramePr>
          <p:nvPr>
            <p:ph sz="half" idx="2"/>
          </p:nvPr>
        </p:nvGraphicFramePr>
        <p:xfrm>
          <a:off x="4343400" y="2209800"/>
          <a:ext cx="55626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Picture" r:id="rId3" imgW="3779520" imgH="2453640" progId="Word.Picture.8">
                  <p:embed/>
                </p:oleObj>
              </mc:Choice>
              <mc:Fallback>
                <p:oleObj name="Picture" r:id="rId3" imgW="3779520" imgH="2453640" progId="Word.Picture.8">
                  <p:embed/>
                  <p:pic>
                    <p:nvPicPr>
                      <p:cNvPr id="0" name="Object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209800"/>
                        <a:ext cx="5562600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7391400" y="54864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EBFA"/>
                    </a:gs>
                    <a:gs pos="15000">
                      <a:srgbClr val="C4D6EB"/>
                    </a:gs>
                    <a:gs pos="30001">
                      <a:srgbClr val="85C2FF"/>
                    </a:gs>
                    <a:gs pos="50000">
                      <a:srgbClr val="5E9EFF"/>
                    </a:gs>
                    <a:gs pos="70000">
                      <a:srgbClr val="85C2FF"/>
                    </a:gs>
                    <a:gs pos="85000">
                      <a:srgbClr val="C4D6EB"/>
                    </a:gs>
                    <a:gs pos="100000">
                      <a:srgbClr val="FFEBFA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altLang="fr-FR" sz="28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Fault model ?</a:t>
            </a:r>
            <a:endParaRPr lang="en-US" altLang="fr-FR" sz="2800" i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 autoUpdateAnimBg="0"/>
      <p:bldP spid="29491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44450"/>
            <a:ext cx="8382000" cy="623888"/>
          </a:xfrm>
          <a:noFill/>
        </p:spPr>
        <p:txBody>
          <a:bodyPr lIns="92075" tIns="46038" rIns="92075" bIns="46038"/>
          <a:lstStyle/>
          <a:p>
            <a:r>
              <a:rPr lang="en-GB" altLang="fr-FR" smtClean="0">
                <a:solidFill>
                  <a:schemeClr val="tx1"/>
                </a:solidFill>
              </a:rPr>
              <a:t>Diversité logicielle : 2) Codage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1475" y="1500188"/>
            <a:ext cx="4133850" cy="4217987"/>
          </a:xfrm>
          <a:noFill/>
        </p:spPr>
        <p:txBody>
          <a:bodyPr wrap="none" lIns="92075" tIns="46038" rIns="92075" bIns="46038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fr-FR" sz="24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Failure : </a:t>
            </a:r>
            <a:r>
              <a:rPr lang="en-GB" altLang="fr-FR" sz="2400" b="0" smtClean="0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fr-FR" sz="24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Common effect : 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GB" altLang="fr-FR" sz="24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fr-FR" sz="2400" smtClean="0">
                <a:solidFill>
                  <a:schemeClr val="tx1"/>
                </a:solidFill>
                <a:latin typeface="Times New Roman" panose="02020603050405020304" pitchFamily="18" charset="0"/>
              </a:rPr>
              <a:t>HYPOTHESIS 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fr-FR" sz="2400" smtClean="0">
                <a:solidFill>
                  <a:schemeClr val="tx1"/>
                </a:solidFill>
                <a:latin typeface="Times New Roman" panose="02020603050405020304" pitchFamily="18" charset="0"/>
              </a:rPr>
              <a:t>Failures don’t </a:t>
            </a:r>
            <a:r>
              <a:rPr lang="en-GB" altLang="fr-FR" sz="2400" u="sng" smtClean="0">
                <a:solidFill>
                  <a:schemeClr val="tx1"/>
                </a:solidFill>
                <a:latin typeface="Times New Roman" panose="02020603050405020304" pitchFamily="18" charset="0"/>
              </a:rPr>
              <a:t>preferentially</a:t>
            </a:r>
            <a:r>
              <a:rPr lang="en-GB" altLang="fr-FR" sz="2400" smtClean="0">
                <a:solidFill>
                  <a:schemeClr val="tx1"/>
                </a:solidFill>
                <a:latin typeface="Times New Roman" panose="02020603050405020304" pitchFamily="18" charset="0"/>
              </a:rPr>
              <a:t> create multiples of 9 (of A)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fr-FR" sz="24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A = 9					=&gt;	p = 1/9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fr-FR" sz="24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A = (C5E975h, BAC239h)	=&gt;	p = 6.10</a:t>
            </a:r>
            <a:r>
              <a:rPr lang="en-GB" altLang="fr-FR" sz="2400" b="0" baseline="30000" smtClean="0">
                <a:solidFill>
                  <a:schemeClr val="tx1"/>
                </a:solidFill>
                <a:latin typeface="Times New Roman" panose="02020603050405020304" pitchFamily="18" charset="0"/>
              </a:rPr>
              <a:t>-15</a:t>
            </a:r>
          </a:p>
        </p:txBody>
      </p:sp>
      <p:graphicFrame>
        <p:nvGraphicFramePr>
          <p:cNvPr id="20484" name="Object 4"/>
          <p:cNvGraphicFramePr>
            <a:graphicFrameLocks noGrp="1"/>
          </p:cNvGraphicFramePr>
          <p:nvPr>
            <p:ph sz="half" idx="2"/>
          </p:nvPr>
        </p:nvGraphicFramePr>
        <p:xfrm>
          <a:off x="4267200" y="620713"/>
          <a:ext cx="56388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Picture" r:id="rId3" imgW="3779520" imgH="2275332" progId="Word.Picture.8">
                  <p:embed/>
                </p:oleObj>
              </mc:Choice>
              <mc:Fallback>
                <p:oleObj name="Picture" r:id="rId3" imgW="3779520" imgH="2275332" progId="Word.Picture.8">
                  <p:embed/>
                  <p:pic>
                    <p:nvPicPr>
                      <p:cNvPr id="0" name="Object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620713"/>
                        <a:ext cx="56388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1" name="Object 5"/>
          <p:cNvGraphicFramePr>
            <a:graphicFrameLocks noChangeAspect="1"/>
          </p:cNvGraphicFramePr>
          <p:nvPr/>
        </p:nvGraphicFramePr>
        <p:xfrm>
          <a:off x="8229600" y="5105400"/>
          <a:ext cx="12271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Clip" r:id="rId5" imgW="4740275" imgH="2225675" progId="MS_ClipArt_Gallery.2">
                  <p:embed/>
                </p:oleObj>
              </mc:Choice>
              <mc:Fallback>
                <p:oleObj name="Clip" r:id="rId5" imgW="4740275" imgH="2225675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5105400"/>
                        <a:ext cx="12271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-26988"/>
            <a:ext cx="8382000" cy="695326"/>
          </a:xfrm>
          <a:noFill/>
        </p:spPr>
        <p:txBody>
          <a:bodyPr lIns="92075" tIns="46038" rIns="92075" bIns="46038"/>
          <a:lstStyle/>
          <a:p>
            <a:r>
              <a:rPr lang="en-GB" altLang="fr-FR" smtClean="0">
                <a:solidFill>
                  <a:schemeClr val="tx1"/>
                </a:solidFill>
              </a:rPr>
              <a:t>Principe du codage arithmétique</a:t>
            </a:r>
          </a:p>
        </p:txBody>
      </p:sp>
      <p:graphicFrame>
        <p:nvGraphicFramePr>
          <p:cNvPr id="296963" name="Object 3"/>
          <p:cNvGraphicFramePr>
            <a:graphicFrameLocks/>
          </p:cNvGraphicFramePr>
          <p:nvPr/>
        </p:nvGraphicFramePr>
        <p:xfrm>
          <a:off x="898525" y="1482725"/>
          <a:ext cx="877888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Picture" r:id="rId4" imgW="877888" imgH="1236663" progId="Word.Picture.8">
                  <p:embed/>
                </p:oleObj>
              </mc:Choice>
              <mc:Fallback>
                <p:oleObj name="Picture" r:id="rId4" imgW="877888" imgH="1236663" progId="Word.Picture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482725"/>
                        <a:ext cx="877888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4" name="Object 4"/>
          <p:cNvGraphicFramePr>
            <a:graphicFrameLocks/>
          </p:cNvGraphicFramePr>
          <p:nvPr/>
        </p:nvGraphicFramePr>
        <p:xfrm>
          <a:off x="1778000" y="1511300"/>
          <a:ext cx="202565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Picture" r:id="rId6" imgW="2025650" imgH="1189038" progId="Word.Picture.8">
                  <p:embed/>
                </p:oleObj>
              </mc:Choice>
              <mc:Fallback>
                <p:oleObj name="Picture" r:id="rId6" imgW="2025650" imgH="1189038" progId="Word.Picture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1511300"/>
                        <a:ext cx="2025650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5" name="Object 5"/>
          <p:cNvGraphicFramePr>
            <a:graphicFrameLocks/>
          </p:cNvGraphicFramePr>
          <p:nvPr/>
        </p:nvGraphicFramePr>
        <p:xfrm>
          <a:off x="4957763" y="1785938"/>
          <a:ext cx="340995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Picture" r:id="rId8" imgW="3409950" imgH="735013" progId="Word.Picture.8">
                  <p:embed/>
                </p:oleObj>
              </mc:Choice>
              <mc:Fallback>
                <p:oleObj name="Picture" r:id="rId8" imgW="3409950" imgH="735013" progId="Word.Picture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785938"/>
                        <a:ext cx="3409950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6" name="Object 6"/>
          <p:cNvGraphicFramePr>
            <a:graphicFrameLocks/>
          </p:cNvGraphicFramePr>
          <p:nvPr/>
        </p:nvGraphicFramePr>
        <p:xfrm>
          <a:off x="457200" y="2895600"/>
          <a:ext cx="9091613" cy="308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Picture" r:id="rId10" imgW="9090660" imgH="3084576" progId="Word.Picture.8">
                  <p:embed/>
                </p:oleObj>
              </mc:Choice>
              <mc:Fallback>
                <p:oleObj name="Picture" r:id="rId10" imgW="9090660" imgH="3084576" progId="Word.Picture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95600"/>
                        <a:ext cx="9091613" cy="308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7" name="Object 7"/>
          <p:cNvGraphicFramePr>
            <a:graphicFrameLocks/>
          </p:cNvGraphicFramePr>
          <p:nvPr/>
        </p:nvGraphicFramePr>
        <p:xfrm>
          <a:off x="7315200" y="2514600"/>
          <a:ext cx="94138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Document" r:id="rId12" imgW="941388" imgH="941388" progId="Word.Document.8">
                  <p:embed/>
                </p:oleObj>
              </mc:Choice>
              <mc:Fallback>
                <p:oleObj name="Document" r:id="rId12" imgW="941388" imgH="941388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514600"/>
                        <a:ext cx="941388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969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areil photo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9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8605838" cy="728663"/>
          </a:xfrm>
        </p:spPr>
        <p:txBody>
          <a:bodyPr/>
          <a:lstStyle/>
          <a:p>
            <a:r>
              <a:rPr lang="fr-FR" altLang="fr-FR" smtClean="0"/>
              <a:t>Contenu du cours « conception des systèmes sûrs »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2708275"/>
            <a:ext cx="5097463" cy="3457575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fr-FR" altLang="fr-FR" sz="1700" smtClean="0"/>
              <a:t>Vue globale</a:t>
            </a:r>
          </a:p>
          <a:p>
            <a:pPr lvl="1"/>
            <a:r>
              <a:rPr lang="fr-FR" altLang="fr-FR" sz="1600" smtClean="0"/>
              <a:t>système = équipements (HW+SW) connectés</a:t>
            </a:r>
          </a:p>
          <a:p>
            <a:endParaRPr lang="fr-FR" altLang="fr-FR" sz="1700" smtClean="0"/>
          </a:p>
          <a:p>
            <a:pPr>
              <a:buFont typeface="Webdings" panose="05030102010509060703" pitchFamily="18" charset="2"/>
              <a:buAutoNum type="arabicPeriod"/>
            </a:pPr>
            <a:r>
              <a:rPr lang="fr-FR" altLang="fr-FR" sz="1700" smtClean="0"/>
              <a:t>Introduction à la (non-)fiabilité</a:t>
            </a:r>
          </a:p>
          <a:p>
            <a:pPr lvl="1">
              <a:buFont typeface="Webdings" panose="05030102010509060703" pitchFamily="18" charset="2"/>
              <a:buChar char="4"/>
            </a:pPr>
            <a:r>
              <a:rPr lang="fr-FR" altLang="fr-FR" sz="1600" smtClean="0"/>
              <a:t>… D’où viennent les baignoires ? (1/2) …</a:t>
            </a:r>
          </a:p>
          <a:p>
            <a:pPr>
              <a:buFont typeface="Webdings" panose="05030102010509060703" pitchFamily="18" charset="2"/>
              <a:buAutoNum type="arabicPeriod"/>
            </a:pPr>
            <a:r>
              <a:rPr lang="fr-FR" altLang="fr-FR" sz="1700" smtClean="0"/>
              <a:t>La communication sûre</a:t>
            </a:r>
          </a:p>
          <a:p>
            <a:pPr lvl="1">
              <a:buFont typeface="Webdings" panose="05030102010509060703" pitchFamily="18" charset="2"/>
              <a:buChar char="4"/>
            </a:pPr>
            <a:r>
              <a:rPr lang="fr-FR" altLang="fr-FR" sz="1600" smtClean="0"/>
              <a:t>… C’est quoi un code BCH ? …</a:t>
            </a:r>
          </a:p>
          <a:p>
            <a:pPr>
              <a:buFont typeface="Webdings" panose="05030102010509060703" pitchFamily="18" charset="2"/>
              <a:buAutoNum type="arabicPeriod"/>
            </a:pPr>
            <a:r>
              <a:rPr lang="fr-FR" altLang="fr-FR" sz="1700" smtClean="0"/>
              <a:t>La matériel sûr</a:t>
            </a:r>
          </a:p>
          <a:p>
            <a:pPr lvl="1">
              <a:buFont typeface="Webdings" panose="05030102010509060703" pitchFamily="18" charset="2"/>
              <a:buChar char="4"/>
            </a:pPr>
            <a:r>
              <a:rPr lang="fr-FR" altLang="fr-FR" sz="1600" smtClean="0"/>
              <a:t>… D’où viennent les baignoires ? (2/2) …</a:t>
            </a:r>
          </a:p>
          <a:p>
            <a:pPr>
              <a:buFont typeface="Webdings" panose="05030102010509060703" pitchFamily="18" charset="2"/>
              <a:buAutoNum type="arabicPeriod"/>
            </a:pPr>
            <a:r>
              <a:rPr lang="fr-FR" altLang="fr-FR" sz="1700" smtClean="0"/>
              <a:t>Le logiciel sûr</a:t>
            </a:r>
          </a:p>
          <a:p>
            <a:pPr lvl="1">
              <a:buFont typeface="Webdings" panose="05030102010509060703" pitchFamily="18" charset="2"/>
              <a:buChar char="4"/>
            </a:pPr>
            <a:r>
              <a:rPr lang="fr-FR" altLang="fr-FR" sz="1600" smtClean="0"/>
              <a:t>… C’est quoi la méthode B ? …</a:t>
            </a:r>
          </a:p>
        </p:txBody>
      </p:sp>
      <p:sp>
        <p:nvSpPr>
          <p:cNvPr id="2857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529263" y="3500438"/>
            <a:ext cx="4330700" cy="1800225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ebdings" panose="05030102010509060703" pitchFamily="18" charset="2"/>
              <a:buNone/>
            </a:pPr>
            <a:r>
              <a:rPr lang="fr-FR" altLang="fr-FR" sz="1700" smtClean="0"/>
              <a:t>Partie « Le matériel sûr »</a:t>
            </a:r>
          </a:p>
          <a:p>
            <a:pPr lvl="1">
              <a:buFontTx/>
              <a:buNone/>
            </a:pPr>
            <a:r>
              <a:rPr lang="fr-FR" altLang="fr-FR" sz="1600" smtClean="0"/>
              <a:t>La redondance</a:t>
            </a:r>
          </a:p>
          <a:p>
            <a:pPr lvl="1">
              <a:buFontTx/>
              <a:buNone/>
            </a:pPr>
            <a:r>
              <a:rPr lang="fr-FR" altLang="fr-FR" sz="1600" smtClean="0"/>
              <a:t>	C’est quoi le ‘M’ de « TMR »  ?</a:t>
            </a:r>
          </a:p>
          <a:p>
            <a:pPr lvl="1">
              <a:buFontTx/>
              <a:buNone/>
            </a:pPr>
            <a:r>
              <a:rPr lang="fr-FR" altLang="fr-FR" sz="1600" smtClean="0"/>
              <a:t>	Peut-on multiplier les </a:t>
            </a:r>
            <a:r>
              <a:rPr lang="fr-FR" altLang="fr-FR" sz="1600" smtClean="0">
                <a:sym typeface="Symbol" panose="05050102010706020507" pitchFamily="18" charset="2"/>
              </a:rPr>
              <a:t> ?</a:t>
            </a:r>
            <a:endParaRPr lang="fr-FR" altLang="fr-FR" sz="1600" smtClean="0"/>
          </a:p>
          <a:p>
            <a:pPr lvl="1">
              <a:buFontTx/>
              <a:buNone/>
            </a:pPr>
            <a:r>
              <a:rPr lang="fr-FR" altLang="fr-FR" sz="1600" smtClean="0"/>
              <a:t>La diversité logicielle</a:t>
            </a:r>
          </a:p>
          <a:p>
            <a:pPr lvl="1">
              <a:buFontTx/>
              <a:buNone/>
            </a:pPr>
            <a:r>
              <a:rPr lang="fr-FR" altLang="fr-FR" sz="1600" smtClean="0"/>
              <a:t>Le processeur codé</a:t>
            </a:r>
          </a:p>
          <a:p>
            <a:endParaRPr lang="fr-FR" altLang="fr-FR" sz="1700" smtClean="0"/>
          </a:p>
          <a:p>
            <a:endParaRPr lang="fr-FR" altLang="fr-FR" sz="1700" smtClean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847725" y="836613"/>
            <a:ext cx="8642350" cy="1655762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99" tIns="47799" rIns="95599" bIns="47799"/>
          <a:lstStyle>
            <a:lvl1pPr indent="161925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327025" indent="161925" algn="l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654050" indent="161925" algn="l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981075" indent="177800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1323975" indent="168275" algn="l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700" b="0" dirty="0"/>
              <a:t>Objet : Présenter l’Etat de l’Art </a:t>
            </a:r>
            <a:r>
              <a:rPr lang="fr-FR" altLang="fr-FR" sz="1700" b="0" u="sng" dirty="0"/>
              <a:t>Industriel</a:t>
            </a:r>
            <a:r>
              <a:rPr lang="fr-FR" altLang="fr-FR" sz="1700" b="0" dirty="0"/>
              <a:t> sur la question :</a:t>
            </a:r>
          </a:p>
          <a:p>
            <a:r>
              <a:rPr lang="fr-FR" altLang="fr-FR" sz="1700" b="0" dirty="0"/>
              <a:t>« </a:t>
            </a:r>
            <a:r>
              <a:rPr lang="fr-FR" altLang="fr-FR" sz="1700" i="1" dirty="0"/>
              <a:t>comment faire des systèmes fiables à partir de composants </a:t>
            </a:r>
            <a:r>
              <a:rPr lang="fr-FR" altLang="fr-FR" sz="1700" i="1" dirty="0" err="1"/>
              <a:t>non-fiables</a:t>
            </a:r>
            <a:r>
              <a:rPr lang="fr-FR" altLang="fr-FR" sz="1700" b="0" dirty="0"/>
              <a:t> ».</a:t>
            </a:r>
          </a:p>
          <a:p>
            <a:r>
              <a:rPr lang="fr-FR" altLang="fr-FR" sz="1700" u="sng" dirty="0"/>
              <a:t>Ce n’est pas de la </a:t>
            </a:r>
            <a:r>
              <a:rPr lang="fr-FR" altLang="fr-FR" sz="1700" u="sng" dirty="0" err="1"/>
              <a:t>SdF</a:t>
            </a:r>
            <a:r>
              <a:rPr lang="fr-FR" altLang="fr-FR" sz="1700" u="sng" dirty="0"/>
              <a:t> ; c’est de la conception</a:t>
            </a:r>
            <a:r>
              <a:rPr lang="fr-FR" altLang="fr-FR" sz="1700" b="0" dirty="0"/>
              <a:t>. On donne les principes permettant d’atteindre au niveau système un taux d’évènements redoutés de 10</a:t>
            </a:r>
            <a:r>
              <a:rPr lang="fr-FR" altLang="fr-FR" sz="1700" b="0" baseline="30000" dirty="0"/>
              <a:t>-9</a:t>
            </a:r>
            <a:r>
              <a:rPr lang="fr-FR" altLang="fr-FR" sz="1700" b="0" dirty="0"/>
              <a:t>/h (par exemple) alors que les composants sont largement moins bons voire comportent du logiciel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 animBg="1"/>
      <p:bldP spid="285700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938"/>
            <a:ext cx="8382000" cy="658812"/>
          </a:xfrm>
          <a:noFill/>
        </p:spPr>
        <p:txBody>
          <a:bodyPr lIns="92075" tIns="46038" rIns="92075" bIns="46038"/>
          <a:lstStyle/>
          <a:p>
            <a:r>
              <a:rPr lang="en-GB" altLang="fr-FR" smtClean="0">
                <a:solidFill>
                  <a:schemeClr val="tx1"/>
                </a:solidFill>
              </a:rPr>
              <a:t>Coût : un facteur 30 sur le temps CPU</a:t>
            </a:r>
          </a:p>
        </p:txBody>
      </p:sp>
      <p:graphicFrame>
        <p:nvGraphicFramePr>
          <p:cNvPr id="22531" name="Object 3"/>
          <p:cNvGraphicFramePr>
            <a:graphicFrameLocks/>
          </p:cNvGraphicFramePr>
          <p:nvPr/>
        </p:nvGraphicFramePr>
        <p:xfrm>
          <a:off x="763588" y="1089025"/>
          <a:ext cx="9085262" cy="472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Picture" r:id="rId3" imgW="9085263" imgH="4727575" progId="Word.Picture.8">
                  <p:embed/>
                </p:oleObj>
              </mc:Choice>
              <mc:Fallback>
                <p:oleObj name="Picture" r:id="rId3" imgW="9085263" imgH="4727575" progId="Word.Picture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1089025"/>
                        <a:ext cx="9085262" cy="472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0950" y="44450"/>
            <a:ext cx="8382000" cy="587375"/>
          </a:xfrm>
          <a:noFill/>
        </p:spPr>
        <p:txBody>
          <a:bodyPr lIns="92075" tIns="46038" rIns="92075" bIns="46038"/>
          <a:lstStyle/>
          <a:p>
            <a:r>
              <a:rPr lang="en-GB" altLang="fr-FR" smtClean="0">
                <a:solidFill>
                  <a:schemeClr val="tx1"/>
                </a:solidFill>
              </a:rPr>
              <a:t>Qu’est-ce qu’un programme codé ?</a:t>
            </a:r>
          </a:p>
        </p:txBody>
      </p:sp>
      <p:graphicFrame>
        <p:nvGraphicFramePr>
          <p:cNvPr id="299011" name="Object 3"/>
          <p:cNvGraphicFramePr>
            <a:graphicFrameLocks/>
          </p:cNvGraphicFramePr>
          <p:nvPr/>
        </p:nvGraphicFramePr>
        <p:xfrm>
          <a:off x="773113" y="1160463"/>
          <a:ext cx="9075737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Picture" r:id="rId4" imgW="9090660" imgH="5330952" progId="Word.Picture.8">
                  <p:embed/>
                </p:oleObj>
              </mc:Choice>
              <mc:Fallback>
                <p:oleObj name="Picture" r:id="rId4" imgW="9090660" imgH="5330952" progId="Word.Picture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1160463"/>
                        <a:ext cx="9075737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8F8F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90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areil photo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7938"/>
            <a:ext cx="8091487" cy="639762"/>
          </a:xfrm>
          <a:noFill/>
        </p:spPr>
        <p:txBody>
          <a:bodyPr lIns="92075" tIns="46038" rIns="92075" bIns="46038"/>
          <a:lstStyle/>
          <a:p>
            <a:r>
              <a:rPr lang="en-GB" altLang="fr-FR" smtClean="0">
                <a:solidFill>
                  <a:schemeClr val="tx1"/>
                </a:solidFill>
              </a:rPr>
              <a:t>Qu’est-ce qu’une architecture codée ?</a:t>
            </a:r>
          </a:p>
        </p:txBody>
      </p:sp>
      <p:graphicFrame>
        <p:nvGraphicFramePr>
          <p:cNvPr id="300035" name="Object 3"/>
          <p:cNvGraphicFramePr>
            <a:graphicFrameLocks/>
          </p:cNvGraphicFramePr>
          <p:nvPr/>
        </p:nvGraphicFramePr>
        <p:xfrm>
          <a:off x="693738" y="1449388"/>
          <a:ext cx="8688387" cy="465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Document" r:id="rId4" imgW="8688388" imgH="4656138" progId="Word.Document.8">
                  <p:embed/>
                </p:oleObj>
              </mc:Choice>
              <mc:Fallback>
                <p:oleObj name="Document" r:id="rId4" imgW="8688388" imgH="4656138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1449388"/>
                        <a:ext cx="8688387" cy="465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00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areil photo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4738" y="-55563"/>
            <a:ext cx="8091487" cy="784226"/>
          </a:xfrm>
          <a:noFill/>
        </p:spPr>
        <p:txBody>
          <a:bodyPr lIns="92075" tIns="46038" rIns="92075" bIns="46038"/>
          <a:lstStyle/>
          <a:p>
            <a:r>
              <a:rPr lang="en-GB" altLang="fr-FR" smtClean="0">
                <a:solidFill>
                  <a:schemeClr val="tx1"/>
                </a:solidFill>
              </a:rPr>
              <a:t>Preuve par 9 = vérification de parité , …</a:t>
            </a:r>
          </a:p>
        </p:txBody>
      </p:sp>
      <p:graphicFrame>
        <p:nvGraphicFramePr>
          <p:cNvPr id="25603" name="Object 3"/>
          <p:cNvGraphicFramePr>
            <a:graphicFrameLocks/>
          </p:cNvGraphicFramePr>
          <p:nvPr/>
        </p:nvGraphicFramePr>
        <p:xfrm>
          <a:off x="842963" y="1300163"/>
          <a:ext cx="4291012" cy="445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Document" r:id="rId3" imgW="4291013" imgH="4452938" progId="Word.Document.8">
                  <p:embed/>
                </p:oleObj>
              </mc:Choice>
              <mc:Fallback>
                <p:oleObj name="Document" r:id="rId3" imgW="4291013" imgH="4452938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1300163"/>
                        <a:ext cx="4291012" cy="445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/>
          </p:cNvGraphicFramePr>
          <p:nvPr/>
        </p:nvGraphicFramePr>
        <p:xfrm>
          <a:off x="5262563" y="1300163"/>
          <a:ext cx="3051175" cy="424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Document" r:id="rId5" imgW="3051175" imgH="4240213" progId="Word.Document.8">
                  <p:embed/>
                </p:oleObj>
              </mc:Choice>
              <mc:Fallback>
                <p:oleObj name="Document" r:id="rId5" imgW="3051175" imgH="4240213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563" y="1300163"/>
                        <a:ext cx="3051175" cy="424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/>
          </p:cNvGraphicFramePr>
          <p:nvPr/>
        </p:nvGraphicFramePr>
        <p:xfrm>
          <a:off x="8153400" y="1295400"/>
          <a:ext cx="1414463" cy="474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Document" r:id="rId7" imgW="1414463" imgH="4746625" progId="Word.Document.8">
                  <p:embed/>
                </p:oleObj>
              </mc:Choice>
              <mc:Fallback>
                <p:oleObj name="Document" r:id="rId7" imgW="1414463" imgH="4746625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1295400"/>
                        <a:ext cx="1414463" cy="474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838200" y="55626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fr-FR" sz="2400" b="0">
                <a:solidFill>
                  <a:srgbClr val="CC0000"/>
                </a:solidFill>
                <a:latin typeface="Times New Roman" panose="02020603050405020304" pitchFamily="18" charset="0"/>
              </a:rPr>
              <a:t>X[X+1] = -1 = 1  =&gt;  X</a:t>
            </a:r>
            <a:r>
              <a:rPr lang="en-GB" altLang="fr-FR" sz="2400" b="0" baseline="30000">
                <a:solidFill>
                  <a:srgbClr val="CC0000"/>
                </a:solidFill>
                <a:latin typeface="Times New Roman" panose="02020603050405020304" pitchFamily="18" charset="0"/>
              </a:rPr>
              <a:t>n</a:t>
            </a:r>
            <a:r>
              <a:rPr lang="en-GB" altLang="fr-FR" sz="2400" b="0">
                <a:solidFill>
                  <a:srgbClr val="CC0000"/>
                </a:solidFill>
                <a:latin typeface="Times New Roman" panose="02020603050405020304" pitchFamily="18" charset="0"/>
              </a:rPr>
              <a:t>[X+1] = 1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5638800" y="55626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GB" altLang="fr-FR" sz="2400" b="0">
                <a:solidFill>
                  <a:srgbClr val="CC0000"/>
                </a:solidFill>
                <a:latin typeface="Times New Roman" panose="02020603050405020304" pitchFamily="18" charset="0"/>
              </a:rPr>
              <a:t>10[9] = 1   =&gt;  10</a:t>
            </a:r>
            <a:r>
              <a:rPr lang="en-GB" altLang="fr-FR" sz="2400" b="0" baseline="30000">
                <a:solidFill>
                  <a:srgbClr val="CC0000"/>
                </a:solidFill>
                <a:latin typeface="Times New Roman" panose="02020603050405020304" pitchFamily="18" charset="0"/>
              </a:rPr>
              <a:t>n</a:t>
            </a:r>
            <a:r>
              <a:rPr lang="en-GB" altLang="fr-FR" sz="2400" b="0">
                <a:solidFill>
                  <a:srgbClr val="CC0000"/>
                </a:solidFill>
                <a:latin typeface="Times New Roman" panose="02020603050405020304" pitchFamily="18" charset="0"/>
              </a:rPr>
              <a:t>[9] = 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17463"/>
            <a:ext cx="8091487" cy="639762"/>
          </a:xfrm>
          <a:noFill/>
        </p:spPr>
        <p:txBody>
          <a:bodyPr lIns="92075" tIns="46038" rIns="92075" bIns="46038"/>
          <a:lstStyle/>
          <a:p>
            <a:r>
              <a:rPr lang="en-GB" altLang="fr-FR" smtClean="0">
                <a:solidFill>
                  <a:schemeClr val="tx1"/>
                </a:solidFill>
              </a:rPr>
              <a:t>… C’est donc juste un CRC !!!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447800"/>
            <a:ext cx="7715250" cy="625475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fr-FR" sz="24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Casting-out 9’s	: 17 encoded into (17,8)</a:t>
            </a:r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77863" y="2159000"/>
            <a:ext cx="8613775" cy="3357563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fr-FR" sz="24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A*N code		: 17 encoded into 153 = 17*9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fr-FR" sz="24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Residue code		: 17 encoded into (17,1) or 171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fr-FR" sz="24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(171 is the multiple of 9 of the form “17x”)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fr-FR" sz="2400" smtClean="0">
                <a:solidFill>
                  <a:schemeClr val="tx1"/>
                </a:solidFill>
                <a:latin typeface="Times New Roman" panose="02020603050405020304" pitchFamily="18" charset="0"/>
              </a:rPr>
              <a:t>Both codes are SETS OF MULTIPLES OF A</a:t>
            </a:r>
          </a:p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GB" altLang="fr-FR" sz="2400" smtClean="0">
                <a:solidFill>
                  <a:schemeClr val="tx1"/>
                </a:solidFill>
                <a:latin typeface="Times New Roman" panose="02020603050405020304" pitchFamily="18" charset="0"/>
              </a:rPr>
              <a:t>both codes are CYCLIC codes (CRC’s)</a:t>
            </a:r>
          </a:p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GB" altLang="fr-FR" sz="24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Examples (basis 10) :</a:t>
            </a:r>
          </a:p>
        </p:txBody>
      </p:sp>
      <p:sp>
        <p:nvSpPr>
          <p:cNvPr id="302085" name="Rectangle 5"/>
          <p:cNvSpPr>
            <a:spLocks noChangeArrowheads="1"/>
          </p:cNvSpPr>
          <p:nvPr/>
        </p:nvSpPr>
        <p:spPr bwMode="auto">
          <a:xfrm>
            <a:off x="533400" y="5157788"/>
            <a:ext cx="3986213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742950" indent="-285750" algn="l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-228600" algn="l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600200" indent="-228600" algn="l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057400" indent="-228600" algn="l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Char char="•"/>
            </a:pPr>
            <a:r>
              <a:rPr lang="en-GB" altLang="fr-FR" sz="2000" b="0">
                <a:solidFill>
                  <a:schemeClr val="tx1"/>
                </a:solidFill>
                <a:latin typeface="Times New Roman" panose="02020603050405020304" pitchFamily="18" charset="0"/>
              </a:rPr>
              <a:t>A = 9 : 10</a:t>
            </a:r>
            <a:r>
              <a:rPr lang="en-GB" altLang="fr-FR" sz="2000" b="0" baseline="30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GB" altLang="fr-FR" sz="2000" b="0">
                <a:solidFill>
                  <a:schemeClr val="tx1"/>
                </a:solidFill>
                <a:latin typeface="Times New Roman" panose="02020603050405020304" pitchFamily="18" charset="0"/>
              </a:rPr>
              <a:t>[9] = 1</a:t>
            </a:r>
          </a:p>
          <a:p>
            <a:pPr>
              <a:buClrTx/>
              <a:buFont typeface="Symbol" panose="05050102010706020507" pitchFamily="18" charset="2"/>
              <a:buChar char="®"/>
            </a:pPr>
            <a:r>
              <a:rPr lang="en-GB" altLang="fr-FR" sz="2000" b="0">
                <a:solidFill>
                  <a:schemeClr val="tx1"/>
                </a:solidFill>
                <a:latin typeface="Times New Roman" panose="02020603050405020304" pitchFamily="18" charset="0"/>
              </a:rPr>
              <a:t> 18 -&gt; 81, 720 -&gt; 207 and 072, ...</a:t>
            </a:r>
            <a:r>
              <a:rPr lang="en-GB" altLang="fr-FR" sz="2800" b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2086" name="Rectangle 6"/>
          <p:cNvSpPr>
            <a:spLocks noChangeArrowheads="1"/>
          </p:cNvSpPr>
          <p:nvPr/>
        </p:nvSpPr>
        <p:spPr bwMode="auto">
          <a:xfrm>
            <a:off x="4495800" y="5181600"/>
            <a:ext cx="5151438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742950" indent="-285750" algn="l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-228600" algn="l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600200" indent="-228600" algn="l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057400" indent="-228600" algn="l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Char char="•"/>
            </a:pPr>
            <a:r>
              <a:rPr lang="en-GB" altLang="fr-FR" sz="2000" b="0">
                <a:solidFill>
                  <a:schemeClr val="tx1"/>
                </a:solidFill>
                <a:latin typeface="Times New Roman" panose="02020603050405020304" pitchFamily="18" charset="0"/>
              </a:rPr>
              <a:t>A = 7 : 10</a:t>
            </a:r>
            <a:r>
              <a:rPr lang="en-GB" altLang="fr-FR" sz="2000" b="0" baseline="30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GB" altLang="fr-FR" sz="2000" b="0">
                <a:solidFill>
                  <a:schemeClr val="tx1"/>
                </a:solidFill>
                <a:latin typeface="Times New Roman" panose="02020603050405020304" pitchFamily="18" charset="0"/>
              </a:rPr>
              <a:t>[7] = 3, 10</a:t>
            </a:r>
            <a:r>
              <a:rPr lang="en-GB" altLang="fr-FR" sz="2000" b="0" baseline="30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GB" altLang="fr-FR" sz="2000" b="0">
                <a:solidFill>
                  <a:schemeClr val="tx1"/>
                </a:solidFill>
                <a:latin typeface="Times New Roman" panose="02020603050405020304" pitchFamily="18" charset="0"/>
              </a:rPr>
              <a:t>[7] = 2, ... 10</a:t>
            </a:r>
            <a:r>
              <a:rPr lang="en-GB" altLang="fr-FR" sz="2000" b="0" baseline="3000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  <a:r>
              <a:rPr lang="en-GB" altLang="fr-FR" sz="2000" b="0">
                <a:solidFill>
                  <a:schemeClr val="tx1"/>
                </a:solidFill>
                <a:latin typeface="Times New Roman" panose="02020603050405020304" pitchFamily="18" charset="0"/>
              </a:rPr>
              <a:t>[7] = 1</a:t>
            </a:r>
          </a:p>
          <a:p>
            <a:pPr>
              <a:buClrTx/>
              <a:buFont typeface="Symbol" panose="05050102010706020507" pitchFamily="18" charset="2"/>
              <a:buChar char="®"/>
            </a:pPr>
            <a:r>
              <a:rPr lang="en-GB" altLang="fr-FR" sz="2000" b="0">
                <a:solidFill>
                  <a:schemeClr val="tx1"/>
                </a:solidFill>
                <a:latin typeface="Times New Roman" panose="02020603050405020304" pitchFamily="18" charset="0"/>
              </a:rPr>
              <a:t> 123459 -&gt; 234591, 345912, 459123, ...</a:t>
            </a:r>
            <a:r>
              <a:rPr lang="en-GB" altLang="fr-FR" sz="2800" b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2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8F8F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2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2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2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2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2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areil photo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020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areil photo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autoUpdateAnimBg="0"/>
      <p:bldP spid="302084" grpId="0" build="p" autoUpdateAnimBg="0"/>
      <p:bldP spid="302085" grpId="0" autoUpdateAnimBg="0"/>
      <p:bldP spid="30208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26988"/>
            <a:ext cx="8382000" cy="695326"/>
          </a:xfrm>
          <a:noFill/>
        </p:spPr>
        <p:txBody>
          <a:bodyPr lIns="92075" tIns="46038" rIns="92075" bIns="46038"/>
          <a:lstStyle/>
          <a:p>
            <a:r>
              <a:rPr lang="en-GB" altLang="fr-FR" smtClean="0">
                <a:solidFill>
                  <a:schemeClr val="tx1"/>
                </a:solidFill>
              </a:rPr>
              <a:t>Un exemple de codage arithmétique</a:t>
            </a:r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533400" y="1676400"/>
            <a:ext cx="8813800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742950" indent="-285750" algn="l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-228600" algn="l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600200" indent="-228600" algn="l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057400" indent="-228600" algn="l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Char char="•"/>
            </a:pPr>
            <a:r>
              <a:rPr lang="en-GB" altLang="fr-FR" sz="2800" b="0">
                <a:solidFill>
                  <a:schemeClr val="tx1"/>
                </a:solidFill>
                <a:latin typeface="Times New Roman" panose="02020603050405020304" pitchFamily="18" charset="0"/>
              </a:rPr>
              <a:t>Residue code		: 17 encoded into (17,1) or 171</a:t>
            </a:r>
          </a:p>
          <a:p>
            <a:pPr>
              <a:buClrTx/>
              <a:buFontTx/>
              <a:buChar char=" "/>
            </a:pPr>
            <a:r>
              <a:rPr lang="en-GB" altLang="fr-FR" sz="2800" b="0">
                <a:solidFill>
                  <a:schemeClr val="tx1"/>
                </a:solidFill>
                <a:latin typeface="Times New Roman" panose="02020603050405020304" pitchFamily="18" charset="0"/>
              </a:rPr>
              <a:t>(because 171 is a multiple of 9)</a:t>
            </a:r>
          </a:p>
        </p:txBody>
      </p:sp>
      <p:sp>
        <p:nvSpPr>
          <p:cNvPr id="304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895600"/>
            <a:ext cx="7013575" cy="3609975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en-GB" altLang="fr-FR" sz="28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fr-FR" sz="28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In practice 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fr-FR" sz="28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r(1) = (9C50BE, 586C7C) </a:t>
            </a:r>
            <a:r>
              <a:rPr lang="en-GB" altLang="fr-FR" sz="20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(Hamming weight 12+12)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fr-FR" sz="28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</a:t>
            </a:r>
            <a:r>
              <a:rPr lang="en-GB" altLang="fr-FR" sz="2400" b="0" smtClean="0">
                <a:solidFill>
                  <a:schemeClr val="tx1"/>
                </a:solidFill>
                <a:latin typeface="Symbol" panose="05050102010706020507" pitchFamily="18" charset="2"/>
              </a:rPr>
              <a:t>¯</a:t>
            </a:r>
            <a:endParaRPr lang="en-GB" altLang="fr-FR" sz="28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fr-FR" sz="28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r(2) = (72B807, B0D8F8) </a:t>
            </a:r>
            <a:r>
              <a:rPr lang="en-GB" altLang="fr-FR" sz="20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(Hamming weight 11+12)</a:t>
            </a:r>
            <a:endParaRPr lang="en-GB" altLang="fr-FR" sz="28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fr-FR" sz="28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r(3) = (491F50, 4E833B) </a:t>
            </a:r>
            <a:r>
              <a:rPr lang="en-GB" altLang="fr-FR" sz="20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(Hamming weight 10+12)</a:t>
            </a:r>
          </a:p>
        </p:txBody>
      </p:sp>
      <p:graphicFrame>
        <p:nvGraphicFramePr>
          <p:cNvPr id="304133" name="Object 5"/>
          <p:cNvGraphicFramePr>
            <a:graphicFrameLocks/>
          </p:cNvGraphicFramePr>
          <p:nvPr/>
        </p:nvGraphicFramePr>
        <p:xfrm>
          <a:off x="7620000" y="3733800"/>
          <a:ext cx="1984375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Document" r:id="rId3" imgW="1984375" imgH="2492375" progId="Word.Document.8">
                  <p:embed/>
                </p:oleObj>
              </mc:Choice>
              <mc:Fallback>
                <p:oleObj name="Document" r:id="rId3" imgW="1984375" imgH="2492375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733800"/>
                        <a:ext cx="1984375" cy="249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4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4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4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4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4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4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autoUpdateAnimBg="0"/>
      <p:bldP spid="304132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13" y="7938"/>
            <a:ext cx="8382000" cy="658812"/>
          </a:xfrm>
          <a:noFill/>
        </p:spPr>
        <p:txBody>
          <a:bodyPr lIns="92075" tIns="46038" rIns="92075" bIns="46038"/>
          <a:lstStyle/>
          <a:p>
            <a:r>
              <a:rPr lang="en-GB" altLang="fr-FR" smtClean="0">
                <a:solidFill>
                  <a:schemeClr val="tx1"/>
                </a:solidFill>
              </a:rPr>
              <a:t>La signature statique (1/3)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93750" y="1341438"/>
            <a:ext cx="8382000" cy="542925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fr-FR" sz="24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PROBLEM : addressing errors   (on data)</a:t>
            </a:r>
          </a:p>
        </p:txBody>
      </p:sp>
      <p:graphicFrame>
        <p:nvGraphicFramePr>
          <p:cNvPr id="305156" name="Object 4"/>
          <p:cNvGraphicFramePr>
            <a:graphicFrameLocks/>
          </p:cNvGraphicFramePr>
          <p:nvPr/>
        </p:nvGraphicFramePr>
        <p:xfrm>
          <a:off x="1020763" y="1938338"/>
          <a:ext cx="8343900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Picture" r:id="rId3" imgW="8343900" imgH="1198563" progId="Word.Picture.8">
                  <p:embed/>
                </p:oleObj>
              </mc:Choice>
              <mc:Fallback>
                <p:oleObj name="Picture" r:id="rId3" imgW="8343900" imgH="1198563" progId="Word.Picture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1938338"/>
                        <a:ext cx="8343900" cy="119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865188" y="3302000"/>
            <a:ext cx="83820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742950" indent="-285750" algn="l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-228600" algn="l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600200" indent="-228600" algn="l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057400" indent="-228600" algn="l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Char char="•"/>
            </a:pPr>
            <a:r>
              <a:rPr lang="en-GB" altLang="fr-FR" sz="2800" b="0">
                <a:solidFill>
                  <a:schemeClr val="tx1"/>
                </a:solidFill>
                <a:latin typeface="Times New Roman" panose="02020603050405020304" pitchFamily="18" charset="0"/>
              </a:rPr>
              <a:t>SOLUTION : the «STATIC SIGNATURE»</a:t>
            </a:r>
          </a:p>
        </p:txBody>
      </p:sp>
      <p:graphicFrame>
        <p:nvGraphicFramePr>
          <p:cNvPr id="305158" name="Object 6"/>
          <p:cNvGraphicFramePr>
            <a:graphicFrameLocks/>
          </p:cNvGraphicFramePr>
          <p:nvPr/>
        </p:nvGraphicFramePr>
        <p:xfrm>
          <a:off x="898525" y="3946525"/>
          <a:ext cx="8524875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Picture" r:id="rId5" imgW="8524875" imgH="1574800" progId="Word.Picture.8">
                  <p:embed/>
                </p:oleObj>
              </mc:Choice>
              <mc:Fallback>
                <p:oleObj name="Picture" r:id="rId5" imgW="8524875" imgH="1574800" progId="Word.Picture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3946525"/>
                        <a:ext cx="8524875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9" name="Object 7"/>
          <p:cNvGraphicFramePr>
            <a:graphicFrameLocks/>
          </p:cNvGraphicFramePr>
          <p:nvPr/>
        </p:nvGraphicFramePr>
        <p:xfrm>
          <a:off x="8324850" y="3059113"/>
          <a:ext cx="941388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Document" r:id="rId7" imgW="941388" imgH="941388" progId="Word.Document.8">
                  <p:embed/>
                </p:oleObj>
              </mc:Choice>
              <mc:Fallback>
                <p:oleObj name="Document" r:id="rId7" imgW="941388" imgH="941388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4850" y="3059113"/>
                        <a:ext cx="941388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0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autoUpdateAnimBg="0"/>
      <p:bldP spid="30515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13" y="-26988"/>
            <a:ext cx="8382000" cy="695326"/>
          </a:xfrm>
          <a:noFill/>
        </p:spPr>
        <p:txBody>
          <a:bodyPr lIns="92075" tIns="46038" rIns="92075" bIns="46038"/>
          <a:lstStyle/>
          <a:p>
            <a:r>
              <a:rPr lang="en-GB" altLang="fr-FR" smtClean="0">
                <a:solidFill>
                  <a:schemeClr val="tx1"/>
                </a:solidFill>
              </a:rPr>
              <a:t>La signature statique (2/3)</a:t>
            </a:r>
          </a:p>
        </p:txBody>
      </p:sp>
      <p:sp>
        <p:nvSpPr>
          <p:cNvPr id="306179" name="Rectangle 3"/>
          <p:cNvSpPr>
            <a:spLocks noChangeArrowheads="1"/>
          </p:cNvSpPr>
          <p:nvPr/>
        </p:nvSpPr>
        <p:spPr bwMode="auto">
          <a:xfrm>
            <a:off x="793750" y="1341438"/>
            <a:ext cx="83820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742950" indent="-285750" algn="l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-228600" algn="l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600200" indent="-228600" algn="l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057400" indent="-228600" algn="l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Char char="•"/>
            </a:pPr>
            <a:r>
              <a:rPr lang="en-GB" altLang="fr-FR" sz="2800" b="0">
                <a:solidFill>
                  <a:schemeClr val="tx1"/>
                </a:solidFill>
                <a:latin typeface="Times New Roman" panose="02020603050405020304" pitchFamily="18" charset="0"/>
              </a:rPr>
              <a:t>PROBLEM : addressing errors   (on program)</a:t>
            </a:r>
          </a:p>
        </p:txBody>
      </p:sp>
      <p:graphicFrame>
        <p:nvGraphicFramePr>
          <p:cNvPr id="306180" name="Object 4"/>
          <p:cNvGraphicFramePr>
            <a:graphicFrameLocks/>
          </p:cNvGraphicFramePr>
          <p:nvPr/>
        </p:nvGraphicFramePr>
        <p:xfrm>
          <a:off x="1020763" y="1938338"/>
          <a:ext cx="8343900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Picture" r:id="rId3" imgW="8343900" imgH="1198563" progId="Word.Picture.8">
                  <p:embed/>
                </p:oleObj>
              </mc:Choice>
              <mc:Fallback>
                <p:oleObj name="Picture" r:id="rId3" imgW="8343900" imgH="1198563" progId="Word.Picture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1938338"/>
                        <a:ext cx="8343900" cy="119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1" name="Rectangle 5"/>
          <p:cNvSpPr>
            <a:spLocks noChangeArrowheads="1"/>
          </p:cNvSpPr>
          <p:nvPr/>
        </p:nvSpPr>
        <p:spPr bwMode="auto">
          <a:xfrm>
            <a:off x="865188" y="3302000"/>
            <a:ext cx="83820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742950" indent="-285750" algn="l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-228600" algn="l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600200" indent="-228600" algn="l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057400" indent="-228600" algn="l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Char char="•"/>
            </a:pPr>
            <a:r>
              <a:rPr lang="en-GB" altLang="fr-FR" sz="2800" b="0">
                <a:solidFill>
                  <a:schemeClr val="tx1"/>
                </a:solidFill>
                <a:latin typeface="Times New Roman" panose="02020603050405020304" pitchFamily="18" charset="0"/>
              </a:rPr>
              <a:t>SOLUTION : the «STATIC SIGNATURE»</a:t>
            </a:r>
          </a:p>
        </p:txBody>
      </p:sp>
      <p:graphicFrame>
        <p:nvGraphicFramePr>
          <p:cNvPr id="306182" name="Object 6"/>
          <p:cNvGraphicFramePr>
            <a:graphicFrameLocks/>
          </p:cNvGraphicFramePr>
          <p:nvPr/>
        </p:nvGraphicFramePr>
        <p:xfrm>
          <a:off x="898525" y="3946525"/>
          <a:ext cx="8524875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Picture" r:id="rId5" imgW="8524875" imgH="1574800" progId="Word.Picture.8">
                  <p:embed/>
                </p:oleObj>
              </mc:Choice>
              <mc:Fallback>
                <p:oleObj name="Picture" r:id="rId5" imgW="8524875" imgH="1574800" progId="Word.Picture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3946525"/>
                        <a:ext cx="8524875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autoUpdateAnimBg="0"/>
      <p:bldP spid="30618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13" y="-38100"/>
            <a:ext cx="8382000" cy="695325"/>
          </a:xfrm>
          <a:noFill/>
        </p:spPr>
        <p:txBody>
          <a:bodyPr lIns="92075" tIns="46038" rIns="92075" bIns="46038"/>
          <a:lstStyle/>
          <a:p>
            <a:r>
              <a:rPr lang="en-GB" altLang="fr-FR" smtClean="0">
                <a:solidFill>
                  <a:schemeClr val="tx1"/>
                </a:solidFill>
              </a:rPr>
              <a:t>La signature statique (3/3)</a:t>
            </a:r>
          </a:p>
        </p:txBody>
      </p:sp>
      <p:graphicFrame>
        <p:nvGraphicFramePr>
          <p:cNvPr id="30723" name="Object 3"/>
          <p:cNvGraphicFramePr>
            <a:graphicFrameLocks noGrp="1"/>
          </p:cNvGraphicFramePr>
          <p:nvPr>
            <p:ph idx="1"/>
          </p:nvPr>
        </p:nvGraphicFramePr>
        <p:xfrm>
          <a:off x="1628775" y="1377950"/>
          <a:ext cx="7332663" cy="448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Picture" r:id="rId3" imgW="5772912" imgH="3529584" progId="Word.Picture.8">
                  <p:embed/>
                </p:oleObj>
              </mc:Choice>
              <mc:Fallback>
                <p:oleObj name="Picture" r:id="rId3" imgW="5772912" imgH="3529584" progId="Word.Picture.8">
                  <p:embed/>
                  <p:pic>
                    <p:nvPicPr>
                      <p:cNvPr id="0" name="Object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1377950"/>
                        <a:ext cx="7332663" cy="448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80963"/>
            <a:ext cx="8605838" cy="544512"/>
          </a:xfrm>
        </p:spPr>
        <p:txBody>
          <a:bodyPr/>
          <a:lstStyle/>
          <a:p>
            <a:r>
              <a:rPr lang="fr-FR" altLang="fr-FR" smtClean="0"/>
              <a:t>Ce qu’il faut retenir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109663"/>
            <a:ext cx="8955088" cy="4638675"/>
          </a:xfrm>
        </p:spPr>
        <p:txBody>
          <a:bodyPr/>
          <a:lstStyle/>
          <a:p>
            <a:r>
              <a:rPr lang="fr-FR" altLang="fr-FR" smtClean="0"/>
              <a:t>Ne jamais multiplier les </a:t>
            </a:r>
            <a:r>
              <a:rPr lang="fr-FR" altLang="fr-FR" smtClean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endParaRPr lang="fr-FR" altLang="fr-FR" baseline="-2500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fr-FR" altLang="fr-FR" smtClean="0">
                <a:solidFill>
                  <a:schemeClr val="tx1"/>
                </a:solidFill>
                <a:sym typeface="Symbol" panose="05050102010706020507" pitchFamily="18" charset="2"/>
              </a:rPr>
              <a:t>Surveiller les redondances (attention aux pannes latentes)</a:t>
            </a:r>
          </a:p>
          <a:p>
            <a:r>
              <a:rPr lang="fr-FR" altLang="fr-FR" smtClean="0">
                <a:solidFill>
                  <a:schemeClr val="tx1"/>
                </a:solidFill>
                <a:sym typeface="Symbol" panose="05050102010706020507" pitchFamily="18" charset="2"/>
              </a:rPr>
              <a:t>Il n’y a pas que la redondance :</a:t>
            </a:r>
          </a:p>
          <a:p>
            <a:pPr lvl="1"/>
            <a:r>
              <a:rPr lang="fr-FR" altLang="fr-FR" smtClean="0">
                <a:solidFill>
                  <a:schemeClr val="tx1"/>
                </a:solidFill>
                <a:sym typeface="Symbol" panose="05050102010706020507" pitchFamily="18" charset="2"/>
              </a:rPr>
              <a:t>Diversité fonctionnelle (le bon exemple : le VDA)</a:t>
            </a:r>
          </a:p>
          <a:p>
            <a:pPr lvl="1"/>
            <a:r>
              <a:rPr lang="fr-FR" altLang="fr-FR" smtClean="0">
                <a:solidFill>
                  <a:schemeClr val="tx1"/>
                </a:solidFill>
                <a:sym typeface="Symbol" panose="05050102010706020507" pitchFamily="18" charset="2"/>
              </a:rPr>
              <a:t>Le marteau-pilon : le processeur codé</a:t>
            </a:r>
          </a:p>
          <a:p>
            <a:pPr lvl="2"/>
            <a:r>
              <a:rPr lang="fr-FR" altLang="fr-FR" smtClean="0">
                <a:solidFill>
                  <a:schemeClr val="tx1"/>
                </a:solidFill>
                <a:sym typeface="Symbol" panose="05050102010706020507" pitchFamily="18" charset="2"/>
              </a:rPr>
              <a:t>Ne sait pas traiter les calculs flottants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238" y="55563"/>
            <a:ext cx="8818562" cy="565150"/>
          </a:xfrm>
        </p:spPr>
        <p:txBody>
          <a:bodyPr/>
          <a:lstStyle/>
          <a:p>
            <a:r>
              <a:rPr lang="fr-FR" altLang="fr-FR" smtClean="0"/>
              <a:t>Rappel : Les systèmes « série » : </a:t>
            </a:r>
            <a:r>
              <a:rPr lang="fr-FR" altLang="fr-FR" smtClean="0">
                <a:sym typeface="Symbol" panose="05050102010706020507" pitchFamily="18" charset="2"/>
              </a:rPr>
              <a:t></a:t>
            </a:r>
            <a:r>
              <a:rPr lang="fr-FR" altLang="fr-FR" smtClean="0"/>
              <a:t>(t)  =  </a:t>
            </a:r>
            <a:r>
              <a:rPr lang="fr-FR" altLang="fr-FR" smtClean="0">
                <a:sym typeface="Symbol" panose="05050102010706020507" pitchFamily="18" charset="2"/>
              </a:rPr>
              <a:t> </a:t>
            </a:r>
            <a:r>
              <a:rPr lang="fr-FR" altLang="fr-FR" baseline="-25000" smtClean="0">
                <a:sym typeface="Symbol" panose="05050102010706020507" pitchFamily="18" charset="2"/>
              </a:rPr>
              <a:t>i</a:t>
            </a:r>
            <a:r>
              <a:rPr lang="fr-FR" altLang="fr-FR" smtClean="0">
                <a:sym typeface="Symbol" panose="05050102010706020507" pitchFamily="18" charset="2"/>
              </a:rPr>
              <a:t>(t)</a:t>
            </a:r>
            <a:endParaRPr lang="en-US" altLang="fr-FR" smtClean="0">
              <a:sym typeface="Symbol" panose="05050102010706020507" pitchFamily="18" charset="2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" y="5218113"/>
            <a:ext cx="9575800" cy="623887"/>
          </a:xfrm>
          <a:solidFill>
            <a:srgbClr val="FFFF99"/>
          </a:solidFill>
          <a:ln w="635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ebdings" panose="05030102010509060703" pitchFamily="18" charset="2"/>
              <a:buNone/>
            </a:pPr>
            <a:r>
              <a:rPr lang="en-US" altLang="fr-FR" smtClean="0"/>
              <a:t>Donc : une mise en série de composants exponentiels est exponentielle</a:t>
            </a:r>
          </a:p>
        </p:txBody>
      </p:sp>
      <p:grpSp>
        <p:nvGrpSpPr>
          <p:cNvPr id="5124" name="Group 12"/>
          <p:cNvGrpSpPr>
            <a:grpSpLocks/>
          </p:cNvGrpSpPr>
          <p:nvPr/>
        </p:nvGrpSpPr>
        <p:grpSpPr bwMode="auto">
          <a:xfrm>
            <a:off x="7761288" y="2205038"/>
            <a:ext cx="1849437" cy="365125"/>
            <a:chOff x="4314" y="1026"/>
            <a:chExt cx="1165" cy="230"/>
          </a:xfrm>
        </p:grpSpPr>
        <p:sp>
          <p:nvSpPr>
            <p:cNvPr id="5128" name="Text Box 5"/>
            <p:cNvSpPr txBox="1">
              <a:spLocks noChangeArrowheads="1"/>
            </p:cNvSpPr>
            <p:nvPr/>
          </p:nvSpPr>
          <p:spPr bwMode="auto">
            <a:xfrm>
              <a:off x="4461" y="1026"/>
              <a:ext cx="287" cy="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 defTabSz="762000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 defTabSz="762000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 defTabSz="762000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600" b="0">
                  <a:solidFill>
                    <a:schemeClr val="tx1"/>
                  </a:solidFill>
                </a:rPr>
                <a:t>R1</a:t>
              </a:r>
            </a:p>
          </p:txBody>
        </p:sp>
        <p:sp>
          <p:nvSpPr>
            <p:cNvPr id="5129" name="Text Box 6"/>
            <p:cNvSpPr txBox="1">
              <a:spLocks noChangeArrowheads="1"/>
            </p:cNvSpPr>
            <p:nvPr/>
          </p:nvSpPr>
          <p:spPr bwMode="auto">
            <a:xfrm>
              <a:off x="5047" y="1036"/>
              <a:ext cx="287" cy="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 defTabSz="762000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 defTabSz="762000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 defTabSz="762000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600" b="0">
                  <a:solidFill>
                    <a:schemeClr val="tx1"/>
                  </a:solidFill>
                </a:rPr>
                <a:t>R2</a:t>
              </a:r>
            </a:p>
          </p:txBody>
        </p:sp>
        <p:sp>
          <p:nvSpPr>
            <p:cNvPr id="5130" name="Line 7"/>
            <p:cNvSpPr>
              <a:spLocks noChangeShapeType="1"/>
            </p:cNvSpPr>
            <p:nvPr/>
          </p:nvSpPr>
          <p:spPr bwMode="auto">
            <a:xfrm>
              <a:off x="4314" y="11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31" name="Line 8"/>
            <p:cNvSpPr>
              <a:spLocks noChangeShapeType="1"/>
            </p:cNvSpPr>
            <p:nvPr/>
          </p:nvSpPr>
          <p:spPr bwMode="auto">
            <a:xfrm>
              <a:off x="4759" y="113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32" name="Line 9"/>
            <p:cNvSpPr>
              <a:spLocks noChangeShapeType="1"/>
            </p:cNvSpPr>
            <p:nvPr/>
          </p:nvSpPr>
          <p:spPr bwMode="auto">
            <a:xfrm>
              <a:off x="5335" y="11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42698" name="Rectangle 10"/>
          <p:cNvSpPr>
            <a:spLocks noChangeArrowheads="1"/>
          </p:cNvSpPr>
          <p:nvPr/>
        </p:nvSpPr>
        <p:spPr bwMode="auto">
          <a:xfrm>
            <a:off x="85725" y="4098925"/>
            <a:ext cx="908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indent="161925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327025" indent="161925" algn="l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654050" indent="161925" algn="l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981075" indent="177800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1323975" indent="168275" algn="l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0">
                <a:solidFill>
                  <a:schemeClr val="tx1"/>
                </a:solidFill>
                <a:sym typeface="Symbol" panose="05050102010706020507" pitchFamily="18" charset="2"/>
              </a:rPr>
              <a:t>(t)	= </a:t>
            </a:r>
            <a:r>
              <a:rPr lang="fr-FR" altLang="fr-FR" b="0" u="sng">
                <a:solidFill>
                  <a:schemeClr val="tx1"/>
                </a:solidFill>
                <a:sym typeface="Symbol" panose="05050102010706020507" pitchFamily="18" charset="2"/>
              </a:rPr>
              <a:t>-R’</a:t>
            </a:r>
            <a:r>
              <a:rPr lang="fr-FR" altLang="fr-FR" b="0">
                <a:solidFill>
                  <a:schemeClr val="tx1"/>
                </a:solidFill>
                <a:sym typeface="Symbol" panose="05050102010706020507" pitchFamily="18" charset="2"/>
              </a:rPr>
              <a:t>	=    </a:t>
            </a:r>
            <a:r>
              <a:rPr lang="fr-FR" altLang="fr-FR" b="0" u="sng">
                <a:solidFill>
                  <a:schemeClr val="tx1"/>
                </a:solidFill>
                <a:sym typeface="Symbol" panose="05050102010706020507" pitchFamily="18" charset="2"/>
              </a:rPr>
              <a:t>-R</a:t>
            </a:r>
            <a:r>
              <a:rPr lang="fr-FR" altLang="fr-FR" b="0" u="sng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fr-FR" altLang="fr-FR" b="0" u="sng">
                <a:solidFill>
                  <a:schemeClr val="tx1"/>
                </a:solidFill>
                <a:sym typeface="Symbol" panose="05050102010706020507" pitchFamily="18" charset="2"/>
              </a:rPr>
              <a:t>’R</a:t>
            </a:r>
            <a:r>
              <a:rPr lang="fr-FR" altLang="fr-FR" b="0" u="sng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fr-FR" altLang="fr-FR" b="0" u="sng">
                <a:solidFill>
                  <a:schemeClr val="tx1"/>
                </a:solidFill>
                <a:sym typeface="Symbol" panose="05050102010706020507" pitchFamily="18" charset="2"/>
              </a:rPr>
              <a:t> -R</a:t>
            </a:r>
            <a:r>
              <a:rPr lang="fr-FR" altLang="fr-FR" b="0" u="sng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fr-FR" altLang="fr-FR" b="0" u="sng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fr-FR" altLang="fr-FR" b="0" u="sng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fr-FR" altLang="fr-FR" b="0" u="sng">
                <a:solidFill>
                  <a:schemeClr val="tx1"/>
                </a:solidFill>
                <a:sym typeface="Symbol" panose="05050102010706020507" pitchFamily="18" charset="2"/>
              </a:rPr>
              <a:t>’</a:t>
            </a:r>
            <a:r>
              <a:rPr lang="fr-FR" altLang="fr-FR" b="0">
                <a:solidFill>
                  <a:schemeClr val="tx1"/>
                </a:solidFill>
                <a:sym typeface="Symbol" panose="05050102010706020507" pitchFamily="18" charset="2"/>
              </a:rPr>
              <a:t>	= -</a:t>
            </a:r>
            <a:r>
              <a:rPr lang="fr-FR" altLang="fr-FR" b="0" u="sng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fr-FR" altLang="fr-FR" b="0" u="sng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fr-FR" altLang="fr-FR" b="0">
                <a:solidFill>
                  <a:schemeClr val="tx1"/>
                </a:solidFill>
                <a:sym typeface="Symbol" panose="05050102010706020507" pitchFamily="18" charset="2"/>
              </a:rPr>
              <a:t>’ - </a:t>
            </a:r>
            <a:r>
              <a:rPr lang="fr-FR" altLang="fr-FR" b="0" u="sng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fr-FR" altLang="fr-FR" b="0" u="sng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fr-FR" altLang="fr-FR" b="0">
                <a:solidFill>
                  <a:schemeClr val="tx1"/>
                </a:solidFill>
                <a:sym typeface="Symbol" panose="05050102010706020507" pitchFamily="18" charset="2"/>
              </a:rPr>
              <a:t>’	= </a:t>
            </a:r>
            <a:r>
              <a:rPr lang="fr-FR" altLang="fr-FR" b="0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fr-FR" altLang="fr-FR" b="0">
                <a:solidFill>
                  <a:schemeClr val="tx1"/>
                </a:solidFill>
                <a:sym typeface="Symbol" panose="05050102010706020507" pitchFamily="18" charset="2"/>
              </a:rPr>
              <a:t>(t) + </a:t>
            </a:r>
            <a:r>
              <a:rPr lang="fr-FR" altLang="fr-FR" b="0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fr-FR" altLang="fr-FR" b="0">
                <a:solidFill>
                  <a:schemeClr val="tx1"/>
                </a:solidFill>
                <a:sym typeface="Symbol" panose="05050102010706020507" pitchFamily="18" charset="2"/>
              </a:rPr>
              <a:t>(t)</a:t>
            </a:r>
          </a:p>
          <a:p>
            <a:pPr>
              <a:buFont typeface="Webdings" panose="05030102010509060703" pitchFamily="18" charset="2"/>
              <a:buNone/>
            </a:pPr>
            <a:r>
              <a:rPr lang="fr-FR" altLang="fr-FR" b="0">
                <a:solidFill>
                  <a:schemeClr val="tx1"/>
                </a:solidFill>
                <a:sym typeface="Symbol" panose="05050102010706020507" pitchFamily="18" charset="2"/>
              </a:rPr>
              <a:t>	    R                  R</a:t>
            </a:r>
            <a:r>
              <a:rPr lang="fr-FR" altLang="fr-FR" b="0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fr-FR" altLang="fr-FR" b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fr-FR" altLang="fr-FR" b="0" baseline="-25000">
                <a:solidFill>
                  <a:schemeClr val="tx1"/>
                </a:solidFill>
                <a:sym typeface="Symbol" panose="05050102010706020507" pitchFamily="18" charset="2"/>
              </a:rPr>
              <a:t>2 </a:t>
            </a:r>
            <a:r>
              <a:rPr lang="fr-FR" altLang="fr-FR" b="0">
                <a:solidFill>
                  <a:schemeClr val="tx1"/>
                </a:solidFill>
                <a:sym typeface="Symbol" panose="05050102010706020507" pitchFamily="18" charset="2"/>
              </a:rPr>
              <a:t>		     R</a:t>
            </a:r>
            <a:r>
              <a:rPr lang="fr-FR" altLang="fr-FR" b="0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fr-FR" altLang="fr-FR" b="0">
                <a:solidFill>
                  <a:schemeClr val="tx1"/>
                </a:solidFill>
                <a:sym typeface="Symbol" panose="05050102010706020507" pitchFamily="18" charset="2"/>
              </a:rPr>
              <a:t>    R</a:t>
            </a:r>
            <a:r>
              <a:rPr lang="fr-FR" altLang="fr-FR" b="0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126" name="Rectangle 11"/>
          <p:cNvSpPr>
            <a:spLocks noChangeArrowheads="1"/>
          </p:cNvSpPr>
          <p:nvPr/>
        </p:nvSpPr>
        <p:spPr bwMode="auto">
          <a:xfrm>
            <a:off x="668338" y="801688"/>
            <a:ext cx="9072562" cy="190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indent="161925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327025" indent="161925" algn="l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654050" indent="161925" algn="l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981075" indent="177800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1323975" indent="168275" algn="l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Définition 1 :		système OK </a:t>
            </a:r>
            <a:r>
              <a:rPr lang="en-US" altLang="fr-FR">
                <a:sym typeface="Symbol" panose="05050102010706020507" pitchFamily="18" charset="2"/>
              </a:rPr>
              <a:t></a:t>
            </a:r>
            <a:r>
              <a:rPr lang="en-US" altLang="fr-FR"/>
              <a:t> TOUS ses composants sont OK</a:t>
            </a:r>
          </a:p>
          <a:p>
            <a:pPr lvl="1"/>
            <a:r>
              <a:rPr lang="en-US" altLang="fr-FR"/>
              <a:t>Définition 1bis : “tout est utile”</a:t>
            </a:r>
          </a:p>
          <a:p>
            <a:r>
              <a:rPr lang="en-US" altLang="fr-FR"/>
              <a:t>Définition 2 :			  T</a:t>
            </a:r>
            <a:r>
              <a:rPr lang="en-US" altLang="fr-FR" baseline="-25000"/>
              <a:t>sys</a:t>
            </a:r>
            <a:r>
              <a:rPr lang="en-US" altLang="fr-FR"/>
              <a:t> = min { T</a:t>
            </a:r>
            <a:r>
              <a:rPr lang="en-US" altLang="fr-FR" baseline="-25000"/>
              <a:t>comp</a:t>
            </a:r>
            <a:r>
              <a:rPr lang="en-US" altLang="fr-FR" baseline="-50000"/>
              <a:t>i</a:t>
            </a:r>
            <a:r>
              <a:rPr lang="en-US" altLang="fr-FR"/>
              <a:t> }</a:t>
            </a:r>
          </a:p>
          <a:p>
            <a:pPr lvl="1"/>
            <a:r>
              <a:rPr lang="en-US" altLang="fr-FR"/>
              <a:t>‘T’ = temps avant défaillance</a:t>
            </a:r>
          </a:p>
          <a:p>
            <a:r>
              <a:rPr lang="en-US" altLang="fr-FR"/>
              <a:t>Bloc-Diagramme de Fiabilité :</a:t>
            </a:r>
          </a:p>
        </p:txBody>
      </p:sp>
      <p:sp>
        <p:nvSpPr>
          <p:cNvPr id="242701" name="Rectangle 13"/>
          <p:cNvSpPr>
            <a:spLocks noChangeArrowheads="1"/>
          </p:cNvSpPr>
          <p:nvPr/>
        </p:nvSpPr>
        <p:spPr bwMode="auto">
          <a:xfrm>
            <a:off x="71438" y="3165475"/>
            <a:ext cx="9598025" cy="83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99" tIns="47799" rIns="95599" bIns="47799"/>
          <a:lstStyle>
            <a:lvl1pPr indent="161925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327025" indent="161925" algn="l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654050" indent="161925" algn="l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981075" indent="177800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1323975" indent="168275" algn="l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Conséquence (de déf. 1) :		R(t) = R</a:t>
            </a:r>
            <a:r>
              <a:rPr lang="en-US" altLang="fr-FR" baseline="-25000"/>
              <a:t>1</a:t>
            </a:r>
            <a:r>
              <a:rPr lang="en-US" altLang="fr-FR"/>
              <a:t>(t)R</a:t>
            </a:r>
            <a:r>
              <a:rPr lang="en-US" altLang="fr-FR" baseline="-25000"/>
              <a:t>2</a:t>
            </a:r>
            <a:r>
              <a:rPr lang="en-US" altLang="fr-FR"/>
              <a:t>(t)</a:t>
            </a:r>
          </a:p>
          <a:p>
            <a:pPr lvl="1"/>
            <a:r>
              <a:rPr lang="en-US" altLang="fr-FR"/>
              <a:t>Si les pannes sur les 2 composants sont indépendantes (pas de “mode commun”)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 animBg="1"/>
      <p:bldP spid="242698" grpId="0"/>
      <p:bldP spid="24270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-53975"/>
            <a:ext cx="9201150" cy="782638"/>
          </a:xfrm>
        </p:spPr>
        <p:txBody>
          <a:bodyPr/>
          <a:lstStyle/>
          <a:p>
            <a:r>
              <a:rPr lang="fr-FR" altLang="fr-FR" smtClean="0"/>
              <a:t>Annexe: Respectez les unités !!!</a:t>
            </a:r>
            <a:br>
              <a:rPr lang="fr-FR" altLang="fr-FR" smtClean="0"/>
            </a:br>
            <a:r>
              <a:rPr lang="fr-FR" altLang="fr-FR" smtClean="0"/>
              <a:t>(</a:t>
            </a:r>
            <a:r>
              <a:rPr lang="fr-FR" altLang="fr-FR" sz="2000" smtClean="0"/>
              <a:t>ou comment faire « parler » les chiffres</a:t>
            </a:r>
            <a:r>
              <a:rPr lang="fr-FR" altLang="fr-FR" smtClean="0"/>
              <a:t>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" y="2644775"/>
            <a:ext cx="5229225" cy="517525"/>
          </a:xfrm>
        </p:spPr>
        <p:txBody>
          <a:bodyPr/>
          <a:lstStyle/>
          <a:p>
            <a:r>
              <a:rPr lang="fr-FR" altLang="fr-FR" smtClean="0"/>
              <a:t>10</a:t>
            </a:r>
            <a:r>
              <a:rPr lang="fr-FR" altLang="fr-FR" baseline="30000" smtClean="0"/>
              <a:t>-6</a:t>
            </a:r>
            <a:r>
              <a:rPr lang="fr-FR" altLang="fr-FR" smtClean="0"/>
              <a:t>/h   * 10</a:t>
            </a:r>
            <a:r>
              <a:rPr lang="fr-FR" altLang="fr-FR" baseline="30000" smtClean="0"/>
              <a:t>-6</a:t>
            </a:r>
            <a:r>
              <a:rPr lang="fr-FR" altLang="fr-FR" smtClean="0"/>
              <a:t>/h   = 10</a:t>
            </a:r>
            <a:r>
              <a:rPr lang="fr-FR" altLang="fr-FR" baseline="30000" smtClean="0"/>
              <a:t>-12</a:t>
            </a:r>
            <a:r>
              <a:rPr lang="fr-FR" altLang="fr-FR" smtClean="0"/>
              <a:t>/h</a:t>
            </a: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60325" y="3406775"/>
            <a:ext cx="3800475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4" tIns="47892" rIns="95784" bIns="47892"/>
          <a:lstStyle>
            <a:lvl1pPr indent="161925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327025" indent="161925" algn="l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654050" indent="161925" algn="l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981075" indent="177800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1323975" indent="168275" algn="l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/>
              <a:t>10</a:t>
            </a:r>
            <a:r>
              <a:rPr lang="fr-FR" altLang="fr-FR" baseline="30000"/>
              <a:t>-2</a:t>
            </a:r>
            <a:r>
              <a:rPr lang="fr-FR" altLang="fr-FR"/>
              <a:t>/an * 10</a:t>
            </a:r>
            <a:r>
              <a:rPr lang="fr-FR" altLang="fr-FR" baseline="30000"/>
              <a:t>-2</a:t>
            </a:r>
            <a:r>
              <a:rPr lang="fr-FR" altLang="fr-FR"/>
              <a:t>/an = 10</a:t>
            </a:r>
            <a:r>
              <a:rPr lang="fr-FR" altLang="fr-FR" baseline="30000"/>
              <a:t>-4</a:t>
            </a:r>
            <a:r>
              <a:rPr lang="fr-FR" altLang="fr-FR"/>
              <a:t>/an</a:t>
            </a:r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60325" y="1730375"/>
            <a:ext cx="5576888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4" tIns="47892" rIns="95784" bIns="47892"/>
          <a:lstStyle>
            <a:lvl1pPr indent="161925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327025" indent="161925" algn="l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654050" indent="161925" algn="l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981075" indent="177800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1323975" indent="168275" algn="l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/>
              <a:t>Rappel : 1 an ≈ 10000 h</a:t>
            </a:r>
          </a:p>
        </p:txBody>
      </p:sp>
      <p:pic>
        <p:nvPicPr>
          <p:cNvPr id="3277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47825"/>
            <a:ext cx="63246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5" name="Rectangle 8"/>
          <p:cNvSpPr>
            <a:spLocks noChangeArrowheads="1"/>
          </p:cNvSpPr>
          <p:nvPr/>
        </p:nvSpPr>
        <p:spPr bwMode="auto">
          <a:xfrm>
            <a:off x="60325" y="4473575"/>
            <a:ext cx="44132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4" tIns="47892" rIns="95784" bIns="47892"/>
          <a:lstStyle>
            <a:lvl1pPr indent="161925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327025" indent="161925" algn="l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654050" indent="161925" algn="l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981075" indent="177800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1323975" indent="168275" algn="l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/>
              <a:t>Question : 10</a:t>
            </a:r>
            <a:r>
              <a:rPr lang="fr-FR" altLang="fr-FR" baseline="30000"/>
              <a:t>-4</a:t>
            </a:r>
            <a:r>
              <a:rPr lang="fr-FR" altLang="fr-FR"/>
              <a:t>/an  = 10</a:t>
            </a:r>
            <a:r>
              <a:rPr lang="fr-FR" altLang="fr-FR" baseline="30000"/>
              <a:t>-12</a:t>
            </a:r>
            <a:r>
              <a:rPr lang="fr-FR" altLang="fr-FR"/>
              <a:t>/h ?</a:t>
            </a:r>
          </a:p>
        </p:txBody>
      </p:sp>
      <p:sp>
        <p:nvSpPr>
          <p:cNvPr id="32776" name="Text Box 9"/>
          <p:cNvSpPr txBox="1">
            <a:spLocks noChangeArrowheads="1"/>
          </p:cNvSpPr>
          <p:nvPr/>
        </p:nvSpPr>
        <p:spPr bwMode="auto">
          <a:xfrm>
            <a:off x="8153400" y="5029200"/>
            <a:ext cx="1354138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>
            <a:spAutoFit/>
          </a:bodyPr>
          <a:lstStyle>
            <a:lvl1pPr algn="l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084887"/>
                </a:solidFill>
              </a:rPr>
              <a:t>(ref : ARP 4761)</a:t>
            </a:r>
          </a:p>
        </p:txBody>
      </p:sp>
      <p:sp>
        <p:nvSpPr>
          <p:cNvPr id="32777" name="AutoShape 1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9294813" y="6137275"/>
            <a:ext cx="611187" cy="720725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76288" y="80963"/>
            <a:ext cx="8972550" cy="544512"/>
          </a:xfrm>
        </p:spPr>
        <p:txBody>
          <a:bodyPr/>
          <a:lstStyle/>
          <a:p>
            <a:r>
              <a:rPr lang="fr-FR" altLang="fr-FR" dirty="0" smtClean="0"/>
              <a:t>Annexe: Taux de panne constant sur système maintenu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5300663"/>
            <a:ext cx="2576513" cy="590550"/>
          </a:xfrm>
        </p:spPr>
        <p:txBody>
          <a:bodyPr/>
          <a:lstStyle/>
          <a:p>
            <a:r>
              <a:rPr lang="fr-FR" altLang="fr-FR" smtClean="0"/>
              <a:t>Bazovsky 1961 </a:t>
            </a:r>
          </a:p>
        </p:txBody>
      </p:sp>
      <p:pic>
        <p:nvPicPr>
          <p:cNvPr id="33796" name="Picture 4" descr="bazovsky_fig7_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1628775"/>
            <a:ext cx="5364163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5" descr="bazovsky_fig7_6_t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38" y="793750"/>
            <a:ext cx="6608762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6" descr="bazovsky_fig7_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8" y="3649663"/>
            <a:ext cx="5421312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8"/>
          <p:cNvSpPr>
            <a:spLocks noChangeArrowheads="1"/>
          </p:cNvSpPr>
          <p:nvPr/>
        </p:nvSpPr>
        <p:spPr bwMode="auto">
          <a:xfrm>
            <a:off x="668338" y="801688"/>
            <a:ext cx="9072562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indent="161925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327025" indent="161925" algn="l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654050" indent="161925" algn="l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981075" indent="177800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1323975" indent="168275" algn="l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Définition 1 :		système KO </a:t>
            </a:r>
            <a:r>
              <a:rPr lang="en-US" altLang="fr-FR">
                <a:sym typeface="Symbol" panose="05050102010706020507" pitchFamily="18" charset="2"/>
              </a:rPr>
              <a:t></a:t>
            </a:r>
            <a:r>
              <a:rPr lang="en-US" altLang="fr-FR"/>
              <a:t> TOUS ses composants sont KO</a:t>
            </a:r>
          </a:p>
          <a:p>
            <a:r>
              <a:rPr lang="en-US" altLang="fr-FR"/>
              <a:t>Définition 2 :			  T</a:t>
            </a:r>
            <a:r>
              <a:rPr lang="en-US" altLang="fr-FR" baseline="-25000"/>
              <a:t>sys</a:t>
            </a:r>
            <a:r>
              <a:rPr lang="en-US" altLang="fr-FR"/>
              <a:t> = max { T</a:t>
            </a:r>
            <a:r>
              <a:rPr lang="en-US" altLang="fr-FR" baseline="-25000"/>
              <a:t>comp</a:t>
            </a:r>
            <a:r>
              <a:rPr lang="en-US" altLang="fr-FR" baseline="-50000"/>
              <a:t>i</a:t>
            </a:r>
            <a:r>
              <a:rPr lang="en-US" altLang="fr-FR"/>
              <a:t> }</a:t>
            </a:r>
          </a:p>
          <a:p>
            <a:r>
              <a:rPr lang="en-US" altLang="fr-FR"/>
              <a:t>Bloc-Diagramme de Fiabilité :</a:t>
            </a:r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84238" y="30163"/>
            <a:ext cx="8818562" cy="627062"/>
          </a:xfrm>
        </p:spPr>
        <p:txBody>
          <a:bodyPr/>
          <a:lstStyle/>
          <a:p>
            <a:r>
              <a:rPr lang="fr-FR" altLang="fr-FR" smtClean="0"/>
              <a:t>Systèmes parallèles (1/3) : </a:t>
            </a:r>
            <a:r>
              <a:rPr lang="fr-FR" altLang="fr-FR" smtClean="0">
                <a:solidFill>
                  <a:schemeClr val="tx1"/>
                </a:solidFill>
                <a:sym typeface="Symbol" panose="05050102010706020507" pitchFamily="18" charset="2"/>
              </a:rPr>
              <a:t>(t) = ?????????</a:t>
            </a:r>
          </a:p>
        </p:txBody>
      </p:sp>
      <p:pic>
        <p:nvPicPr>
          <p:cNvPr id="194565" name="Picture 10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3487738"/>
            <a:ext cx="4032250" cy="282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66" name="Picture 10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13" y="3490913"/>
            <a:ext cx="4032250" cy="281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807" name="Rectangle 39"/>
          <p:cNvSpPr>
            <a:spLocks noChangeArrowheads="1"/>
          </p:cNvSpPr>
          <p:nvPr/>
        </p:nvSpPr>
        <p:spPr bwMode="auto">
          <a:xfrm>
            <a:off x="57150" y="2384425"/>
            <a:ext cx="60118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99" tIns="47799" rIns="95599" bIns="47799"/>
          <a:lstStyle>
            <a:lvl1pPr indent="161925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327025" indent="161925" algn="l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654050" indent="161925" algn="l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981075" indent="177800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1323975" indent="168275" algn="l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Conséquence :		F(t) = F</a:t>
            </a:r>
            <a:r>
              <a:rPr lang="en-US" altLang="fr-FR" baseline="-25000"/>
              <a:t>1</a:t>
            </a:r>
            <a:r>
              <a:rPr lang="en-US" altLang="fr-FR"/>
              <a:t>(t)F</a:t>
            </a:r>
            <a:r>
              <a:rPr lang="en-US" altLang="fr-FR" baseline="-25000"/>
              <a:t>2</a:t>
            </a:r>
            <a:r>
              <a:rPr lang="en-US" altLang="fr-FR"/>
              <a:t>(t)</a:t>
            </a:r>
          </a:p>
        </p:txBody>
      </p:sp>
      <p:grpSp>
        <p:nvGrpSpPr>
          <p:cNvPr id="6151" name="Group 37"/>
          <p:cNvGrpSpPr>
            <a:grpSpLocks/>
          </p:cNvGrpSpPr>
          <p:nvPr/>
        </p:nvGrpSpPr>
        <p:grpSpPr bwMode="auto">
          <a:xfrm>
            <a:off x="7661275" y="1412875"/>
            <a:ext cx="1863725" cy="806450"/>
            <a:chOff x="4418" y="1359"/>
            <a:chExt cx="1174" cy="508"/>
          </a:xfrm>
        </p:grpSpPr>
        <p:sp>
          <p:nvSpPr>
            <p:cNvPr id="6154" name="Text Box 22"/>
            <p:cNvSpPr txBox="1">
              <a:spLocks noChangeArrowheads="1"/>
            </p:cNvSpPr>
            <p:nvPr/>
          </p:nvSpPr>
          <p:spPr bwMode="auto">
            <a:xfrm>
              <a:off x="4850" y="1359"/>
              <a:ext cx="273" cy="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 defTabSz="762000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 defTabSz="762000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 defTabSz="762000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600" b="0">
                  <a:solidFill>
                    <a:schemeClr val="tx1"/>
                  </a:solidFill>
                </a:rPr>
                <a:t>F1</a:t>
              </a:r>
            </a:p>
          </p:txBody>
        </p:sp>
        <p:sp>
          <p:nvSpPr>
            <p:cNvPr id="6155" name="Text Box 23"/>
            <p:cNvSpPr txBox="1">
              <a:spLocks noChangeArrowheads="1"/>
            </p:cNvSpPr>
            <p:nvPr/>
          </p:nvSpPr>
          <p:spPr bwMode="auto">
            <a:xfrm>
              <a:off x="4850" y="1647"/>
              <a:ext cx="273" cy="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 defTabSz="762000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 defTabSz="762000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 defTabSz="762000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600" b="0">
                  <a:solidFill>
                    <a:schemeClr val="tx1"/>
                  </a:solidFill>
                </a:rPr>
                <a:t>F2</a:t>
              </a:r>
            </a:p>
          </p:txBody>
        </p:sp>
        <p:sp>
          <p:nvSpPr>
            <p:cNvPr id="6156" name="Line 27"/>
            <p:cNvSpPr>
              <a:spLocks noChangeShapeType="1"/>
            </p:cNvSpPr>
            <p:nvPr/>
          </p:nvSpPr>
          <p:spPr bwMode="auto">
            <a:xfrm>
              <a:off x="4418" y="1599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57" name="Line 28"/>
            <p:cNvSpPr>
              <a:spLocks noChangeShapeType="1"/>
            </p:cNvSpPr>
            <p:nvPr/>
          </p:nvSpPr>
          <p:spPr bwMode="auto">
            <a:xfrm flipV="1">
              <a:off x="5378" y="1616"/>
              <a:ext cx="21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58" name="Line 29"/>
            <p:cNvSpPr>
              <a:spLocks noChangeShapeType="1"/>
            </p:cNvSpPr>
            <p:nvPr/>
          </p:nvSpPr>
          <p:spPr bwMode="auto">
            <a:xfrm>
              <a:off x="4610" y="1455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59" name="Line 30"/>
            <p:cNvSpPr>
              <a:spLocks noChangeShapeType="1"/>
            </p:cNvSpPr>
            <p:nvPr/>
          </p:nvSpPr>
          <p:spPr bwMode="auto">
            <a:xfrm>
              <a:off x="4610" y="1455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60" name="Line 31"/>
            <p:cNvSpPr>
              <a:spLocks noChangeShapeType="1"/>
            </p:cNvSpPr>
            <p:nvPr/>
          </p:nvSpPr>
          <p:spPr bwMode="auto">
            <a:xfrm>
              <a:off x="4610" y="1743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61" name="Line 32"/>
            <p:cNvSpPr>
              <a:spLocks noChangeShapeType="1"/>
            </p:cNvSpPr>
            <p:nvPr/>
          </p:nvSpPr>
          <p:spPr bwMode="auto">
            <a:xfrm>
              <a:off x="5138" y="1455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62" name="Line 33"/>
            <p:cNvSpPr>
              <a:spLocks noChangeShapeType="1"/>
            </p:cNvSpPr>
            <p:nvPr/>
          </p:nvSpPr>
          <p:spPr bwMode="auto">
            <a:xfrm>
              <a:off x="5138" y="1743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63" name="Line 34"/>
            <p:cNvSpPr>
              <a:spLocks noChangeShapeType="1"/>
            </p:cNvSpPr>
            <p:nvPr/>
          </p:nvSpPr>
          <p:spPr bwMode="auto">
            <a:xfrm>
              <a:off x="5378" y="1455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60808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271463" y="2852738"/>
            <a:ext cx="9577387" cy="576262"/>
          </a:xfrm>
          <a:solidFill>
            <a:srgbClr val="FFFF99"/>
          </a:solidFill>
          <a:ln w="635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ebdings" panose="05030102010509060703" pitchFamily="18" charset="2"/>
              <a:buNone/>
            </a:pPr>
            <a:r>
              <a:rPr lang="en-US" altLang="fr-FR" smtClean="0">
                <a:sym typeface="Wingdings" panose="05000000000000000000" pitchFamily="2" charset="2"/>
              </a:rPr>
              <a:t></a:t>
            </a:r>
            <a:r>
              <a:rPr lang="en-US" altLang="fr-FR" smtClean="0"/>
              <a:t> une mise en // de composants exponentiels N’EST PAS exponentielle</a:t>
            </a:r>
          </a:p>
        </p:txBody>
      </p:sp>
      <p:sp>
        <p:nvSpPr>
          <p:cNvPr id="160809" name="Rectangle 41"/>
          <p:cNvSpPr>
            <a:spLocks noChangeArrowheads="1"/>
          </p:cNvSpPr>
          <p:nvPr/>
        </p:nvSpPr>
        <p:spPr bwMode="auto">
          <a:xfrm>
            <a:off x="5924550" y="2384425"/>
            <a:ext cx="41402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99" tIns="47799" rIns="95599" bIns="47799"/>
          <a:lstStyle>
            <a:lvl1pPr indent="161925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327025" indent="161925" algn="l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654050" indent="161925" algn="l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981075" indent="177800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1323975" indent="168275" algn="l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ebdings" panose="05030102010509060703" pitchFamily="18" charset="2"/>
              <a:buNone/>
            </a:pPr>
            <a:r>
              <a:rPr lang="en-US" altLang="fr-FR">
                <a:sym typeface="Wingdings" panose="05000000000000000000" pitchFamily="2" charset="2"/>
              </a:rPr>
              <a:t> </a:t>
            </a:r>
            <a:r>
              <a:rPr lang="en-US" altLang="fr-FR"/>
              <a:t>R(t) = R</a:t>
            </a:r>
            <a:r>
              <a:rPr lang="en-US" altLang="fr-FR" baseline="-25000"/>
              <a:t>1</a:t>
            </a:r>
            <a:r>
              <a:rPr lang="en-US" altLang="fr-FR"/>
              <a:t>(t)+R</a:t>
            </a:r>
            <a:r>
              <a:rPr lang="en-US" altLang="fr-FR" baseline="-25000"/>
              <a:t>2</a:t>
            </a:r>
            <a:r>
              <a:rPr lang="en-US" altLang="fr-FR"/>
              <a:t>(t)- R</a:t>
            </a:r>
            <a:r>
              <a:rPr lang="en-US" altLang="fr-FR" baseline="-25000"/>
              <a:t>1</a:t>
            </a:r>
            <a:r>
              <a:rPr lang="en-US" altLang="fr-FR"/>
              <a:t>(t)R</a:t>
            </a:r>
            <a:r>
              <a:rPr lang="en-US" altLang="fr-FR" baseline="-25000"/>
              <a:t>2</a:t>
            </a:r>
            <a:r>
              <a:rPr lang="en-US" altLang="fr-FR"/>
              <a:t>(t)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07" grpId="0"/>
      <p:bldP spid="160808" grpId="0" build="p" animBg="1"/>
      <p:bldP spid="16080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44450"/>
            <a:ext cx="8605838" cy="576263"/>
          </a:xfrm>
        </p:spPr>
        <p:txBody>
          <a:bodyPr/>
          <a:lstStyle/>
          <a:p>
            <a:r>
              <a:rPr lang="fr-FR" altLang="fr-FR" smtClean="0"/>
              <a:t>Systèmes parallèles (2/3) : &lt;T</a:t>
            </a:r>
            <a:r>
              <a:rPr lang="fr-FR" altLang="fr-FR" baseline="-25000" smtClean="0"/>
              <a:t>//</a:t>
            </a:r>
            <a:r>
              <a:rPr lang="fr-FR" altLang="fr-FR" smtClean="0"/>
              <a:t>&gt; + &lt;T</a:t>
            </a:r>
            <a:r>
              <a:rPr lang="fr-FR" altLang="fr-FR" baseline="-25000" smtClean="0"/>
              <a:t>série</a:t>
            </a:r>
            <a:r>
              <a:rPr lang="fr-FR" altLang="fr-FR" smtClean="0"/>
              <a:t>&gt; = &lt;T</a:t>
            </a:r>
            <a:r>
              <a:rPr lang="fr-FR" altLang="fr-FR" baseline="-25000" smtClean="0"/>
              <a:t>1</a:t>
            </a:r>
            <a:r>
              <a:rPr lang="fr-FR" altLang="fr-FR" smtClean="0"/>
              <a:t>&gt;+&lt;T</a:t>
            </a:r>
            <a:r>
              <a:rPr lang="fr-FR" altLang="fr-FR" baseline="-25000" smtClean="0"/>
              <a:t>2</a:t>
            </a:r>
            <a:r>
              <a:rPr lang="fr-FR" altLang="fr-FR" smtClean="0"/>
              <a:t>&gt;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425" y="873125"/>
            <a:ext cx="8955088" cy="5472113"/>
          </a:xfrm>
        </p:spPr>
        <p:txBody>
          <a:bodyPr/>
          <a:lstStyle/>
          <a:p>
            <a:pPr>
              <a:defRPr/>
            </a:pPr>
            <a:r>
              <a:rPr lang="fr-FR" altLang="fr-FR" sz="2400" b="0" dirty="0" smtClean="0">
                <a:solidFill>
                  <a:schemeClr val="tx1"/>
                </a:solidFill>
              </a:rPr>
              <a:t>Un peu de maths utiles:</a:t>
            </a:r>
          </a:p>
          <a:p>
            <a:pPr>
              <a:defRPr/>
            </a:pPr>
            <a:r>
              <a:rPr lang="fr-FR" altLang="fr-FR" sz="2400" b="0" dirty="0" smtClean="0">
                <a:solidFill>
                  <a:schemeClr val="tx1"/>
                </a:solidFill>
              </a:rPr>
              <a:t>MTBF = &lt;T&gt;= </a:t>
            </a:r>
            <a:r>
              <a:rPr lang="fr-FR" altLang="fr-FR" sz="3200" b="0" dirty="0" smtClean="0">
                <a:solidFill>
                  <a:schemeClr val="tx1"/>
                </a:solidFill>
                <a:latin typeface="Symbol" pitchFamily="18" charset="2"/>
              </a:rPr>
              <a:t>ò </a:t>
            </a:r>
            <a:r>
              <a:rPr lang="fr-FR" altLang="fr-FR" sz="2400" b="0" dirty="0" smtClean="0">
                <a:solidFill>
                  <a:schemeClr val="tx1"/>
                </a:solidFill>
              </a:rPr>
              <a:t>t f(t) </a:t>
            </a:r>
            <a:r>
              <a:rPr lang="fr-FR" altLang="fr-FR" sz="2400" b="0" dirty="0" err="1" smtClean="0">
                <a:solidFill>
                  <a:schemeClr val="tx1"/>
                </a:solidFill>
              </a:rPr>
              <a:t>dt</a:t>
            </a:r>
            <a:r>
              <a:rPr lang="fr-FR" altLang="fr-FR" sz="2400" b="0" dirty="0" smtClean="0">
                <a:solidFill>
                  <a:schemeClr val="tx1"/>
                </a:solidFill>
              </a:rPr>
              <a:t> = [-</a:t>
            </a:r>
            <a:r>
              <a:rPr lang="fr-FR" altLang="fr-FR" sz="2400" b="0" dirty="0" err="1" smtClean="0">
                <a:solidFill>
                  <a:schemeClr val="tx1"/>
                </a:solidFill>
              </a:rPr>
              <a:t>tR</a:t>
            </a:r>
            <a:r>
              <a:rPr lang="fr-FR" altLang="fr-FR" sz="2400" b="0" dirty="0" smtClean="0">
                <a:solidFill>
                  <a:schemeClr val="tx1"/>
                </a:solidFill>
              </a:rPr>
              <a:t>] - </a:t>
            </a:r>
            <a:r>
              <a:rPr lang="fr-FR" altLang="fr-FR" sz="3200" b="0" dirty="0" smtClean="0">
                <a:solidFill>
                  <a:schemeClr val="tx1"/>
                </a:solidFill>
                <a:latin typeface="Symbol" pitchFamily="18" charset="2"/>
              </a:rPr>
              <a:t>ò </a:t>
            </a:r>
            <a:r>
              <a:rPr lang="fr-FR" altLang="fr-FR" sz="2400" b="0" dirty="0" smtClean="0">
                <a:solidFill>
                  <a:schemeClr val="tx1"/>
                </a:solidFill>
              </a:rPr>
              <a:t>-R(t) </a:t>
            </a:r>
            <a:r>
              <a:rPr lang="fr-FR" altLang="fr-FR" sz="2400" b="0" dirty="0" err="1" smtClean="0">
                <a:solidFill>
                  <a:schemeClr val="tx1"/>
                </a:solidFill>
              </a:rPr>
              <a:t>dt</a:t>
            </a:r>
            <a:r>
              <a:rPr lang="fr-FR" altLang="fr-FR" sz="2400" b="0" dirty="0" smtClean="0">
                <a:solidFill>
                  <a:schemeClr val="tx1"/>
                </a:solidFill>
              </a:rPr>
              <a:t> = </a:t>
            </a:r>
            <a:r>
              <a:rPr lang="fr-FR" altLang="fr-FR" sz="3200" b="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ò</a:t>
            </a:r>
            <a:r>
              <a:rPr lang="fr-FR" altLang="fr-FR" sz="2400" b="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fr-FR" altLang="fr-FR" sz="2400" b="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(t)</a:t>
            </a:r>
            <a:r>
              <a:rPr lang="fr-FR" altLang="fr-FR" sz="2400" b="0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dt</a:t>
            </a:r>
            <a:endParaRPr lang="fr-FR" altLang="fr-FR" dirty="0" smtClean="0"/>
          </a:p>
          <a:p>
            <a:pPr lvl="1">
              <a:defRPr/>
            </a:pPr>
            <a:r>
              <a:rPr lang="fr-FR" altLang="fr-FR" b="0" dirty="0" smtClean="0"/>
              <a:t>Seule hypothèse (vérifiée en pratique) : </a:t>
            </a:r>
            <a:r>
              <a:rPr lang="fr-FR" altLang="fr-FR" b="0" dirty="0" err="1" smtClean="0"/>
              <a:t>tR</a:t>
            </a:r>
            <a:r>
              <a:rPr lang="fr-FR" altLang="fr-FR" b="0" dirty="0" smtClean="0"/>
              <a:t>(t) </a:t>
            </a:r>
            <a:r>
              <a:rPr lang="fr-FR" altLang="fr-FR" b="0" dirty="0" smtClean="0">
                <a:sym typeface="Wingdings" pitchFamily="2" charset="2"/>
              </a:rPr>
              <a:t> 0 quand t  </a:t>
            </a:r>
            <a:r>
              <a:rPr lang="fr-FR" altLang="fr-FR" b="0" dirty="0" smtClean="0">
                <a:sym typeface="Symbol" pitchFamily="18" charset="2"/>
              </a:rPr>
              <a:t></a:t>
            </a:r>
          </a:p>
          <a:p>
            <a:pPr>
              <a:defRPr/>
            </a:pPr>
            <a:r>
              <a:rPr lang="fr-FR" altLang="fr-FR" dirty="0" smtClean="0"/>
              <a:t>Vérification sur l’exponentielle : </a:t>
            </a:r>
            <a:r>
              <a:rPr lang="fr-FR" altLang="fr-FR" sz="3200" b="0" dirty="0" smtClean="0">
                <a:solidFill>
                  <a:schemeClr val="tx1"/>
                </a:solidFill>
                <a:latin typeface="Symbol" pitchFamily="18" charset="2"/>
              </a:rPr>
              <a:t>ò </a:t>
            </a:r>
            <a:r>
              <a:rPr lang="fr-FR" altLang="fr-FR" sz="2400" b="0" dirty="0" smtClean="0">
                <a:solidFill>
                  <a:schemeClr val="tx1"/>
                </a:solidFill>
              </a:rPr>
              <a:t>e</a:t>
            </a:r>
            <a:r>
              <a:rPr lang="fr-FR" altLang="fr-FR" sz="2400" b="0" baseline="30000" dirty="0" smtClean="0">
                <a:solidFill>
                  <a:schemeClr val="tx1"/>
                </a:solidFill>
              </a:rPr>
              <a:t>-</a:t>
            </a:r>
            <a:r>
              <a:rPr lang="fr-FR" altLang="fr-FR" sz="2400" b="0" baseline="30000" dirty="0" err="1" smtClean="0">
                <a:solidFill>
                  <a:schemeClr val="tx1"/>
                </a:solidFill>
                <a:latin typeface="Symbol" pitchFamily="18" charset="2"/>
              </a:rPr>
              <a:t>l</a:t>
            </a:r>
            <a:r>
              <a:rPr lang="fr-FR" altLang="fr-FR" sz="2400" b="0" baseline="30000" dirty="0" err="1" smtClean="0">
                <a:solidFill>
                  <a:schemeClr val="tx1"/>
                </a:solidFill>
              </a:rPr>
              <a:t>t</a:t>
            </a:r>
            <a:r>
              <a:rPr lang="fr-FR" altLang="fr-FR" sz="2400" b="0" dirty="0" smtClean="0">
                <a:solidFill>
                  <a:schemeClr val="tx1"/>
                </a:solidFill>
              </a:rPr>
              <a:t> </a:t>
            </a:r>
            <a:r>
              <a:rPr lang="fr-FR" altLang="fr-FR" sz="2400" b="0" dirty="0" err="1" smtClean="0">
                <a:solidFill>
                  <a:schemeClr val="tx1"/>
                </a:solidFill>
              </a:rPr>
              <a:t>dt</a:t>
            </a:r>
            <a:r>
              <a:rPr lang="fr-FR" altLang="fr-FR" sz="2400" b="0" dirty="0" smtClean="0">
                <a:solidFill>
                  <a:schemeClr val="tx1"/>
                </a:solidFill>
              </a:rPr>
              <a:t> = [-1/</a:t>
            </a:r>
            <a:r>
              <a:rPr lang="fr-FR" altLang="fr-FR" sz="2400" b="0" dirty="0" smtClean="0">
                <a:solidFill>
                  <a:schemeClr val="tx1"/>
                </a:solidFill>
                <a:latin typeface="Symbol" pitchFamily="18" charset="2"/>
              </a:rPr>
              <a:t>l</a:t>
            </a:r>
            <a:r>
              <a:rPr lang="fr-FR" altLang="fr-FR" sz="2400" b="0" dirty="0" smtClean="0">
                <a:solidFill>
                  <a:schemeClr val="tx1"/>
                </a:solidFill>
              </a:rPr>
              <a:t> . e</a:t>
            </a:r>
            <a:r>
              <a:rPr lang="fr-FR" altLang="fr-FR" sz="2400" b="0" baseline="30000" dirty="0" smtClean="0">
                <a:solidFill>
                  <a:schemeClr val="tx1"/>
                </a:solidFill>
              </a:rPr>
              <a:t>-</a:t>
            </a:r>
            <a:r>
              <a:rPr lang="fr-FR" altLang="fr-FR" sz="2400" b="0" baseline="30000" dirty="0" err="1" smtClean="0">
                <a:solidFill>
                  <a:schemeClr val="tx1"/>
                </a:solidFill>
                <a:latin typeface="Symbol" pitchFamily="18" charset="2"/>
              </a:rPr>
              <a:t>l</a:t>
            </a:r>
            <a:r>
              <a:rPr lang="fr-FR" altLang="fr-FR" sz="2400" b="0" baseline="30000" dirty="0" err="1" smtClean="0">
                <a:solidFill>
                  <a:schemeClr val="tx1"/>
                </a:solidFill>
              </a:rPr>
              <a:t>t</a:t>
            </a:r>
            <a:r>
              <a:rPr lang="fr-FR" altLang="fr-FR" sz="2400" b="0" dirty="0" smtClean="0">
                <a:solidFill>
                  <a:schemeClr val="tx1"/>
                </a:solidFill>
              </a:rPr>
              <a:t>] = 1/</a:t>
            </a:r>
            <a:r>
              <a:rPr lang="fr-FR" altLang="fr-FR" sz="2400" b="0" dirty="0" smtClean="0">
                <a:solidFill>
                  <a:schemeClr val="tx1"/>
                </a:solidFill>
                <a:latin typeface="Symbol" pitchFamily="18" charset="2"/>
              </a:rPr>
              <a:t>l</a:t>
            </a:r>
            <a:endParaRPr lang="fr-FR" altLang="fr-FR" dirty="0" smtClean="0"/>
          </a:p>
          <a:p>
            <a:pPr>
              <a:defRPr/>
            </a:pPr>
            <a:r>
              <a:rPr lang="en-US" altLang="fr-FR" dirty="0" smtClean="0"/>
              <a:t>Slide </a:t>
            </a:r>
            <a:r>
              <a:rPr lang="en-US" altLang="fr-FR" dirty="0" err="1" smtClean="0"/>
              <a:t>précédent</a:t>
            </a:r>
            <a:r>
              <a:rPr lang="en-US" altLang="fr-FR" dirty="0" smtClean="0"/>
              <a:t> :	R</a:t>
            </a:r>
            <a:r>
              <a:rPr lang="en-US" altLang="fr-FR" baseline="-25000" dirty="0" smtClean="0"/>
              <a:t>//</a:t>
            </a:r>
            <a:r>
              <a:rPr lang="en-US" altLang="fr-FR" dirty="0" smtClean="0"/>
              <a:t>(t)  =  R</a:t>
            </a:r>
            <a:r>
              <a:rPr lang="en-US" altLang="fr-FR" baseline="-25000" dirty="0" smtClean="0"/>
              <a:t>1</a:t>
            </a:r>
            <a:r>
              <a:rPr lang="en-US" altLang="fr-FR" dirty="0" smtClean="0"/>
              <a:t>(t)+R</a:t>
            </a:r>
            <a:r>
              <a:rPr lang="en-US" altLang="fr-FR" baseline="-25000" dirty="0" smtClean="0"/>
              <a:t>2</a:t>
            </a:r>
            <a:r>
              <a:rPr lang="en-US" altLang="fr-FR" dirty="0" smtClean="0"/>
              <a:t>(t) - R</a:t>
            </a:r>
            <a:r>
              <a:rPr lang="en-US" altLang="fr-FR" baseline="-25000" dirty="0" smtClean="0"/>
              <a:t>1</a:t>
            </a:r>
            <a:r>
              <a:rPr lang="en-US" altLang="fr-FR" dirty="0" smtClean="0"/>
              <a:t>(t)R</a:t>
            </a:r>
            <a:r>
              <a:rPr lang="en-US" altLang="fr-FR" baseline="-25000" dirty="0" smtClean="0"/>
              <a:t>2</a:t>
            </a:r>
            <a:r>
              <a:rPr lang="en-US" altLang="fr-FR" dirty="0" smtClean="0"/>
              <a:t>(t)</a:t>
            </a:r>
          </a:p>
          <a:p>
            <a:pPr>
              <a:defRPr/>
            </a:pPr>
            <a:r>
              <a:rPr lang="fr-FR" altLang="fr-FR" dirty="0" smtClean="0"/>
              <a:t> 	</a:t>
            </a:r>
            <a:r>
              <a:rPr lang="fr-FR" altLang="fr-FR" dirty="0" smtClean="0">
                <a:sym typeface="Wingdings" pitchFamily="2" charset="2"/>
              </a:rPr>
              <a:t>		 </a:t>
            </a:r>
            <a:r>
              <a:rPr lang="fr-FR" altLang="fr-FR" dirty="0" smtClean="0"/>
              <a:t>&lt;T</a:t>
            </a:r>
            <a:r>
              <a:rPr lang="fr-FR" altLang="fr-FR" baseline="-25000" dirty="0" smtClean="0"/>
              <a:t>//</a:t>
            </a:r>
            <a:r>
              <a:rPr lang="fr-FR" altLang="fr-FR" dirty="0" smtClean="0"/>
              <a:t>&gt; = &lt;T</a:t>
            </a:r>
            <a:r>
              <a:rPr lang="fr-FR" altLang="fr-FR" baseline="-25000" dirty="0" smtClean="0"/>
              <a:t>1</a:t>
            </a:r>
            <a:r>
              <a:rPr lang="fr-FR" altLang="fr-FR" dirty="0" smtClean="0"/>
              <a:t>&gt;+&lt;T</a:t>
            </a:r>
            <a:r>
              <a:rPr lang="fr-FR" altLang="fr-FR" baseline="-25000" dirty="0" smtClean="0"/>
              <a:t>2</a:t>
            </a:r>
            <a:r>
              <a:rPr lang="fr-FR" altLang="fr-FR" dirty="0" smtClean="0"/>
              <a:t>&gt; - &lt;</a:t>
            </a:r>
            <a:r>
              <a:rPr lang="fr-FR" altLang="fr-FR" dirty="0" err="1" smtClean="0"/>
              <a:t>T</a:t>
            </a:r>
            <a:r>
              <a:rPr lang="fr-FR" altLang="fr-FR" baseline="-25000" dirty="0" err="1" smtClean="0"/>
              <a:t>série</a:t>
            </a:r>
            <a:r>
              <a:rPr lang="fr-FR" altLang="fr-FR" dirty="0" smtClean="0"/>
              <a:t>&gt; </a:t>
            </a:r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r>
              <a:rPr lang="fr-FR" altLang="fr-FR" dirty="0" smtClean="0"/>
              <a:t>Exemple de 2 normales identiques :</a:t>
            </a:r>
          </a:p>
          <a:p>
            <a:pPr lvl="1">
              <a:defRPr/>
            </a:pPr>
            <a:r>
              <a:rPr lang="fr-FR" altLang="fr-FR" b="0" dirty="0" smtClean="0"/>
              <a:t>min/max { N(</a:t>
            </a:r>
            <a:r>
              <a:rPr lang="fr-FR" altLang="fr-FR" b="0" dirty="0" err="1" smtClean="0"/>
              <a:t>m,s</a:t>
            </a:r>
            <a:r>
              <a:rPr lang="fr-FR" altLang="fr-FR" b="0" dirty="0" smtClean="0"/>
              <a:t>) , N(</a:t>
            </a:r>
            <a:r>
              <a:rPr lang="fr-FR" altLang="fr-FR" b="0" dirty="0" err="1" smtClean="0"/>
              <a:t>m,s</a:t>
            </a:r>
            <a:r>
              <a:rPr lang="fr-FR" altLang="fr-FR" b="0" dirty="0" smtClean="0"/>
              <a:t>) }  </a:t>
            </a:r>
            <a:r>
              <a:rPr lang="fr-FR" altLang="fr-FR" b="0" dirty="0" smtClean="0">
                <a:sym typeface="Symbol" pitchFamily="18" charset="2"/>
              </a:rPr>
              <a:t> N(m -/+ 0.5639s, 0.8259s)</a:t>
            </a:r>
          </a:p>
          <a:p>
            <a:pPr>
              <a:defRPr/>
            </a:pPr>
            <a:r>
              <a:rPr lang="fr-FR" altLang="fr-FR" dirty="0" smtClean="0"/>
              <a:t>Exemple de  2 exponentielles identiques :</a:t>
            </a:r>
          </a:p>
          <a:p>
            <a:pPr lvl="1">
              <a:defRPr/>
            </a:pPr>
            <a:r>
              <a:rPr lang="fr-FR" altLang="fr-FR" dirty="0" smtClean="0"/>
              <a:t> </a:t>
            </a:r>
            <a:r>
              <a:rPr lang="fr-FR" altLang="fr-FR" b="0" dirty="0" smtClean="0">
                <a:solidFill>
                  <a:schemeClr val="tx1"/>
                </a:solidFill>
                <a:sym typeface="Symbol" pitchFamily="18" charset="2"/>
              </a:rPr>
              <a:t></a:t>
            </a:r>
            <a:r>
              <a:rPr lang="fr-FR" altLang="fr-FR" b="0" baseline="-25000" dirty="0" smtClean="0">
                <a:solidFill>
                  <a:schemeClr val="tx1"/>
                </a:solidFill>
                <a:sym typeface="Symbol" pitchFamily="18" charset="2"/>
              </a:rPr>
              <a:t>série</a:t>
            </a:r>
            <a:r>
              <a:rPr lang="fr-FR" altLang="fr-FR" b="0" dirty="0" smtClean="0">
                <a:solidFill>
                  <a:schemeClr val="tx1"/>
                </a:solidFill>
                <a:sym typeface="Symbol" pitchFamily="18" charset="2"/>
              </a:rPr>
              <a:t> =  + 		</a:t>
            </a:r>
            <a:r>
              <a:rPr lang="fr-FR" altLang="fr-FR" b="0" dirty="0" smtClean="0">
                <a:solidFill>
                  <a:schemeClr val="tx1"/>
                </a:solidFill>
                <a:sym typeface="Wingdings" pitchFamily="2" charset="2"/>
              </a:rPr>
              <a:t>	&lt;</a:t>
            </a:r>
            <a:r>
              <a:rPr lang="fr-FR" altLang="fr-FR" b="0" dirty="0" err="1" smtClean="0">
                <a:solidFill>
                  <a:schemeClr val="tx1"/>
                </a:solidFill>
                <a:sym typeface="Wingdings" pitchFamily="2" charset="2"/>
              </a:rPr>
              <a:t>T</a:t>
            </a:r>
            <a:r>
              <a:rPr lang="fr-FR" altLang="fr-FR" b="0" baseline="-25000" dirty="0" err="1" smtClean="0">
                <a:solidFill>
                  <a:schemeClr val="tx1"/>
                </a:solidFill>
                <a:sym typeface="Wingdings" pitchFamily="2" charset="2"/>
              </a:rPr>
              <a:t>série</a:t>
            </a:r>
            <a:r>
              <a:rPr lang="fr-FR" altLang="fr-FR" b="0" dirty="0" smtClean="0">
                <a:solidFill>
                  <a:schemeClr val="tx1"/>
                </a:solidFill>
                <a:sym typeface="Wingdings" pitchFamily="2" charset="2"/>
              </a:rPr>
              <a:t>&gt; = &lt;T&gt;/2		 &lt;T</a:t>
            </a:r>
            <a:r>
              <a:rPr lang="fr-FR" altLang="fr-FR" b="0" baseline="-25000" dirty="0" smtClean="0">
                <a:solidFill>
                  <a:schemeClr val="tx1"/>
                </a:solidFill>
                <a:sym typeface="Wingdings" pitchFamily="2" charset="2"/>
              </a:rPr>
              <a:t>//</a:t>
            </a:r>
            <a:r>
              <a:rPr lang="fr-FR" altLang="fr-FR" b="0" dirty="0" smtClean="0">
                <a:solidFill>
                  <a:schemeClr val="tx1"/>
                </a:solidFill>
                <a:sym typeface="Wingdings" pitchFamily="2" charset="2"/>
              </a:rPr>
              <a:t>&gt; = 3&lt;T&gt;/2</a:t>
            </a:r>
          </a:p>
          <a:p>
            <a:pPr>
              <a:defRPr/>
            </a:pPr>
            <a:r>
              <a:rPr lang="fr-FR" altLang="fr-FR" dirty="0" smtClean="0"/>
              <a:t>Généralisation à n exponentielles identiques :</a:t>
            </a:r>
          </a:p>
          <a:p>
            <a:pPr lvl="1">
              <a:defRPr/>
            </a:pPr>
            <a:r>
              <a:rPr lang="fr-FR" altLang="fr-FR" dirty="0" smtClean="0"/>
              <a:t> </a:t>
            </a:r>
            <a:r>
              <a:rPr lang="fr-FR" altLang="fr-FR" b="0" dirty="0" smtClean="0">
                <a:solidFill>
                  <a:schemeClr val="tx1"/>
                </a:solidFill>
                <a:sym typeface="Wingdings" pitchFamily="2" charset="2"/>
              </a:rPr>
              <a:t>&lt;T</a:t>
            </a:r>
            <a:r>
              <a:rPr lang="fr-FR" altLang="fr-FR" b="0" baseline="-25000" dirty="0" smtClean="0">
                <a:solidFill>
                  <a:schemeClr val="tx1"/>
                </a:solidFill>
                <a:sym typeface="Wingdings" pitchFamily="2" charset="2"/>
              </a:rPr>
              <a:t>//</a:t>
            </a:r>
            <a:r>
              <a:rPr lang="fr-FR" altLang="fr-FR" b="0" dirty="0" smtClean="0">
                <a:solidFill>
                  <a:schemeClr val="tx1"/>
                </a:solidFill>
                <a:sym typeface="Wingdings" pitchFamily="2" charset="2"/>
              </a:rPr>
              <a:t>&gt; = &lt;T&gt;/n + &lt;T&gt;/(n-1) + … + &lt;T&gt;/2 + &lt;T&gt;</a:t>
            </a:r>
          </a:p>
          <a:p>
            <a:pPr lvl="1">
              <a:defRPr/>
            </a:pPr>
            <a:endParaRPr lang="fr-FR" altLang="fr-FR" b="0" dirty="0" smtClean="0">
              <a:solidFill>
                <a:schemeClr val="tx1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44450"/>
            <a:ext cx="8605838" cy="617538"/>
          </a:xfrm>
        </p:spPr>
        <p:txBody>
          <a:bodyPr/>
          <a:lstStyle/>
          <a:p>
            <a:r>
              <a:rPr lang="fr-FR" altLang="fr-FR" smtClean="0"/>
              <a:t>Systèmes parallèles (3/3) : </a:t>
            </a:r>
            <a:r>
              <a:rPr lang="fr-FR" altLang="fr-FR" smtClean="0">
                <a:solidFill>
                  <a:schemeClr val="tx1"/>
                </a:solidFill>
                <a:sym typeface="Symbol" panose="05050102010706020507" pitchFamily="18" charset="2"/>
              </a:rPr>
              <a:t></a:t>
            </a:r>
            <a:r>
              <a:rPr lang="fr-FR" altLang="fr-FR" baseline="-25000" smtClean="0">
                <a:solidFill>
                  <a:schemeClr val="tx1"/>
                </a:solidFill>
                <a:sym typeface="Symbol" panose="05050102010706020507" pitchFamily="18" charset="2"/>
              </a:rPr>
              <a:t>//</a:t>
            </a:r>
            <a:r>
              <a:rPr lang="fr-FR" altLang="fr-FR" smtClean="0">
                <a:solidFill>
                  <a:schemeClr val="tx1"/>
                </a:solidFill>
                <a:sym typeface="Symbol" panose="05050102010706020507" pitchFamily="18" charset="2"/>
              </a:rPr>
              <a:t>(t)  </a:t>
            </a:r>
            <a:r>
              <a:rPr lang="fr-FR" altLang="fr-FR" baseline="-2500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fr-FR" altLang="fr-FR" smtClean="0">
                <a:solidFill>
                  <a:schemeClr val="tx1"/>
                </a:solidFill>
                <a:sym typeface="Symbol" panose="05050102010706020507" pitchFamily="18" charset="2"/>
              </a:rPr>
              <a:t>(t) </a:t>
            </a:r>
            <a:r>
              <a:rPr lang="fr-FR" altLang="fr-FR" baseline="-2500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fr-FR" altLang="fr-FR" smtClean="0">
                <a:solidFill>
                  <a:schemeClr val="tx1"/>
                </a:solidFill>
                <a:sym typeface="Symbol" panose="05050102010706020507" pitchFamily="18" charset="2"/>
              </a:rPr>
              <a:t>(t) !!!!!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944563"/>
            <a:ext cx="8955088" cy="1008062"/>
          </a:xfrm>
        </p:spPr>
        <p:txBody>
          <a:bodyPr/>
          <a:lstStyle/>
          <a:p>
            <a:r>
              <a:rPr lang="en-US" altLang="fr-FR" smtClean="0"/>
              <a:t>F</a:t>
            </a:r>
            <a:r>
              <a:rPr lang="en-US" altLang="fr-FR" baseline="-25000" smtClean="0"/>
              <a:t>//</a:t>
            </a:r>
            <a:r>
              <a:rPr lang="en-US" altLang="fr-FR" smtClean="0"/>
              <a:t>(t) = F</a:t>
            </a:r>
            <a:r>
              <a:rPr lang="en-US" altLang="fr-FR" baseline="-25000" smtClean="0"/>
              <a:t>1</a:t>
            </a:r>
            <a:r>
              <a:rPr lang="en-US" altLang="fr-FR" smtClean="0"/>
              <a:t>(t) F</a:t>
            </a:r>
            <a:r>
              <a:rPr lang="en-US" altLang="fr-FR" baseline="-25000" smtClean="0"/>
              <a:t>2</a:t>
            </a:r>
            <a:r>
              <a:rPr lang="en-US" altLang="fr-FR" smtClean="0"/>
              <a:t>(t) : 	OUI</a:t>
            </a:r>
          </a:p>
          <a:p>
            <a:r>
              <a:rPr lang="fr-FR" altLang="fr-FR" smtClean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fr-FR" altLang="fr-FR" baseline="-25000" smtClean="0">
                <a:solidFill>
                  <a:schemeClr val="tx1"/>
                </a:solidFill>
                <a:sym typeface="Symbol" panose="05050102010706020507" pitchFamily="18" charset="2"/>
              </a:rPr>
              <a:t>//</a:t>
            </a:r>
            <a:r>
              <a:rPr lang="fr-FR" altLang="fr-FR" smtClean="0">
                <a:solidFill>
                  <a:schemeClr val="tx1"/>
                </a:solidFill>
                <a:sym typeface="Symbol" panose="05050102010706020507" pitchFamily="18" charset="2"/>
              </a:rPr>
              <a:t>(t) = </a:t>
            </a:r>
            <a:r>
              <a:rPr lang="fr-FR" altLang="fr-FR" baseline="-2500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fr-FR" altLang="fr-FR" smtClean="0">
                <a:solidFill>
                  <a:schemeClr val="tx1"/>
                </a:solidFill>
                <a:sym typeface="Symbol" panose="05050102010706020507" pitchFamily="18" charset="2"/>
              </a:rPr>
              <a:t>(t) </a:t>
            </a:r>
            <a:r>
              <a:rPr lang="fr-FR" altLang="fr-FR" baseline="-2500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fr-FR" altLang="fr-FR" smtClean="0">
                <a:solidFill>
                  <a:schemeClr val="tx1"/>
                </a:solidFill>
                <a:sym typeface="Symbol" panose="05050102010706020507" pitchFamily="18" charset="2"/>
              </a:rPr>
              <a:t>(t) :	NON !!!!!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84488"/>
            <a:ext cx="4895850" cy="342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9150350" y="6173788"/>
            <a:ext cx="755650" cy="684212"/>
          </a:xfrm>
          <a:prstGeom prst="actionButtonInform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377" tIns="55189" rIns="110377" bIns="55189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2882900"/>
            <a:ext cx="4895850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0279" name="Rectangle 7"/>
          <p:cNvSpPr>
            <a:spLocks noChangeArrowheads="1"/>
          </p:cNvSpPr>
          <p:nvPr/>
        </p:nvSpPr>
        <p:spPr bwMode="auto">
          <a:xfrm>
            <a:off x="271463" y="2168525"/>
            <a:ext cx="9577387" cy="576263"/>
          </a:xfrm>
          <a:prstGeom prst="rect">
            <a:avLst/>
          </a:prstGeom>
          <a:solidFill>
            <a:srgbClr val="FFFF99"/>
          </a:solidFill>
          <a:ln w="635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99" tIns="47799" rIns="95599" bIns="47799"/>
          <a:lstStyle>
            <a:lvl1pPr indent="161925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327025" indent="161925" algn="l" defTabSz="957263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654050" indent="161925" algn="l" defTabSz="957263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981075" indent="177800" algn="l" defTabSz="957263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1323975" indent="168275" algn="l" defTabSz="957263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17811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22383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26955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3152775" indent="168275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ebdings" panose="05030102010509060703" pitchFamily="18" charset="2"/>
              <a:buNone/>
            </a:pPr>
            <a:r>
              <a:rPr lang="en-US" altLang="fr-FR">
                <a:sym typeface="Wingdings" panose="05000000000000000000" pitchFamily="2" charset="2"/>
              </a:rPr>
              <a:t></a:t>
            </a:r>
            <a:r>
              <a:rPr lang="en-US" altLang="fr-FR"/>
              <a:t> NE JAMAIS MULTIPLIER LES </a:t>
            </a:r>
            <a:r>
              <a:rPr lang="fr-FR" altLang="fr-FR">
                <a:solidFill>
                  <a:schemeClr val="tx1"/>
                </a:solidFill>
                <a:sym typeface="Symbol" panose="05050102010706020507" pitchFamily="18" charset="2"/>
              </a:rPr>
              <a:t>         (mais multiplier des probas)</a:t>
            </a:r>
            <a:r>
              <a:rPr lang="en-US" altLang="fr-FR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838200"/>
            <a:ext cx="6778625" cy="263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984250" y="44450"/>
            <a:ext cx="8921750" cy="719138"/>
          </a:xfrm>
        </p:spPr>
        <p:txBody>
          <a:bodyPr/>
          <a:lstStyle/>
          <a:p>
            <a:r>
              <a:rPr lang="fr-FR" altLang="fr-FR" smtClean="0"/>
              <a:t>1952 J. von Neumann : « reliable organisms from unreliable components »</a:t>
            </a:r>
          </a:p>
        </p:txBody>
      </p:sp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6105525" y="5218113"/>
            <a:ext cx="377983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1042988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 defTabSz="1042988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 defTabSz="1042988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 defTabSz="1042988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 defTabSz="1042988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1042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1042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1042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1042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fr-FR" altLang="fr-FR" sz="1900" b="0">
                <a:solidFill>
                  <a:srgbClr val="333333"/>
                </a:solidFill>
              </a:rPr>
              <a:t>Problème : MTBF = 5/6 . mtbf !!!!</a:t>
            </a:r>
          </a:p>
        </p:txBody>
      </p:sp>
      <p:sp>
        <p:nvSpPr>
          <p:cNvPr id="9221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360613" y="5516563"/>
            <a:ext cx="863600" cy="649287"/>
          </a:xfrm>
          <a:prstGeom prst="actionButtonForwardNex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4" tIns="47892" rIns="95784" bIns="47892" anchor="ctr"/>
          <a:lstStyle>
            <a:lvl1pPr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84887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pic>
        <p:nvPicPr>
          <p:cNvPr id="2867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800100"/>
            <a:ext cx="2022475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2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3290888"/>
            <a:ext cx="4340225" cy="303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28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3290888"/>
            <a:ext cx="433387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147638"/>
            <a:ext cx="8605838" cy="385762"/>
          </a:xfrm>
          <a:noFill/>
        </p:spPr>
        <p:txBody>
          <a:bodyPr/>
          <a:lstStyle/>
          <a:p>
            <a:r>
              <a:rPr lang="fr-FR" altLang="fr-FR" smtClean="0"/>
              <a:t>La fiabilité de la triplication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898525" y="1511300"/>
            <a:ext cx="7145338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b="0">
                <a:solidFill>
                  <a:schemeClr val="tx1"/>
                </a:solidFill>
              </a:rPr>
              <a:t>R(t)	= Prob{au plus 1 en panne}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b="0">
                <a:solidFill>
                  <a:schemeClr val="tx1"/>
                </a:solidFill>
              </a:rPr>
              <a:t>	=  r1 r2 (1-r3) + r1 (1-r2) r3 + (1-r1) r2 r3 + r1 r2 r3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b="0">
                <a:solidFill>
                  <a:schemeClr val="tx1"/>
                </a:solidFill>
              </a:rPr>
              <a:t>	= 3r</a:t>
            </a:r>
            <a:r>
              <a:rPr lang="fr-FR" altLang="fr-FR" sz="2200" b="0" baseline="30000">
                <a:solidFill>
                  <a:schemeClr val="tx1"/>
                </a:solidFill>
              </a:rPr>
              <a:t>2</a:t>
            </a:r>
            <a:r>
              <a:rPr lang="fr-FR" altLang="fr-FR" sz="2200" b="0">
                <a:solidFill>
                  <a:schemeClr val="tx1"/>
                </a:solidFill>
              </a:rPr>
              <a:t> – 2r</a:t>
            </a:r>
            <a:r>
              <a:rPr lang="fr-FR" altLang="fr-FR" sz="2200" b="0" baseline="30000">
                <a:solidFill>
                  <a:schemeClr val="tx1"/>
                </a:solidFill>
              </a:rPr>
              <a:t>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200" b="0" baseline="3000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b="0" u="sng">
                <a:solidFill>
                  <a:schemeClr val="tx1"/>
                </a:solidFill>
                <a:sym typeface="Symbol" panose="05050102010706020507" pitchFamily="18" charset="2"/>
              </a:rPr>
              <a:t>R &lt; r     pour     r &lt; ½  !!!!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b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b="0">
                <a:solidFill>
                  <a:schemeClr val="tx1"/>
                </a:solidFill>
                <a:sym typeface="Symbol" panose="05050102010706020507" pitchFamily="18" charset="2"/>
              </a:rPr>
              <a:t>(t)	= -R’/R = … = 2 (1 – r/(3-2r))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b="0">
                <a:solidFill>
                  <a:schemeClr val="tx1"/>
                </a:solidFill>
                <a:sym typeface="Symbol" panose="05050102010706020507" pitchFamily="18" charset="2"/>
              </a:rPr>
              <a:t>		0	quand r 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b="0">
                <a:solidFill>
                  <a:schemeClr val="tx1"/>
                </a:solidFill>
                <a:sym typeface="Symbol" panose="05050102010706020507" pitchFamily="18" charset="2"/>
              </a:rPr>
              <a:t>		2	quand r  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200" b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b="0">
                <a:solidFill>
                  <a:schemeClr val="tx1"/>
                </a:solidFill>
                <a:sym typeface="Symbol" panose="05050102010706020507" pitchFamily="18" charset="2"/>
              </a:rPr>
              <a:t>Exponentielle 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b="0">
                <a:solidFill>
                  <a:schemeClr val="tx1"/>
                </a:solidFill>
                <a:sym typeface="Symbol" panose="05050102010706020507" pitchFamily="18" charset="2"/>
              </a:rPr>
              <a:t>MTBF = R = … = 5 / 6  </a:t>
            </a:r>
            <a:r>
              <a:rPr lang="fr-FR" altLang="fr-FR" sz="2200" b="0" u="sng">
                <a:solidFill>
                  <a:schemeClr val="tx1"/>
                </a:solidFill>
                <a:sym typeface="Symbol" panose="05050102010706020507" pitchFamily="18" charset="2"/>
              </a:rPr>
              <a:t>&lt;  mtbf !!!</a:t>
            </a:r>
          </a:p>
        </p:txBody>
      </p:sp>
      <p:pic>
        <p:nvPicPr>
          <p:cNvPr id="10244" name="Picture 4" descr="tmr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2200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6" descr="tm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2971800"/>
            <a:ext cx="40386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935038" y="171450"/>
            <a:ext cx="8818562" cy="304800"/>
          </a:xfrm>
          <a:noFill/>
        </p:spPr>
        <p:txBody>
          <a:bodyPr/>
          <a:lstStyle/>
          <a:p>
            <a:r>
              <a:rPr lang="fr-FR" altLang="fr-FR" smtClean="0"/>
              <a:t>1962 Lyons &amp; Vanderkulk  :  le TMR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6677025" y="7938"/>
            <a:ext cx="3352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600" b="0">
                <a:solidFill>
                  <a:schemeClr val="tx1"/>
                </a:solidFill>
              </a:rPr>
              <a:t>« The Use of Triple-Modular Redundancy to Improve Computer Reliability »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350838" y="1054100"/>
            <a:ext cx="5826125" cy="525462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b="0">
                <a:solidFill>
                  <a:schemeClr val="tx1"/>
                </a:solidFill>
              </a:rPr>
              <a:t>To obtain improvement in reliability by the use of triple redundancy, we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b="0">
                <a:solidFill>
                  <a:schemeClr val="tx1"/>
                </a:solidFill>
              </a:rPr>
              <a:t>require t &lt;&lt; MTF. This can be achieved … by breaking the computer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b="0">
                <a:solidFill>
                  <a:schemeClr val="tx1"/>
                </a:solidFill>
              </a:rPr>
              <a:t>into many modules, each of which is much more reliable than the entire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b="0">
                <a:solidFill>
                  <a:schemeClr val="tx1"/>
                </a:solidFill>
              </a:rPr>
              <a:t>computer. If these triply redundant modules are now reconnected to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b="0">
                <a:solidFill>
                  <a:schemeClr val="tx1"/>
                </a:solidFill>
              </a:rPr>
              <a:t>assemble an entire </a:t>
            </a:r>
            <a:r>
              <a:rPr lang="fr-FR" altLang="fr-FR" sz="1400" u="sng">
                <a:solidFill>
                  <a:schemeClr val="tx1"/>
                </a:solidFill>
              </a:rPr>
              <a:t>triple-modular-redundant (TMR)</a:t>
            </a:r>
            <a:r>
              <a:rPr lang="fr-FR" altLang="fr-FR" sz="1400" b="0">
                <a:solidFill>
                  <a:schemeClr val="tx1"/>
                </a:solidFill>
              </a:rPr>
              <a:t> computer, an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b="0">
                <a:solidFill>
                  <a:schemeClr val="tx1"/>
                </a:solidFill>
              </a:rPr>
              <a:t>over-all improvement in the reliability of the computer will be achieved.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b="0">
                <a:solidFill>
                  <a:schemeClr val="tx1"/>
                </a:solidFill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b="0">
                <a:solidFill>
                  <a:schemeClr val="tx1"/>
                </a:solidFill>
              </a:rPr>
              <a:t>… assumptions … 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b="0">
                <a:solidFill>
                  <a:schemeClr val="tx1"/>
                </a:solidFill>
              </a:rPr>
              <a:t>3) The voting circuits do not fail.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b="0">
                <a:solidFill>
                  <a:schemeClr val="tx1"/>
                </a:solidFill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b="0">
                <a:solidFill>
                  <a:schemeClr val="tx1"/>
                </a:solidFill>
              </a:rPr>
              <a:t>Letting R</a:t>
            </a:r>
            <a:r>
              <a:rPr lang="fr-FR" altLang="fr-FR" sz="1400" b="0" baseline="-25000">
                <a:solidFill>
                  <a:schemeClr val="tx1"/>
                </a:solidFill>
              </a:rPr>
              <a:t>0</a:t>
            </a:r>
            <a:r>
              <a:rPr lang="fr-FR" altLang="fr-FR" sz="1400" b="0">
                <a:solidFill>
                  <a:schemeClr val="tx1"/>
                </a:solidFill>
              </a:rPr>
              <a:t> … entire non-redundant computer and R</a:t>
            </a:r>
            <a:r>
              <a:rPr lang="fr-FR" altLang="fr-FR" sz="1400" b="0" baseline="-25000">
                <a:solidFill>
                  <a:schemeClr val="tx1"/>
                </a:solidFill>
              </a:rPr>
              <a:t>M</a:t>
            </a:r>
            <a:r>
              <a:rPr lang="fr-FR" altLang="fr-FR" sz="1400" b="0">
                <a:solidFill>
                  <a:schemeClr val="tx1"/>
                </a:solidFill>
              </a:rPr>
              <a:t> … single module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400" b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b="0">
                <a:solidFill>
                  <a:schemeClr val="tx1"/>
                </a:solidFill>
              </a:rPr>
              <a:t>R</a:t>
            </a:r>
            <a:r>
              <a:rPr lang="fr-FR" altLang="fr-FR" sz="1400" b="0" baseline="-25000">
                <a:solidFill>
                  <a:schemeClr val="tx1"/>
                </a:solidFill>
              </a:rPr>
              <a:t>M</a:t>
            </a:r>
            <a:r>
              <a:rPr lang="fr-FR" altLang="fr-FR" sz="1400" b="0">
                <a:solidFill>
                  <a:schemeClr val="tx1"/>
                </a:solidFill>
              </a:rPr>
              <a:t>  =  R</a:t>
            </a:r>
            <a:r>
              <a:rPr lang="fr-FR" altLang="fr-FR" sz="1400" b="0" baseline="-25000">
                <a:solidFill>
                  <a:schemeClr val="tx1"/>
                </a:solidFill>
              </a:rPr>
              <a:t>0</a:t>
            </a:r>
            <a:r>
              <a:rPr lang="fr-FR" altLang="fr-FR" sz="1400" b="0" baseline="30000">
                <a:solidFill>
                  <a:schemeClr val="tx1"/>
                </a:solidFill>
              </a:rPr>
              <a:t>1/m</a:t>
            </a:r>
            <a:r>
              <a:rPr lang="fr-FR" altLang="fr-FR" sz="1400" b="0">
                <a:solidFill>
                  <a:schemeClr val="tx1"/>
                </a:solidFill>
              </a:rPr>
              <a:t>						(4)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400" b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b="0">
                <a:solidFill>
                  <a:schemeClr val="tx1"/>
                </a:solidFill>
              </a:rPr>
              <a:t>Substituting this value for R</a:t>
            </a:r>
            <a:r>
              <a:rPr lang="fr-FR" altLang="fr-FR" sz="1400" b="0" baseline="-25000">
                <a:solidFill>
                  <a:schemeClr val="tx1"/>
                </a:solidFill>
              </a:rPr>
              <a:t>M</a:t>
            </a:r>
            <a:r>
              <a:rPr lang="fr-FR" altLang="fr-FR" sz="1400" b="0">
                <a:solidFill>
                  <a:schemeClr val="tx1"/>
                </a:solidFill>
              </a:rPr>
              <a:t> into Eq. (1) to find R</a:t>
            </a:r>
            <a:r>
              <a:rPr lang="fr-FR" altLang="fr-FR" sz="1400" b="0" baseline="-25000">
                <a:solidFill>
                  <a:schemeClr val="tx1"/>
                </a:solidFill>
              </a:rPr>
              <a:t>T</a:t>
            </a:r>
            <a:r>
              <a:rPr lang="fr-FR" altLang="fr-FR" sz="1400" b="0">
                <a:solidFill>
                  <a:schemeClr val="tx1"/>
                </a:solidFill>
              </a:rPr>
              <a:t>, … , gives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400" b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b="0">
                <a:solidFill>
                  <a:schemeClr val="tx1"/>
                </a:solidFill>
              </a:rPr>
              <a:t>R</a:t>
            </a:r>
            <a:r>
              <a:rPr lang="fr-FR" altLang="fr-FR" sz="1400" b="0" baseline="-25000">
                <a:solidFill>
                  <a:schemeClr val="tx1"/>
                </a:solidFill>
              </a:rPr>
              <a:t>T</a:t>
            </a:r>
            <a:r>
              <a:rPr lang="fr-FR" altLang="fr-FR" sz="1400" b="0">
                <a:solidFill>
                  <a:schemeClr val="tx1"/>
                </a:solidFill>
              </a:rPr>
              <a:t>  =  3 R</a:t>
            </a:r>
            <a:r>
              <a:rPr lang="fr-FR" altLang="fr-FR" sz="1400" b="0" baseline="-25000">
                <a:solidFill>
                  <a:schemeClr val="tx1"/>
                </a:solidFill>
              </a:rPr>
              <a:t>0</a:t>
            </a:r>
            <a:r>
              <a:rPr lang="fr-FR" altLang="fr-FR" sz="1400" b="0" baseline="30000">
                <a:solidFill>
                  <a:schemeClr val="tx1"/>
                </a:solidFill>
              </a:rPr>
              <a:t>2/m</a:t>
            </a:r>
            <a:r>
              <a:rPr lang="fr-FR" altLang="fr-FR" sz="1400" b="0">
                <a:solidFill>
                  <a:schemeClr val="tx1"/>
                </a:solidFill>
              </a:rPr>
              <a:t> – 2 R</a:t>
            </a:r>
            <a:r>
              <a:rPr lang="fr-FR" altLang="fr-FR" sz="1400" b="0" baseline="-25000">
                <a:solidFill>
                  <a:schemeClr val="tx1"/>
                </a:solidFill>
              </a:rPr>
              <a:t>0</a:t>
            </a:r>
            <a:r>
              <a:rPr lang="fr-FR" altLang="fr-FR" sz="1400" b="0" baseline="30000">
                <a:solidFill>
                  <a:schemeClr val="tx1"/>
                </a:solidFill>
              </a:rPr>
              <a:t>3/m</a:t>
            </a:r>
            <a:r>
              <a:rPr lang="fr-FR" altLang="fr-FR" sz="1400" b="0">
                <a:solidFill>
                  <a:schemeClr val="tx1"/>
                </a:solidFill>
              </a:rPr>
              <a:t>					(5)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400" b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b="0">
                <a:solidFill>
                  <a:schemeClr val="tx1"/>
                </a:solidFill>
              </a:rPr>
              <a:t>Reassembling modules into a complete computer … results in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400" b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b="0">
                <a:solidFill>
                  <a:schemeClr val="tx1"/>
                </a:solidFill>
              </a:rPr>
              <a:t>R(R</a:t>
            </a:r>
            <a:r>
              <a:rPr lang="fr-FR" altLang="fr-FR" sz="1400" b="0" baseline="-25000">
                <a:solidFill>
                  <a:schemeClr val="tx1"/>
                </a:solidFill>
              </a:rPr>
              <a:t>0</a:t>
            </a:r>
            <a:r>
              <a:rPr lang="fr-FR" altLang="fr-FR" sz="1400" b="0">
                <a:solidFill>
                  <a:schemeClr val="tx1"/>
                </a:solidFill>
              </a:rPr>
              <a:t>,m)  =  R</a:t>
            </a:r>
            <a:r>
              <a:rPr lang="fr-FR" altLang="fr-FR" sz="1400" b="0" baseline="-25000">
                <a:solidFill>
                  <a:schemeClr val="tx1"/>
                </a:solidFill>
              </a:rPr>
              <a:t>T</a:t>
            </a:r>
            <a:r>
              <a:rPr lang="fr-FR" altLang="fr-FR" sz="1400" b="0" baseline="30000">
                <a:solidFill>
                  <a:schemeClr val="tx1"/>
                </a:solidFill>
              </a:rPr>
              <a:t>m</a:t>
            </a:r>
            <a:r>
              <a:rPr lang="fr-FR" altLang="fr-FR" sz="1400" b="0">
                <a:solidFill>
                  <a:schemeClr val="tx1"/>
                </a:solidFill>
              </a:rPr>
              <a:t>  =  (3 R</a:t>
            </a:r>
            <a:r>
              <a:rPr lang="fr-FR" altLang="fr-FR" sz="1400" b="0" baseline="-25000">
                <a:solidFill>
                  <a:schemeClr val="tx1"/>
                </a:solidFill>
              </a:rPr>
              <a:t>0</a:t>
            </a:r>
            <a:r>
              <a:rPr lang="fr-FR" altLang="fr-FR" sz="1400" b="0" baseline="30000">
                <a:solidFill>
                  <a:schemeClr val="tx1"/>
                </a:solidFill>
              </a:rPr>
              <a:t>2/m</a:t>
            </a:r>
            <a:r>
              <a:rPr lang="fr-FR" altLang="fr-FR" sz="1400" b="0">
                <a:solidFill>
                  <a:schemeClr val="tx1"/>
                </a:solidFill>
              </a:rPr>
              <a:t> – 2 R</a:t>
            </a:r>
            <a:r>
              <a:rPr lang="fr-FR" altLang="fr-FR" sz="1400" b="0" baseline="-25000">
                <a:solidFill>
                  <a:schemeClr val="tx1"/>
                </a:solidFill>
              </a:rPr>
              <a:t>0</a:t>
            </a:r>
            <a:r>
              <a:rPr lang="fr-FR" altLang="fr-FR" sz="1400" b="0" baseline="30000">
                <a:solidFill>
                  <a:schemeClr val="tx1"/>
                </a:solidFill>
              </a:rPr>
              <a:t>3/m</a:t>
            </a:r>
            <a:r>
              <a:rPr lang="fr-FR" altLang="fr-FR" sz="1400" b="0">
                <a:solidFill>
                  <a:schemeClr val="tx1"/>
                </a:solidFill>
              </a:rPr>
              <a:t>)</a:t>
            </a:r>
            <a:r>
              <a:rPr lang="fr-FR" altLang="fr-FR" sz="1400" b="0" baseline="30000">
                <a:solidFill>
                  <a:schemeClr val="tx1"/>
                </a:solidFill>
              </a:rPr>
              <a:t>m</a:t>
            </a:r>
            <a:r>
              <a:rPr lang="fr-FR" altLang="fr-FR" sz="1400" b="0">
                <a:solidFill>
                  <a:schemeClr val="tx1"/>
                </a:solidFill>
              </a:rPr>
              <a:t>				(6)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400" b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b="0">
                <a:solidFill>
                  <a:schemeClr val="tx1"/>
                </a:solidFill>
              </a:rPr>
              <a:t>… the TMR reliability can be made as close to unity as one pleases by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 b="0">
                <a:solidFill>
                  <a:schemeClr val="tx1"/>
                </a:solidFill>
              </a:rPr>
              <a:t>making an increasingly finer modular breakdown</a:t>
            </a:r>
          </a:p>
        </p:txBody>
      </p:sp>
      <p:sp>
        <p:nvSpPr>
          <p:cNvPr id="11270" name="Text Box 74"/>
          <p:cNvSpPr txBox="1">
            <a:spLocks noChangeArrowheads="1"/>
          </p:cNvSpPr>
          <p:nvPr/>
        </p:nvSpPr>
        <p:spPr bwMode="auto">
          <a:xfrm>
            <a:off x="6384925" y="5867400"/>
            <a:ext cx="3536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200" b="0" i="1">
                <a:solidFill>
                  <a:schemeClr val="tx1"/>
                </a:solidFill>
              </a:rPr>
              <a:t>Figure 3</a:t>
            </a:r>
            <a:r>
              <a:rPr lang="fr-FR" altLang="fr-FR" sz="1200" b="0">
                <a:solidFill>
                  <a:schemeClr val="tx1"/>
                </a:solidFill>
              </a:rPr>
              <a:t>    TMR reliab. vs nonredundant reliab. R</a:t>
            </a:r>
            <a:r>
              <a:rPr lang="fr-FR" altLang="fr-FR" sz="1200" b="0" baseline="-250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71" name="Text Box 79"/>
          <p:cNvSpPr txBox="1">
            <a:spLocks noChangeArrowheads="1"/>
          </p:cNvSpPr>
          <p:nvPr/>
        </p:nvSpPr>
        <p:spPr bwMode="auto">
          <a:xfrm>
            <a:off x="7391400" y="4038600"/>
            <a:ext cx="4984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800" b="0">
                <a:solidFill>
                  <a:schemeClr val="tx1"/>
                </a:solidFill>
              </a:rPr>
              <a:t>m = 10</a:t>
            </a:r>
          </a:p>
        </p:txBody>
      </p:sp>
      <p:sp>
        <p:nvSpPr>
          <p:cNvPr id="11272" name="Text Box 80"/>
          <p:cNvSpPr txBox="1">
            <a:spLocks noChangeArrowheads="1"/>
          </p:cNvSpPr>
          <p:nvPr/>
        </p:nvSpPr>
        <p:spPr bwMode="auto">
          <a:xfrm>
            <a:off x="7543800" y="5410200"/>
            <a:ext cx="44132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4"/>
              <a:defRPr sz="2100" b="1">
                <a:solidFill>
                  <a:srgbClr val="663300"/>
                </a:solidFill>
                <a:latin typeface="Arial" panose="020B0604020202020204" pitchFamily="34" charset="0"/>
              </a:defRPr>
            </a:lvl1pPr>
            <a:lvl2pPr marL="571500" indent="161925" algn="l" defTabSz="762000">
              <a:spcBef>
                <a:spcPct val="20000"/>
              </a:spcBef>
              <a:buClr>
                <a:srgbClr val="FDA754"/>
              </a:buClr>
              <a:buChar char="•"/>
              <a:defRPr sz="1700" b="1">
                <a:solidFill>
                  <a:srgbClr val="074A87"/>
                </a:solidFill>
                <a:latin typeface="Arial" panose="020B0604020202020204" pitchFamily="34" charset="0"/>
              </a:defRPr>
            </a:lvl2pPr>
            <a:lvl3pPr marL="1143000" indent="161925" algn="l" defTabSz="762000">
              <a:spcBef>
                <a:spcPct val="20000"/>
              </a:spcBef>
              <a:buClr>
                <a:srgbClr val="FDA754"/>
              </a:buClr>
              <a:buChar char="-"/>
              <a:defRPr sz="1600">
                <a:solidFill>
                  <a:srgbClr val="663300"/>
                </a:solidFill>
                <a:latin typeface="Arial" panose="020B0604020202020204" pitchFamily="34" charset="0"/>
              </a:defRPr>
            </a:lvl3pPr>
            <a:lvl4pPr marL="1714500" indent="177800" algn="l" defTabSz="762000">
              <a:spcBef>
                <a:spcPct val="20000"/>
              </a:spcBef>
              <a:buClr>
                <a:srgbClr val="FDA754"/>
              </a:buClr>
              <a:buFont typeface="Webdings" panose="05030102010509060703" pitchFamily="18" charset="2"/>
              <a:buChar char="6"/>
              <a:defRPr sz="1400">
                <a:solidFill>
                  <a:srgbClr val="074A87"/>
                </a:solidFill>
                <a:latin typeface="Arial" panose="020B0604020202020204" pitchFamily="34" charset="0"/>
              </a:defRPr>
            </a:lvl4pPr>
            <a:lvl5pPr marL="2286000" indent="168275" algn="l" defTabSz="762000">
              <a:spcBef>
                <a:spcPct val="20000"/>
              </a:spcBef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5pPr>
            <a:lvl6pPr marL="27432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6pPr>
            <a:lvl7pPr marL="32004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7pPr>
            <a:lvl8pPr marL="36576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8pPr>
            <a:lvl9pPr marL="4114800" indent="168275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754"/>
              </a:buClr>
              <a:buChar char="»"/>
              <a:defRPr sz="1200">
                <a:solidFill>
                  <a:srgbClr val="4D4D4D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800" b="0">
                <a:solidFill>
                  <a:schemeClr val="tx1"/>
                </a:solidFill>
              </a:rPr>
              <a:t>m = 1</a:t>
            </a:r>
          </a:p>
        </p:txBody>
      </p:sp>
      <p:grpSp>
        <p:nvGrpSpPr>
          <p:cNvPr id="11273" name="Group 87"/>
          <p:cNvGrpSpPr>
            <a:grpSpLocks/>
          </p:cNvGrpSpPr>
          <p:nvPr/>
        </p:nvGrpSpPr>
        <p:grpSpPr bwMode="auto">
          <a:xfrm>
            <a:off x="6313488" y="908050"/>
            <a:ext cx="3535362" cy="2424113"/>
            <a:chOff x="3888" y="912"/>
            <a:chExt cx="2227" cy="1527"/>
          </a:xfrm>
        </p:grpSpPr>
        <p:sp>
          <p:nvSpPr>
            <p:cNvPr id="11274" name="Text Box 5"/>
            <p:cNvSpPr txBox="1">
              <a:spLocks noChangeArrowheads="1"/>
            </p:cNvSpPr>
            <p:nvPr/>
          </p:nvSpPr>
          <p:spPr bwMode="auto">
            <a:xfrm>
              <a:off x="3888" y="960"/>
              <a:ext cx="384" cy="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 defTabSz="762000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 defTabSz="762000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 defTabSz="762000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fr-FR" altLang="fr-FR" sz="1400" b="0">
                  <a:solidFill>
                    <a:schemeClr val="tx1"/>
                  </a:solidFill>
                </a:rPr>
                <a:t>M</a:t>
              </a:r>
              <a:r>
                <a:rPr lang="fr-FR" altLang="fr-FR" sz="1400" b="0" baseline="-25000">
                  <a:solidFill>
                    <a:schemeClr val="tx1"/>
                  </a:solidFill>
                </a:rPr>
                <a:t>i-1A</a:t>
              </a:r>
            </a:p>
          </p:txBody>
        </p:sp>
        <p:sp>
          <p:nvSpPr>
            <p:cNvPr id="11275" name="Text Box 6"/>
            <p:cNvSpPr txBox="1">
              <a:spLocks noChangeArrowheads="1"/>
            </p:cNvSpPr>
            <p:nvPr/>
          </p:nvSpPr>
          <p:spPr bwMode="auto">
            <a:xfrm>
              <a:off x="3888" y="1296"/>
              <a:ext cx="384" cy="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 defTabSz="762000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 defTabSz="762000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 defTabSz="762000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fr-FR" altLang="fr-FR" sz="1400" b="0">
                  <a:solidFill>
                    <a:schemeClr val="tx1"/>
                  </a:solidFill>
                </a:rPr>
                <a:t>M</a:t>
              </a:r>
              <a:r>
                <a:rPr lang="fr-FR" altLang="fr-FR" sz="1400" b="0" baseline="-25000">
                  <a:solidFill>
                    <a:schemeClr val="tx1"/>
                  </a:solidFill>
                </a:rPr>
                <a:t>i-1B</a:t>
              </a:r>
            </a:p>
          </p:txBody>
        </p:sp>
        <p:sp>
          <p:nvSpPr>
            <p:cNvPr id="11276" name="Text Box 7"/>
            <p:cNvSpPr txBox="1">
              <a:spLocks noChangeArrowheads="1"/>
            </p:cNvSpPr>
            <p:nvPr/>
          </p:nvSpPr>
          <p:spPr bwMode="auto">
            <a:xfrm>
              <a:off x="3888" y="1632"/>
              <a:ext cx="384" cy="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 defTabSz="762000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 defTabSz="762000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 defTabSz="762000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fr-FR" altLang="fr-FR" sz="1400" b="0">
                  <a:solidFill>
                    <a:schemeClr val="tx1"/>
                  </a:solidFill>
                </a:rPr>
                <a:t>M</a:t>
              </a:r>
              <a:r>
                <a:rPr lang="fr-FR" altLang="fr-FR" sz="1400" b="0" baseline="-25000">
                  <a:solidFill>
                    <a:schemeClr val="tx1"/>
                  </a:solidFill>
                </a:rPr>
                <a:t>i-1C</a:t>
              </a:r>
            </a:p>
          </p:txBody>
        </p:sp>
        <p:sp>
          <p:nvSpPr>
            <p:cNvPr id="11277" name="Text Box 8"/>
            <p:cNvSpPr txBox="1">
              <a:spLocks noChangeArrowheads="1"/>
            </p:cNvSpPr>
            <p:nvPr/>
          </p:nvSpPr>
          <p:spPr bwMode="auto">
            <a:xfrm>
              <a:off x="4848" y="960"/>
              <a:ext cx="288" cy="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 defTabSz="762000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 defTabSz="762000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 defTabSz="762000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fr-FR" altLang="fr-FR" sz="1400" b="0">
                  <a:solidFill>
                    <a:schemeClr val="tx1"/>
                  </a:solidFill>
                </a:rPr>
                <a:t>M</a:t>
              </a:r>
              <a:r>
                <a:rPr lang="fr-FR" altLang="fr-FR" sz="1400" b="0" baseline="-25000">
                  <a:solidFill>
                    <a:schemeClr val="tx1"/>
                  </a:solidFill>
                </a:rPr>
                <a:t>iA</a:t>
              </a:r>
            </a:p>
          </p:txBody>
        </p:sp>
        <p:sp>
          <p:nvSpPr>
            <p:cNvPr id="11278" name="Text Box 9"/>
            <p:cNvSpPr txBox="1">
              <a:spLocks noChangeArrowheads="1"/>
            </p:cNvSpPr>
            <p:nvPr/>
          </p:nvSpPr>
          <p:spPr bwMode="auto">
            <a:xfrm>
              <a:off x="5712" y="960"/>
              <a:ext cx="384" cy="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 defTabSz="762000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 defTabSz="762000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 defTabSz="762000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fr-FR" altLang="fr-FR" sz="1400" b="0">
                  <a:solidFill>
                    <a:schemeClr val="tx1"/>
                  </a:solidFill>
                </a:rPr>
                <a:t>M</a:t>
              </a:r>
              <a:r>
                <a:rPr lang="fr-FR" altLang="fr-FR" sz="1400" b="0" baseline="-25000">
                  <a:solidFill>
                    <a:schemeClr val="tx1"/>
                  </a:solidFill>
                </a:rPr>
                <a:t>i+1A</a:t>
              </a:r>
            </a:p>
          </p:txBody>
        </p:sp>
        <p:sp>
          <p:nvSpPr>
            <p:cNvPr id="11279" name="Text Box 12"/>
            <p:cNvSpPr txBox="1">
              <a:spLocks noChangeArrowheads="1"/>
            </p:cNvSpPr>
            <p:nvPr/>
          </p:nvSpPr>
          <p:spPr bwMode="auto">
            <a:xfrm>
              <a:off x="4848" y="1296"/>
              <a:ext cx="288" cy="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 defTabSz="762000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 defTabSz="762000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 defTabSz="762000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fr-FR" altLang="fr-FR" sz="1400" b="0">
                  <a:solidFill>
                    <a:schemeClr val="tx1"/>
                  </a:solidFill>
                </a:rPr>
                <a:t>M</a:t>
              </a:r>
              <a:r>
                <a:rPr lang="fr-FR" altLang="fr-FR" sz="1400" b="0" baseline="-25000">
                  <a:solidFill>
                    <a:schemeClr val="tx1"/>
                  </a:solidFill>
                </a:rPr>
                <a:t>iB</a:t>
              </a:r>
            </a:p>
          </p:txBody>
        </p:sp>
        <p:sp>
          <p:nvSpPr>
            <p:cNvPr id="11280" name="Text Box 13"/>
            <p:cNvSpPr txBox="1">
              <a:spLocks noChangeArrowheads="1"/>
            </p:cNvSpPr>
            <p:nvPr/>
          </p:nvSpPr>
          <p:spPr bwMode="auto">
            <a:xfrm>
              <a:off x="4848" y="1632"/>
              <a:ext cx="288" cy="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 defTabSz="762000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 defTabSz="762000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 defTabSz="762000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fr-FR" altLang="fr-FR" sz="1400" b="0">
                  <a:solidFill>
                    <a:schemeClr val="tx1"/>
                  </a:solidFill>
                </a:rPr>
                <a:t>M</a:t>
              </a:r>
              <a:r>
                <a:rPr lang="fr-FR" altLang="fr-FR" sz="1400" b="0" baseline="-25000">
                  <a:solidFill>
                    <a:schemeClr val="tx1"/>
                  </a:solidFill>
                </a:rPr>
                <a:t>iC</a:t>
              </a:r>
            </a:p>
          </p:txBody>
        </p:sp>
        <p:sp>
          <p:nvSpPr>
            <p:cNvPr id="11281" name="Text Box 14"/>
            <p:cNvSpPr txBox="1">
              <a:spLocks noChangeArrowheads="1"/>
            </p:cNvSpPr>
            <p:nvPr/>
          </p:nvSpPr>
          <p:spPr bwMode="auto">
            <a:xfrm>
              <a:off x="5712" y="1296"/>
              <a:ext cx="384" cy="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 defTabSz="762000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 defTabSz="762000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 defTabSz="762000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fr-FR" altLang="fr-FR" sz="1400" b="0">
                  <a:solidFill>
                    <a:schemeClr val="tx1"/>
                  </a:solidFill>
                </a:rPr>
                <a:t>M</a:t>
              </a:r>
              <a:r>
                <a:rPr lang="fr-FR" altLang="fr-FR" sz="1400" b="0" baseline="-25000">
                  <a:solidFill>
                    <a:schemeClr val="tx1"/>
                  </a:solidFill>
                </a:rPr>
                <a:t>i+1B</a:t>
              </a:r>
            </a:p>
          </p:txBody>
        </p:sp>
        <p:sp>
          <p:nvSpPr>
            <p:cNvPr id="11282" name="Text Box 15"/>
            <p:cNvSpPr txBox="1">
              <a:spLocks noChangeArrowheads="1"/>
            </p:cNvSpPr>
            <p:nvPr/>
          </p:nvSpPr>
          <p:spPr bwMode="auto">
            <a:xfrm>
              <a:off x="5712" y="1632"/>
              <a:ext cx="384" cy="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 defTabSz="762000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 defTabSz="762000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 defTabSz="762000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fr-FR" altLang="fr-FR" sz="1400" b="0">
                  <a:solidFill>
                    <a:schemeClr val="tx1"/>
                  </a:solidFill>
                </a:rPr>
                <a:t>M</a:t>
              </a:r>
              <a:r>
                <a:rPr lang="fr-FR" altLang="fr-FR" sz="1400" b="0" baseline="-25000">
                  <a:solidFill>
                    <a:schemeClr val="tx1"/>
                  </a:solidFill>
                </a:rPr>
                <a:t>i+1C</a:t>
              </a:r>
            </a:p>
          </p:txBody>
        </p:sp>
        <p:grpSp>
          <p:nvGrpSpPr>
            <p:cNvPr id="11283" name="Group 19"/>
            <p:cNvGrpSpPr>
              <a:grpSpLocks/>
            </p:cNvGrpSpPr>
            <p:nvPr/>
          </p:nvGrpSpPr>
          <p:grpSpPr bwMode="auto">
            <a:xfrm>
              <a:off x="5424" y="1632"/>
              <a:ext cx="192" cy="192"/>
              <a:chOff x="4416" y="2448"/>
              <a:chExt cx="192" cy="192"/>
            </a:xfrm>
          </p:grpSpPr>
          <p:sp>
            <p:nvSpPr>
              <p:cNvPr id="11345" name="Oval 16"/>
              <p:cNvSpPr>
                <a:spLocks noChangeArrowheads="1"/>
              </p:cNvSpPr>
              <p:nvPr/>
            </p:nvSpPr>
            <p:spPr bwMode="auto">
              <a:xfrm>
                <a:off x="4416" y="2448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fr-FR" altLang="fr-FR"/>
              </a:p>
            </p:txBody>
          </p:sp>
          <p:sp>
            <p:nvSpPr>
              <p:cNvPr id="11346" name="Text Box 18"/>
              <p:cNvSpPr txBox="1">
                <a:spLocks noChangeArrowheads="1"/>
              </p:cNvSpPr>
              <p:nvPr/>
            </p:nvSpPr>
            <p:spPr bwMode="auto">
              <a:xfrm>
                <a:off x="4416" y="2448"/>
                <a:ext cx="19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762000">
                  <a:spcBef>
                    <a:spcPct val="20000"/>
                  </a:spcBef>
                  <a:buClr>
                    <a:srgbClr val="FDA754"/>
                  </a:buClr>
                  <a:buFont typeface="Webdings" panose="05030102010509060703" pitchFamily="18" charset="2"/>
                  <a:buChar char="4"/>
                  <a:defRPr sz="2100" b="1">
                    <a:solidFill>
                      <a:srgbClr val="663300"/>
                    </a:solidFill>
                    <a:latin typeface="Arial" panose="020B0604020202020204" pitchFamily="34" charset="0"/>
                  </a:defRPr>
                </a:lvl1pPr>
                <a:lvl2pPr marL="571500" indent="161925" algn="l" defTabSz="762000">
                  <a:spcBef>
                    <a:spcPct val="20000"/>
                  </a:spcBef>
                  <a:buClr>
                    <a:srgbClr val="FDA754"/>
                  </a:buClr>
                  <a:buChar char="•"/>
                  <a:defRPr sz="1700" b="1">
                    <a:solidFill>
                      <a:srgbClr val="074A87"/>
                    </a:solidFill>
                    <a:latin typeface="Arial" panose="020B0604020202020204" pitchFamily="34" charset="0"/>
                  </a:defRPr>
                </a:lvl2pPr>
                <a:lvl3pPr marL="1143000" indent="161925" algn="l" defTabSz="762000">
                  <a:spcBef>
                    <a:spcPct val="20000"/>
                  </a:spcBef>
                  <a:buClr>
                    <a:srgbClr val="FDA754"/>
                  </a:buClr>
                  <a:buChar char="-"/>
                  <a:defRPr sz="1600">
                    <a:solidFill>
                      <a:srgbClr val="663300"/>
                    </a:solidFill>
                    <a:latin typeface="Arial" panose="020B0604020202020204" pitchFamily="34" charset="0"/>
                  </a:defRPr>
                </a:lvl3pPr>
                <a:lvl4pPr marL="1714500" indent="177800" algn="l" defTabSz="762000">
                  <a:spcBef>
                    <a:spcPct val="20000"/>
                  </a:spcBef>
                  <a:buClr>
                    <a:srgbClr val="FDA754"/>
                  </a:buClr>
                  <a:buFont typeface="Webdings" panose="05030102010509060703" pitchFamily="18" charset="2"/>
                  <a:buChar char="6"/>
                  <a:defRPr sz="1400">
                    <a:solidFill>
                      <a:srgbClr val="074A87"/>
                    </a:solidFill>
                    <a:latin typeface="Arial" panose="020B0604020202020204" pitchFamily="34" charset="0"/>
                  </a:defRPr>
                </a:lvl4pPr>
                <a:lvl5pPr marL="2286000" indent="168275" algn="l" defTabSz="762000">
                  <a:spcBef>
                    <a:spcPct val="20000"/>
                  </a:spcBef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5pPr>
                <a:lvl6pPr marL="2743200" indent="168275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6pPr>
                <a:lvl7pPr marL="3200400" indent="168275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7pPr>
                <a:lvl8pPr marL="3657600" indent="168275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8pPr>
                <a:lvl9pPr marL="4114800" indent="168275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fr-FR" altLang="fr-FR" sz="1400" b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grpSp>
          <p:nvGrpSpPr>
            <p:cNvPr id="11284" name="Group 20"/>
            <p:cNvGrpSpPr>
              <a:grpSpLocks/>
            </p:cNvGrpSpPr>
            <p:nvPr/>
          </p:nvGrpSpPr>
          <p:grpSpPr bwMode="auto">
            <a:xfrm>
              <a:off x="4560" y="960"/>
              <a:ext cx="192" cy="192"/>
              <a:chOff x="4416" y="2448"/>
              <a:chExt cx="192" cy="192"/>
            </a:xfrm>
          </p:grpSpPr>
          <p:sp>
            <p:nvSpPr>
              <p:cNvPr id="11343" name="Oval 21"/>
              <p:cNvSpPr>
                <a:spLocks noChangeArrowheads="1"/>
              </p:cNvSpPr>
              <p:nvPr/>
            </p:nvSpPr>
            <p:spPr bwMode="auto">
              <a:xfrm>
                <a:off x="4416" y="2448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fr-FR" altLang="fr-FR"/>
              </a:p>
            </p:txBody>
          </p:sp>
          <p:sp>
            <p:nvSpPr>
              <p:cNvPr id="11344" name="Text Box 22"/>
              <p:cNvSpPr txBox="1">
                <a:spLocks noChangeArrowheads="1"/>
              </p:cNvSpPr>
              <p:nvPr/>
            </p:nvSpPr>
            <p:spPr bwMode="auto">
              <a:xfrm>
                <a:off x="4416" y="2448"/>
                <a:ext cx="19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762000">
                  <a:spcBef>
                    <a:spcPct val="20000"/>
                  </a:spcBef>
                  <a:buClr>
                    <a:srgbClr val="FDA754"/>
                  </a:buClr>
                  <a:buFont typeface="Webdings" panose="05030102010509060703" pitchFamily="18" charset="2"/>
                  <a:buChar char="4"/>
                  <a:defRPr sz="2100" b="1">
                    <a:solidFill>
                      <a:srgbClr val="663300"/>
                    </a:solidFill>
                    <a:latin typeface="Arial" panose="020B0604020202020204" pitchFamily="34" charset="0"/>
                  </a:defRPr>
                </a:lvl1pPr>
                <a:lvl2pPr marL="571500" indent="161925" algn="l" defTabSz="762000">
                  <a:spcBef>
                    <a:spcPct val="20000"/>
                  </a:spcBef>
                  <a:buClr>
                    <a:srgbClr val="FDA754"/>
                  </a:buClr>
                  <a:buChar char="•"/>
                  <a:defRPr sz="1700" b="1">
                    <a:solidFill>
                      <a:srgbClr val="074A87"/>
                    </a:solidFill>
                    <a:latin typeface="Arial" panose="020B0604020202020204" pitchFamily="34" charset="0"/>
                  </a:defRPr>
                </a:lvl2pPr>
                <a:lvl3pPr marL="1143000" indent="161925" algn="l" defTabSz="762000">
                  <a:spcBef>
                    <a:spcPct val="20000"/>
                  </a:spcBef>
                  <a:buClr>
                    <a:srgbClr val="FDA754"/>
                  </a:buClr>
                  <a:buChar char="-"/>
                  <a:defRPr sz="1600">
                    <a:solidFill>
                      <a:srgbClr val="663300"/>
                    </a:solidFill>
                    <a:latin typeface="Arial" panose="020B0604020202020204" pitchFamily="34" charset="0"/>
                  </a:defRPr>
                </a:lvl3pPr>
                <a:lvl4pPr marL="1714500" indent="177800" algn="l" defTabSz="762000">
                  <a:spcBef>
                    <a:spcPct val="20000"/>
                  </a:spcBef>
                  <a:buClr>
                    <a:srgbClr val="FDA754"/>
                  </a:buClr>
                  <a:buFont typeface="Webdings" panose="05030102010509060703" pitchFamily="18" charset="2"/>
                  <a:buChar char="6"/>
                  <a:defRPr sz="1400">
                    <a:solidFill>
                      <a:srgbClr val="074A87"/>
                    </a:solidFill>
                    <a:latin typeface="Arial" panose="020B0604020202020204" pitchFamily="34" charset="0"/>
                  </a:defRPr>
                </a:lvl4pPr>
                <a:lvl5pPr marL="2286000" indent="168275" algn="l" defTabSz="762000">
                  <a:spcBef>
                    <a:spcPct val="20000"/>
                  </a:spcBef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5pPr>
                <a:lvl6pPr marL="2743200" indent="168275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6pPr>
                <a:lvl7pPr marL="3200400" indent="168275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7pPr>
                <a:lvl8pPr marL="3657600" indent="168275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8pPr>
                <a:lvl9pPr marL="4114800" indent="168275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fr-FR" altLang="fr-FR" sz="1400" b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11285" name="Line 23"/>
            <p:cNvSpPr>
              <a:spLocks noChangeShapeType="1"/>
            </p:cNvSpPr>
            <p:nvPr/>
          </p:nvSpPr>
          <p:spPr bwMode="auto">
            <a:xfrm>
              <a:off x="4752" y="105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11286" name="Group 24"/>
            <p:cNvGrpSpPr>
              <a:grpSpLocks/>
            </p:cNvGrpSpPr>
            <p:nvPr/>
          </p:nvGrpSpPr>
          <p:grpSpPr bwMode="auto">
            <a:xfrm>
              <a:off x="4560" y="1296"/>
              <a:ext cx="192" cy="192"/>
              <a:chOff x="4416" y="2448"/>
              <a:chExt cx="192" cy="192"/>
            </a:xfrm>
          </p:grpSpPr>
          <p:sp>
            <p:nvSpPr>
              <p:cNvPr id="11341" name="Oval 25"/>
              <p:cNvSpPr>
                <a:spLocks noChangeArrowheads="1"/>
              </p:cNvSpPr>
              <p:nvPr/>
            </p:nvSpPr>
            <p:spPr bwMode="auto">
              <a:xfrm>
                <a:off x="4416" y="2448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fr-FR" altLang="fr-FR"/>
              </a:p>
            </p:txBody>
          </p:sp>
          <p:sp>
            <p:nvSpPr>
              <p:cNvPr id="11342" name="Text Box 26"/>
              <p:cNvSpPr txBox="1">
                <a:spLocks noChangeArrowheads="1"/>
              </p:cNvSpPr>
              <p:nvPr/>
            </p:nvSpPr>
            <p:spPr bwMode="auto">
              <a:xfrm>
                <a:off x="4416" y="2448"/>
                <a:ext cx="19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762000">
                  <a:spcBef>
                    <a:spcPct val="20000"/>
                  </a:spcBef>
                  <a:buClr>
                    <a:srgbClr val="FDA754"/>
                  </a:buClr>
                  <a:buFont typeface="Webdings" panose="05030102010509060703" pitchFamily="18" charset="2"/>
                  <a:buChar char="4"/>
                  <a:defRPr sz="2100" b="1">
                    <a:solidFill>
                      <a:srgbClr val="663300"/>
                    </a:solidFill>
                    <a:latin typeface="Arial" panose="020B0604020202020204" pitchFamily="34" charset="0"/>
                  </a:defRPr>
                </a:lvl1pPr>
                <a:lvl2pPr marL="571500" indent="161925" algn="l" defTabSz="762000">
                  <a:spcBef>
                    <a:spcPct val="20000"/>
                  </a:spcBef>
                  <a:buClr>
                    <a:srgbClr val="FDA754"/>
                  </a:buClr>
                  <a:buChar char="•"/>
                  <a:defRPr sz="1700" b="1">
                    <a:solidFill>
                      <a:srgbClr val="074A87"/>
                    </a:solidFill>
                    <a:latin typeface="Arial" panose="020B0604020202020204" pitchFamily="34" charset="0"/>
                  </a:defRPr>
                </a:lvl2pPr>
                <a:lvl3pPr marL="1143000" indent="161925" algn="l" defTabSz="762000">
                  <a:spcBef>
                    <a:spcPct val="20000"/>
                  </a:spcBef>
                  <a:buClr>
                    <a:srgbClr val="FDA754"/>
                  </a:buClr>
                  <a:buChar char="-"/>
                  <a:defRPr sz="1600">
                    <a:solidFill>
                      <a:srgbClr val="663300"/>
                    </a:solidFill>
                    <a:latin typeface="Arial" panose="020B0604020202020204" pitchFamily="34" charset="0"/>
                  </a:defRPr>
                </a:lvl3pPr>
                <a:lvl4pPr marL="1714500" indent="177800" algn="l" defTabSz="762000">
                  <a:spcBef>
                    <a:spcPct val="20000"/>
                  </a:spcBef>
                  <a:buClr>
                    <a:srgbClr val="FDA754"/>
                  </a:buClr>
                  <a:buFont typeface="Webdings" panose="05030102010509060703" pitchFamily="18" charset="2"/>
                  <a:buChar char="6"/>
                  <a:defRPr sz="1400">
                    <a:solidFill>
                      <a:srgbClr val="074A87"/>
                    </a:solidFill>
                    <a:latin typeface="Arial" panose="020B0604020202020204" pitchFamily="34" charset="0"/>
                  </a:defRPr>
                </a:lvl4pPr>
                <a:lvl5pPr marL="2286000" indent="168275" algn="l" defTabSz="762000">
                  <a:spcBef>
                    <a:spcPct val="20000"/>
                  </a:spcBef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5pPr>
                <a:lvl6pPr marL="2743200" indent="168275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6pPr>
                <a:lvl7pPr marL="3200400" indent="168275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7pPr>
                <a:lvl8pPr marL="3657600" indent="168275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8pPr>
                <a:lvl9pPr marL="4114800" indent="168275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fr-FR" altLang="fr-FR" sz="1400" b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grpSp>
          <p:nvGrpSpPr>
            <p:cNvPr id="11287" name="Group 27"/>
            <p:cNvGrpSpPr>
              <a:grpSpLocks/>
            </p:cNvGrpSpPr>
            <p:nvPr/>
          </p:nvGrpSpPr>
          <p:grpSpPr bwMode="auto">
            <a:xfrm>
              <a:off x="4560" y="1632"/>
              <a:ext cx="192" cy="192"/>
              <a:chOff x="4416" y="2448"/>
              <a:chExt cx="192" cy="192"/>
            </a:xfrm>
          </p:grpSpPr>
          <p:sp>
            <p:nvSpPr>
              <p:cNvPr id="11339" name="Oval 28"/>
              <p:cNvSpPr>
                <a:spLocks noChangeArrowheads="1"/>
              </p:cNvSpPr>
              <p:nvPr/>
            </p:nvSpPr>
            <p:spPr bwMode="auto">
              <a:xfrm>
                <a:off x="4416" y="2448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fr-FR" altLang="fr-FR"/>
              </a:p>
            </p:txBody>
          </p:sp>
          <p:sp>
            <p:nvSpPr>
              <p:cNvPr id="11340" name="Text Box 29"/>
              <p:cNvSpPr txBox="1">
                <a:spLocks noChangeArrowheads="1"/>
              </p:cNvSpPr>
              <p:nvPr/>
            </p:nvSpPr>
            <p:spPr bwMode="auto">
              <a:xfrm>
                <a:off x="4416" y="2448"/>
                <a:ext cx="19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762000">
                  <a:spcBef>
                    <a:spcPct val="20000"/>
                  </a:spcBef>
                  <a:buClr>
                    <a:srgbClr val="FDA754"/>
                  </a:buClr>
                  <a:buFont typeface="Webdings" panose="05030102010509060703" pitchFamily="18" charset="2"/>
                  <a:buChar char="4"/>
                  <a:defRPr sz="2100" b="1">
                    <a:solidFill>
                      <a:srgbClr val="663300"/>
                    </a:solidFill>
                    <a:latin typeface="Arial" panose="020B0604020202020204" pitchFamily="34" charset="0"/>
                  </a:defRPr>
                </a:lvl1pPr>
                <a:lvl2pPr marL="571500" indent="161925" algn="l" defTabSz="762000">
                  <a:spcBef>
                    <a:spcPct val="20000"/>
                  </a:spcBef>
                  <a:buClr>
                    <a:srgbClr val="FDA754"/>
                  </a:buClr>
                  <a:buChar char="•"/>
                  <a:defRPr sz="1700" b="1">
                    <a:solidFill>
                      <a:srgbClr val="074A87"/>
                    </a:solidFill>
                    <a:latin typeface="Arial" panose="020B0604020202020204" pitchFamily="34" charset="0"/>
                  </a:defRPr>
                </a:lvl2pPr>
                <a:lvl3pPr marL="1143000" indent="161925" algn="l" defTabSz="762000">
                  <a:spcBef>
                    <a:spcPct val="20000"/>
                  </a:spcBef>
                  <a:buClr>
                    <a:srgbClr val="FDA754"/>
                  </a:buClr>
                  <a:buChar char="-"/>
                  <a:defRPr sz="1600">
                    <a:solidFill>
                      <a:srgbClr val="663300"/>
                    </a:solidFill>
                    <a:latin typeface="Arial" panose="020B0604020202020204" pitchFamily="34" charset="0"/>
                  </a:defRPr>
                </a:lvl3pPr>
                <a:lvl4pPr marL="1714500" indent="177800" algn="l" defTabSz="762000">
                  <a:spcBef>
                    <a:spcPct val="20000"/>
                  </a:spcBef>
                  <a:buClr>
                    <a:srgbClr val="FDA754"/>
                  </a:buClr>
                  <a:buFont typeface="Webdings" panose="05030102010509060703" pitchFamily="18" charset="2"/>
                  <a:buChar char="6"/>
                  <a:defRPr sz="1400">
                    <a:solidFill>
                      <a:srgbClr val="074A87"/>
                    </a:solidFill>
                    <a:latin typeface="Arial" panose="020B0604020202020204" pitchFamily="34" charset="0"/>
                  </a:defRPr>
                </a:lvl4pPr>
                <a:lvl5pPr marL="2286000" indent="168275" algn="l" defTabSz="762000">
                  <a:spcBef>
                    <a:spcPct val="20000"/>
                  </a:spcBef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5pPr>
                <a:lvl6pPr marL="2743200" indent="168275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6pPr>
                <a:lvl7pPr marL="3200400" indent="168275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7pPr>
                <a:lvl8pPr marL="3657600" indent="168275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8pPr>
                <a:lvl9pPr marL="4114800" indent="168275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fr-FR" altLang="fr-FR" sz="1400" b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grpSp>
          <p:nvGrpSpPr>
            <p:cNvPr id="11288" name="Group 30"/>
            <p:cNvGrpSpPr>
              <a:grpSpLocks/>
            </p:cNvGrpSpPr>
            <p:nvPr/>
          </p:nvGrpSpPr>
          <p:grpSpPr bwMode="auto">
            <a:xfrm>
              <a:off x="5424" y="960"/>
              <a:ext cx="192" cy="192"/>
              <a:chOff x="4416" y="2448"/>
              <a:chExt cx="192" cy="192"/>
            </a:xfrm>
          </p:grpSpPr>
          <p:sp>
            <p:nvSpPr>
              <p:cNvPr id="11337" name="Oval 31"/>
              <p:cNvSpPr>
                <a:spLocks noChangeArrowheads="1"/>
              </p:cNvSpPr>
              <p:nvPr/>
            </p:nvSpPr>
            <p:spPr bwMode="auto">
              <a:xfrm>
                <a:off x="4416" y="2448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fr-FR" altLang="fr-FR"/>
              </a:p>
            </p:txBody>
          </p:sp>
          <p:sp>
            <p:nvSpPr>
              <p:cNvPr id="11338" name="Text Box 32"/>
              <p:cNvSpPr txBox="1">
                <a:spLocks noChangeArrowheads="1"/>
              </p:cNvSpPr>
              <p:nvPr/>
            </p:nvSpPr>
            <p:spPr bwMode="auto">
              <a:xfrm>
                <a:off x="4416" y="2448"/>
                <a:ext cx="19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762000">
                  <a:spcBef>
                    <a:spcPct val="20000"/>
                  </a:spcBef>
                  <a:buClr>
                    <a:srgbClr val="FDA754"/>
                  </a:buClr>
                  <a:buFont typeface="Webdings" panose="05030102010509060703" pitchFamily="18" charset="2"/>
                  <a:buChar char="4"/>
                  <a:defRPr sz="2100" b="1">
                    <a:solidFill>
                      <a:srgbClr val="663300"/>
                    </a:solidFill>
                    <a:latin typeface="Arial" panose="020B0604020202020204" pitchFamily="34" charset="0"/>
                  </a:defRPr>
                </a:lvl1pPr>
                <a:lvl2pPr marL="571500" indent="161925" algn="l" defTabSz="762000">
                  <a:spcBef>
                    <a:spcPct val="20000"/>
                  </a:spcBef>
                  <a:buClr>
                    <a:srgbClr val="FDA754"/>
                  </a:buClr>
                  <a:buChar char="•"/>
                  <a:defRPr sz="1700" b="1">
                    <a:solidFill>
                      <a:srgbClr val="074A87"/>
                    </a:solidFill>
                    <a:latin typeface="Arial" panose="020B0604020202020204" pitchFamily="34" charset="0"/>
                  </a:defRPr>
                </a:lvl2pPr>
                <a:lvl3pPr marL="1143000" indent="161925" algn="l" defTabSz="762000">
                  <a:spcBef>
                    <a:spcPct val="20000"/>
                  </a:spcBef>
                  <a:buClr>
                    <a:srgbClr val="FDA754"/>
                  </a:buClr>
                  <a:buChar char="-"/>
                  <a:defRPr sz="1600">
                    <a:solidFill>
                      <a:srgbClr val="663300"/>
                    </a:solidFill>
                    <a:latin typeface="Arial" panose="020B0604020202020204" pitchFamily="34" charset="0"/>
                  </a:defRPr>
                </a:lvl3pPr>
                <a:lvl4pPr marL="1714500" indent="177800" algn="l" defTabSz="762000">
                  <a:spcBef>
                    <a:spcPct val="20000"/>
                  </a:spcBef>
                  <a:buClr>
                    <a:srgbClr val="FDA754"/>
                  </a:buClr>
                  <a:buFont typeface="Webdings" panose="05030102010509060703" pitchFamily="18" charset="2"/>
                  <a:buChar char="6"/>
                  <a:defRPr sz="1400">
                    <a:solidFill>
                      <a:srgbClr val="074A87"/>
                    </a:solidFill>
                    <a:latin typeface="Arial" panose="020B0604020202020204" pitchFamily="34" charset="0"/>
                  </a:defRPr>
                </a:lvl4pPr>
                <a:lvl5pPr marL="2286000" indent="168275" algn="l" defTabSz="762000">
                  <a:spcBef>
                    <a:spcPct val="20000"/>
                  </a:spcBef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5pPr>
                <a:lvl6pPr marL="2743200" indent="168275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6pPr>
                <a:lvl7pPr marL="3200400" indent="168275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7pPr>
                <a:lvl8pPr marL="3657600" indent="168275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8pPr>
                <a:lvl9pPr marL="4114800" indent="168275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fr-FR" altLang="fr-FR" sz="1400" b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grpSp>
          <p:nvGrpSpPr>
            <p:cNvPr id="11289" name="Group 33"/>
            <p:cNvGrpSpPr>
              <a:grpSpLocks/>
            </p:cNvGrpSpPr>
            <p:nvPr/>
          </p:nvGrpSpPr>
          <p:grpSpPr bwMode="auto">
            <a:xfrm>
              <a:off x="5424" y="1296"/>
              <a:ext cx="192" cy="192"/>
              <a:chOff x="4416" y="2448"/>
              <a:chExt cx="192" cy="192"/>
            </a:xfrm>
          </p:grpSpPr>
          <p:sp>
            <p:nvSpPr>
              <p:cNvPr id="11335" name="Oval 34"/>
              <p:cNvSpPr>
                <a:spLocks noChangeArrowheads="1"/>
              </p:cNvSpPr>
              <p:nvPr/>
            </p:nvSpPr>
            <p:spPr bwMode="auto">
              <a:xfrm>
                <a:off x="4416" y="2448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rgbClr val="084887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fr-FR" altLang="fr-FR"/>
              </a:p>
            </p:txBody>
          </p:sp>
          <p:sp>
            <p:nvSpPr>
              <p:cNvPr id="11336" name="Text Box 35"/>
              <p:cNvSpPr txBox="1">
                <a:spLocks noChangeArrowheads="1"/>
              </p:cNvSpPr>
              <p:nvPr/>
            </p:nvSpPr>
            <p:spPr bwMode="auto">
              <a:xfrm>
                <a:off x="4416" y="2448"/>
                <a:ext cx="19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762000">
                  <a:spcBef>
                    <a:spcPct val="20000"/>
                  </a:spcBef>
                  <a:buClr>
                    <a:srgbClr val="FDA754"/>
                  </a:buClr>
                  <a:buFont typeface="Webdings" panose="05030102010509060703" pitchFamily="18" charset="2"/>
                  <a:buChar char="4"/>
                  <a:defRPr sz="2100" b="1">
                    <a:solidFill>
                      <a:srgbClr val="663300"/>
                    </a:solidFill>
                    <a:latin typeface="Arial" panose="020B0604020202020204" pitchFamily="34" charset="0"/>
                  </a:defRPr>
                </a:lvl1pPr>
                <a:lvl2pPr marL="571500" indent="161925" algn="l" defTabSz="762000">
                  <a:spcBef>
                    <a:spcPct val="20000"/>
                  </a:spcBef>
                  <a:buClr>
                    <a:srgbClr val="FDA754"/>
                  </a:buClr>
                  <a:buChar char="•"/>
                  <a:defRPr sz="1700" b="1">
                    <a:solidFill>
                      <a:srgbClr val="074A87"/>
                    </a:solidFill>
                    <a:latin typeface="Arial" panose="020B0604020202020204" pitchFamily="34" charset="0"/>
                  </a:defRPr>
                </a:lvl2pPr>
                <a:lvl3pPr marL="1143000" indent="161925" algn="l" defTabSz="762000">
                  <a:spcBef>
                    <a:spcPct val="20000"/>
                  </a:spcBef>
                  <a:buClr>
                    <a:srgbClr val="FDA754"/>
                  </a:buClr>
                  <a:buChar char="-"/>
                  <a:defRPr sz="1600">
                    <a:solidFill>
                      <a:srgbClr val="663300"/>
                    </a:solidFill>
                    <a:latin typeface="Arial" panose="020B0604020202020204" pitchFamily="34" charset="0"/>
                  </a:defRPr>
                </a:lvl3pPr>
                <a:lvl4pPr marL="1714500" indent="177800" algn="l" defTabSz="762000">
                  <a:spcBef>
                    <a:spcPct val="20000"/>
                  </a:spcBef>
                  <a:buClr>
                    <a:srgbClr val="FDA754"/>
                  </a:buClr>
                  <a:buFont typeface="Webdings" panose="05030102010509060703" pitchFamily="18" charset="2"/>
                  <a:buChar char="6"/>
                  <a:defRPr sz="1400">
                    <a:solidFill>
                      <a:srgbClr val="074A87"/>
                    </a:solidFill>
                    <a:latin typeface="Arial" panose="020B0604020202020204" pitchFamily="34" charset="0"/>
                  </a:defRPr>
                </a:lvl4pPr>
                <a:lvl5pPr marL="2286000" indent="168275" algn="l" defTabSz="762000">
                  <a:spcBef>
                    <a:spcPct val="20000"/>
                  </a:spcBef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5pPr>
                <a:lvl6pPr marL="2743200" indent="168275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6pPr>
                <a:lvl7pPr marL="3200400" indent="168275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7pPr>
                <a:lvl8pPr marL="3657600" indent="168275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8pPr>
                <a:lvl9pPr marL="4114800" indent="168275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DA754"/>
                  </a:buClr>
                  <a:buChar char="»"/>
                  <a:defRPr sz="1200">
                    <a:solidFill>
                      <a:srgbClr val="4D4D4D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fr-FR" altLang="fr-FR" sz="1400" b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11290" name="Line 36"/>
            <p:cNvSpPr>
              <a:spLocks noChangeShapeType="1"/>
            </p:cNvSpPr>
            <p:nvPr/>
          </p:nvSpPr>
          <p:spPr bwMode="auto">
            <a:xfrm>
              <a:off x="4752" y="139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291" name="Line 37"/>
            <p:cNvSpPr>
              <a:spLocks noChangeShapeType="1"/>
            </p:cNvSpPr>
            <p:nvPr/>
          </p:nvSpPr>
          <p:spPr bwMode="auto">
            <a:xfrm>
              <a:off x="4752" y="172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292" name="Line 38"/>
            <p:cNvSpPr>
              <a:spLocks noChangeShapeType="1"/>
            </p:cNvSpPr>
            <p:nvPr/>
          </p:nvSpPr>
          <p:spPr bwMode="auto">
            <a:xfrm>
              <a:off x="5616" y="105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293" name="Line 39"/>
            <p:cNvSpPr>
              <a:spLocks noChangeShapeType="1"/>
            </p:cNvSpPr>
            <p:nvPr/>
          </p:nvSpPr>
          <p:spPr bwMode="auto">
            <a:xfrm>
              <a:off x="5616" y="139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294" name="Line 40"/>
            <p:cNvSpPr>
              <a:spLocks noChangeShapeType="1"/>
            </p:cNvSpPr>
            <p:nvPr/>
          </p:nvSpPr>
          <p:spPr bwMode="auto">
            <a:xfrm>
              <a:off x="5616" y="172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295" name="Line 41"/>
            <p:cNvSpPr>
              <a:spLocks noChangeShapeType="1"/>
            </p:cNvSpPr>
            <p:nvPr/>
          </p:nvSpPr>
          <p:spPr bwMode="auto">
            <a:xfrm>
              <a:off x="4272" y="105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296" name="Line 42"/>
            <p:cNvSpPr>
              <a:spLocks noChangeShapeType="1"/>
            </p:cNvSpPr>
            <p:nvPr/>
          </p:nvSpPr>
          <p:spPr bwMode="auto">
            <a:xfrm>
              <a:off x="4272" y="13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297" name="Line 43"/>
            <p:cNvSpPr>
              <a:spLocks noChangeShapeType="1"/>
            </p:cNvSpPr>
            <p:nvPr/>
          </p:nvSpPr>
          <p:spPr bwMode="auto">
            <a:xfrm>
              <a:off x="4272" y="172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298" name="Line 44"/>
            <p:cNvSpPr>
              <a:spLocks noChangeShapeType="1"/>
            </p:cNvSpPr>
            <p:nvPr/>
          </p:nvSpPr>
          <p:spPr bwMode="auto">
            <a:xfrm>
              <a:off x="5136" y="105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299" name="Line 45"/>
            <p:cNvSpPr>
              <a:spLocks noChangeShapeType="1"/>
            </p:cNvSpPr>
            <p:nvPr/>
          </p:nvSpPr>
          <p:spPr bwMode="auto">
            <a:xfrm>
              <a:off x="5136" y="13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00" name="Line 46"/>
            <p:cNvSpPr>
              <a:spLocks noChangeShapeType="1"/>
            </p:cNvSpPr>
            <p:nvPr/>
          </p:nvSpPr>
          <p:spPr bwMode="auto">
            <a:xfrm>
              <a:off x="5136" y="172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01" name="Line 47"/>
            <p:cNvSpPr>
              <a:spLocks noChangeShapeType="1"/>
            </p:cNvSpPr>
            <p:nvPr/>
          </p:nvSpPr>
          <p:spPr bwMode="auto">
            <a:xfrm flipV="1">
              <a:off x="4464" y="1104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02" name="Line 48"/>
            <p:cNvSpPr>
              <a:spLocks noChangeShapeType="1"/>
            </p:cNvSpPr>
            <p:nvPr/>
          </p:nvSpPr>
          <p:spPr bwMode="auto">
            <a:xfrm>
              <a:off x="4464" y="1584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03" name="Line 49"/>
            <p:cNvSpPr>
              <a:spLocks noChangeShapeType="1"/>
            </p:cNvSpPr>
            <p:nvPr/>
          </p:nvSpPr>
          <p:spPr bwMode="auto">
            <a:xfrm>
              <a:off x="4464" y="120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04" name="Line 50"/>
            <p:cNvSpPr>
              <a:spLocks noChangeShapeType="1"/>
            </p:cNvSpPr>
            <p:nvPr/>
          </p:nvSpPr>
          <p:spPr bwMode="auto">
            <a:xfrm flipV="1">
              <a:off x="5328" y="1104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05" name="Line 51"/>
            <p:cNvSpPr>
              <a:spLocks noChangeShapeType="1"/>
            </p:cNvSpPr>
            <p:nvPr/>
          </p:nvSpPr>
          <p:spPr bwMode="auto">
            <a:xfrm>
              <a:off x="5328" y="1584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06" name="Line 52"/>
            <p:cNvSpPr>
              <a:spLocks noChangeShapeType="1"/>
            </p:cNvSpPr>
            <p:nvPr/>
          </p:nvSpPr>
          <p:spPr bwMode="auto">
            <a:xfrm>
              <a:off x="5328" y="120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07" name="Line 53"/>
            <p:cNvSpPr>
              <a:spLocks noChangeShapeType="1"/>
            </p:cNvSpPr>
            <p:nvPr/>
          </p:nvSpPr>
          <p:spPr bwMode="auto">
            <a:xfrm>
              <a:off x="4416" y="1056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08" name="Line 54"/>
            <p:cNvSpPr>
              <a:spLocks noChangeShapeType="1"/>
            </p:cNvSpPr>
            <p:nvPr/>
          </p:nvSpPr>
          <p:spPr bwMode="auto">
            <a:xfrm>
              <a:off x="4416" y="1872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09" name="Line 55"/>
            <p:cNvSpPr>
              <a:spLocks noChangeShapeType="1"/>
            </p:cNvSpPr>
            <p:nvPr/>
          </p:nvSpPr>
          <p:spPr bwMode="auto">
            <a:xfrm>
              <a:off x="4416" y="1248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10" name="Line 56"/>
            <p:cNvSpPr>
              <a:spLocks noChangeShapeType="1"/>
            </p:cNvSpPr>
            <p:nvPr/>
          </p:nvSpPr>
          <p:spPr bwMode="auto">
            <a:xfrm flipV="1">
              <a:off x="4464" y="1440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11" name="Line 57"/>
            <p:cNvSpPr>
              <a:spLocks noChangeShapeType="1"/>
            </p:cNvSpPr>
            <p:nvPr/>
          </p:nvSpPr>
          <p:spPr bwMode="auto">
            <a:xfrm flipV="1">
              <a:off x="4464" y="1776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12" name="Line 58"/>
            <p:cNvSpPr>
              <a:spLocks noChangeShapeType="1"/>
            </p:cNvSpPr>
            <p:nvPr/>
          </p:nvSpPr>
          <p:spPr bwMode="auto">
            <a:xfrm>
              <a:off x="4464" y="1248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13" name="Line 59"/>
            <p:cNvSpPr>
              <a:spLocks noChangeShapeType="1"/>
            </p:cNvSpPr>
            <p:nvPr/>
          </p:nvSpPr>
          <p:spPr bwMode="auto">
            <a:xfrm>
              <a:off x="4464" y="912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14" name="Line 60"/>
            <p:cNvSpPr>
              <a:spLocks noChangeShapeType="1"/>
            </p:cNvSpPr>
            <p:nvPr/>
          </p:nvSpPr>
          <p:spPr bwMode="auto">
            <a:xfrm flipV="1">
              <a:off x="5328" y="1440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15" name="Line 61"/>
            <p:cNvSpPr>
              <a:spLocks noChangeShapeType="1"/>
            </p:cNvSpPr>
            <p:nvPr/>
          </p:nvSpPr>
          <p:spPr bwMode="auto">
            <a:xfrm flipV="1">
              <a:off x="5328" y="1776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16" name="Line 62"/>
            <p:cNvSpPr>
              <a:spLocks noChangeShapeType="1"/>
            </p:cNvSpPr>
            <p:nvPr/>
          </p:nvSpPr>
          <p:spPr bwMode="auto">
            <a:xfrm>
              <a:off x="5328" y="1248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17" name="Line 63"/>
            <p:cNvSpPr>
              <a:spLocks noChangeShapeType="1"/>
            </p:cNvSpPr>
            <p:nvPr/>
          </p:nvSpPr>
          <p:spPr bwMode="auto">
            <a:xfrm>
              <a:off x="5328" y="912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18" name="Line 64"/>
            <p:cNvSpPr>
              <a:spLocks noChangeShapeType="1"/>
            </p:cNvSpPr>
            <p:nvPr/>
          </p:nvSpPr>
          <p:spPr bwMode="auto">
            <a:xfrm flipV="1">
              <a:off x="4368" y="91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19" name="Line 65"/>
            <p:cNvSpPr>
              <a:spLocks noChangeShapeType="1"/>
            </p:cNvSpPr>
            <p:nvPr/>
          </p:nvSpPr>
          <p:spPr bwMode="auto">
            <a:xfrm>
              <a:off x="4368" y="91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20" name="Line 66"/>
            <p:cNvSpPr>
              <a:spLocks noChangeShapeType="1"/>
            </p:cNvSpPr>
            <p:nvPr/>
          </p:nvSpPr>
          <p:spPr bwMode="auto">
            <a:xfrm>
              <a:off x="4368" y="153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21" name="Line 67"/>
            <p:cNvSpPr>
              <a:spLocks noChangeShapeType="1"/>
            </p:cNvSpPr>
            <p:nvPr/>
          </p:nvSpPr>
          <p:spPr bwMode="auto">
            <a:xfrm>
              <a:off x="5280" y="1056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22" name="Line 68"/>
            <p:cNvSpPr>
              <a:spLocks noChangeShapeType="1"/>
            </p:cNvSpPr>
            <p:nvPr/>
          </p:nvSpPr>
          <p:spPr bwMode="auto">
            <a:xfrm flipV="1">
              <a:off x="5232" y="91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23" name="Line 69"/>
            <p:cNvSpPr>
              <a:spLocks noChangeShapeType="1"/>
            </p:cNvSpPr>
            <p:nvPr/>
          </p:nvSpPr>
          <p:spPr bwMode="auto">
            <a:xfrm>
              <a:off x="5232" y="91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24" name="Line 70"/>
            <p:cNvSpPr>
              <a:spLocks noChangeShapeType="1"/>
            </p:cNvSpPr>
            <p:nvPr/>
          </p:nvSpPr>
          <p:spPr bwMode="auto">
            <a:xfrm>
              <a:off x="5280" y="1872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25" name="Line 71"/>
            <p:cNvSpPr>
              <a:spLocks noChangeShapeType="1"/>
            </p:cNvSpPr>
            <p:nvPr/>
          </p:nvSpPr>
          <p:spPr bwMode="auto">
            <a:xfrm>
              <a:off x="5232" y="153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26" name="Line 72"/>
            <p:cNvSpPr>
              <a:spLocks noChangeShapeType="1"/>
            </p:cNvSpPr>
            <p:nvPr/>
          </p:nvSpPr>
          <p:spPr bwMode="auto">
            <a:xfrm>
              <a:off x="5280" y="1248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27" name="Text Box 73"/>
            <p:cNvSpPr txBox="1">
              <a:spLocks noChangeArrowheads="1"/>
            </p:cNvSpPr>
            <p:nvPr/>
          </p:nvSpPr>
          <p:spPr bwMode="auto">
            <a:xfrm>
              <a:off x="3888" y="1968"/>
              <a:ext cx="222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 defTabSz="762000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 defTabSz="762000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 defTabSz="762000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200" b="0" i="1">
                  <a:solidFill>
                    <a:schemeClr val="tx1"/>
                  </a:solidFill>
                </a:rPr>
                <a:t>Figure 2</a:t>
              </a:r>
              <a:r>
                <a:rPr lang="fr-FR" altLang="fr-FR" sz="1200" b="0">
                  <a:solidFill>
                    <a:schemeClr val="tx1"/>
                  </a:solidFill>
                </a:rPr>
                <a:t>    Triple-modular-redundant configuration</a:t>
              </a:r>
            </a:p>
          </p:txBody>
        </p:sp>
        <p:sp>
          <p:nvSpPr>
            <p:cNvPr id="11328" name="Text Box 77"/>
            <p:cNvSpPr txBox="1">
              <a:spLocks noChangeArrowheads="1"/>
            </p:cNvSpPr>
            <p:nvPr/>
          </p:nvSpPr>
          <p:spPr bwMode="auto">
            <a:xfrm>
              <a:off x="4416" y="2304"/>
              <a:ext cx="314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 defTabSz="762000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 defTabSz="762000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 defTabSz="762000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800" b="0">
                  <a:solidFill>
                    <a:schemeClr val="tx1"/>
                  </a:solidFill>
                </a:rPr>
                <a:t>m = 60</a:t>
              </a:r>
            </a:p>
          </p:txBody>
        </p:sp>
        <p:sp>
          <p:nvSpPr>
            <p:cNvPr id="11329" name="Text Box 81"/>
            <p:cNvSpPr txBox="1">
              <a:spLocks noChangeArrowheads="1"/>
            </p:cNvSpPr>
            <p:nvPr/>
          </p:nvSpPr>
          <p:spPr bwMode="auto">
            <a:xfrm>
              <a:off x="4368" y="1200"/>
              <a:ext cx="16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 defTabSz="762000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 defTabSz="762000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 defTabSz="762000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2200" b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1330" name="Text Box 82"/>
            <p:cNvSpPr txBox="1">
              <a:spLocks noChangeArrowheads="1"/>
            </p:cNvSpPr>
            <p:nvPr/>
          </p:nvSpPr>
          <p:spPr bwMode="auto">
            <a:xfrm>
              <a:off x="4320" y="1056"/>
              <a:ext cx="16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 defTabSz="762000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 defTabSz="762000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 defTabSz="762000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2200" b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1331" name="Text Box 83"/>
            <p:cNvSpPr txBox="1">
              <a:spLocks noChangeArrowheads="1"/>
            </p:cNvSpPr>
            <p:nvPr/>
          </p:nvSpPr>
          <p:spPr bwMode="auto">
            <a:xfrm>
              <a:off x="4272" y="1344"/>
              <a:ext cx="16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 defTabSz="762000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 defTabSz="762000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 defTabSz="762000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2200" b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1332" name="Text Box 84"/>
            <p:cNvSpPr txBox="1">
              <a:spLocks noChangeArrowheads="1"/>
            </p:cNvSpPr>
            <p:nvPr/>
          </p:nvSpPr>
          <p:spPr bwMode="auto">
            <a:xfrm>
              <a:off x="5232" y="1200"/>
              <a:ext cx="16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 defTabSz="762000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 defTabSz="762000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 defTabSz="762000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2200" b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1333" name="Text Box 85"/>
            <p:cNvSpPr txBox="1">
              <a:spLocks noChangeArrowheads="1"/>
            </p:cNvSpPr>
            <p:nvPr/>
          </p:nvSpPr>
          <p:spPr bwMode="auto">
            <a:xfrm>
              <a:off x="5184" y="1056"/>
              <a:ext cx="16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 defTabSz="762000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 defTabSz="762000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 defTabSz="762000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2200" b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1334" name="Text Box 86"/>
            <p:cNvSpPr txBox="1">
              <a:spLocks noChangeArrowheads="1"/>
            </p:cNvSpPr>
            <p:nvPr/>
          </p:nvSpPr>
          <p:spPr bwMode="auto">
            <a:xfrm>
              <a:off x="5136" y="1344"/>
              <a:ext cx="16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4"/>
                <a:defRPr sz="2100" b="1">
                  <a:solidFill>
                    <a:srgbClr val="663300"/>
                  </a:solidFill>
                  <a:latin typeface="Arial" panose="020B0604020202020204" pitchFamily="34" charset="0"/>
                </a:defRPr>
              </a:lvl1pPr>
              <a:lvl2pPr marL="571500" indent="161925" algn="l" defTabSz="762000">
                <a:spcBef>
                  <a:spcPct val="20000"/>
                </a:spcBef>
                <a:buClr>
                  <a:srgbClr val="FDA754"/>
                </a:buClr>
                <a:buChar char="•"/>
                <a:defRPr sz="1700" b="1">
                  <a:solidFill>
                    <a:srgbClr val="074A87"/>
                  </a:solidFill>
                  <a:latin typeface="Arial" panose="020B0604020202020204" pitchFamily="34" charset="0"/>
                </a:defRPr>
              </a:lvl2pPr>
              <a:lvl3pPr marL="1143000" indent="161925" algn="l" defTabSz="762000">
                <a:spcBef>
                  <a:spcPct val="20000"/>
                </a:spcBef>
                <a:buClr>
                  <a:srgbClr val="FDA754"/>
                </a:buClr>
                <a:buChar char="-"/>
                <a:defRPr sz="1600">
                  <a:solidFill>
                    <a:srgbClr val="663300"/>
                  </a:solidFill>
                  <a:latin typeface="Arial" panose="020B0604020202020204" pitchFamily="34" charset="0"/>
                </a:defRPr>
              </a:lvl3pPr>
              <a:lvl4pPr marL="1714500" indent="177800" algn="l" defTabSz="762000">
                <a:spcBef>
                  <a:spcPct val="20000"/>
                </a:spcBef>
                <a:buClr>
                  <a:srgbClr val="FDA754"/>
                </a:buClr>
                <a:buFont typeface="Webdings" panose="05030102010509060703" pitchFamily="18" charset="2"/>
                <a:buChar char="6"/>
                <a:defRPr sz="1400">
                  <a:solidFill>
                    <a:srgbClr val="074A87"/>
                  </a:solidFill>
                  <a:latin typeface="Arial" panose="020B0604020202020204" pitchFamily="34" charset="0"/>
                </a:defRPr>
              </a:lvl4pPr>
              <a:lvl5pPr marL="2286000" indent="168275" algn="l" defTabSz="762000">
                <a:spcBef>
                  <a:spcPct val="20000"/>
                </a:spcBef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5pPr>
              <a:lvl6pPr marL="27432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6pPr>
              <a:lvl7pPr marL="32004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7pPr>
              <a:lvl8pPr marL="36576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8pPr>
              <a:lvl9pPr marL="4114800" indent="168275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754"/>
                </a:buClr>
                <a:buChar char="»"/>
                <a:defRPr sz="1200">
                  <a:solidFill>
                    <a:srgbClr val="4D4D4D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2200" b="0">
                  <a:solidFill>
                    <a:schemeClr val="tx1"/>
                  </a:solidFill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uve_de_programme">
  <a:themeElements>
    <a:clrScheme name="preuve_de_programme 6">
      <a:dk1>
        <a:srgbClr val="003366"/>
      </a:dk1>
      <a:lt1>
        <a:srgbClr val="FFFFFF"/>
      </a:lt1>
      <a:dk2>
        <a:srgbClr val="022040"/>
      </a:dk2>
      <a:lt2>
        <a:srgbClr val="807F87"/>
      </a:lt2>
      <a:accent1>
        <a:srgbClr val="B4C991"/>
      </a:accent1>
      <a:accent2>
        <a:srgbClr val="B33500"/>
      </a:accent2>
      <a:accent3>
        <a:srgbClr val="FFFFFF"/>
      </a:accent3>
      <a:accent4>
        <a:srgbClr val="002A56"/>
      </a:accent4>
      <a:accent5>
        <a:srgbClr val="D6E1C7"/>
      </a:accent5>
      <a:accent6>
        <a:srgbClr val="A22F00"/>
      </a:accent6>
      <a:hlink>
        <a:srgbClr val="FF9600"/>
      </a:hlink>
      <a:folHlink>
        <a:srgbClr val="076BD9"/>
      </a:folHlink>
    </a:clrScheme>
    <a:fontScheme name="preuve_de_program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10377" tIns="55189" rIns="110377" bIns="55189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fr-FR" sz="1200" b="1" i="0" u="none" strike="noStrike" cap="none" normalizeH="0" baseline="0" smtClean="0">
            <a:ln>
              <a:noFill/>
            </a:ln>
            <a:solidFill>
              <a:srgbClr val="084887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10377" tIns="55189" rIns="110377" bIns="55189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fr-FR" sz="1200" b="1" i="0" u="none" strike="noStrike" cap="none" normalizeH="0" baseline="0" smtClean="0">
            <a:ln>
              <a:noFill/>
            </a:ln>
            <a:solidFill>
              <a:srgbClr val="084887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uve_de_programme 1">
        <a:dk1>
          <a:srgbClr val="022040"/>
        </a:dk1>
        <a:lt1>
          <a:srgbClr val="FFFFFF"/>
        </a:lt1>
        <a:dk2>
          <a:srgbClr val="022040"/>
        </a:dk2>
        <a:lt2>
          <a:srgbClr val="0669D6"/>
        </a:lt2>
        <a:accent1>
          <a:srgbClr val="63D3FB"/>
        </a:accent1>
        <a:accent2>
          <a:srgbClr val="B33500"/>
        </a:accent2>
        <a:accent3>
          <a:srgbClr val="FFFFFF"/>
        </a:accent3>
        <a:accent4>
          <a:srgbClr val="011A35"/>
        </a:accent4>
        <a:accent5>
          <a:srgbClr val="B7E6FD"/>
        </a:accent5>
        <a:accent6>
          <a:srgbClr val="A22F00"/>
        </a:accent6>
        <a:hlink>
          <a:srgbClr val="FFB329"/>
        </a:hlink>
        <a:folHlink>
          <a:srgbClr val="6AB4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uve_de_programme 2">
        <a:dk1>
          <a:srgbClr val="022040"/>
        </a:dk1>
        <a:lt1>
          <a:srgbClr val="FFFFFF"/>
        </a:lt1>
        <a:dk2>
          <a:srgbClr val="022040"/>
        </a:dk2>
        <a:lt2>
          <a:srgbClr val="066992"/>
        </a:lt2>
        <a:accent1>
          <a:srgbClr val="9FC2FF"/>
        </a:accent1>
        <a:accent2>
          <a:srgbClr val="B33500"/>
        </a:accent2>
        <a:accent3>
          <a:srgbClr val="FFFFFF"/>
        </a:accent3>
        <a:accent4>
          <a:srgbClr val="011A35"/>
        </a:accent4>
        <a:accent5>
          <a:srgbClr val="CDDDFF"/>
        </a:accent5>
        <a:accent6>
          <a:srgbClr val="A22F00"/>
        </a:accent6>
        <a:hlink>
          <a:srgbClr val="FF9549"/>
        </a:hlink>
        <a:folHlink>
          <a:srgbClr val="9CB8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uve_de_programme 3">
        <a:dk1>
          <a:srgbClr val="022040"/>
        </a:dk1>
        <a:lt1>
          <a:srgbClr val="FFFFFF"/>
        </a:lt1>
        <a:dk2>
          <a:srgbClr val="022040"/>
        </a:dk2>
        <a:lt2>
          <a:srgbClr val="0644D6"/>
        </a:lt2>
        <a:accent1>
          <a:srgbClr val="7ED3FF"/>
        </a:accent1>
        <a:accent2>
          <a:srgbClr val="B33500"/>
        </a:accent2>
        <a:accent3>
          <a:srgbClr val="FFFFFF"/>
        </a:accent3>
        <a:accent4>
          <a:srgbClr val="011A35"/>
        </a:accent4>
        <a:accent5>
          <a:srgbClr val="C0E6FF"/>
        </a:accent5>
        <a:accent6>
          <a:srgbClr val="A22F00"/>
        </a:accent6>
        <a:hlink>
          <a:srgbClr val="FF9600"/>
        </a:hlink>
        <a:folHlink>
          <a:srgbClr val="00C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uve_de_programme 4">
        <a:dk1>
          <a:srgbClr val="022040"/>
        </a:dk1>
        <a:lt1>
          <a:srgbClr val="FFFFFF"/>
        </a:lt1>
        <a:dk2>
          <a:srgbClr val="022040"/>
        </a:dk2>
        <a:lt2>
          <a:srgbClr val="FF9549"/>
        </a:lt2>
        <a:accent1>
          <a:srgbClr val="FFD1AF"/>
        </a:accent1>
        <a:accent2>
          <a:srgbClr val="B33500"/>
        </a:accent2>
        <a:accent3>
          <a:srgbClr val="FFFFFF"/>
        </a:accent3>
        <a:accent4>
          <a:srgbClr val="011A35"/>
        </a:accent4>
        <a:accent5>
          <a:srgbClr val="FFE5D4"/>
        </a:accent5>
        <a:accent6>
          <a:srgbClr val="A22F00"/>
        </a:accent6>
        <a:hlink>
          <a:srgbClr val="FF9549"/>
        </a:hlink>
        <a:folHlink>
          <a:srgbClr val="0669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uve_de_programme 5">
        <a:dk1>
          <a:srgbClr val="022040"/>
        </a:dk1>
        <a:lt1>
          <a:srgbClr val="FFFFFF"/>
        </a:lt1>
        <a:dk2>
          <a:srgbClr val="022040"/>
        </a:dk2>
        <a:lt2>
          <a:srgbClr val="596E36"/>
        </a:lt2>
        <a:accent1>
          <a:srgbClr val="B4C991"/>
        </a:accent1>
        <a:accent2>
          <a:srgbClr val="B33500"/>
        </a:accent2>
        <a:accent3>
          <a:srgbClr val="FFFFFF"/>
        </a:accent3>
        <a:accent4>
          <a:srgbClr val="011A35"/>
        </a:accent4>
        <a:accent5>
          <a:srgbClr val="D6E1C7"/>
        </a:accent5>
        <a:accent6>
          <a:srgbClr val="A22F00"/>
        </a:accent6>
        <a:hlink>
          <a:srgbClr val="FF9600"/>
        </a:hlink>
        <a:folHlink>
          <a:srgbClr val="076B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uve_de_programme 6">
        <a:dk1>
          <a:srgbClr val="003366"/>
        </a:dk1>
        <a:lt1>
          <a:srgbClr val="FFFFFF"/>
        </a:lt1>
        <a:dk2>
          <a:srgbClr val="022040"/>
        </a:dk2>
        <a:lt2>
          <a:srgbClr val="807F87"/>
        </a:lt2>
        <a:accent1>
          <a:srgbClr val="B4C991"/>
        </a:accent1>
        <a:accent2>
          <a:srgbClr val="B33500"/>
        </a:accent2>
        <a:accent3>
          <a:srgbClr val="FFFFFF"/>
        </a:accent3>
        <a:accent4>
          <a:srgbClr val="002A56"/>
        </a:accent4>
        <a:accent5>
          <a:srgbClr val="D6E1C7"/>
        </a:accent5>
        <a:accent6>
          <a:srgbClr val="A22F00"/>
        </a:accent6>
        <a:hlink>
          <a:srgbClr val="FF9600"/>
        </a:hlink>
        <a:folHlink>
          <a:srgbClr val="076B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C:\users\g074018\cours\formel\preuve_de_programme.ppt</Template>
  <TotalTime>29223</TotalTime>
  <Words>2252</Words>
  <Application>Microsoft Office PowerPoint</Application>
  <PresentationFormat>Format A4 (210 x 297 mm)</PresentationFormat>
  <Paragraphs>319</Paragraphs>
  <Slides>31</Slides>
  <Notes>7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3</vt:i4>
      </vt:variant>
      <vt:variant>
        <vt:lpstr>Titres des diapositives</vt:lpstr>
      </vt:variant>
      <vt:variant>
        <vt:i4>31</vt:i4>
      </vt:variant>
    </vt:vector>
  </HeadingPairs>
  <TitlesOfParts>
    <vt:vector size="40" baseType="lpstr">
      <vt:lpstr>Arial</vt:lpstr>
      <vt:lpstr>Webdings</vt:lpstr>
      <vt:lpstr>Times New Roman</vt:lpstr>
      <vt:lpstr>Symbol</vt:lpstr>
      <vt:lpstr>Wingdings</vt:lpstr>
      <vt:lpstr>preuve_de_programme</vt:lpstr>
      <vt:lpstr>Microsoft Word Picture</vt:lpstr>
      <vt:lpstr>Microsoft Clip Gallery</vt:lpstr>
      <vt:lpstr>Document Microsoft Word 97 - 2003</vt:lpstr>
      <vt:lpstr>Présentation PowerPoint</vt:lpstr>
      <vt:lpstr>Contenu du cours « conception des systèmes sûrs »</vt:lpstr>
      <vt:lpstr>Rappel : Les systèmes « série » : (t)  =   i(t)</vt:lpstr>
      <vt:lpstr>Systèmes parallèles (1/3) : (t) = ?????????</vt:lpstr>
      <vt:lpstr>Systèmes parallèles (2/3) : &lt;T//&gt; + &lt;Tsérie&gt; = &lt;T1&gt;+&lt;T2&gt;</vt:lpstr>
      <vt:lpstr>Systèmes parallèles (3/3) : //(t)  1(t) 2(t) !!!!!</vt:lpstr>
      <vt:lpstr>1952 J. von Neumann : « reliable organisms from unreliable components »</vt:lpstr>
      <vt:lpstr>La fiabilité de la triplication</vt:lpstr>
      <vt:lpstr>1962 Lyons &amp; Vanderkulk  :  le TMR</vt:lpstr>
      <vt:lpstr>Le gain du TMR : NsNp-1</vt:lpstr>
      <vt:lpstr>Une autre piste : la redondance passive</vt:lpstr>
      <vt:lpstr>Redondance avec BIST (1/2)</vt:lpstr>
      <vt:lpstr>Redondance avec BIST (2/2)</vt:lpstr>
      <vt:lpstr>L’automobile : la redondance assymétrique</vt:lpstr>
      <vt:lpstr>La Recommandation VDA (“Function monitoring”)</vt:lpstr>
      <vt:lpstr>La surveillance HW</vt:lpstr>
      <vt:lpstr>Diversité logicielle : 1) Fonctionnelle</vt:lpstr>
      <vt:lpstr>Diversité logicielle : 2) Codage</vt:lpstr>
      <vt:lpstr>Principe du codage arithmétique</vt:lpstr>
      <vt:lpstr>Coût : un facteur 30 sur le temps CPU</vt:lpstr>
      <vt:lpstr>Qu’est-ce qu’un programme codé ?</vt:lpstr>
      <vt:lpstr>Qu’est-ce qu’une architecture codée ?</vt:lpstr>
      <vt:lpstr>Preuve par 9 = vérification de parité , …</vt:lpstr>
      <vt:lpstr>… C’est donc juste un CRC !!!</vt:lpstr>
      <vt:lpstr>Un exemple de codage arithmétique</vt:lpstr>
      <vt:lpstr>La signature statique (1/3)</vt:lpstr>
      <vt:lpstr>La signature statique (2/3)</vt:lpstr>
      <vt:lpstr>La signature statique (3/3)</vt:lpstr>
      <vt:lpstr>Ce qu’il faut retenir</vt:lpstr>
      <vt:lpstr>Annexe: Respectez les unités !!! (ou comment faire « parler » les chiffres)</vt:lpstr>
      <vt:lpstr>Annexe: Taux de panne constant sur système maintenu</vt:lpstr>
    </vt:vector>
  </TitlesOfParts>
  <Company>Sagem Défense Sécurité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matériel sûr</dc:title>
  <dc:subject>Conception des systèmes sûrs</dc:subject>
  <dc:creator>Jean-Louis DUFOUR</dc:creator>
  <cp:lastModifiedBy>DUFOUR Jean-Louis (SAFRAN ELECTRONICS &amp; DEFENSE)</cp:lastModifiedBy>
  <cp:revision>293</cp:revision>
  <cp:lastPrinted>2001-09-20T12:08:13Z</cp:lastPrinted>
  <dcterms:created xsi:type="dcterms:W3CDTF">2000-01-26T11:30:55Z</dcterms:created>
  <dcterms:modified xsi:type="dcterms:W3CDTF">2021-01-31T16:32:53Z</dcterms:modified>
</cp:coreProperties>
</file>