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256" r:id="rId2"/>
    <p:sldId id="394" r:id="rId3"/>
    <p:sldId id="393" r:id="rId4"/>
    <p:sldId id="347" r:id="rId5"/>
    <p:sldId id="372" r:id="rId6"/>
    <p:sldId id="375" r:id="rId7"/>
    <p:sldId id="374" r:id="rId8"/>
    <p:sldId id="373" r:id="rId9"/>
    <p:sldId id="349" r:id="rId10"/>
    <p:sldId id="376" r:id="rId11"/>
    <p:sldId id="366" r:id="rId12"/>
    <p:sldId id="365" r:id="rId13"/>
    <p:sldId id="367" r:id="rId14"/>
    <p:sldId id="377" r:id="rId15"/>
    <p:sldId id="381" r:id="rId16"/>
    <p:sldId id="382" r:id="rId17"/>
    <p:sldId id="385" r:id="rId18"/>
    <p:sldId id="380" r:id="rId19"/>
    <p:sldId id="384" r:id="rId20"/>
    <p:sldId id="332" r:id="rId21"/>
    <p:sldId id="337" r:id="rId22"/>
    <p:sldId id="392" r:id="rId23"/>
    <p:sldId id="335" r:id="rId24"/>
    <p:sldId id="362" r:id="rId25"/>
    <p:sldId id="345" r:id="rId26"/>
    <p:sldId id="333" r:id="rId27"/>
    <p:sldId id="354" r:id="rId28"/>
    <p:sldId id="387" r:id="rId29"/>
    <p:sldId id="388" r:id="rId30"/>
    <p:sldId id="389" r:id="rId31"/>
    <p:sldId id="390" r:id="rId32"/>
    <p:sldId id="391" r:id="rId33"/>
  </p:sldIdLst>
  <p:sldSz cx="9906000" cy="6858000" type="A4"/>
  <p:notesSz cx="7099300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55">
          <p15:clr>
            <a:srgbClr val="A4A3A4"/>
          </p15:clr>
        </p15:guide>
        <p15:guide id="2" pos="32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0000FF"/>
    <a:srgbClr val="FFFF00"/>
    <a:srgbClr val="9397CB"/>
    <a:srgbClr val="C3A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>
      <p:cViewPr varScale="1">
        <p:scale>
          <a:sx n="110" d="100"/>
          <a:sy n="110" d="100"/>
        </p:scale>
        <p:origin x="486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96"/>
    </p:cViewPr>
  </p:sorterViewPr>
  <p:notesViewPr>
    <p:cSldViewPr>
      <p:cViewPr varScale="1">
        <p:scale>
          <a:sx n="56" d="100"/>
          <a:sy n="56" d="100"/>
        </p:scale>
        <p:origin x="-1824" y="-84"/>
      </p:cViewPr>
      <p:guideLst>
        <p:guide orient="horz" pos="2455"/>
        <p:guide pos="32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76576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47" tIns="0" rIns="20047" bIns="0" numCol="1" anchor="t" anchorCtr="0" compatLnSpc="1">
            <a:prstTxWarp prst="textNoShape">
              <a:avLst/>
            </a:prstTxWarp>
          </a:bodyPr>
          <a:lstStyle>
            <a:lvl1pPr defTabSz="803275"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-1588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47" tIns="0" rIns="20047" bIns="0" numCol="1" anchor="t" anchorCtr="0" compatLnSpc="1">
            <a:prstTxWarp prst="textNoShape">
              <a:avLst/>
            </a:prstTxWarp>
          </a:bodyPr>
          <a:lstStyle>
            <a:lvl1pPr algn="r" defTabSz="803275"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58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08038" y="792163"/>
            <a:ext cx="5487987" cy="3798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3825" cy="460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3" tIns="48452" rIns="96903" bIns="484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1850"/>
            <a:ext cx="3076576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47" tIns="0" rIns="20047" bIns="0" numCol="1" anchor="b" anchorCtr="0" compatLnSpc="1">
            <a:prstTxWarp prst="textNoShape">
              <a:avLst/>
            </a:prstTxWarp>
          </a:bodyPr>
          <a:lstStyle>
            <a:lvl1pPr defTabSz="803275"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47" tIns="0" rIns="20047" bIns="0" numCol="1" anchor="b" anchorCtr="0" compatLnSpc="1">
            <a:prstTxWarp prst="textNoShape">
              <a:avLst/>
            </a:prstTxWarp>
          </a:bodyPr>
          <a:lstStyle>
            <a:lvl1pPr algn="r" defTabSz="803275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8A94EC68-B679-4B22-8A90-E412D0E931B0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30388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7338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98613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8988" indent="-230188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61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33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305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77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9732C637-38E1-4310-8789-11456B55C42B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atinLnBrk="1"/>
            <a:endParaRPr lang="en-US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06450" y="792163"/>
            <a:ext cx="5487988" cy="3798887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0925"/>
            <a:ext cx="5200650" cy="4600575"/>
          </a:xfrm>
          <a:noFill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06450" y="792163"/>
            <a:ext cx="5487988" cy="3798887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0925"/>
            <a:ext cx="5200650" cy="4600575"/>
          </a:xfrm>
          <a:noFill/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7338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98613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8988" indent="-230188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61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33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305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77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F7013A9D-B582-4DFF-B7AB-B1F69B628E80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7338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98613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8988" indent="-230188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61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33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305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77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01A20B53-150D-40E4-A93B-A913F5C21C68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21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7338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98613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8988" indent="-230188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61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33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305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77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830ADA77-291B-44CD-8C1B-920D133F0EAB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23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7338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98613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8988" indent="-230188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61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33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305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77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B2B8D390-30BB-4A8C-8C54-BD638FCF8288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25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7338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98613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8988" indent="-230188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61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33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305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77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1BC1FE46-FBF8-4900-AE77-E1C8627FE807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26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7338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598613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8988" indent="-230188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61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33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305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7788" indent="-230188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FA2B1E11-27E4-4DC7-946D-C1F7A747B818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27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719138" y="1970088"/>
            <a:ext cx="9202737" cy="4887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" name="Text Box 1029"/>
          <p:cNvSpPr txBox="1">
            <a:spLocks noChangeArrowheads="1"/>
          </p:cNvSpPr>
          <p:nvPr/>
        </p:nvSpPr>
        <p:spPr bwMode="auto">
          <a:xfrm>
            <a:off x="5922963" y="5907088"/>
            <a:ext cx="15875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198" tIns="39599" rIns="79198" bIns="39599">
            <a:spAutoFit/>
          </a:bodyPr>
          <a:lstStyle>
            <a:lvl1pPr algn="l" defTabSz="793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96875" algn="l" defTabSz="793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3750" algn="l" defTabSz="793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90625" algn="l" defTabSz="793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87500" algn="l" defTabSz="793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447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019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591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163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fr-FR" sz="1000" b="0" smtClean="0">
              <a:latin typeface="Arial" panose="020B0604020202020204" pitchFamily="34" charset="0"/>
            </a:endParaRPr>
          </a:p>
        </p:txBody>
      </p:sp>
      <p:pic>
        <p:nvPicPr>
          <p:cNvPr id="5" name="Image 13" descr="Logo_1_40x9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-15875" y="0"/>
            <a:ext cx="1439863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719138" y="6308725"/>
            <a:ext cx="9186862" cy="73025"/>
          </a:xfrm>
          <a:custGeom>
            <a:avLst/>
            <a:gdLst>
              <a:gd name="T0" fmla="*/ 2147483647 w 10629"/>
              <a:gd name="T1" fmla="*/ 2147483647 h 10000"/>
              <a:gd name="T2" fmla="*/ 2147483647 w 10629"/>
              <a:gd name="T3" fmla="*/ 2147483647 h 10000"/>
              <a:gd name="T4" fmla="*/ 2147483647 w 10629"/>
              <a:gd name="T5" fmla="*/ 0 h 10000"/>
              <a:gd name="T6" fmla="*/ 2147483647 w 10629"/>
              <a:gd name="T7" fmla="*/ 2147483647 h 10000"/>
              <a:gd name="T8" fmla="*/ 0 w 10629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Text Box 1034"/>
          <p:cNvSpPr txBox="1">
            <a:spLocks noChangeArrowheads="1"/>
          </p:cNvSpPr>
          <p:nvPr userDrawn="1"/>
        </p:nvSpPr>
        <p:spPr bwMode="auto">
          <a:xfrm>
            <a:off x="768350" y="6408738"/>
            <a:ext cx="670560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>
            <a:spAutoFit/>
          </a:bodyPr>
          <a:lstStyle>
            <a:lvl1pPr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en-US" altLang="fr-FR" sz="1000">
              <a:solidFill>
                <a:schemeClr val="tx1"/>
              </a:solidFill>
            </a:endParaRPr>
          </a:p>
          <a:p>
            <a:r>
              <a:rPr lang="en-US" altLang="fr-FR" sz="1000">
                <a:solidFill>
                  <a:schemeClr val="tx1"/>
                </a:solidFill>
              </a:rPr>
              <a:t>Jean-Louis DUFOUR – Safran Electronics &amp; Defense		</a:t>
            </a:r>
            <a:fld id="{58E07CEE-5405-47BF-B844-937EEB9D847A}" type="slidenum">
              <a:rPr lang="en-US" altLang="fr-FR" sz="1000">
                <a:solidFill>
                  <a:schemeClr val="tx1"/>
                </a:solidFill>
              </a:rPr>
              <a:pPr/>
              <a:t>‹N°›</a:t>
            </a:fld>
            <a:r>
              <a:rPr lang="en-US" altLang="fr-FR" sz="1000">
                <a:solidFill>
                  <a:schemeClr val="tx1"/>
                </a:solidFill>
              </a:rPr>
              <a:t> / 32</a:t>
            </a:r>
            <a:endParaRPr lang="fr-FR" altLang="fr-FR" sz="1000">
              <a:solidFill>
                <a:schemeClr val="tx1"/>
              </a:solidFill>
            </a:endParaRPr>
          </a:p>
        </p:txBody>
      </p:sp>
      <p:pic>
        <p:nvPicPr>
          <p:cNvPr id="8" name="Imag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482013" y="6451600"/>
            <a:ext cx="14398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Espace réservé du texte 14"/>
          <p:cNvSpPr>
            <a:spLocks noGrp="1"/>
          </p:cNvSpPr>
          <p:nvPr>
            <p:ph type="body" sz="quarter" idx="13"/>
          </p:nvPr>
        </p:nvSpPr>
        <p:spPr bwMode="gray">
          <a:xfrm>
            <a:off x="2067190" y="2420938"/>
            <a:ext cx="6708908" cy="3384550"/>
          </a:xfrm>
        </p:spPr>
        <p:txBody>
          <a:bodyPr/>
          <a:lstStyle>
            <a:lvl1pPr>
              <a:spcAft>
                <a:spcPts val="0"/>
              </a:spcAft>
              <a:defRPr sz="3800" b="1" cap="all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5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94243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3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39000" y="55563"/>
            <a:ext cx="2300288" cy="56927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33375" y="55563"/>
            <a:ext cx="6753225" cy="56927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76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3450" y="55563"/>
            <a:ext cx="8605838" cy="7826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33375" y="1109663"/>
            <a:ext cx="4400550" cy="46386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886325" y="1109663"/>
            <a:ext cx="4402138" cy="22431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886325" y="3505200"/>
            <a:ext cx="4402138" cy="22431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72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164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33375" y="1109663"/>
            <a:ext cx="4400550" cy="46386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86325" y="1109663"/>
            <a:ext cx="4402138" cy="46386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2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39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9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5788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9884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55563"/>
            <a:ext cx="8605838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09663"/>
            <a:ext cx="8955088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5922963" y="6092825"/>
            <a:ext cx="1587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198" tIns="39599" rIns="79198" bIns="39599">
            <a:spAutoFit/>
          </a:bodyPr>
          <a:lstStyle>
            <a:lvl1pPr algn="l" defTabSz="793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96875" algn="l" defTabSz="793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3750" algn="l" defTabSz="793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90625" algn="l" defTabSz="793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87500" algn="l" defTabSz="793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447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019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591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163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fr-FR" sz="1000" b="0" smtClean="0">
              <a:latin typeface="Arial" panose="020B0604020202020204" pitchFamily="34" charset="0"/>
            </a:endParaRPr>
          </a:p>
        </p:txBody>
      </p:sp>
      <p:pic>
        <p:nvPicPr>
          <p:cNvPr id="1029" name="Image 8" descr="Logo_3_25x55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-15875" y="7938"/>
            <a:ext cx="9001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0" name="Connecteur droit 5"/>
          <p:cNvCxnSpPr>
            <a:cxnSpLocks noChangeShapeType="1"/>
          </p:cNvCxnSpPr>
          <p:nvPr userDrawn="1"/>
        </p:nvCxnSpPr>
        <p:spPr bwMode="auto">
          <a:xfrm>
            <a:off x="733425" y="765175"/>
            <a:ext cx="91725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1" name="Connecteur droit 15"/>
          <p:cNvCxnSpPr>
            <a:cxnSpLocks noChangeShapeType="1"/>
          </p:cNvCxnSpPr>
          <p:nvPr userDrawn="1"/>
        </p:nvCxnSpPr>
        <p:spPr bwMode="auto">
          <a:xfrm>
            <a:off x="200025" y="1844675"/>
            <a:ext cx="0" cy="5013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ZoneTexte 17"/>
          <p:cNvSpPr txBox="1">
            <a:spLocks noChangeArrowheads="1"/>
          </p:cNvSpPr>
          <p:nvPr userDrawn="1"/>
        </p:nvSpPr>
        <p:spPr bwMode="auto">
          <a:xfrm>
            <a:off x="-87313" y="6453188"/>
            <a:ext cx="449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A1A48B58-412C-4B36-AED3-D86954700078}" type="slidenum">
              <a:rPr lang="en-US" altLang="fr-FR"/>
              <a:pPr/>
              <a:t>‹N°›</a:t>
            </a:fld>
            <a:r>
              <a:rPr lang="en-US" altLang="fr-FR"/>
              <a:t> </a:t>
            </a:r>
            <a:endParaRPr lang="fr-FR" altLang="fr-FR"/>
          </a:p>
        </p:txBody>
      </p:sp>
      <p:sp>
        <p:nvSpPr>
          <p:cNvPr id="1033" name="Freeform 5"/>
          <p:cNvSpPr>
            <a:spLocks/>
          </p:cNvSpPr>
          <p:nvPr userDrawn="1"/>
        </p:nvSpPr>
        <p:spPr bwMode="auto">
          <a:xfrm>
            <a:off x="200025" y="6308725"/>
            <a:ext cx="9705975" cy="46038"/>
          </a:xfrm>
          <a:custGeom>
            <a:avLst/>
            <a:gdLst>
              <a:gd name="T0" fmla="*/ 2147483647 w 10629"/>
              <a:gd name="T1" fmla="*/ 2147483647 h 10000"/>
              <a:gd name="T2" fmla="*/ 2147483647 w 10629"/>
              <a:gd name="T3" fmla="*/ 2147483647 h 10000"/>
              <a:gd name="T4" fmla="*/ 2147483647 w 10629"/>
              <a:gd name="T5" fmla="*/ 0 h 10000"/>
              <a:gd name="T6" fmla="*/ 2147483647 w 10629"/>
              <a:gd name="T7" fmla="*/ 2147483647 h 10000"/>
              <a:gd name="T8" fmla="*/ 0 w 10629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6" name="Text Box 1034"/>
          <p:cNvSpPr txBox="1">
            <a:spLocks noChangeArrowheads="1"/>
          </p:cNvSpPr>
          <p:nvPr userDrawn="1"/>
        </p:nvSpPr>
        <p:spPr bwMode="auto">
          <a:xfrm>
            <a:off x="457200" y="6381750"/>
            <a:ext cx="6705600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>
            <a:spAutoFit/>
          </a:bodyPr>
          <a:lstStyle>
            <a:lvl1pPr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fr-FR" sz="1000">
                <a:solidFill>
                  <a:schemeClr val="tx1"/>
                </a:solidFill>
              </a:rPr>
              <a:t>Conception des systèmes sûrs – 4/4 Le logiciel sûr				2016/2017</a:t>
            </a:r>
          </a:p>
          <a:p>
            <a:r>
              <a:rPr lang="en-US" altLang="fr-FR" sz="1000">
                <a:solidFill>
                  <a:schemeClr val="tx1"/>
                </a:solidFill>
              </a:rPr>
              <a:t>Jean-Louis DUFOUR – Safran Electronics &amp; Defense		</a:t>
            </a:r>
            <a:fld id="{E7E9FF0D-DD17-482E-A5F9-66981B0B6909}" type="slidenum">
              <a:rPr lang="en-US" altLang="fr-FR" sz="1000">
                <a:solidFill>
                  <a:schemeClr val="tx1"/>
                </a:solidFill>
              </a:rPr>
              <a:pPr/>
              <a:t>‹N°›</a:t>
            </a:fld>
            <a:r>
              <a:rPr lang="en-US" altLang="fr-FR" sz="1000">
                <a:solidFill>
                  <a:schemeClr val="tx1"/>
                </a:solidFill>
              </a:rPr>
              <a:t> / 32</a:t>
            </a:r>
            <a:endParaRPr lang="fr-FR" altLang="fr-FR" sz="1000">
              <a:solidFill>
                <a:schemeClr val="tx1"/>
              </a:solidFill>
            </a:endParaRPr>
          </a:p>
        </p:txBody>
      </p:sp>
      <p:pic>
        <p:nvPicPr>
          <p:cNvPr id="1035" name="Image 1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408988" y="6381750"/>
            <a:ext cx="14398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iming>
    <p:tnLst>
      <p:par>
        <p:cTn id="1" dur="indefinite" restart="never" nodeType="tmRoot"/>
      </p:par>
    </p:tnLst>
  </p:timing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rgbClr val="074A87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panose="020B0604020202020204" pitchFamily="34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panose="020B0604020202020204" pitchFamily="34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panose="020B0604020202020204" pitchFamily="34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panose="020B0604020202020204" pitchFamily="34" charset="0"/>
        </a:defRPr>
      </a:lvl5pPr>
      <a:lvl6pPr marL="4572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panose="020B0604020202020204" pitchFamily="34" charset="0"/>
        </a:defRPr>
      </a:lvl6pPr>
      <a:lvl7pPr marL="9144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panose="020B0604020202020204" pitchFamily="34" charset="0"/>
        </a:defRPr>
      </a:lvl7pPr>
      <a:lvl8pPr marL="13716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panose="020B0604020202020204" pitchFamily="34" charset="0"/>
        </a:defRPr>
      </a:lvl8pPr>
      <a:lvl9pPr marL="18288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panose="020B0604020202020204" pitchFamily="34" charset="0"/>
        </a:defRPr>
      </a:lvl9pPr>
    </p:titleStyle>
    <p:bodyStyle>
      <a:lvl1pPr indent="16192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Font typeface="Webdings" panose="05030102010509060703" pitchFamily="18" charset="2"/>
        <a:buChar char="4"/>
        <a:defRPr sz="2100" b="1" kern="1200">
          <a:solidFill>
            <a:srgbClr val="663300"/>
          </a:solidFill>
          <a:latin typeface="+mn-lt"/>
          <a:ea typeface="+mn-ea"/>
          <a:cs typeface="+mn-cs"/>
        </a:defRPr>
      </a:lvl1pPr>
      <a:lvl2pPr marL="327025" indent="16192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•"/>
        <a:defRPr sz="1700" b="1" kern="1200">
          <a:solidFill>
            <a:srgbClr val="074A87"/>
          </a:solidFill>
          <a:latin typeface="+mn-lt"/>
          <a:ea typeface="+mn-ea"/>
          <a:cs typeface="+mn-cs"/>
        </a:defRPr>
      </a:lvl2pPr>
      <a:lvl3pPr marL="654050" indent="16192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-"/>
        <a:defRPr sz="1600" kern="1200">
          <a:solidFill>
            <a:srgbClr val="663300"/>
          </a:solidFill>
          <a:latin typeface="+mn-lt"/>
          <a:ea typeface="+mn-ea"/>
          <a:cs typeface="+mn-cs"/>
        </a:defRPr>
      </a:lvl3pPr>
      <a:lvl4pPr marL="981075" indent="177800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Font typeface="Webdings" panose="05030102010509060703" pitchFamily="18" charset="2"/>
        <a:buChar char="6"/>
        <a:defRPr sz="1400" kern="1200">
          <a:solidFill>
            <a:srgbClr val="074A87"/>
          </a:solidFill>
          <a:latin typeface="+mn-lt"/>
          <a:ea typeface="+mn-ea"/>
          <a:cs typeface="+mn-cs"/>
        </a:defRPr>
      </a:lvl4pPr>
      <a:lvl5pPr marL="13239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fiab\jardin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fiab\sommerville_users.p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.ens.fr/~couso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://www.astree.ens.fr/" TargetMode="External"/><Relationship Id="rId4" Type="http://schemas.openxmlformats.org/officeDocument/2006/relationships/hyperlink" Target="http://www.polyspace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pinroo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pinroot.com/spin/Doc/SpinIntro.pdf" TargetMode="External"/><Relationship Id="rId4" Type="http://schemas.openxmlformats.org/officeDocument/2006/relationships/hyperlink" Target="http://nusmv.fbk.eu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fiab\93_butler_finelli_1.png" TargetMode="External"/><Relationship Id="rId2" Type="http://schemas.openxmlformats.org/officeDocument/2006/relationships/image" Target="file:///E:\github\cours_fiab\DO178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file:///E:\github\cours_fiab\93_butler_finelli_2.pn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977008" y="5229200"/>
            <a:ext cx="8928992" cy="1080070"/>
          </a:xfrm>
        </p:spPr>
        <p:txBody>
          <a:bodyPr/>
          <a:lstStyle/>
          <a:p>
            <a:pPr indent="0">
              <a:buFont typeface="Webdings" panose="05030102010509060703" pitchFamily="18" charset="2"/>
              <a:buNone/>
              <a:defRPr/>
            </a:pPr>
            <a:r>
              <a:rPr lang="fr-FR" dirty="0" smtClean="0"/>
              <a:t>Conception des </a:t>
            </a:r>
            <a:r>
              <a:rPr lang="fr-FR" dirty="0" smtClean="0"/>
              <a:t>systèmes </a:t>
            </a:r>
            <a:r>
              <a:rPr lang="fr-FR" dirty="0" smtClean="0"/>
              <a:t>sûrs</a:t>
            </a:r>
            <a:endParaRPr lang="fr-FR" dirty="0" smtClean="0"/>
          </a:p>
          <a:p>
            <a:pPr lvl="1">
              <a:defRPr/>
            </a:pPr>
            <a:r>
              <a:rPr lang="fr-FR" dirty="0"/>
              <a:t>4</a:t>
            </a:r>
            <a:r>
              <a:rPr lang="fr-FR" dirty="0" smtClean="0"/>
              <a:t>/4 Le logiciel </a:t>
            </a:r>
            <a:r>
              <a:rPr lang="fr-FR" dirty="0" smtClean="0"/>
              <a:t>sûr – Les méthodes formelles</a:t>
            </a: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545565" y="35386"/>
            <a:ext cx="7375987" cy="5265822"/>
          </a:xfrm>
          <a:prstGeom prst="rect">
            <a:avLst/>
          </a:prstGeom>
        </p:spPr>
      </p:pic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160912" y="2852936"/>
            <a:ext cx="935038" cy="1081088"/>
          </a:xfrm>
          <a:prstGeom prst="upArrow">
            <a:avLst>
              <a:gd name="adj1" fmla="val 50000"/>
              <a:gd name="adj2" fmla="val 28905"/>
            </a:avLst>
          </a:prstGeom>
          <a:solidFill>
            <a:srgbClr val="008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8265368" y="1796054"/>
            <a:ext cx="935038" cy="1081088"/>
          </a:xfrm>
          <a:prstGeom prst="upArrow">
            <a:avLst>
              <a:gd name="adj1" fmla="val 50000"/>
              <a:gd name="adj2" fmla="val 28905"/>
            </a:avLst>
          </a:prstGeom>
          <a:solidFill>
            <a:srgbClr val="008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20 ans passent … et la ‘crise du logiciel’ s’installe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765175"/>
            <a:ext cx="8955088" cy="879475"/>
          </a:xfrm>
        </p:spPr>
        <p:txBody>
          <a:bodyPr/>
          <a:lstStyle/>
          <a:p>
            <a:r>
              <a:rPr lang="fr-FR" altLang="fr-FR" smtClean="0"/>
              <a:t>Années 60 : accumulation de projets logiciels en déroute</a:t>
            </a:r>
          </a:p>
          <a:p>
            <a:r>
              <a:rPr lang="fr-FR" altLang="fr-FR" smtClean="0"/>
              <a:t>OS/360 sur IBM/360 : jusqu’à 1000 développeurs !</a:t>
            </a:r>
          </a:p>
        </p:txBody>
      </p:sp>
      <p:pic>
        <p:nvPicPr>
          <p:cNvPr id="267268" name="Picture 4" descr="Mythical_man-month_(book_cove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484313"/>
            <a:ext cx="25050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7150" y="1484313"/>
            <a:ext cx="8955088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/>
          <a:lstStyle>
            <a:lvl1pPr indent="161925" defTabSz="957263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2100" b="1">
                <a:solidFill>
                  <a:srgbClr val="663300"/>
                </a:solidFill>
                <a:latin typeface="Arial" charset="0"/>
              </a:defRPr>
            </a:lvl1pPr>
            <a:lvl2pPr marL="327025" indent="161925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charset="0"/>
              </a:defRPr>
            </a:lvl2pPr>
            <a:lvl3pPr marL="654050" indent="161925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charset="0"/>
              </a:defRPr>
            </a:lvl3pPr>
            <a:lvl4pPr marL="981075" indent="177800" defTabSz="957263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400">
                <a:solidFill>
                  <a:srgbClr val="074A87"/>
                </a:solidFill>
                <a:latin typeface="Arial" charset="0"/>
              </a:defRPr>
            </a:lvl4pPr>
            <a:lvl5pPr marL="1323975" indent="168275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charset="0"/>
              </a:defRPr>
            </a:lvl9pPr>
          </a:lstStyle>
          <a:p>
            <a:pPr lvl="1" indent="0">
              <a:buFontTx/>
              <a:buNone/>
              <a:defRPr/>
            </a:pPr>
            <a:r>
              <a:rPr lang="fr-FR" altLang="fr-FR" dirty="0" smtClean="0"/>
              <a:t>        « </a:t>
            </a:r>
            <a:r>
              <a:rPr lang="fr-FR" altLang="fr-FR" dirty="0" err="1" smtClean="0"/>
              <a:t>adding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manpower</a:t>
            </a:r>
            <a:r>
              <a:rPr lang="fr-FR" altLang="fr-FR" dirty="0" smtClean="0"/>
              <a:t> to a </a:t>
            </a:r>
            <a:r>
              <a:rPr lang="fr-FR" altLang="fr-FR" dirty="0" err="1" smtClean="0"/>
              <a:t>late</a:t>
            </a:r>
            <a:r>
              <a:rPr lang="fr-FR" altLang="fr-FR" dirty="0" smtClean="0"/>
              <a:t> software </a:t>
            </a:r>
            <a:r>
              <a:rPr lang="fr-FR" altLang="fr-FR" dirty="0" err="1" smtClean="0"/>
              <a:t>project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makes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it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later</a:t>
            </a:r>
            <a:r>
              <a:rPr lang="fr-FR" altLang="fr-FR" dirty="0" smtClean="0"/>
              <a:t> »</a:t>
            </a:r>
          </a:p>
          <a:p>
            <a:pPr>
              <a:defRPr/>
            </a:pPr>
            <a:r>
              <a:rPr lang="fr-FR" altLang="fr-FR" dirty="0" smtClean="0"/>
              <a:t>1968 : 1</a:t>
            </a:r>
            <a:r>
              <a:rPr lang="fr-FR" altLang="fr-FR" baseline="30000" dirty="0" smtClean="0"/>
              <a:t>ière</a:t>
            </a:r>
            <a:r>
              <a:rPr lang="fr-FR" altLang="fr-FR" dirty="0" smtClean="0"/>
              <a:t> conférence de ‘génie logiciel’ (OTAN)</a:t>
            </a:r>
          </a:p>
          <a:p>
            <a:pPr lvl="1">
              <a:defRPr/>
            </a:pPr>
            <a:r>
              <a:rPr lang="fr-FR" altLang="fr-FR" dirty="0" smtClean="0"/>
              <a:t> industriels ET universitaires</a:t>
            </a:r>
          </a:p>
          <a:p>
            <a:pPr lvl="1">
              <a:defRPr/>
            </a:pPr>
            <a:r>
              <a:rPr lang="fr-FR" altLang="fr-FR" dirty="0" smtClean="0"/>
              <a:t>Constat : DIVORCE (</a:t>
            </a:r>
            <a:r>
              <a:rPr lang="fr-FR" altLang="fr-FR" dirty="0" err="1" smtClean="0"/>
              <a:t>obligat</a:t>
            </a:r>
            <a:r>
              <a:rPr lang="fr-FR" altLang="fr-FR" dirty="0" smtClean="0"/>
              <a:t>. de moyen vs. </a:t>
            </a:r>
            <a:r>
              <a:rPr lang="fr-FR" altLang="fr-FR" dirty="0" err="1" smtClean="0"/>
              <a:t>obligat</a:t>
            </a:r>
            <a:r>
              <a:rPr lang="fr-FR" altLang="fr-FR" dirty="0" smtClean="0"/>
              <a:t>. de résultat)</a:t>
            </a:r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r>
              <a:rPr lang="fr-FR" altLang="fr-FR" dirty="0" smtClean="0"/>
              <a:t>Pourquoi cette crise du logiciel ?</a:t>
            </a:r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r>
              <a:rPr lang="fr-FR" altLang="fr-FR" dirty="0" err="1" smtClean="0"/>
              <a:t>Edsger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Dijkstra</a:t>
            </a:r>
            <a:r>
              <a:rPr lang="fr-FR" altLang="fr-FR" dirty="0" smtClean="0"/>
              <a:t> (1972, Turing </a:t>
            </a:r>
            <a:r>
              <a:rPr lang="fr-FR" altLang="fr-FR" dirty="0" err="1" smtClean="0"/>
              <a:t>Award</a:t>
            </a:r>
            <a:r>
              <a:rPr lang="fr-FR" altLang="fr-FR" dirty="0" smtClean="0"/>
              <a:t> Lecture)</a:t>
            </a:r>
          </a:p>
          <a:p>
            <a:pPr lvl="1">
              <a:defRPr/>
            </a:pPr>
            <a:r>
              <a:rPr lang="fr-FR" altLang="fr-FR" dirty="0" smtClean="0"/>
              <a:t>« tant qu’on n’avait pas de machine, …             pas de problème ;</a:t>
            </a:r>
          </a:p>
          <a:p>
            <a:pPr lvl="1">
              <a:defRPr/>
            </a:pPr>
            <a:r>
              <a:rPr lang="fr-FR" altLang="fr-FR" dirty="0" smtClean="0"/>
              <a:t>maintenant qu’on a d’énormes machines … énormes problèmes »</a:t>
            </a:r>
          </a:p>
          <a:p>
            <a:pPr>
              <a:defRPr/>
            </a:pPr>
            <a:r>
              <a:rPr lang="fr-FR" altLang="fr-FR" dirty="0" smtClean="0"/>
              <a:t>Fred Brooks (1986, ‘No </a:t>
            </a:r>
            <a:r>
              <a:rPr lang="fr-FR" altLang="fr-FR" dirty="0" err="1" smtClean="0"/>
              <a:t>Silver</a:t>
            </a:r>
            <a:r>
              <a:rPr lang="fr-FR" altLang="fr-FR" dirty="0" smtClean="0"/>
              <a:t> Bullet’)</a:t>
            </a:r>
          </a:p>
        </p:txBody>
      </p:sp>
      <p:pic>
        <p:nvPicPr>
          <p:cNvPr id="68615" name="Picture 7" descr="sw_86_brooks_silver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394325"/>
            <a:ext cx="84963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1966 Peter Naur (1928- , Turing Award 2005)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893763"/>
            <a:ext cx="6265863" cy="447675"/>
          </a:xfrm>
        </p:spPr>
        <p:txBody>
          <a:bodyPr/>
          <a:lstStyle/>
          <a:p>
            <a:r>
              <a:rPr lang="fr-FR" altLang="fr-FR" smtClean="0"/>
              <a:t>‘Proof of algorithms by general snapshots’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4056063"/>
            <a:ext cx="34655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10" descr="sw_66_naur_spec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287">
            <a:off x="746125" y="1497013"/>
            <a:ext cx="58324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1" descr="sw_66_naur_portra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830263"/>
            <a:ext cx="2816225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2" descr="sw_maxOfArr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3213100"/>
            <a:ext cx="5754688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0" descr="sw_maxOfArray_snapsh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938213"/>
            <a:ext cx="479107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19" descr="sw_66_naur_progra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1484313"/>
            <a:ext cx="547211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Pré-condition et post-condition : le ‘contrat’ 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3" y="5876925"/>
            <a:ext cx="6553200" cy="360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altLang="fr-FR" sz="1900" smtClean="0"/>
              <a:t>‘Design by Contract’</a:t>
            </a:r>
            <a:r>
              <a:rPr lang="fr-FR" altLang="fr-FR" sz="1900" baseline="30000" smtClean="0"/>
              <a:t>TM</a:t>
            </a:r>
            <a:r>
              <a:rPr lang="fr-FR" altLang="fr-FR" sz="1900" smtClean="0"/>
              <a:t> :  Bertrand Meyer (Eiffel) 1986</a:t>
            </a:r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0" y="4654550"/>
            <a:ext cx="5384800" cy="503238"/>
          </a:xfrm>
          <a:prstGeom prst="rect">
            <a:avLst/>
          </a:prstGeom>
          <a:solidFill>
            <a:srgbClr val="FFFF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14343" name="Rectangle 11"/>
          <p:cNvSpPr>
            <a:spLocks noChangeArrowheads="1"/>
          </p:cNvSpPr>
          <p:nvPr/>
        </p:nvSpPr>
        <p:spPr bwMode="auto">
          <a:xfrm>
            <a:off x="-15875" y="1874838"/>
            <a:ext cx="5400675" cy="260350"/>
          </a:xfrm>
          <a:prstGeom prst="rect">
            <a:avLst/>
          </a:prstGeom>
          <a:solidFill>
            <a:srgbClr val="FFFF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14344" name="Rectangle 12"/>
          <p:cNvSpPr>
            <a:spLocks noChangeArrowheads="1"/>
          </p:cNvSpPr>
          <p:nvPr/>
        </p:nvSpPr>
        <p:spPr bwMode="auto">
          <a:xfrm>
            <a:off x="0" y="2162175"/>
            <a:ext cx="920750" cy="215900"/>
          </a:xfrm>
          <a:prstGeom prst="rect">
            <a:avLst/>
          </a:prstGeom>
          <a:solidFill>
            <a:srgbClr val="00CCFF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14345" name="Rectangle 13"/>
          <p:cNvSpPr>
            <a:spLocks noChangeArrowheads="1"/>
          </p:cNvSpPr>
          <p:nvPr/>
        </p:nvSpPr>
        <p:spPr bwMode="auto">
          <a:xfrm>
            <a:off x="0" y="2522538"/>
            <a:ext cx="2305050" cy="217487"/>
          </a:xfrm>
          <a:prstGeom prst="rect">
            <a:avLst/>
          </a:prstGeom>
          <a:solidFill>
            <a:srgbClr val="00CCFF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14346" name="Rectangle 14"/>
          <p:cNvSpPr>
            <a:spLocks noChangeArrowheads="1"/>
          </p:cNvSpPr>
          <p:nvPr/>
        </p:nvSpPr>
        <p:spPr bwMode="auto">
          <a:xfrm>
            <a:off x="200025" y="3170238"/>
            <a:ext cx="2160588" cy="215900"/>
          </a:xfrm>
          <a:prstGeom prst="rect">
            <a:avLst/>
          </a:prstGeom>
          <a:solidFill>
            <a:srgbClr val="00CCFF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14347" name="Rectangle 15"/>
          <p:cNvSpPr>
            <a:spLocks noChangeArrowheads="1"/>
          </p:cNvSpPr>
          <p:nvPr/>
        </p:nvSpPr>
        <p:spPr bwMode="auto">
          <a:xfrm>
            <a:off x="-15875" y="4437063"/>
            <a:ext cx="936625" cy="215900"/>
          </a:xfrm>
          <a:prstGeom prst="rect">
            <a:avLst/>
          </a:prstGeom>
          <a:solidFill>
            <a:srgbClr val="00CCFF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14348" name="Rectangle 16"/>
          <p:cNvSpPr>
            <a:spLocks noChangeArrowheads="1"/>
          </p:cNvSpPr>
          <p:nvPr/>
        </p:nvSpPr>
        <p:spPr bwMode="auto">
          <a:xfrm>
            <a:off x="7185025" y="2090738"/>
            <a:ext cx="1655763" cy="144462"/>
          </a:xfrm>
          <a:prstGeom prst="rect">
            <a:avLst/>
          </a:prstGeom>
          <a:solidFill>
            <a:srgbClr val="FFFF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14349" name="Rectangle 17"/>
          <p:cNvSpPr>
            <a:spLocks noChangeArrowheads="1"/>
          </p:cNvSpPr>
          <p:nvPr/>
        </p:nvSpPr>
        <p:spPr bwMode="auto">
          <a:xfrm>
            <a:off x="7185025" y="4683125"/>
            <a:ext cx="2376488" cy="144463"/>
          </a:xfrm>
          <a:prstGeom prst="rect">
            <a:avLst/>
          </a:prstGeom>
          <a:solidFill>
            <a:srgbClr val="FFFF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14350" name="Rectangle 18"/>
          <p:cNvSpPr>
            <a:spLocks noChangeArrowheads="1"/>
          </p:cNvSpPr>
          <p:nvPr/>
        </p:nvSpPr>
        <p:spPr bwMode="auto">
          <a:xfrm>
            <a:off x="5976938" y="2205038"/>
            <a:ext cx="920750" cy="215900"/>
          </a:xfrm>
          <a:prstGeom prst="rect">
            <a:avLst/>
          </a:prstGeom>
          <a:solidFill>
            <a:srgbClr val="00CCFF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14351" name="Rectangle 19"/>
          <p:cNvSpPr>
            <a:spLocks noChangeArrowheads="1"/>
          </p:cNvSpPr>
          <p:nvPr/>
        </p:nvSpPr>
        <p:spPr bwMode="auto">
          <a:xfrm>
            <a:off x="5976938" y="2565400"/>
            <a:ext cx="920750" cy="215900"/>
          </a:xfrm>
          <a:prstGeom prst="rect">
            <a:avLst/>
          </a:prstGeom>
          <a:solidFill>
            <a:srgbClr val="00CCFF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14352" name="Rectangle 22"/>
          <p:cNvSpPr>
            <a:spLocks noChangeArrowheads="1"/>
          </p:cNvSpPr>
          <p:nvPr/>
        </p:nvSpPr>
        <p:spPr bwMode="auto">
          <a:xfrm>
            <a:off x="6321425" y="3213100"/>
            <a:ext cx="2016125" cy="215900"/>
          </a:xfrm>
          <a:prstGeom prst="rect">
            <a:avLst/>
          </a:prstGeom>
          <a:solidFill>
            <a:srgbClr val="00CCFF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14353" name="Rectangle 23"/>
          <p:cNvSpPr>
            <a:spLocks noChangeArrowheads="1"/>
          </p:cNvSpPr>
          <p:nvPr/>
        </p:nvSpPr>
        <p:spPr bwMode="auto">
          <a:xfrm>
            <a:off x="5976938" y="4437063"/>
            <a:ext cx="920750" cy="215900"/>
          </a:xfrm>
          <a:prstGeom prst="rect">
            <a:avLst/>
          </a:prstGeom>
          <a:solidFill>
            <a:srgbClr val="00CCFF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1967 Robert W. Floyd (1936-2001, Turing Award 1978)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692150"/>
            <a:ext cx="6480175" cy="447675"/>
          </a:xfrm>
        </p:spPr>
        <p:txBody>
          <a:bodyPr/>
          <a:lstStyle/>
          <a:p>
            <a:r>
              <a:rPr lang="fr-FR" altLang="fr-FR" smtClean="0"/>
              <a:t>‘Assigning meanings to programs’</a:t>
            </a:r>
          </a:p>
        </p:txBody>
      </p:sp>
      <p:sp>
        <p:nvSpPr>
          <p:cNvPr id="61448" name="Rectangle 3"/>
          <p:cNvSpPr>
            <a:spLocks noChangeArrowheads="1"/>
          </p:cNvSpPr>
          <p:nvPr/>
        </p:nvSpPr>
        <p:spPr bwMode="auto">
          <a:xfrm>
            <a:off x="5168900" y="3789363"/>
            <a:ext cx="43926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/>
          <a:lstStyle>
            <a:lvl1pPr indent="161925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/>
              <a:t>1969 : thèse de James C. King</a:t>
            </a:r>
          </a:p>
        </p:txBody>
      </p:sp>
      <p:pic>
        <p:nvPicPr>
          <p:cNvPr id="15365" name="Picture 15" descr="sw_67_floyd_div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062163"/>
            <a:ext cx="4608513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3" descr="sw_67_floyd_assig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1125538"/>
            <a:ext cx="5992812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16" descr="sw_67_floyd_portra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38" y="765175"/>
            <a:ext cx="2011362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7" name="Picture 17" descr="sw_69_king_ex2_division_al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4194175"/>
            <a:ext cx="2951163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5563"/>
            <a:ext cx="8972550" cy="782637"/>
          </a:xfrm>
        </p:spPr>
        <p:txBody>
          <a:bodyPr/>
          <a:lstStyle/>
          <a:p>
            <a:r>
              <a:rPr lang="fr-FR" altLang="fr-FR" smtClean="0"/>
              <a:t>Les années 70 : la finalisation de la logique de ‘Hoare’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692150"/>
            <a:ext cx="7069137" cy="950913"/>
          </a:xfrm>
        </p:spPr>
        <p:txBody>
          <a:bodyPr/>
          <a:lstStyle/>
          <a:p>
            <a:r>
              <a:rPr lang="fr-FR" altLang="fr-FR" smtClean="0"/>
              <a:t>1969 C. An</a:t>
            </a:r>
            <a:r>
              <a:rPr lang="fr-FR" altLang="fr-FR" u="sng" smtClean="0"/>
              <a:t>tony</a:t>
            </a:r>
            <a:r>
              <a:rPr lang="fr-FR" altLang="fr-FR" smtClean="0"/>
              <a:t> R. Hoare (1934-, Turing Award 1980)</a:t>
            </a:r>
          </a:p>
          <a:p>
            <a:pPr lvl="1"/>
            <a:r>
              <a:rPr lang="fr-FR" altLang="fr-FR" smtClean="0"/>
              <a:t>‘An axiomatic basis for computer programming’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476250" y="2781300"/>
            <a:ext cx="7140575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/>
          <a:lstStyle>
            <a:lvl1pPr indent="161925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/>
              <a:t>1975 Edsger Dijkstra (1930-2002, Turing Award 1972)</a:t>
            </a:r>
          </a:p>
          <a:p>
            <a:pPr lvl="1"/>
            <a:r>
              <a:rPr lang="fr-FR" altLang="fr-FR"/>
              <a:t>‘Guarded commands, nondeterminacy and formal derivation of programs’</a:t>
            </a:r>
          </a:p>
        </p:txBody>
      </p:sp>
      <p:pic>
        <p:nvPicPr>
          <p:cNvPr id="16389" name="Picture 13" descr="sw_69_hoare_axiom_D0_assig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412875"/>
            <a:ext cx="3810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4" descr="sw_69_hoare_axiom_D3_ite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5" y="1557338"/>
            <a:ext cx="3543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5" descr="sw_Sir_Tony_Hoare_IMG_51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288" y="763588"/>
            <a:ext cx="21605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8" name="Picture 16" descr="sw_b_mini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789363"/>
            <a:ext cx="41052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9" name="Picture 17" descr="sw_b_mini1_r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3500438"/>
            <a:ext cx="41052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50" name="Picture 18" descr="sw_b_mini1_r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4868863"/>
            <a:ext cx="41052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51" name="Picture 19" descr="sw_Edsger_Wybe_Dijkstr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5" y="3357563"/>
            <a:ext cx="2117725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200" smtClean="0"/>
              <a:t>Les années 80 : Le RER A, le SACEM et la méthode B (1/2)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5163" y="1052513"/>
            <a:ext cx="4321175" cy="541337"/>
          </a:xfrm>
        </p:spPr>
        <p:txBody>
          <a:bodyPr/>
          <a:lstStyle/>
          <a:p>
            <a:pPr>
              <a:buFont typeface="Webdings" panose="05030102010509060703" pitchFamily="18" charset="2"/>
              <a:buNone/>
            </a:pPr>
            <a:r>
              <a:rPr lang="fr-FR" altLang="fr-FR" sz="1900" smtClean="0">
                <a:sym typeface="Wingdings" panose="05000000000000000000" pitchFamily="2" charset="2"/>
              </a:rPr>
              <a:t> </a:t>
            </a:r>
            <a:r>
              <a:rPr lang="fr-FR" altLang="fr-FR" sz="1900" smtClean="0"/>
              <a:t>Avant le SACEM … (et après ;-) 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849313" y="5157788"/>
            <a:ext cx="2592387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8CB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61925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ebdings" panose="05030102010509060703" pitchFamily="18" charset="2"/>
              <a:buNone/>
            </a:pPr>
            <a:r>
              <a:rPr lang="fr-FR" altLang="fr-FR"/>
              <a:t>Avec le SACEM</a:t>
            </a:r>
            <a:r>
              <a:rPr lang="fr-FR" altLang="fr-FR">
                <a:sym typeface="Wingdings" panose="05000000000000000000" pitchFamily="2" charset="2"/>
              </a:rPr>
              <a:t></a:t>
            </a:r>
            <a:endParaRPr lang="fr-FR" altLang="fr-FR"/>
          </a:p>
        </p:txBody>
      </p:sp>
      <p:pic>
        <p:nvPicPr>
          <p:cNvPr id="17413" name="Picture 7" descr="Z:\sauvegarde\D\Utilisateurs\DUFOUR\Documents\b\adacore\article_greve_r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790575"/>
            <a:ext cx="56197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8" descr="Z:\sauvegarde\D\Utilisateurs\DUFOUR\Documents\b\adacore\Effet_SACEM_en_gare_d'Auber_(RER_A)_par_Cram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1989138"/>
            <a:ext cx="6484937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200" smtClean="0"/>
              <a:t>Les années 80 : Le RER A, le SACEM et la méthode B (2/2)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125538"/>
            <a:ext cx="9074150" cy="4895850"/>
          </a:xfrm>
        </p:spPr>
        <p:txBody>
          <a:bodyPr/>
          <a:lstStyle/>
          <a:p>
            <a:pPr>
              <a:defRPr/>
            </a:pPr>
            <a:r>
              <a:rPr lang="fr-FR" altLang="fr-FR" dirty="0" smtClean="0"/>
              <a:t>Décembre 1977 : ouverture tronçon Parisien du RER A</a:t>
            </a:r>
          </a:p>
          <a:p>
            <a:pPr>
              <a:defRPr/>
            </a:pPr>
            <a:r>
              <a:rPr lang="fr-FR" altLang="fr-FR" dirty="0" smtClean="0"/>
              <a:t>1979 : RATP et SNCF lancent des pré-études de « signalisation intelligente »</a:t>
            </a:r>
          </a:p>
          <a:p>
            <a:pPr>
              <a:defRPr/>
            </a:pPr>
            <a:r>
              <a:rPr lang="fr-FR" altLang="fr-FR" dirty="0" smtClean="0"/>
              <a:t>1982 : Jeumont-Schneider / </a:t>
            </a:r>
            <a:r>
              <a:rPr lang="fr-FR" altLang="fr-FR" dirty="0" err="1" smtClean="0"/>
              <a:t>Interélec</a:t>
            </a:r>
            <a:r>
              <a:rPr lang="fr-FR" altLang="fr-FR" dirty="0" smtClean="0"/>
              <a:t> / CSEE</a:t>
            </a:r>
          </a:p>
          <a:p>
            <a:pPr>
              <a:defRPr/>
            </a:pPr>
            <a:r>
              <a:rPr lang="fr-FR" altLang="fr-FR" dirty="0" smtClean="0"/>
              <a:t>1983 : Pierre CHAPRONT (Alsthom) choisit la logique de </a:t>
            </a:r>
            <a:r>
              <a:rPr lang="fr-FR" altLang="fr-FR" dirty="0" err="1" smtClean="0"/>
              <a:t>Hoare</a:t>
            </a:r>
            <a:endParaRPr lang="fr-FR" altLang="fr-FR" dirty="0" smtClean="0"/>
          </a:p>
          <a:p>
            <a:pPr lvl="1">
              <a:defRPr/>
            </a:pPr>
            <a:r>
              <a:rPr lang="fr-FR" altLang="fr-FR" dirty="0" smtClean="0"/>
              <a:t>Merlin-</a:t>
            </a:r>
            <a:r>
              <a:rPr lang="fr-FR" altLang="fr-FR" dirty="0" err="1" smtClean="0"/>
              <a:t>Gérin</a:t>
            </a:r>
            <a:r>
              <a:rPr lang="fr-FR" altLang="fr-FR" dirty="0" smtClean="0"/>
              <a:t> : SPIN </a:t>
            </a:r>
            <a:r>
              <a:rPr lang="fr-FR" altLang="fr-FR" dirty="0" smtClean="0">
                <a:sym typeface="Wingdings" pitchFamily="2" charset="2"/>
              </a:rPr>
              <a:t> SAGA</a:t>
            </a:r>
          </a:p>
          <a:p>
            <a:pPr lvl="1">
              <a:defRPr/>
            </a:pPr>
            <a:r>
              <a:rPr lang="fr-FR" altLang="fr-FR" dirty="0" smtClean="0">
                <a:sym typeface="Wingdings" pitchFamily="2" charset="2"/>
              </a:rPr>
              <a:t>Aérospatiale : A320  SAO</a:t>
            </a:r>
          </a:p>
          <a:p>
            <a:pPr lvl="1">
              <a:defRPr/>
            </a:pPr>
            <a:r>
              <a:rPr lang="fr-FR" altLang="fr-FR" dirty="0" smtClean="0">
                <a:sym typeface="Wingdings" pitchFamily="2" charset="2"/>
              </a:rPr>
              <a:t>Ada</a:t>
            </a:r>
          </a:p>
          <a:p>
            <a:pPr lvl="1">
              <a:defRPr/>
            </a:pPr>
            <a:endParaRPr lang="fr-FR" altLang="fr-FR" dirty="0" smtClean="0">
              <a:sym typeface="Wingdings" pitchFamily="2" charset="2"/>
            </a:endParaRPr>
          </a:p>
          <a:p>
            <a:pPr>
              <a:defRPr/>
            </a:pPr>
            <a:r>
              <a:rPr lang="fr-FR" altLang="fr-FR" dirty="0" smtClean="0">
                <a:solidFill>
                  <a:srgbClr val="F93C09"/>
                </a:solidFill>
              </a:rPr>
              <a:t>1987 : « </a:t>
            </a:r>
            <a:r>
              <a:rPr lang="fr-FR" altLang="fr-FR" dirty="0" err="1" smtClean="0">
                <a:solidFill>
                  <a:srgbClr val="F93C09"/>
                </a:solidFill>
              </a:rPr>
              <a:t>coming</a:t>
            </a:r>
            <a:r>
              <a:rPr lang="fr-FR" altLang="fr-FR" dirty="0" smtClean="0">
                <a:solidFill>
                  <a:srgbClr val="F93C09"/>
                </a:solidFill>
              </a:rPr>
              <a:t>-out » du consortium vers RATP/SNCF : </a:t>
            </a:r>
            <a:r>
              <a:rPr lang="fr-FR" altLang="fr-FR" u="sng" dirty="0" smtClean="0">
                <a:solidFill>
                  <a:srgbClr val="F93C0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ça coince !</a:t>
            </a:r>
          </a:p>
          <a:p>
            <a:pPr lvl="1">
              <a:defRPr/>
            </a:pPr>
            <a:r>
              <a:rPr lang="fr-FR" altLang="fr-FR" dirty="0" smtClean="0">
                <a:solidFill>
                  <a:srgbClr val="F93C09"/>
                </a:solidFill>
              </a:rPr>
              <a:t>Raison : explosion en taille des PO et non-traçabilité vers les exigences</a:t>
            </a:r>
          </a:p>
          <a:p>
            <a:pPr lvl="1">
              <a:defRPr/>
            </a:pPr>
            <a:r>
              <a:rPr lang="fr-FR" altLang="fr-FR" dirty="0" smtClean="0">
                <a:solidFill>
                  <a:srgbClr val="F93C09"/>
                </a:solidFill>
              </a:rPr>
              <a:t>Audit J.-R. </a:t>
            </a:r>
            <a:r>
              <a:rPr lang="fr-FR" altLang="fr-FR" dirty="0" err="1" smtClean="0">
                <a:solidFill>
                  <a:srgbClr val="F93C09"/>
                </a:solidFill>
              </a:rPr>
              <a:t>Abrial</a:t>
            </a:r>
            <a:r>
              <a:rPr lang="fr-FR" altLang="fr-FR" dirty="0" smtClean="0">
                <a:solidFill>
                  <a:srgbClr val="F93C09"/>
                </a:solidFill>
              </a:rPr>
              <a:t> / S. </a:t>
            </a:r>
            <a:r>
              <a:rPr lang="fr-FR" altLang="fr-FR" dirty="0" err="1" smtClean="0">
                <a:solidFill>
                  <a:srgbClr val="F93C09"/>
                </a:solidFill>
              </a:rPr>
              <a:t>Natkin</a:t>
            </a:r>
            <a:r>
              <a:rPr lang="fr-FR" altLang="fr-FR" dirty="0" smtClean="0">
                <a:solidFill>
                  <a:srgbClr val="F93C09"/>
                </a:solidFill>
              </a:rPr>
              <a:t> : </a:t>
            </a:r>
            <a:r>
              <a:rPr lang="fr-FR" altLang="fr-FR" dirty="0" err="1" smtClean="0">
                <a:solidFill>
                  <a:srgbClr val="F93C09"/>
                </a:solidFill>
              </a:rPr>
              <a:t>Abrial</a:t>
            </a:r>
            <a:r>
              <a:rPr lang="fr-FR" altLang="fr-FR" dirty="0" smtClean="0">
                <a:solidFill>
                  <a:srgbClr val="F93C09"/>
                </a:solidFill>
              </a:rPr>
              <a:t> propose la « réexpression formelle »</a:t>
            </a:r>
          </a:p>
          <a:p>
            <a:pPr lvl="1">
              <a:defRPr/>
            </a:pPr>
            <a:endParaRPr lang="fr-FR" altLang="fr-FR" dirty="0" smtClean="0">
              <a:solidFill>
                <a:srgbClr val="F93C09"/>
              </a:solidFill>
            </a:endParaRPr>
          </a:p>
          <a:p>
            <a:pPr>
              <a:defRPr/>
            </a:pPr>
            <a:r>
              <a:rPr lang="fr-FR" altLang="fr-FR" dirty="0" smtClean="0"/>
              <a:t>Automne 89 : mise en service complète (1 an de retard)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Le raffinement des données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109663"/>
            <a:ext cx="9156700" cy="519112"/>
          </a:xfrm>
        </p:spPr>
        <p:txBody>
          <a:bodyPr/>
          <a:lstStyle/>
          <a:p>
            <a:r>
              <a:rPr lang="fr-FR" altLang="fr-FR" smtClean="0"/>
              <a:t>1972 Hoare : ‘Proof of correctness of data representations’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33375" y="5302250"/>
            <a:ext cx="91567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/>
          <a:lstStyle>
            <a:lvl1pPr indent="161925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>
                <a:sym typeface="Wingdings" panose="05000000000000000000" pitchFamily="2" charset="2"/>
              </a:rPr>
              <a:t> université :	‘type abstrait’</a:t>
            </a:r>
          </a:p>
          <a:p>
            <a:r>
              <a:rPr lang="fr-FR" altLang="fr-FR">
                <a:sym typeface="Wingdings" panose="05000000000000000000" pitchFamily="2" charset="2"/>
              </a:rPr>
              <a:t> génie logiciel :	‘classe’</a:t>
            </a:r>
            <a:endParaRPr lang="fr-FR" altLang="fr-FR"/>
          </a:p>
        </p:txBody>
      </p:sp>
      <p:pic>
        <p:nvPicPr>
          <p:cNvPr id="19461" name="Picture 6" descr="sw_72_hoare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14513"/>
            <a:ext cx="66675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4" descr="sw_72_hoare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836613"/>
            <a:ext cx="401637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fr-FR" altLang="fr-FR" smtClean="0">
                <a:solidFill>
                  <a:schemeClr val="tx1"/>
                </a:solidFill>
              </a:rPr>
              <a:t>1980 Z (Abrial &amp; col.)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49300" y="912813"/>
            <a:ext cx="5283200" cy="525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</a:rPr>
              <a:t>MACHINE Bibliotheque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</a:rPr>
              <a:t>SETS Livre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</a:rPr>
              <a:t>VARIABLES enStock, empruntes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</a:rPr>
              <a:t>INVARIANT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</a:rPr>
              <a:t>	   enStock </a:t>
            </a: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 Livre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	&amp; empruntes  Livre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	&amp; </a:t>
            </a:r>
            <a:r>
              <a:rPr lang="fr-FR" altLang="fr-FR" sz="2200" b="0">
                <a:solidFill>
                  <a:schemeClr val="tx1"/>
                </a:solidFill>
              </a:rPr>
              <a:t>enStock </a:t>
            </a: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 empruntes = {}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INITIALISATION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	   </a:t>
            </a:r>
            <a:r>
              <a:rPr lang="fr-FR" altLang="fr-FR" sz="2200" b="0">
                <a:solidFill>
                  <a:schemeClr val="tx1"/>
                </a:solidFill>
              </a:rPr>
              <a:t>enStock :</a:t>
            </a: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= {}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	|| empruntes := {}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OPERATIONS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 i="1">
                <a:solidFill>
                  <a:schemeClr val="tx1"/>
                </a:solidFill>
              </a:rPr>
              <a:t>AjouterLivre</a:t>
            </a: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 (ll) 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	PRE	ll </a:t>
            </a:r>
            <a:r>
              <a:rPr lang="fr-FR" altLang="fr-FR" sz="2200" b="0">
                <a:solidFill>
                  <a:schemeClr val="tx1"/>
                </a:solidFill>
              </a:rPr>
              <a:t> Livre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</a:rPr>
              <a:t>	&amp;&amp;	ll </a:t>
            </a: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</a:t>
            </a:r>
            <a:r>
              <a:rPr lang="fr-FR" altLang="fr-FR" sz="2200" b="0">
                <a:solidFill>
                  <a:schemeClr val="tx1"/>
                </a:solidFill>
              </a:rPr>
              <a:t> enStock </a:t>
            </a: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 empruntes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	THEN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		 enStock := enStock  { ll }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	END;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961063" y="3141663"/>
            <a:ext cx="1828800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2200" b="0">
                <a:solidFill>
                  <a:schemeClr val="tx1"/>
                </a:solidFill>
              </a:rPr>
              <a:t>   </a:t>
            </a:r>
            <a:r>
              <a:rPr lang="fr-FR" altLang="fr-FR" sz="2200" b="0">
                <a:solidFill>
                  <a:srgbClr val="FF0000"/>
                </a:solidFill>
              </a:rPr>
              <a:t>{} </a:t>
            </a:r>
            <a:r>
              <a:rPr lang="fr-FR" altLang="fr-FR" sz="2200" b="0">
                <a:solidFill>
                  <a:srgbClr val="FF0000"/>
                </a:solidFill>
                <a:sym typeface="Symbol" panose="05050102010706020507" pitchFamily="18" charset="2"/>
              </a:rPr>
              <a:t> Livre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rgbClr val="FF0000"/>
                </a:solidFill>
                <a:sym typeface="Symbol" panose="05050102010706020507" pitchFamily="18" charset="2"/>
              </a:rPr>
              <a:t>&amp; {}  Livre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fr-FR" altLang="fr-FR" sz="2200" b="0">
                <a:solidFill>
                  <a:srgbClr val="FF0000"/>
                </a:solidFill>
                <a:sym typeface="Symbol" panose="05050102010706020507" pitchFamily="18" charset="2"/>
              </a:rPr>
              <a:t>&amp; </a:t>
            </a:r>
            <a:r>
              <a:rPr lang="fr-FR" altLang="fr-FR" sz="2200" b="0">
                <a:solidFill>
                  <a:srgbClr val="FF0000"/>
                </a:solidFill>
              </a:rPr>
              <a:t>{} </a:t>
            </a:r>
            <a:r>
              <a:rPr lang="fr-FR" altLang="fr-FR" sz="2200" b="0">
                <a:solidFill>
                  <a:srgbClr val="FF0000"/>
                </a:solidFill>
                <a:sym typeface="Symbol" panose="05050102010706020507" pitchFamily="18" charset="2"/>
              </a:rPr>
              <a:t> {} = {}</a:t>
            </a:r>
          </a:p>
        </p:txBody>
      </p: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5529263" y="792163"/>
            <a:ext cx="4319587" cy="6207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pic>
        <p:nvPicPr>
          <p:cNvPr id="20487" name="Picture 4" descr="Abri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3573463"/>
            <a:ext cx="1963737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Flèche droite 1"/>
          <p:cNvSpPr>
            <a:spLocks noChangeArrowheads="1"/>
          </p:cNvSpPr>
          <p:nvPr/>
        </p:nvSpPr>
        <p:spPr bwMode="auto">
          <a:xfrm>
            <a:off x="4089400" y="3213100"/>
            <a:ext cx="1727200" cy="960438"/>
          </a:xfrm>
          <a:prstGeom prst="rightArrow">
            <a:avLst>
              <a:gd name="adj1" fmla="val 14778"/>
              <a:gd name="adj2" fmla="val 16918"/>
            </a:avLst>
          </a:prstGeom>
          <a:noFill/>
          <a:ln w="25400" algn="ctr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5" descr="sw_72_hoare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765175"/>
            <a:ext cx="3910012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fr-FR" altLang="fr-FR" smtClean="0">
                <a:solidFill>
                  <a:schemeClr val="tx1"/>
                </a:solidFill>
              </a:rPr>
              <a:t>1985 Gries &amp; Prins (&amp; Morgan) : le raffinement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3729038" y="3068638"/>
            <a:ext cx="165576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32D5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50400" bIns="0">
            <a:spAutoFit/>
          </a:bodyPr>
          <a:lstStyle>
            <a:lvl1pPr defTabSz="1103313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1103313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1103313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1103313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1103313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defTabSz="11033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defTabSz="11033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defTabSz="11033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defTabSz="11033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3000" b="0">
                <a:solidFill>
                  <a:srgbClr val="F93C09"/>
                </a:solidFill>
              </a:rPr>
              <a:t>Invariant de ‘</a:t>
            </a:r>
            <a:r>
              <a:rPr lang="fr-FR" altLang="fr-FR" sz="3000" b="0" u="sng">
                <a:solidFill>
                  <a:srgbClr val="F93C09"/>
                </a:solidFill>
              </a:rPr>
              <a:t>collage’</a:t>
            </a:r>
            <a:endParaRPr lang="fr-FR" altLang="fr-FR" sz="3000" b="0">
              <a:solidFill>
                <a:srgbClr val="F93C09"/>
              </a:solidFill>
            </a:endParaRPr>
          </a:p>
        </p:txBody>
      </p:sp>
      <p:pic>
        <p:nvPicPr>
          <p:cNvPr id="21509" name="Picture 9" descr="sw_b_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2095500"/>
            <a:ext cx="32353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10" descr="sw_b_db_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2097088"/>
            <a:ext cx="39878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Oval 11"/>
          <p:cNvSpPr>
            <a:spLocks noChangeArrowheads="1"/>
          </p:cNvSpPr>
          <p:nvPr/>
        </p:nvSpPr>
        <p:spPr bwMode="auto">
          <a:xfrm>
            <a:off x="8480425" y="3211513"/>
            <a:ext cx="1368425" cy="5048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1512" name="Oval 13"/>
          <p:cNvSpPr>
            <a:spLocks noChangeArrowheads="1"/>
          </p:cNvSpPr>
          <p:nvPr/>
        </p:nvSpPr>
        <p:spPr bwMode="auto">
          <a:xfrm>
            <a:off x="3656013" y="1341438"/>
            <a:ext cx="792162" cy="863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>
            <a:off x="4521200" y="1916113"/>
            <a:ext cx="3960813" cy="13684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Quel est le problème numéro 1 de l’informatique ?</a:t>
            </a:r>
            <a:endParaRPr lang="fr-FR" altLang="fr-FR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725" y="825501"/>
            <a:ext cx="9201150" cy="3107556"/>
          </a:xfrm>
        </p:spPr>
        <p:txBody>
          <a:bodyPr/>
          <a:lstStyle/>
          <a:p>
            <a:pPr>
              <a:defRPr/>
            </a:pPr>
            <a:r>
              <a:rPr lang="fr-FR" altLang="fr-FR" dirty="0" smtClean="0"/>
              <a:t>Respecter un Cahier des Charges.</a:t>
            </a:r>
            <a:endParaRPr lang="fr-FR" altLang="fr-FR" dirty="0" smtClean="0"/>
          </a:p>
          <a:p>
            <a:pPr lvl="1">
              <a:defRPr/>
            </a:pPr>
            <a:r>
              <a:rPr lang="fr-FR" altLang="fr-FR" dirty="0" smtClean="0"/>
              <a:t>… accessoirement, en un temps/effort maitrisés.</a:t>
            </a:r>
            <a:endParaRPr lang="fr-FR" altLang="fr-FR" dirty="0" smtClean="0"/>
          </a:p>
          <a:p>
            <a:pPr>
              <a:defRPr/>
            </a:pPr>
            <a:r>
              <a:rPr lang="fr-FR" altLang="fr-FR" dirty="0" smtClean="0"/>
              <a:t>2 manières de faire :</a:t>
            </a:r>
          </a:p>
          <a:p>
            <a:pPr lvl="1">
              <a:defRPr/>
            </a:pPr>
            <a:r>
              <a:rPr lang="fr-FR" altLang="fr-FR" dirty="0" smtClean="0"/>
              <a:t>FORMALISER le </a:t>
            </a:r>
            <a:r>
              <a:rPr lang="fr-FR" altLang="fr-FR" dirty="0" err="1" smtClean="0"/>
              <a:t>CdC</a:t>
            </a:r>
            <a:r>
              <a:rPr lang="fr-FR" altLang="fr-FR" dirty="0" smtClean="0"/>
              <a:t> et prouver que le produit est conforme</a:t>
            </a:r>
          </a:p>
          <a:p>
            <a:pPr lvl="2">
              <a:defRPr/>
            </a:pPr>
            <a:r>
              <a:rPr lang="fr-FR" altLang="fr-FR" dirty="0" smtClean="0"/>
              <a:t>On va parler </a:t>
            </a:r>
            <a:r>
              <a:rPr lang="fr-FR" altLang="fr-FR" u="sng" dirty="0" smtClean="0"/>
              <a:t>uniquement</a:t>
            </a:r>
            <a:r>
              <a:rPr lang="fr-FR" altLang="fr-FR" dirty="0" smtClean="0"/>
              <a:t> de la preuve ; pas de la formalisation qui est le point faible.</a:t>
            </a:r>
          </a:p>
          <a:p>
            <a:pPr lvl="2">
              <a:defRPr/>
            </a:pPr>
            <a:r>
              <a:rPr lang="fr-FR" altLang="fr-FR" dirty="0" smtClean="0"/>
              <a:t>Obligation de </a:t>
            </a:r>
            <a:r>
              <a:rPr lang="fr-FR" altLang="fr-FR" b="1" u="sng" dirty="0" smtClean="0">
                <a:solidFill>
                  <a:srgbClr val="FF0000"/>
                </a:solidFill>
              </a:rPr>
              <a:t>résultat</a:t>
            </a:r>
            <a:r>
              <a:rPr lang="fr-FR" altLang="fr-FR" dirty="0" smtClean="0"/>
              <a:t> (certitude ‘absolue’)</a:t>
            </a:r>
            <a:endParaRPr lang="fr-FR" altLang="fr-FR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fr-FR" altLang="fr-FR" dirty="0" smtClean="0"/>
              <a:t>Transformer le </a:t>
            </a:r>
            <a:r>
              <a:rPr lang="fr-FR" altLang="fr-FR" dirty="0" err="1" smtClean="0"/>
              <a:t>CdC</a:t>
            </a:r>
            <a:r>
              <a:rPr lang="fr-FR" altLang="fr-FR" dirty="0" smtClean="0"/>
              <a:t> en TESTS et tester le produit (‘recette’)</a:t>
            </a:r>
          </a:p>
          <a:p>
            <a:pPr lvl="2">
              <a:defRPr/>
            </a:pPr>
            <a:r>
              <a:rPr lang="fr-FR" altLang="fr-FR" dirty="0" smtClean="0"/>
              <a:t>Comment ? Quand s’arrêter ?</a:t>
            </a:r>
          </a:p>
          <a:p>
            <a:pPr lvl="2">
              <a:defRPr/>
            </a:pPr>
            <a:r>
              <a:rPr lang="fr-FR" altLang="fr-FR" dirty="0" smtClean="0"/>
              <a:t>Obligation de </a:t>
            </a:r>
            <a:r>
              <a:rPr lang="fr-FR" altLang="fr-FR" b="1" u="sng" dirty="0" smtClean="0">
                <a:solidFill>
                  <a:srgbClr val="FF0000"/>
                </a:solidFill>
              </a:rPr>
              <a:t>moyen</a:t>
            </a:r>
            <a:r>
              <a:rPr lang="fr-FR" altLang="fr-FR" dirty="0" smtClean="0"/>
              <a:t> (‘best effort’, ‘état de l’Art’)</a:t>
            </a:r>
            <a:endParaRPr lang="fr-FR" altLang="fr-FR" b="1" u="sng" dirty="0" smtClean="0">
              <a:solidFill>
                <a:srgbClr val="FF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105128" y="3316377"/>
            <a:ext cx="3744417" cy="2992944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0472" y="4509120"/>
            <a:ext cx="590465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>
            <a:lvl1pPr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4"/>
              <a:defRPr sz="2100" b="1" kern="1200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1pPr>
            <a:lvl2pPr marL="327025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•"/>
              <a:defRPr sz="1700" b="1" kern="1200">
                <a:solidFill>
                  <a:srgbClr val="074A87"/>
                </a:solidFill>
                <a:latin typeface="+mn-lt"/>
                <a:ea typeface="+mn-ea"/>
                <a:cs typeface="+mn-cs"/>
              </a:defRPr>
            </a:lvl2pPr>
            <a:lvl3pPr marL="654050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-"/>
              <a:defRPr sz="1600" kern="1200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3pPr>
            <a:lvl4pPr marL="981075" indent="17780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6"/>
              <a:defRPr sz="1400" kern="1200">
                <a:solidFill>
                  <a:srgbClr val="074A87"/>
                </a:solidFill>
                <a:latin typeface="+mn-lt"/>
                <a:ea typeface="+mn-ea"/>
                <a:cs typeface="+mn-cs"/>
              </a:defRPr>
            </a:lvl4pPr>
            <a:lvl5pPr marL="13239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dirty="0" smtClean="0"/>
              <a:t>Un bug peut amener à un comportement ‘aléatoire’. Pourquoi ?</a:t>
            </a:r>
          </a:p>
          <a:p>
            <a:pPr>
              <a:defRPr/>
            </a:pPr>
            <a:r>
              <a:rPr lang="fr-FR" altLang="fr-FR" dirty="0" smtClean="0"/>
              <a:t>C’est l’environnement qui est ‘aléatoire’ !</a:t>
            </a:r>
          </a:p>
          <a:p>
            <a:pPr lvl="1">
              <a:buFont typeface="Wingdings" pitchFamily="2" charset="2"/>
              <a:buChar char="Ø"/>
              <a:defRPr/>
            </a:pPr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345268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fr-FR" altLang="fr-FR" smtClean="0"/>
              <a:t>La méthode B : résultats industriels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382000" cy="137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buFont typeface="Webdings" panose="05030102010509060703" pitchFamily="18" charset="2"/>
              <a:buNone/>
            </a:pPr>
            <a:r>
              <a:rPr lang="fr-FR" altLang="fr-FR" smtClean="0"/>
              <a:t>METEOR :  ligne 14 RATP (Matra Transport, 98)</a:t>
            </a:r>
          </a:p>
          <a:p>
            <a:pPr lvl="1"/>
            <a:r>
              <a:rPr lang="fr-FR" altLang="fr-FR" smtClean="0"/>
              <a:t>90% de preuve automatique</a:t>
            </a:r>
          </a:p>
          <a:p>
            <a:pPr lvl="1"/>
            <a:r>
              <a:rPr lang="fr-FR" altLang="fr-FR" smtClean="0"/>
              <a:t>TU/TI et AEEL limités à l ’interface B / non-B</a:t>
            </a:r>
          </a:p>
        </p:txBody>
      </p:sp>
      <p:graphicFrame>
        <p:nvGraphicFramePr>
          <p:cNvPr id="22532" name="Object 7"/>
          <p:cNvGraphicFramePr>
            <a:graphicFrameLocks noChangeAspect="1"/>
          </p:cNvGraphicFramePr>
          <p:nvPr/>
        </p:nvGraphicFramePr>
        <p:xfrm>
          <a:off x="304800" y="2514600"/>
          <a:ext cx="9253538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Document" r:id="rId4" imgW="9262872" imgH="4610100" progId="Word.Document.8">
                  <p:embed/>
                </p:oleObj>
              </mc:Choice>
              <mc:Fallback>
                <p:oleObj name="Document" r:id="rId4" imgW="9262872" imgH="461010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9253538" cy="460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fr-FR" altLang="fr-FR" smtClean="0"/>
              <a:t>Interprétation Abstraite (1/4)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1825" y="981075"/>
            <a:ext cx="7442200" cy="5400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fr-FR" altLang="fr-FR" smtClean="0"/>
              <a:t>Patrick COUSOT, 1978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fr-FR" altLang="fr-FR" smtClean="0">
                <a:hlinkClick r:id="rId3"/>
              </a:rPr>
              <a:t>http://www.di.ens.fr/~cousot</a:t>
            </a:r>
            <a:r>
              <a:rPr lang="fr-FR" altLang="fr-FR" smtClean="0"/>
              <a:t>  </a:t>
            </a:r>
            <a:endParaRPr lang="fr-FR" altLang="fr-FR" smtClean="0">
              <a:sym typeface="Wingdings" panose="05000000000000000000" pitchFamily="2" charset="2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à"/>
            </a:pPr>
            <a:endParaRPr lang="fr-FR" altLang="fr-FR" smtClean="0"/>
          </a:p>
          <a:p>
            <a:r>
              <a:rPr lang="fr-FR" altLang="fr-FR" smtClean="0"/>
              <a:t>idée :          </a:t>
            </a:r>
            <a:r>
              <a:rPr lang="fr-FR" altLang="fr-FR" u="sng" smtClean="0"/>
              <a:t>règle des signes !</a:t>
            </a:r>
            <a:endParaRPr lang="fr-FR" altLang="fr-FR" smtClean="0"/>
          </a:p>
          <a:p>
            <a:pPr lvl="1">
              <a:buClr>
                <a:schemeClr val="tx1"/>
              </a:buClr>
              <a:buFontTx/>
              <a:buNone/>
            </a:pPr>
            <a:r>
              <a:rPr lang="fr-FR" altLang="fr-FR" smtClean="0"/>
              <a:t>Z := X * Y;        --      X &gt; 0 &amp; Y &lt;0  =&gt;  Z &lt; 0     !!! </a:t>
            </a:r>
          </a:p>
          <a:p>
            <a:pPr lvl="1">
              <a:buClr>
                <a:schemeClr val="tx1"/>
              </a:buClr>
              <a:buFontTx/>
              <a:buNone/>
            </a:pPr>
            <a:endParaRPr lang="fr-FR" altLang="fr-FR" smtClean="0"/>
          </a:p>
          <a:p>
            <a:r>
              <a:rPr lang="fr-FR" altLang="fr-FR" smtClean="0"/>
              <a:t>Références 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fr-FR" altLang="fr-FR" i="1" u="sng" smtClean="0"/>
              <a:t>Interprétation abstraite</a:t>
            </a:r>
            <a:r>
              <a:rPr lang="fr-FR" altLang="fr-FR" smtClean="0"/>
              <a:t>, P. Cousot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fr-FR" altLang="fr-FR" smtClean="0"/>
              <a:t>Technique et Science Informatique (TSI), 2000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fr-FR" altLang="fr-FR" i="1" u="sng" smtClean="0"/>
              <a:t>Principles of program analysis</a:t>
            </a:r>
            <a:r>
              <a:rPr lang="fr-FR" altLang="fr-FR" smtClean="0"/>
              <a:t>, F. Nielson, H. Nielson &amp; C. Hankin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fr-FR" altLang="fr-FR" smtClean="0"/>
              <a:t>Springer, 1999		(chap. 4)</a:t>
            </a:r>
          </a:p>
          <a:p>
            <a:r>
              <a:rPr lang="fr-FR" altLang="fr-FR" smtClean="0"/>
              <a:t>Outils :</a:t>
            </a:r>
          </a:p>
          <a:p>
            <a:pPr lvl="1"/>
            <a:r>
              <a:rPr lang="fr-FR" altLang="fr-FR" smtClean="0"/>
              <a:t>PolySpace	(startup de l’INRIA, puis MathWorks)</a:t>
            </a:r>
          </a:p>
          <a:p>
            <a:pPr lvl="2">
              <a:buClr>
                <a:schemeClr val="tx1"/>
              </a:buClr>
              <a:buFontTx/>
              <a:buNone/>
            </a:pPr>
            <a:r>
              <a:rPr lang="fr-FR" altLang="fr-FR" smtClean="0">
                <a:hlinkClick r:id="rId4"/>
              </a:rPr>
              <a:t>http://www.polyspace.com</a:t>
            </a:r>
            <a:endParaRPr lang="fr-FR" altLang="fr-FR" smtClean="0"/>
          </a:p>
          <a:p>
            <a:pPr lvl="1"/>
            <a:r>
              <a:rPr lang="fr-FR" altLang="fr-FR" smtClean="0"/>
              <a:t>Astrée	(équipe de l’ENS, commercialisé par …)</a:t>
            </a:r>
          </a:p>
          <a:p>
            <a:pPr lvl="2">
              <a:buClr>
                <a:schemeClr val="tx1"/>
              </a:buClr>
              <a:buFontTx/>
              <a:buNone/>
            </a:pPr>
            <a:r>
              <a:rPr lang="fr-FR" altLang="fr-FR" smtClean="0">
                <a:hlinkClick r:id="rId5"/>
              </a:rPr>
              <a:t>http://www.astree.ens.fr/</a:t>
            </a:r>
            <a:r>
              <a:rPr lang="fr-FR" altLang="fr-FR" smtClean="0"/>
              <a:t> </a:t>
            </a:r>
          </a:p>
        </p:txBody>
      </p:sp>
      <p:pic>
        <p:nvPicPr>
          <p:cNvPr id="23556" name="Picture 5" descr="sw_Patrick_Cous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38" y="0"/>
            <a:ext cx="333216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Interprétation Abstraite (2/4)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109663"/>
            <a:ext cx="8955088" cy="4638675"/>
          </a:xfrm>
        </p:spPr>
        <p:txBody>
          <a:bodyPr/>
          <a:lstStyle/>
          <a:p>
            <a:r>
              <a:rPr lang="fr-FR" altLang="fr-FR" smtClean="0"/>
              <a:t>Norme d’un vecteur : (x,y) </a:t>
            </a:r>
            <a:r>
              <a:rPr lang="fr-FR" altLang="fr-FR" smtClean="0">
                <a:sym typeface="Wingdings" panose="05000000000000000000" pitchFamily="2" charset="2"/>
              </a:rPr>
              <a:t> n</a:t>
            </a:r>
            <a:endParaRPr lang="fr-FR" altLang="fr-FR" smtClean="0"/>
          </a:p>
          <a:p>
            <a:pPr lvl="1"/>
            <a:r>
              <a:rPr lang="fr-FR" altLang="fr-FR" smtClean="0"/>
              <a:t>n2 := x*x + y*y;</a:t>
            </a:r>
          </a:p>
          <a:p>
            <a:pPr lvl="1"/>
            <a:r>
              <a:rPr lang="fr-FR" altLang="fr-FR" smtClean="0"/>
              <a:t>n := sqrt(n2);</a:t>
            </a:r>
          </a:p>
          <a:p>
            <a:endParaRPr lang="fr-FR" altLang="fr-FR" smtClean="0"/>
          </a:p>
          <a:p>
            <a:r>
              <a:rPr lang="fr-FR" altLang="fr-FR" smtClean="0"/>
              <a:t>Quelle est la précondition de sqrt(.) ?</a:t>
            </a:r>
          </a:p>
          <a:p>
            <a:endParaRPr lang="fr-FR" altLang="fr-FR" smtClean="0"/>
          </a:p>
          <a:p>
            <a:r>
              <a:rPr lang="fr-FR" altLang="fr-FR" smtClean="0"/>
              <a:t>Y a-t-il une menace ?</a:t>
            </a:r>
          </a:p>
          <a:p>
            <a:endParaRPr lang="fr-FR" altLang="fr-FR" smtClean="0"/>
          </a:p>
          <a:p>
            <a:r>
              <a:rPr lang="fr-FR" altLang="fr-FR" smtClean="0"/>
              <a:t>Formalisez l’analyse précédente :</a:t>
            </a:r>
          </a:p>
          <a:p>
            <a:pPr lvl="1"/>
            <a:r>
              <a:rPr lang="fr-FR" altLang="fr-FR" smtClean="0"/>
              <a:t>Quel est le ‘treillis’ ?</a:t>
            </a:r>
          </a:p>
          <a:p>
            <a:pPr lvl="1"/>
            <a:r>
              <a:rPr lang="fr-FR" altLang="fr-FR" smtClean="0"/>
              <a:t>Quelle est l’évaluation abstraite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fr-FR" altLang="fr-FR" smtClean="0"/>
              <a:t>Interprétation Abstraite (3/4)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43000" y="1387475"/>
            <a:ext cx="417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1: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2: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3: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4: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4000" y="1219200"/>
            <a:ext cx="27416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x :=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while x &lt; 10000 loop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	x := x+1;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end loop;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953000" y="1387475"/>
            <a:ext cx="39052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X1 = [1,1]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X2 = (X1 </a:t>
            </a: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lang="fr-FR" altLang="fr-FR" sz="2200" b="0">
                <a:solidFill>
                  <a:schemeClr val="tx1"/>
                </a:solidFill>
              </a:rPr>
              <a:t> X3) </a:t>
            </a: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fr-FR" altLang="fr-FR" sz="2200" b="0">
                <a:solidFill>
                  <a:schemeClr val="tx1"/>
                </a:solidFill>
              </a:rPr>
              <a:t> [ -</a:t>
            </a: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</a:t>
            </a:r>
            <a:r>
              <a:rPr lang="fr-FR" altLang="fr-FR" sz="2200" b="0">
                <a:solidFill>
                  <a:schemeClr val="tx1"/>
                </a:solidFill>
              </a:rPr>
              <a:t>,9999]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X3 = X2 </a:t>
            </a: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r>
              <a:rPr lang="fr-FR" altLang="fr-FR" sz="2200" b="0">
                <a:solidFill>
                  <a:schemeClr val="tx1"/>
                </a:solidFill>
              </a:rPr>
              <a:t> [1,1]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X4 = (X1 </a:t>
            </a: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lang="fr-FR" altLang="fr-FR" sz="2200" b="0">
                <a:solidFill>
                  <a:schemeClr val="tx1"/>
                </a:solidFill>
              </a:rPr>
              <a:t> X3) </a:t>
            </a: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fr-FR" altLang="fr-FR" sz="2200" b="0">
                <a:solidFill>
                  <a:schemeClr val="tx1"/>
                </a:solidFill>
              </a:rPr>
              <a:t> [ 10000,+</a:t>
            </a: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</a:t>
            </a:r>
            <a:r>
              <a:rPr lang="fr-FR" altLang="fr-FR" sz="2200" b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508125" y="3111500"/>
            <a:ext cx="585311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Question : y a-t-il </a:t>
            </a:r>
            <a:r>
              <a:rPr lang="fr-FR" altLang="fr-FR" sz="2200">
                <a:solidFill>
                  <a:schemeClr val="tx1"/>
                </a:solidFill>
              </a:rPr>
              <a:t>débordement </a:t>
            </a:r>
            <a:r>
              <a:rPr lang="fr-FR" altLang="fr-FR" sz="2200" b="0">
                <a:solidFill>
                  <a:schemeClr val="tx1"/>
                </a:solidFill>
              </a:rPr>
              <a:t>sur « x+1 » 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200" b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Réponse :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527175" y="4445000"/>
            <a:ext cx="26336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X1 = [1,1]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u="sng">
                <a:solidFill>
                  <a:schemeClr val="tx1"/>
                </a:solidFill>
              </a:rPr>
              <a:t>X2 = [1,9999]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X3 = [2,10000]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X4 = [10000,10000]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build="p"/>
      <p:bldP spid="97286" grpId="0" build="p"/>
      <p:bldP spid="9728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Interprétation Abstraite (4/4)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908050"/>
            <a:ext cx="8955087" cy="504825"/>
          </a:xfrm>
        </p:spPr>
        <p:txBody>
          <a:bodyPr/>
          <a:lstStyle/>
          <a:p>
            <a:r>
              <a:rPr lang="fr-FR" altLang="fr-FR" smtClean="0"/>
              <a:t>Exemple : intégration de Polyspace dans Simulink </a:t>
            </a:r>
          </a:p>
        </p:txBody>
      </p:sp>
      <p:pic>
        <p:nvPicPr>
          <p:cNvPr id="27444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2781300"/>
            <a:ext cx="44196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5" y="1412875"/>
            <a:ext cx="34766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3644900"/>
            <a:ext cx="51339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fr-FR" altLang="fr-FR" smtClean="0"/>
              <a:t>Model checking (1/2)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908050"/>
            <a:ext cx="8705850" cy="5113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fr-FR" altLang="fr-FR" smtClean="0"/>
              <a:t>E. Clarke &amp; A. Emerson, J.P. Queille &amp; J. Sifakis (82)</a:t>
            </a:r>
          </a:p>
          <a:p>
            <a:endParaRPr lang="fr-FR" altLang="fr-FR" smtClean="0"/>
          </a:p>
          <a:p>
            <a:r>
              <a:rPr lang="fr-FR" altLang="fr-FR" smtClean="0"/>
              <a:t>Références 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fr-FR" altLang="fr-FR" i="1" u="sng" smtClean="0"/>
              <a:t>Model checking</a:t>
            </a:r>
            <a:r>
              <a:rPr lang="fr-FR" altLang="fr-FR" smtClean="0"/>
              <a:t>,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fr-FR" altLang="fr-FR" smtClean="0"/>
              <a:t>E. Clarke &amp; coll., MIT Press, 2000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fr-FR" altLang="fr-FR" i="1" u="sng" smtClean="0"/>
              <a:t>Vérification de logiciels - Techniques et outils du model-checking</a:t>
            </a:r>
            <a:r>
              <a:rPr lang="fr-FR" altLang="fr-FR" smtClean="0"/>
              <a:t>,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fr-FR" altLang="fr-FR" smtClean="0"/>
              <a:t>Ph Schnoebelen &amp; coll., Vuibert, 1999</a:t>
            </a:r>
          </a:p>
          <a:p>
            <a:endParaRPr lang="fr-FR" altLang="fr-FR" smtClean="0"/>
          </a:p>
          <a:p>
            <a:r>
              <a:rPr lang="fr-FR" altLang="fr-FR" smtClean="0"/>
              <a:t>Outils à essayer (dans l’ordre de mes préférences) :</a:t>
            </a:r>
          </a:p>
          <a:p>
            <a:pPr lvl="1">
              <a:buFontTx/>
              <a:buAutoNum type="arabicPeriod"/>
            </a:pPr>
            <a:r>
              <a:rPr lang="fr-FR" altLang="fr-FR" smtClean="0"/>
              <a:t>SPIN	</a:t>
            </a:r>
            <a:r>
              <a:rPr lang="fr-FR" altLang="fr-FR" smtClean="0">
                <a:hlinkClick r:id="rId3"/>
              </a:rPr>
              <a:t>http://spinroot.com</a:t>
            </a:r>
            <a:r>
              <a:rPr lang="fr-FR" altLang="fr-FR" smtClean="0"/>
              <a:t>   nécessite un compilateur C</a:t>
            </a:r>
          </a:p>
          <a:p>
            <a:pPr lvl="1">
              <a:buFontTx/>
              <a:buAutoNum type="arabicPeriod"/>
            </a:pPr>
            <a:r>
              <a:rPr lang="fr-FR" altLang="fr-FR" smtClean="0"/>
              <a:t>NuSMV	</a:t>
            </a:r>
            <a:r>
              <a:rPr lang="fr-FR" altLang="fr-FR" smtClean="0">
                <a:hlinkClick r:id="rId4"/>
              </a:rPr>
              <a:t>http://nusmv.fbk.eu/</a:t>
            </a:r>
            <a:r>
              <a:rPr lang="fr-FR" altLang="fr-FR" smtClean="0"/>
              <a:t> </a:t>
            </a:r>
          </a:p>
          <a:p>
            <a:pPr lvl="1"/>
            <a:endParaRPr lang="fr-FR" altLang="fr-FR" smtClean="0"/>
          </a:p>
          <a:p>
            <a:r>
              <a:rPr lang="fr-FR" altLang="fr-FR" smtClean="0"/>
              <a:t>Démo : </a:t>
            </a:r>
            <a:r>
              <a:rPr lang="fr-FR" altLang="fr-FR" smtClean="0">
                <a:hlinkClick r:id="rId5"/>
              </a:rPr>
              <a:t>http://spinroot.com/spin/Doc/SpinIntro.pdf</a:t>
            </a:r>
            <a:r>
              <a:rPr lang="fr-FR" altLang="fr-FR" smtClean="0"/>
              <a:t>   </a:t>
            </a:r>
          </a:p>
          <a:p>
            <a:pPr lvl="1"/>
            <a:r>
              <a:rPr lang="fr-FR" altLang="fr-FR" b="0" smtClean="0"/>
              <a:t>Copyright 2001, Matt Dwyer, John Hatcliff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fr-FR" altLang="fr-FR" smtClean="0"/>
              <a:t>Model checking (2/2) Le « Traffic light controller »</a:t>
            </a:r>
          </a:p>
        </p:txBody>
      </p:sp>
      <p:grpSp>
        <p:nvGrpSpPr>
          <p:cNvPr id="28675" name="Group 37"/>
          <p:cNvGrpSpPr>
            <a:grpSpLocks/>
          </p:cNvGrpSpPr>
          <p:nvPr/>
        </p:nvGrpSpPr>
        <p:grpSpPr bwMode="auto">
          <a:xfrm>
            <a:off x="304800" y="2971800"/>
            <a:ext cx="4800600" cy="3033713"/>
            <a:chOff x="960" y="994"/>
            <a:chExt cx="3553" cy="1911"/>
          </a:xfrm>
        </p:grpSpPr>
        <p:sp>
          <p:nvSpPr>
            <p:cNvPr id="28706" name="Rectangle 3" descr="25%"/>
            <p:cNvSpPr>
              <a:spLocks noChangeArrowheads="1"/>
            </p:cNvSpPr>
            <p:nvPr/>
          </p:nvSpPr>
          <p:spPr bwMode="auto">
            <a:xfrm>
              <a:off x="960" y="1776"/>
              <a:ext cx="3552" cy="336"/>
            </a:xfrm>
            <a:prstGeom prst="rect">
              <a:avLst/>
            </a:prstGeom>
            <a:pattFill prst="pct25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fr-FR" altLang="fr-FR"/>
            </a:p>
          </p:txBody>
        </p:sp>
        <p:sp>
          <p:nvSpPr>
            <p:cNvPr id="28707" name="Rectangle 4" descr="25%"/>
            <p:cNvSpPr>
              <a:spLocks noChangeArrowheads="1"/>
            </p:cNvSpPr>
            <p:nvPr/>
          </p:nvSpPr>
          <p:spPr bwMode="auto">
            <a:xfrm>
              <a:off x="2304" y="1008"/>
              <a:ext cx="864" cy="1872"/>
            </a:xfrm>
            <a:prstGeom prst="rect">
              <a:avLst/>
            </a:prstGeom>
            <a:pattFill prst="pct25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fr-FR" altLang="fr-FR"/>
            </a:p>
          </p:txBody>
        </p:sp>
        <p:sp>
          <p:nvSpPr>
            <p:cNvPr id="28708" name="Freeform 5"/>
            <p:cNvSpPr>
              <a:spLocks/>
            </p:cNvSpPr>
            <p:nvPr/>
          </p:nvSpPr>
          <p:spPr bwMode="auto">
            <a:xfrm>
              <a:off x="960" y="1008"/>
              <a:ext cx="1345" cy="769"/>
            </a:xfrm>
            <a:custGeom>
              <a:avLst/>
              <a:gdLst>
                <a:gd name="T0" fmla="*/ 0 w 1345"/>
                <a:gd name="T1" fmla="*/ 768 h 769"/>
                <a:gd name="T2" fmla="*/ 1344 w 1345"/>
                <a:gd name="T3" fmla="*/ 768 h 769"/>
                <a:gd name="T4" fmla="*/ 1344 w 1345"/>
                <a:gd name="T5" fmla="*/ 0 h 7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5" h="769">
                  <a:moveTo>
                    <a:pt x="0" y="768"/>
                  </a:moveTo>
                  <a:lnTo>
                    <a:pt x="1344" y="768"/>
                  </a:lnTo>
                  <a:lnTo>
                    <a:pt x="1344" y="0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09" name="Freeform 6"/>
            <p:cNvSpPr>
              <a:spLocks/>
            </p:cNvSpPr>
            <p:nvPr/>
          </p:nvSpPr>
          <p:spPr bwMode="auto">
            <a:xfrm>
              <a:off x="3168" y="1008"/>
              <a:ext cx="1345" cy="769"/>
            </a:xfrm>
            <a:custGeom>
              <a:avLst/>
              <a:gdLst>
                <a:gd name="T0" fmla="*/ 1344 w 1345"/>
                <a:gd name="T1" fmla="*/ 768 h 769"/>
                <a:gd name="T2" fmla="*/ 0 w 1345"/>
                <a:gd name="T3" fmla="*/ 768 h 769"/>
                <a:gd name="T4" fmla="*/ 0 w 1345"/>
                <a:gd name="T5" fmla="*/ 0 h 7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5" h="769">
                  <a:moveTo>
                    <a:pt x="1344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10" name="Freeform 7"/>
            <p:cNvSpPr>
              <a:spLocks/>
            </p:cNvSpPr>
            <p:nvPr/>
          </p:nvSpPr>
          <p:spPr bwMode="auto">
            <a:xfrm>
              <a:off x="3168" y="2112"/>
              <a:ext cx="1345" cy="769"/>
            </a:xfrm>
            <a:custGeom>
              <a:avLst/>
              <a:gdLst>
                <a:gd name="T0" fmla="*/ 1344 w 1345"/>
                <a:gd name="T1" fmla="*/ 0 h 769"/>
                <a:gd name="T2" fmla="*/ 0 w 1345"/>
                <a:gd name="T3" fmla="*/ 0 h 769"/>
                <a:gd name="T4" fmla="*/ 0 w 1345"/>
                <a:gd name="T5" fmla="*/ 768 h 7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5" h="769">
                  <a:moveTo>
                    <a:pt x="1344" y="0"/>
                  </a:moveTo>
                  <a:lnTo>
                    <a:pt x="0" y="0"/>
                  </a:lnTo>
                  <a:lnTo>
                    <a:pt x="0" y="768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11" name="Freeform 8"/>
            <p:cNvSpPr>
              <a:spLocks/>
            </p:cNvSpPr>
            <p:nvPr/>
          </p:nvSpPr>
          <p:spPr bwMode="auto">
            <a:xfrm>
              <a:off x="960" y="2112"/>
              <a:ext cx="1345" cy="769"/>
            </a:xfrm>
            <a:custGeom>
              <a:avLst/>
              <a:gdLst>
                <a:gd name="T0" fmla="*/ 0 w 1345"/>
                <a:gd name="T1" fmla="*/ 0 h 769"/>
                <a:gd name="T2" fmla="*/ 1344 w 1345"/>
                <a:gd name="T3" fmla="*/ 0 h 769"/>
                <a:gd name="T4" fmla="*/ 1344 w 1345"/>
                <a:gd name="T5" fmla="*/ 768 h 7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5" h="769">
                  <a:moveTo>
                    <a:pt x="0" y="0"/>
                  </a:moveTo>
                  <a:lnTo>
                    <a:pt x="1344" y="0"/>
                  </a:lnTo>
                  <a:lnTo>
                    <a:pt x="1344" y="768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12" name="Line 9"/>
            <p:cNvSpPr>
              <a:spLocks noChangeShapeType="1"/>
            </p:cNvSpPr>
            <p:nvPr/>
          </p:nvSpPr>
          <p:spPr bwMode="auto">
            <a:xfrm>
              <a:off x="2736" y="1008"/>
              <a:ext cx="0" cy="768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713" name="Line 10"/>
            <p:cNvSpPr>
              <a:spLocks noChangeShapeType="1"/>
            </p:cNvSpPr>
            <p:nvPr/>
          </p:nvSpPr>
          <p:spPr bwMode="auto">
            <a:xfrm>
              <a:off x="2736" y="2112"/>
              <a:ext cx="0" cy="768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8714" name="Group 11"/>
            <p:cNvGrpSpPr>
              <a:grpSpLocks/>
            </p:cNvGrpSpPr>
            <p:nvPr/>
          </p:nvGrpSpPr>
          <p:grpSpPr bwMode="auto">
            <a:xfrm>
              <a:off x="1920" y="1344"/>
              <a:ext cx="288" cy="380"/>
              <a:chOff x="1920" y="1344"/>
              <a:chExt cx="288" cy="380"/>
            </a:xfrm>
          </p:grpSpPr>
          <p:sp>
            <p:nvSpPr>
              <p:cNvPr id="28735" name="Arc 12"/>
              <p:cNvSpPr>
                <a:spLocks/>
              </p:cNvSpPr>
              <p:nvPr/>
            </p:nvSpPr>
            <p:spPr bwMode="auto">
              <a:xfrm>
                <a:off x="1939" y="1585"/>
                <a:ext cx="256" cy="96"/>
              </a:xfrm>
              <a:custGeom>
                <a:avLst/>
                <a:gdLst>
                  <a:gd name="T0" fmla="*/ 0 w 38375"/>
                  <a:gd name="T1" fmla="*/ 0 h 21600"/>
                  <a:gd name="T2" fmla="*/ 0 w 38375"/>
                  <a:gd name="T3" fmla="*/ 0 h 21600"/>
                  <a:gd name="T4" fmla="*/ 0 w 38375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75" h="21600" fill="none" extrusionOk="0">
                    <a:moveTo>
                      <a:pt x="0" y="11053"/>
                    </a:moveTo>
                    <a:cubicBezTo>
                      <a:pt x="3818" y="4227"/>
                      <a:pt x="11028" y="0"/>
                      <a:pt x="18850" y="0"/>
                    </a:cubicBezTo>
                    <a:cubicBezTo>
                      <a:pt x="27201" y="0"/>
                      <a:pt x="34803" y="4813"/>
                      <a:pt x="38375" y="12362"/>
                    </a:cubicBezTo>
                  </a:path>
                  <a:path w="38375" h="21600" stroke="0" extrusionOk="0">
                    <a:moveTo>
                      <a:pt x="0" y="11053"/>
                    </a:moveTo>
                    <a:cubicBezTo>
                      <a:pt x="3818" y="4227"/>
                      <a:pt x="11028" y="0"/>
                      <a:pt x="18850" y="0"/>
                    </a:cubicBezTo>
                    <a:cubicBezTo>
                      <a:pt x="27201" y="0"/>
                      <a:pt x="34803" y="4813"/>
                      <a:pt x="38375" y="12362"/>
                    </a:cubicBezTo>
                    <a:lnTo>
                      <a:pt x="18850" y="21600"/>
                    </a:lnTo>
                    <a:lnTo>
                      <a:pt x="0" y="11053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736" name="Rectangle 13"/>
              <p:cNvSpPr>
                <a:spLocks noChangeArrowheads="1"/>
              </p:cNvSpPr>
              <p:nvPr/>
            </p:nvSpPr>
            <p:spPr bwMode="auto">
              <a:xfrm>
                <a:off x="1924" y="1636"/>
                <a:ext cx="280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/>
                <a:endParaRPr lang="fr-FR" altLang="fr-FR"/>
              </a:p>
            </p:txBody>
          </p:sp>
          <p:sp>
            <p:nvSpPr>
              <p:cNvPr id="28737" name="Line 14"/>
              <p:cNvSpPr>
                <a:spLocks noChangeShapeType="1"/>
              </p:cNvSpPr>
              <p:nvPr/>
            </p:nvSpPr>
            <p:spPr bwMode="auto">
              <a:xfrm flipV="1">
                <a:off x="2064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738" name="Line 15"/>
              <p:cNvSpPr>
                <a:spLocks noChangeShapeType="1"/>
              </p:cNvSpPr>
              <p:nvPr/>
            </p:nvSpPr>
            <p:spPr bwMode="auto">
              <a:xfrm flipV="1">
                <a:off x="2160" y="1344"/>
                <a:ext cx="4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739" name="Line 16"/>
              <p:cNvSpPr>
                <a:spLocks noChangeShapeType="1"/>
              </p:cNvSpPr>
              <p:nvPr/>
            </p:nvSpPr>
            <p:spPr bwMode="auto">
              <a:xfrm flipH="1" flipV="1">
                <a:off x="1920" y="1344"/>
                <a:ext cx="4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28715" name="Arc 17"/>
            <p:cNvSpPr>
              <a:spLocks/>
            </p:cNvSpPr>
            <p:nvPr/>
          </p:nvSpPr>
          <p:spPr bwMode="auto">
            <a:xfrm>
              <a:off x="2113" y="2174"/>
              <a:ext cx="96" cy="256"/>
            </a:xfrm>
            <a:custGeom>
              <a:avLst/>
              <a:gdLst>
                <a:gd name="T0" fmla="*/ 0 w 21600"/>
                <a:gd name="T1" fmla="*/ 0 h 38367"/>
                <a:gd name="T2" fmla="*/ 0 w 21600"/>
                <a:gd name="T3" fmla="*/ 0 h 38367"/>
                <a:gd name="T4" fmla="*/ 0 w 21600"/>
                <a:gd name="T5" fmla="*/ 0 h 383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8367" fill="none" extrusionOk="0">
                  <a:moveTo>
                    <a:pt x="10988" y="38367"/>
                  </a:moveTo>
                  <a:cubicBezTo>
                    <a:pt x="4199" y="34537"/>
                    <a:pt x="0" y="27347"/>
                    <a:pt x="0" y="19553"/>
                  </a:cubicBezTo>
                  <a:cubicBezTo>
                    <a:pt x="0" y="11178"/>
                    <a:pt x="4840" y="3558"/>
                    <a:pt x="12421" y="0"/>
                  </a:cubicBezTo>
                </a:path>
                <a:path w="21600" h="38367" stroke="0" extrusionOk="0">
                  <a:moveTo>
                    <a:pt x="10988" y="38367"/>
                  </a:moveTo>
                  <a:cubicBezTo>
                    <a:pt x="4199" y="34537"/>
                    <a:pt x="0" y="27347"/>
                    <a:pt x="0" y="19553"/>
                  </a:cubicBezTo>
                  <a:cubicBezTo>
                    <a:pt x="0" y="11178"/>
                    <a:pt x="4840" y="3558"/>
                    <a:pt x="12421" y="0"/>
                  </a:cubicBezTo>
                  <a:lnTo>
                    <a:pt x="21600" y="19553"/>
                  </a:lnTo>
                  <a:lnTo>
                    <a:pt x="10988" y="38367"/>
                  </a:lnTo>
                  <a:close/>
                </a:path>
              </a:pathLst>
            </a:custGeom>
            <a:solidFill>
              <a:schemeClr val="hlink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716" name="Rectangle 18"/>
            <p:cNvSpPr>
              <a:spLocks noChangeArrowheads="1"/>
            </p:cNvSpPr>
            <p:nvPr/>
          </p:nvSpPr>
          <p:spPr bwMode="auto">
            <a:xfrm>
              <a:off x="2164" y="2164"/>
              <a:ext cx="88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fr-FR" altLang="fr-FR"/>
            </a:p>
          </p:txBody>
        </p:sp>
        <p:sp>
          <p:nvSpPr>
            <p:cNvPr id="28717" name="Line 19"/>
            <p:cNvSpPr>
              <a:spLocks noChangeShapeType="1"/>
            </p:cNvSpPr>
            <p:nvPr/>
          </p:nvSpPr>
          <p:spPr bwMode="auto">
            <a:xfrm flipH="1">
              <a:off x="1872" y="230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718" name="Line 20"/>
            <p:cNvSpPr>
              <a:spLocks noChangeShapeType="1"/>
            </p:cNvSpPr>
            <p:nvPr/>
          </p:nvSpPr>
          <p:spPr bwMode="auto">
            <a:xfrm flipH="1" flipV="1">
              <a:off x="1872" y="2160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719" name="Line 21"/>
            <p:cNvSpPr>
              <a:spLocks noChangeShapeType="1"/>
            </p:cNvSpPr>
            <p:nvPr/>
          </p:nvSpPr>
          <p:spPr bwMode="auto">
            <a:xfrm flipH="1">
              <a:off x="1872" y="2400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8720" name="Group 22"/>
            <p:cNvGrpSpPr>
              <a:grpSpLocks/>
            </p:cNvGrpSpPr>
            <p:nvPr/>
          </p:nvGrpSpPr>
          <p:grpSpPr bwMode="auto">
            <a:xfrm>
              <a:off x="3216" y="2164"/>
              <a:ext cx="288" cy="380"/>
              <a:chOff x="3216" y="2164"/>
              <a:chExt cx="288" cy="380"/>
            </a:xfrm>
          </p:grpSpPr>
          <p:sp>
            <p:nvSpPr>
              <p:cNvPr id="28730" name="Arc 23"/>
              <p:cNvSpPr>
                <a:spLocks/>
              </p:cNvSpPr>
              <p:nvPr/>
            </p:nvSpPr>
            <p:spPr bwMode="auto">
              <a:xfrm>
                <a:off x="3230" y="2208"/>
                <a:ext cx="257" cy="96"/>
              </a:xfrm>
              <a:custGeom>
                <a:avLst/>
                <a:gdLst>
                  <a:gd name="T0" fmla="*/ 0 w 38548"/>
                  <a:gd name="T1" fmla="*/ 0 h 21600"/>
                  <a:gd name="T2" fmla="*/ 0 w 38548"/>
                  <a:gd name="T3" fmla="*/ 0 h 21600"/>
                  <a:gd name="T4" fmla="*/ 0 w 38548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548" h="21600" fill="none" extrusionOk="0">
                    <a:moveTo>
                      <a:pt x="38548" y="10438"/>
                    </a:moveTo>
                    <a:cubicBezTo>
                      <a:pt x="34747" y="17324"/>
                      <a:pt x="27503" y="21600"/>
                      <a:pt x="19638" y="21600"/>
                    </a:cubicBezTo>
                    <a:cubicBezTo>
                      <a:pt x="11190" y="21600"/>
                      <a:pt x="3517" y="16675"/>
                      <a:pt x="0" y="8994"/>
                    </a:cubicBezTo>
                  </a:path>
                  <a:path w="38548" h="21600" stroke="0" extrusionOk="0">
                    <a:moveTo>
                      <a:pt x="38548" y="10438"/>
                    </a:moveTo>
                    <a:cubicBezTo>
                      <a:pt x="34747" y="17324"/>
                      <a:pt x="27503" y="21600"/>
                      <a:pt x="19638" y="21600"/>
                    </a:cubicBezTo>
                    <a:cubicBezTo>
                      <a:pt x="11190" y="21600"/>
                      <a:pt x="3517" y="16675"/>
                      <a:pt x="0" y="8994"/>
                    </a:cubicBezTo>
                    <a:lnTo>
                      <a:pt x="19638" y="0"/>
                    </a:lnTo>
                    <a:lnTo>
                      <a:pt x="38548" y="10438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731" name="Rectangle 24"/>
              <p:cNvSpPr>
                <a:spLocks noChangeArrowheads="1"/>
              </p:cNvSpPr>
              <p:nvPr/>
            </p:nvSpPr>
            <p:spPr bwMode="auto">
              <a:xfrm>
                <a:off x="3220" y="2164"/>
                <a:ext cx="280" cy="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/>
                <a:endParaRPr lang="fr-FR" altLang="fr-FR"/>
              </a:p>
            </p:txBody>
          </p:sp>
          <p:sp>
            <p:nvSpPr>
              <p:cNvPr id="28732" name="Line 25"/>
              <p:cNvSpPr>
                <a:spLocks noChangeShapeType="1"/>
              </p:cNvSpPr>
              <p:nvPr/>
            </p:nvSpPr>
            <p:spPr bwMode="auto">
              <a:xfrm>
                <a:off x="3360" y="235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733" name="Line 26"/>
              <p:cNvSpPr>
                <a:spLocks noChangeShapeType="1"/>
              </p:cNvSpPr>
              <p:nvPr/>
            </p:nvSpPr>
            <p:spPr bwMode="auto">
              <a:xfrm flipH="1">
                <a:off x="3216" y="2352"/>
                <a:ext cx="4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734" name="Line 27"/>
              <p:cNvSpPr>
                <a:spLocks noChangeShapeType="1"/>
              </p:cNvSpPr>
              <p:nvPr/>
            </p:nvSpPr>
            <p:spPr bwMode="auto">
              <a:xfrm>
                <a:off x="3456" y="2352"/>
                <a:ext cx="4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28721" name="Rectangle 28"/>
            <p:cNvSpPr>
              <a:spLocks noChangeArrowheads="1"/>
            </p:cNvSpPr>
            <p:nvPr/>
          </p:nvSpPr>
          <p:spPr bwMode="auto">
            <a:xfrm>
              <a:off x="1094" y="1858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fr-FR" sz="18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8722" name="Line 29"/>
            <p:cNvSpPr>
              <a:spLocks noChangeShapeType="1"/>
            </p:cNvSpPr>
            <p:nvPr/>
          </p:nvSpPr>
          <p:spPr bwMode="auto">
            <a:xfrm>
              <a:off x="1344" y="1968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723" name="Rectangle 30"/>
            <p:cNvSpPr>
              <a:spLocks noChangeArrowheads="1"/>
            </p:cNvSpPr>
            <p:nvPr/>
          </p:nvSpPr>
          <p:spPr bwMode="auto">
            <a:xfrm>
              <a:off x="2068" y="1828"/>
              <a:ext cx="18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fr-FR" altLang="fr-FR"/>
            </a:p>
          </p:txBody>
        </p:sp>
        <p:sp>
          <p:nvSpPr>
            <p:cNvPr id="28724" name="Rectangle 31"/>
            <p:cNvSpPr>
              <a:spLocks noChangeArrowheads="1"/>
            </p:cNvSpPr>
            <p:nvPr/>
          </p:nvSpPr>
          <p:spPr bwMode="auto">
            <a:xfrm>
              <a:off x="2452" y="1540"/>
              <a:ext cx="18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fr-FR" altLang="fr-FR"/>
            </a:p>
          </p:txBody>
        </p:sp>
        <p:sp>
          <p:nvSpPr>
            <p:cNvPr id="28725" name="Rectangle 32"/>
            <p:cNvSpPr>
              <a:spLocks noChangeArrowheads="1"/>
            </p:cNvSpPr>
            <p:nvPr/>
          </p:nvSpPr>
          <p:spPr bwMode="auto">
            <a:xfrm>
              <a:off x="2836" y="2164"/>
              <a:ext cx="18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fr-FR" altLang="fr-FR"/>
            </a:p>
          </p:txBody>
        </p:sp>
        <p:sp>
          <p:nvSpPr>
            <p:cNvPr id="28726" name="Rectangle 33"/>
            <p:cNvSpPr>
              <a:spLocks noChangeArrowheads="1"/>
            </p:cNvSpPr>
            <p:nvPr/>
          </p:nvSpPr>
          <p:spPr bwMode="auto">
            <a:xfrm>
              <a:off x="2438" y="994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fr-FR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8727" name="Rectangle 34"/>
            <p:cNvSpPr>
              <a:spLocks noChangeArrowheads="1"/>
            </p:cNvSpPr>
            <p:nvPr/>
          </p:nvSpPr>
          <p:spPr bwMode="auto">
            <a:xfrm>
              <a:off x="2822" y="2674"/>
              <a:ext cx="2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fr-FR" sz="180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8728" name="Line 35"/>
            <p:cNvSpPr>
              <a:spLocks noChangeShapeType="1"/>
            </p:cNvSpPr>
            <p:nvPr/>
          </p:nvSpPr>
          <p:spPr bwMode="auto">
            <a:xfrm>
              <a:off x="2544" y="120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729" name="Line 36"/>
            <p:cNvSpPr>
              <a:spLocks noChangeShapeType="1"/>
            </p:cNvSpPr>
            <p:nvPr/>
          </p:nvSpPr>
          <p:spPr bwMode="auto">
            <a:xfrm flipV="1">
              <a:off x="2928" y="240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8676" name="Text Box 38"/>
          <p:cNvSpPr txBox="1">
            <a:spLocks noChangeArrowheads="1"/>
          </p:cNvSpPr>
          <p:nvPr/>
        </p:nvSpPr>
        <p:spPr bwMode="auto">
          <a:xfrm>
            <a:off x="533400" y="1676400"/>
            <a:ext cx="3527425" cy="1109663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>
                <a:solidFill>
                  <a:schemeClr val="tx1"/>
                </a:solidFill>
              </a:rPr>
              <a:t>Sûreté :  pas de collision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2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>
                <a:solidFill>
                  <a:schemeClr val="tx1"/>
                </a:solidFill>
              </a:rPr>
              <a:t>Vivacité : pas de blocage</a:t>
            </a:r>
            <a:endParaRPr lang="fr-FR" altLang="fr-FR" sz="2200" b="0">
              <a:solidFill>
                <a:schemeClr val="tx1"/>
              </a:solidFill>
            </a:endParaRPr>
          </a:p>
        </p:txBody>
      </p:sp>
      <p:grpSp>
        <p:nvGrpSpPr>
          <p:cNvPr id="28677" name="Group 68"/>
          <p:cNvGrpSpPr>
            <a:grpSpLocks/>
          </p:cNvGrpSpPr>
          <p:nvPr/>
        </p:nvGrpSpPr>
        <p:grpSpPr bwMode="auto">
          <a:xfrm>
            <a:off x="5867400" y="2057400"/>
            <a:ext cx="3652838" cy="3416300"/>
            <a:chOff x="3696" y="1632"/>
            <a:chExt cx="2301" cy="2152"/>
          </a:xfrm>
        </p:grpSpPr>
        <p:sp>
          <p:nvSpPr>
            <p:cNvPr id="28680" name="Rectangle 39"/>
            <p:cNvSpPr>
              <a:spLocks noChangeArrowheads="1"/>
            </p:cNvSpPr>
            <p:nvPr/>
          </p:nvSpPr>
          <p:spPr bwMode="auto">
            <a:xfrm>
              <a:off x="4835" y="2290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fr-FR" sz="2400">
                  <a:solidFill>
                    <a:schemeClr val="tx1"/>
                  </a:solidFill>
                  <a:latin typeface="Arial Narrow" panose="020B0606020202030204" pitchFamily="34" charset="0"/>
                </a:rPr>
                <a:t>MC</a:t>
              </a:r>
            </a:p>
          </p:txBody>
        </p:sp>
        <p:sp>
          <p:nvSpPr>
            <p:cNvPr id="28681" name="Oval 40"/>
            <p:cNvSpPr>
              <a:spLocks noChangeArrowheads="1"/>
            </p:cNvSpPr>
            <p:nvPr/>
          </p:nvSpPr>
          <p:spPr bwMode="auto">
            <a:xfrm>
              <a:off x="3696" y="1632"/>
              <a:ext cx="1048" cy="28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fr-FR" altLang="fr-FR"/>
            </a:p>
          </p:txBody>
        </p:sp>
        <p:sp>
          <p:nvSpPr>
            <p:cNvPr id="28682" name="Rectangle 41"/>
            <p:cNvSpPr>
              <a:spLocks noChangeArrowheads="1"/>
            </p:cNvSpPr>
            <p:nvPr/>
          </p:nvSpPr>
          <p:spPr bwMode="auto">
            <a:xfrm>
              <a:off x="3779" y="1647"/>
              <a:ext cx="7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fr-FR" sz="2000">
                  <a:solidFill>
                    <a:schemeClr val="tx1"/>
                  </a:solidFill>
                  <a:latin typeface="Arial Narrow" panose="020B0606020202030204" pitchFamily="34" charset="0"/>
                </a:rPr>
                <a:t>G(p -&gt; F q)</a:t>
              </a:r>
            </a:p>
          </p:txBody>
        </p:sp>
        <p:sp>
          <p:nvSpPr>
            <p:cNvPr id="28683" name="Rectangle 42"/>
            <p:cNvSpPr>
              <a:spLocks noChangeArrowheads="1"/>
            </p:cNvSpPr>
            <p:nvPr/>
          </p:nvSpPr>
          <p:spPr bwMode="auto">
            <a:xfrm>
              <a:off x="5411" y="1791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fr-FR" sz="2000">
                  <a:solidFill>
                    <a:schemeClr val="tx1"/>
                  </a:solidFill>
                  <a:latin typeface="Arial Narrow" panose="020B0606020202030204" pitchFamily="34" charset="0"/>
                </a:rPr>
                <a:t>oui</a:t>
              </a:r>
            </a:p>
          </p:txBody>
        </p:sp>
        <p:sp>
          <p:nvSpPr>
            <p:cNvPr id="28684" name="Rectangle 43"/>
            <p:cNvSpPr>
              <a:spLocks noChangeArrowheads="1"/>
            </p:cNvSpPr>
            <p:nvPr/>
          </p:nvSpPr>
          <p:spPr bwMode="auto">
            <a:xfrm>
              <a:off x="5459" y="2847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fr-FR" sz="2000">
                  <a:solidFill>
                    <a:schemeClr val="tx1"/>
                  </a:solidFill>
                  <a:latin typeface="Arial Narrow" panose="020B0606020202030204" pitchFamily="34" charset="0"/>
                </a:rPr>
                <a:t>non</a:t>
              </a:r>
            </a:p>
          </p:txBody>
        </p:sp>
        <p:sp>
          <p:nvSpPr>
            <p:cNvPr id="28685" name="Rectangle 44"/>
            <p:cNvSpPr>
              <a:spLocks noChangeArrowheads="1"/>
            </p:cNvSpPr>
            <p:nvPr/>
          </p:nvSpPr>
          <p:spPr bwMode="auto">
            <a:xfrm>
              <a:off x="3696" y="2928"/>
              <a:ext cx="1048" cy="85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fr-FR" altLang="fr-FR"/>
            </a:p>
          </p:txBody>
        </p:sp>
        <p:sp>
          <p:nvSpPr>
            <p:cNvPr id="28686" name="Oval 45"/>
            <p:cNvSpPr>
              <a:spLocks noChangeArrowheads="1"/>
            </p:cNvSpPr>
            <p:nvPr/>
          </p:nvSpPr>
          <p:spPr bwMode="auto">
            <a:xfrm>
              <a:off x="3840" y="3120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fr-FR" altLang="fr-FR"/>
            </a:p>
          </p:txBody>
        </p:sp>
        <p:sp>
          <p:nvSpPr>
            <p:cNvPr id="28687" name="Oval 46"/>
            <p:cNvSpPr>
              <a:spLocks noChangeArrowheads="1"/>
            </p:cNvSpPr>
            <p:nvPr/>
          </p:nvSpPr>
          <p:spPr bwMode="auto">
            <a:xfrm>
              <a:off x="4368" y="3120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fr-FR" altLang="fr-FR"/>
            </a:p>
          </p:txBody>
        </p:sp>
        <p:sp>
          <p:nvSpPr>
            <p:cNvPr id="28688" name="Line 47"/>
            <p:cNvSpPr>
              <a:spLocks noChangeShapeType="1"/>
            </p:cNvSpPr>
            <p:nvPr/>
          </p:nvSpPr>
          <p:spPr bwMode="auto">
            <a:xfrm>
              <a:off x="4028" y="321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689" name="Oval 48"/>
            <p:cNvSpPr>
              <a:spLocks noChangeArrowheads="1"/>
            </p:cNvSpPr>
            <p:nvPr/>
          </p:nvSpPr>
          <p:spPr bwMode="auto">
            <a:xfrm>
              <a:off x="4128" y="3504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fr-FR" altLang="fr-FR"/>
            </a:p>
          </p:txBody>
        </p:sp>
        <p:sp>
          <p:nvSpPr>
            <p:cNvPr id="28690" name="Line 49"/>
            <p:cNvSpPr>
              <a:spLocks noChangeShapeType="1"/>
            </p:cNvSpPr>
            <p:nvPr/>
          </p:nvSpPr>
          <p:spPr bwMode="auto">
            <a:xfrm flipH="1">
              <a:off x="4268" y="3308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691" name="Arc 50"/>
            <p:cNvSpPr>
              <a:spLocks/>
            </p:cNvSpPr>
            <p:nvPr/>
          </p:nvSpPr>
          <p:spPr bwMode="auto">
            <a:xfrm>
              <a:off x="3885" y="3308"/>
              <a:ext cx="248" cy="288"/>
            </a:xfrm>
            <a:custGeom>
              <a:avLst/>
              <a:gdLst>
                <a:gd name="T0" fmla="*/ 0 w 22322"/>
                <a:gd name="T1" fmla="*/ 0 h 21600"/>
                <a:gd name="T2" fmla="*/ 0 w 22322"/>
                <a:gd name="T3" fmla="*/ 0 h 21600"/>
                <a:gd name="T4" fmla="*/ 0 w 2232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322" h="21600" fill="none" extrusionOk="0">
                  <a:moveTo>
                    <a:pt x="22321" y="21587"/>
                  </a:moveTo>
                  <a:cubicBezTo>
                    <a:pt x="22081" y="21595"/>
                    <a:pt x="21840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2322" h="21600" stroke="0" extrusionOk="0">
                  <a:moveTo>
                    <a:pt x="22321" y="21587"/>
                  </a:moveTo>
                  <a:cubicBezTo>
                    <a:pt x="22081" y="21595"/>
                    <a:pt x="21840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2321" y="21587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692" name="Arc 51"/>
            <p:cNvSpPr>
              <a:spLocks/>
            </p:cNvSpPr>
            <p:nvPr/>
          </p:nvSpPr>
          <p:spPr bwMode="auto">
            <a:xfrm>
              <a:off x="3894" y="3292"/>
              <a:ext cx="280" cy="257"/>
            </a:xfrm>
            <a:custGeom>
              <a:avLst/>
              <a:gdLst>
                <a:gd name="T0" fmla="*/ 0 w 21380"/>
                <a:gd name="T1" fmla="*/ 0 h 19267"/>
                <a:gd name="T2" fmla="*/ 0 w 21380"/>
                <a:gd name="T3" fmla="*/ 0 h 19267"/>
                <a:gd name="T4" fmla="*/ 0 w 21380"/>
                <a:gd name="T5" fmla="*/ 0 h 1926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0" h="19267" fill="none" extrusionOk="0">
                  <a:moveTo>
                    <a:pt x="9764" y="0"/>
                  </a:moveTo>
                  <a:cubicBezTo>
                    <a:pt x="16043" y="3182"/>
                    <a:pt x="20377" y="9223"/>
                    <a:pt x="21379" y="16191"/>
                  </a:cubicBezTo>
                </a:path>
                <a:path w="21380" h="19267" stroke="0" extrusionOk="0">
                  <a:moveTo>
                    <a:pt x="9764" y="0"/>
                  </a:moveTo>
                  <a:cubicBezTo>
                    <a:pt x="16043" y="3182"/>
                    <a:pt x="20377" y="9223"/>
                    <a:pt x="21379" y="16191"/>
                  </a:cubicBezTo>
                  <a:lnTo>
                    <a:pt x="0" y="19267"/>
                  </a:lnTo>
                  <a:lnTo>
                    <a:pt x="9764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693" name="Rectangle 52"/>
            <p:cNvSpPr>
              <a:spLocks noChangeArrowheads="1"/>
            </p:cNvSpPr>
            <p:nvPr/>
          </p:nvSpPr>
          <p:spPr bwMode="auto">
            <a:xfrm>
              <a:off x="4499" y="29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fr-FR" sz="2000">
                  <a:solidFill>
                    <a:schemeClr val="tx1"/>
                  </a:solidFill>
                  <a:latin typeface="Arial Narrow" panose="020B0606020202030204" pitchFamily="34" charset="0"/>
                </a:rPr>
                <a:t>p</a:t>
              </a:r>
            </a:p>
          </p:txBody>
        </p:sp>
        <p:sp>
          <p:nvSpPr>
            <p:cNvPr id="28694" name="Rectangle 53"/>
            <p:cNvSpPr>
              <a:spLocks noChangeArrowheads="1"/>
            </p:cNvSpPr>
            <p:nvPr/>
          </p:nvSpPr>
          <p:spPr bwMode="auto">
            <a:xfrm>
              <a:off x="4355" y="347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fr-FR" sz="2000">
                  <a:solidFill>
                    <a:schemeClr val="tx1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  <p:sp>
          <p:nvSpPr>
            <p:cNvPr id="28695" name="Line 54"/>
            <p:cNvSpPr>
              <a:spLocks noChangeShapeType="1"/>
            </p:cNvSpPr>
            <p:nvPr/>
          </p:nvSpPr>
          <p:spPr bwMode="auto">
            <a:xfrm>
              <a:off x="4460" y="2060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696" name="Line 55"/>
            <p:cNvSpPr>
              <a:spLocks noChangeShapeType="1"/>
            </p:cNvSpPr>
            <p:nvPr/>
          </p:nvSpPr>
          <p:spPr bwMode="auto">
            <a:xfrm flipV="1">
              <a:off x="4556" y="2588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697" name="Line 56"/>
            <p:cNvSpPr>
              <a:spLocks noChangeShapeType="1"/>
            </p:cNvSpPr>
            <p:nvPr/>
          </p:nvSpPr>
          <p:spPr bwMode="auto">
            <a:xfrm flipV="1">
              <a:off x="5228" y="2060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698" name="Line 57"/>
            <p:cNvSpPr>
              <a:spLocks noChangeShapeType="1"/>
            </p:cNvSpPr>
            <p:nvPr/>
          </p:nvSpPr>
          <p:spPr bwMode="auto">
            <a:xfrm>
              <a:off x="5180" y="2540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699" name="Line 58"/>
            <p:cNvSpPr>
              <a:spLocks noChangeShapeType="1"/>
            </p:cNvSpPr>
            <p:nvPr/>
          </p:nvSpPr>
          <p:spPr bwMode="auto">
            <a:xfrm>
              <a:off x="5420" y="31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700" name="Line 59"/>
            <p:cNvSpPr>
              <a:spLocks noChangeShapeType="1"/>
            </p:cNvSpPr>
            <p:nvPr/>
          </p:nvSpPr>
          <p:spPr bwMode="auto">
            <a:xfrm>
              <a:off x="5612" y="31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701" name="Line 60"/>
            <p:cNvSpPr>
              <a:spLocks noChangeShapeType="1"/>
            </p:cNvSpPr>
            <p:nvPr/>
          </p:nvSpPr>
          <p:spPr bwMode="auto">
            <a:xfrm>
              <a:off x="5804" y="31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702" name="Freeform 61"/>
            <p:cNvSpPr>
              <a:spLocks/>
            </p:cNvSpPr>
            <p:nvPr/>
          </p:nvSpPr>
          <p:spPr bwMode="auto">
            <a:xfrm>
              <a:off x="5276" y="3164"/>
              <a:ext cx="721" cy="145"/>
            </a:xfrm>
            <a:custGeom>
              <a:avLst/>
              <a:gdLst>
                <a:gd name="T0" fmla="*/ 0 w 721"/>
                <a:gd name="T1" fmla="*/ 144 h 145"/>
                <a:gd name="T2" fmla="*/ 384 w 721"/>
                <a:gd name="T3" fmla="*/ 144 h 145"/>
                <a:gd name="T4" fmla="*/ 432 w 721"/>
                <a:gd name="T5" fmla="*/ 0 h 145"/>
                <a:gd name="T6" fmla="*/ 720 w 721"/>
                <a:gd name="T7" fmla="*/ 0 h 1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1" h="145">
                  <a:moveTo>
                    <a:pt x="0" y="144"/>
                  </a:moveTo>
                  <a:lnTo>
                    <a:pt x="384" y="144"/>
                  </a:lnTo>
                  <a:lnTo>
                    <a:pt x="432" y="0"/>
                  </a:lnTo>
                  <a:lnTo>
                    <a:pt x="72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03" name="Freeform 62"/>
            <p:cNvSpPr>
              <a:spLocks/>
            </p:cNvSpPr>
            <p:nvPr/>
          </p:nvSpPr>
          <p:spPr bwMode="auto">
            <a:xfrm>
              <a:off x="5276" y="3452"/>
              <a:ext cx="721" cy="145"/>
            </a:xfrm>
            <a:custGeom>
              <a:avLst/>
              <a:gdLst>
                <a:gd name="T0" fmla="*/ 0 w 721"/>
                <a:gd name="T1" fmla="*/ 0 h 145"/>
                <a:gd name="T2" fmla="*/ 240 w 721"/>
                <a:gd name="T3" fmla="*/ 0 h 145"/>
                <a:gd name="T4" fmla="*/ 288 w 721"/>
                <a:gd name="T5" fmla="*/ 144 h 145"/>
                <a:gd name="T6" fmla="*/ 720 w 721"/>
                <a:gd name="T7" fmla="*/ 144 h 1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1" h="145">
                  <a:moveTo>
                    <a:pt x="0" y="0"/>
                  </a:moveTo>
                  <a:lnTo>
                    <a:pt x="240" y="0"/>
                  </a:lnTo>
                  <a:lnTo>
                    <a:pt x="288" y="144"/>
                  </a:lnTo>
                  <a:lnTo>
                    <a:pt x="720" y="14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04" name="Rectangle 63"/>
            <p:cNvSpPr>
              <a:spLocks noChangeArrowheads="1"/>
            </p:cNvSpPr>
            <p:nvPr/>
          </p:nvSpPr>
          <p:spPr bwMode="auto">
            <a:xfrm>
              <a:off x="5027" y="313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fr-FR" sz="2000">
                  <a:solidFill>
                    <a:schemeClr val="tx1"/>
                  </a:solidFill>
                  <a:latin typeface="Arial Narrow" panose="020B0606020202030204" pitchFamily="34" charset="0"/>
                </a:rPr>
                <a:t>p</a:t>
              </a:r>
            </a:p>
          </p:txBody>
        </p:sp>
        <p:sp>
          <p:nvSpPr>
            <p:cNvPr id="28705" name="Rectangle 64"/>
            <p:cNvSpPr>
              <a:spLocks noChangeArrowheads="1"/>
            </p:cNvSpPr>
            <p:nvPr/>
          </p:nvSpPr>
          <p:spPr bwMode="auto">
            <a:xfrm>
              <a:off x="5027" y="337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fr-FR" sz="2000">
                  <a:solidFill>
                    <a:schemeClr val="tx1"/>
                  </a:solidFill>
                  <a:latin typeface="Arial Narrow" panose="020B0606020202030204" pitchFamily="34" charset="0"/>
                </a:rPr>
                <a:t>q</a:t>
              </a:r>
            </a:p>
          </p:txBody>
        </p:sp>
      </p:grpSp>
      <p:sp>
        <p:nvSpPr>
          <p:cNvPr id="28678" name="Line 66"/>
          <p:cNvSpPr>
            <a:spLocks noChangeShapeType="1"/>
          </p:cNvSpPr>
          <p:nvPr/>
        </p:nvSpPr>
        <p:spPr bwMode="auto">
          <a:xfrm>
            <a:off x="4800600" y="22860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8679" name="Line 67"/>
          <p:cNvSpPr>
            <a:spLocks noChangeShapeType="1"/>
          </p:cNvSpPr>
          <p:nvPr/>
        </p:nvSpPr>
        <p:spPr bwMode="auto">
          <a:xfrm>
            <a:off x="5181600" y="45720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fr-FR" altLang="fr-FR" smtClean="0"/>
              <a:t>Ce qu’il faut retenir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9220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fr-FR" altLang="fr-FR" smtClean="0"/>
              <a:t>Formel = panacée ? NON !!!</a:t>
            </a:r>
          </a:p>
          <a:p>
            <a:pPr lvl="1"/>
            <a:r>
              <a:rPr lang="fr-FR" altLang="fr-FR" smtClean="0"/>
              <a:t>Moins de 50% des exigences d’une SRS actuelle sont formalisables</a:t>
            </a:r>
          </a:p>
          <a:p>
            <a:pPr lvl="2"/>
            <a:r>
              <a:rPr lang="fr-FR" altLang="fr-FR" smtClean="0">
                <a:sym typeface="Wingdings" panose="05000000000000000000" pitchFamily="2" charset="2"/>
              </a:rPr>
              <a:t> travail à faire sur « qu’est-ce qu’une exigence ? » : </a:t>
            </a:r>
            <a:r>
              <a:rPr lang="fr-FR" altLang="fr-FR" b="1" u="sng" smtClean="0">
                <a:sym typeface="Wingdings" panose="05000000000000000000" pitchFamily="2" charset="2"/>
              </a:rPr>
              <a:t>ONTOLOGIES</a:t>
            </a:r>
          </a:p>
          <a:p>
            <a:pPr lvl="1"/>
            <a:r>
              <a:rPr lang="fr-FR" altLang="fr-FR" smtClean="0"/>
              <a:t>Attention à la communication avec les « clients »</a:t>
            </a:r>
          </a:p>
          <a:p>
            <a:pPr lvl="2"/>
            <a:r>
              <a:rPr lang="fr-FR" altLang="fr-FR" smtClean="0">
                <a:sym typeface="Wingdings" panose="05000000000000000000" pitchFamily="2" charset="2"/>
              </a:rPr>
              <a:t> travail à faire sur « lisibilité et formalisation sont-ils compatibles ? »</a:t>
            </a:r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r>
              <a:rPr lang="fr-FR" altLang="fr-FR" smtClean="0"/>
              <a:t>Plus la méthode formelle est intéressante, plus elle est intrusive :</a:t>
            </a:r>
          </a:p>
          <a:p>
            <a:pPr lvl="1"/>
            <a:r>
              <a:rPr lang="fr-FR" altLang="fr-FR" smtClean="0"/>
              <a:t>Dans le processus de développement,</a:t>
            </a:r>
          </a:p>
          <a:p>
            <a:pPr lvl="2">
              <a:buFont typeface="Wingdings" panose="05000000000000000000" pitchFamily="2" charset="2"/>
              <a:buChar char="J"/>
            </a:pPr>
            <a:r>
              <a:rPr lang="fr-FR" altLang="fr-FR" smtClean="0"/>
              <a:t> Effort ramené dans les phases amont : problèmes réglés plus tôt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fr-FR" altLang="fr-FR" smtClean="0"/>
              <a:t> Effort ramené dans les phases amont : code disponible plus tard</a:t>
            </a:r>
          </a:p>
          <a:p>
            <a:pPr lvl="1"/>
            <a:r>
              <a:rPr lang="fr-FR" altLang="fr-FR" smtClean="0"/>
              <a:t>Dans le choix des hommes (compétences rares [pour le moment])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Waterfall_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2192338"/>
            <a:ext cx="5260975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3450" y="44450"/>
            <a:ext cx="8605838" cy="782638"/>
          </a:xfrm>
        </p:spPr>
        <p:txBody>
          <a:bodyPr/>
          <a:lstStyle/>
          <a:p>
            <a:r>
              <a:rPr lang="fr-FR" altLang="fr-FR" smtClean="0"/>
              <a:t>Annexe: Années 70 : le processus en « cascade »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836613"/>
            <a:ext cx="8723313" cy="1577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J"/>
            </a:pPr>
            <a:r>
              <a:rPr lang="fr-FR" altLang="fr-FR" smtClean="0"/>
              <a:t> La pensée précède l’action : une construction doit avoir un plan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fr-FR" altLang="fr-FR" smtClean="0"/>
              <a:t> Faut-il finir le plan avant de commencer à construire 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altLang="fr-FR" smtClean="0">
                <a:sym typeface="Wingdings" panose="05000000000000000000" pitchFamily="2" charset="2"/>
              </a:rPr>
              <a:t> « critères de fin de phase » : </a:t>
            </a:r>
            <a:r>
              <a:rPr lang="fr-FR" altLang="fr-FR" smtClean="0"/>
              <a:t>30 ans de psycho-rigidité, avant d’accepter le développement incrémental et le « tuilage » des tâches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15925" y="5943600"/>
            <a:ext cx="3395663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http://en.wikipedia.org/wiki/Waterfall_model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3450" y="44450"/>
            <a:ext cx="8605838" cy="782638"/>
          </a:xfrm>
        </p:spPr>
        <p:txBody>
          <a:bodyPr/>
          <a:lstStyle/>
          <a:p>
            <a:r>
              <a:rPr lang="fr-FR" altLang="fr-FR" smtClean="0"/>
              <a:t>Annexe: Années 80 : le </a:t>
            </a:r>
            <a:r>
              <a:rPr lang="fr-FR" altLang="fr-FR" u="sng" smtClean="0"/>
              <a:t>cycle</a:t>
            </a:r>
            <a:r>
              <a:rPr lang="fr-FR" altLang="fr-FR" smtClean="0"/>
              <a:t> en « V »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9163" y="914400"/>
            <a:ext cx="7202487" cy="1600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J"/>
            </a:pPr>
            <a:r>
              <a:rPr lang="fr-FR" altLang="fr-FR" sz="1900" smtClean="0"/>
              <a:t> C’est bien un cycle (englobant le « V » : non représenté)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J"/>
            </a:pPr>
            <a:r>
              <a:rPr lang="fr-FR" altLang="fr-FR" sz="1900" smtClean="0"/>
              <a:t> On vérifie ce qu’on a spécifié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fr-FR" altLang="fr-FR" sz="1900" smtClean="0"/>
              <a:t> puis-je faire le cycle n+1 incrémentalement ?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fr-FR" altLang="fr-FR" sz="1500" smtClean="0"/>
              <a:t> « non-regression » par delta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fr-FR" altLang="fr-FR" sz="1500" smtClean="0"/>
              <a:t> « Analyse d’impact »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85800" y="2667000"/>
            <a:ext cx="1447800" cy="609600"/>
          </a:xfrm>
          <a:prstGeom prst="rect">
            <a:avLst/>
          </a:prstGeom>
          <a:solidFill>
            <a:schemeClr val="hlink"/>
          </a:solidFill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Requirements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209800" y="3657600"/>
            <a:ext cx="1447800" cy="609600"/>
          </a:xfrm>
          <a:prstGeom prst="rect">
            <a:avLst/>
          </a:prstGeom>
          <a:solidFill>
            <a:schemeClr val="hlink"/>
          </a:solidFill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Design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962400" y="4572000"/>
            <a:ext cx="1447800" cy="609600"/>
          </a:xfrm>
          <a:prstGeom prst="rect">
            <a:avLst/>
          </a:prstGeom>
          <a:solidFill>
            <a:schemeClr val="hlink"/>
          </a:solidFill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Implementation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5791200" y="5486400"/>
            <a:ext cx="1447800" cy="609600"/>
          </a:xfrm>
          <a:prstGeom prst="rect">
            <a:avLst/>
          </a:prstGeom>
          <a:solidFill>
            <a:schemeClr val="hlink"/>
          </a:solidFill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Verification</a:t>
            </a:r>
          </a:p>
        </p:txBody>
      </p:sp>
      <p:sp>
        <p:nvSpPr>
          <p:cNvPr id="270344" name="Line 8"/>
          <p:cNvSpPr>
            <a:spLocks noChangeShapeType="1"/>
          </p:cNvSpPr>
          <p:nvPr/>
        </p:nvSpPr>
        <p:spPr bwMode="auto">
          <a:xfrm flipV="1">
            <a:off x="6477000" y="4343400"/>
            <a:ext cx="0" cy="1143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5791200" y="3657600"/>
            <a:ext cx="1447800" cy="609600"/>
          </a:xfrm>
          <a:prstGeom prst="rect">
            <a:avLst/>
          </a:prstGeom>
          <a:solidFill>
            <a:schemeClr val="hlink"/>
          </a:solidFill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Verification</a:t>
            </a: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7772400" y="2667000"/>
            <a:ext cx="1447800" cy="609600"/>
          </a:xfrm>
          <a:prstGeom prst="rect">
            <a:avLst/>
          </a:prstGeom>
          <a:solidFill>
            <a:schemeClr val="hlink"/>
          </a:solidFill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Verification</a:t>
            </a:r>
          </a:p>
        </p:txBody>
      </p:sp>
      <p:sp>
        <p:nvSpPr>
          <p:cNvPr id="270347" name="Line 11"/>
          <p:cNvSpPr>
            <a:spLocks noChangeShapeType="1"/>
          </p:cNvSpPr>
          <p:nvPr/>
        </p:nvSpPr>
        <p:spPr bwMode="auto">
          <a:xfrm flipV="1">
            <a:off x="6553200" y="3352800"/>
            <a:ext cx="1981200" cy="2133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270348" name="AutoShape 12"/>
          <p:cNvSpPr>
            <a:spLocks noChangeArrowheads="1"/>
          </p:cNvSpPr>
          <p:nvPr/>
        </p:nvSpPr>
        <p:spPr bwMode="auto">
          <a:xfrm>
            <a:off x="3733800" y="3886200"/>
            <a:ext cx="1981200" cy="1524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270349" name="AutoShape 13"/>
          <p:cNvSpPr>
            <a:spLocks noChangeArrowheads="1"/>
          </p:cNvSpPr>
          <p:nvPr/>
        </p:nvSpPr>
        <p:spPr bwMode="auto">
          <a:xfrm>
            <a:off x="2286000" y="2895600"/>
            <a:ext cx="5334000" cy="152400"/>
          </a:xfrm>
          <a:prstGeom prst="rightArrow">
            <a:avLst>
              <a:gd name="adj1" fmla="val 50000"/>
              <a:gd name="adj2" fmla="val 875000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270350" name="Rectangle 14"/>
          <p:cNvSpPr>
            <a:spLocks noChangeArrowheads="1"/>
          </p:cNvSpPr>
          <p:nvPr/>
        </p:nvSpPr>
        <p:spPr bwMode="auto">
          <a:xfrm>
            <a:off x="5791200" y="5486400"/>
            <a:ext cx="1447800" cy="6096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857250" y="4941888"/>
            <a:ext cx="2228850" cy="668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1982 : DO-178 : Etat de l’Art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= protection juridique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= ingénierie sereine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  <p:bldP spid="270345" grpId="0" animBg="1" autoUpdateAnimBg="0"/>
      <p:bldP spid="270346" grpId="0" animBg="1" autoUpdateAnimBg="0"/>
      <p:bldP spid="270348" grpId="0" animBg="1"/>
      <p:bldP spid="270349" grpId="0" animBg="1"/>
      <p:bldP spid="270350" grpId="0" animBg="1"/>
      <p:bldP spid="2703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Logiciel et probabilités</a:t>
            </a:r>
            <a:endParaRPr lang="fr-FR" altLang="fr-FR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56" y="2060848"/>
            <a:ext cx="2232248" cy="587275"/>
          </a:xfrm>
        </p:spPr>
        <p:txBody>
          <a:bodyPr/>
          <a:lstStyle/>
          <a:p>
            <a:pPr>
              <a:defRPr/>
            </a:pPr>
            <a:r>
              <a:rPr lang="fr-FR" altLang="fr-FR" dirty="0" smtClean="0"/>
              <a:t>DO178 (1981)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720752" y="799677"/>
            <a:ext cx="7185248" cy="236750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16024" y="3284984"/>
            <a:ext cx="5961112" cy="118245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44488" y="4581128"/>
            <a:ext cx="5477639" cy="1724266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313376" y="4365104"/>
            <a:ext cx="3592624" cy="109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>
            <a:lvl1pPr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4"/>
              <a:defRPr sz="2100" b="1" kern="1200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1pPr>
            <a:lvl2pPr marL="327025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•"/>
              <a:defRPr sz="1700" b="1" kern="1200">
                <a:solidFill>
                  <a:srgbClr val="074A87"/>
                </a:solidFill>
                <a:latin typeface="+mn-lt"/>
                <a:ea typeface="+mn-ea"/>
                <a:cs typeface="+mn-cs"/>
              </a:defRPr>
            </a:lvl2pPr>
            <a:lvl3pPr marL="654050" indent="1619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-"/>
              <a:defRPr sz="1600" kern="1200">
                <a:solidFill>
                  <a:srgbClr val="663300"/>
                </a:solidFill>
                <a:latin typeface="+mn-lt"/>
                <a:ea typeface="+mn-ea"/>
                <a:cs typeface="+mn-cs"/>
              </a:defRPr>
            </a:lvl3pPr>
            <a:lvl4pPr marL="981075" indent="17780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Font typeface="Webdings" panose="05030102010509060703" pitchFamily="18" charset="2"/>
              <a:buChar char="6"/>
              <a:defRPr sz="1400" kern="1200">
                <a:solidFill>
                  <a:srgbClr val="074A87"/>
                </a:solidFill>
                <a:latin typeface="+mn-lt"/>
                <a:ea typeface="+mn-ea"/>
                <a:cs typeface="+mn-cs"/>
              </a:defRPr>
            </a:lvl4pPr>
            <a:lvl5pPr marL="1323975" indent="1682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dirty="0" smtClean="0"/>
              <a:t>Gestion de projet :</a:t>
            </a:r>
          </a:p>
          <a:p>
            <a:pPr lvl="1">
              <a:defRPr/>
            </a:pPr>
            <a:r>
              <a:rPr lang="fr-FR" altLang="fr-FR" dirty="0" smtClean="0"/>
              <a:t>«  </a:t>
            </a:r>
            <a:r>
              <a:rPr lang="en-US" dirty="0"/>
              <a:t>Using Software Reliability Growth Models in </a:t>
            </a:r>
            <a:r>
              <a:rPr lang="en-US" dirty="0" smtClean="0"/>
              <a:t>Practice “</a:t>
            </a:r>
            <a:endParaRPr lang="fr-FR" altLang="fr-FR" dirty="0" smtClean="0"/>
          </a:p>
        </p:txBody>
      </p:sp>
      <p:cxnSp>
        <p:nvCxnSpPr>
          <p:cNvPr id="7" name="Connecteur droit 6"/>
          <p:cNvCxnSpPr/>
          <p:nvPr/>
        </p:nvCxnSpPr>
        <p:spPr bwMode="auto">
          <a:xfrm>
            <a:off x="416496" y="3211614"/>
            <a:ext cx="9073008" cy="136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cteur droit 19"/>
          <p:cNvCxnSpPr/>
          <p:nvPr/>
        </p:nvCxnSpPr>
        <p:spPr bwMode="auto">
          <a:xfrm flipV="1">
            <a:off x="6393160" y="3211614"/>
            <a:ext cx="0" cy="295369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930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0388" y="44450"/>
            <a:ext cx="9361487" cy="782638"/>
          </a:xfrm>
        </p:spPr>
        <p:txBody>
          <a:bodyPr/>
          <a:lstStyle/>
          <a:p>
            <a:r>
              <a:rPr lang="fr-FR" altLang="fr-FR" smtClean="0"/>
              <a:t>Annexe: Années 90 :  « exigences », traçabilité et système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2188" y="838200"/>
            <a:ext cx="8580437" cy="1676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J"/>
            </a:pPr>
            <a:r>
              <a:rPr lang="fr-FR" altLang="fr-FR" smtClean="0"/>
              <a:t> Analyse d’impact et non-régression par delta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J"/>
            </a:pPr>
            <a:r>
              <a:rPr lang="fr-FR" altLang="fr-FR" smtClean="0"/>
              <a:t> les exigences sont enfin vérifiables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J"/>
            </a:pPr>
            <a:r>
              <a:rPr lang="fr-FR" altLang="fr-FR" smtClean="0"/>
              <a:t> méthode formelle « B » : conception et vérification </a:t>
            </a:r>
            <a:r>
              <a:rPr lang="fr-FR" altLang="fr-FR" u="sng" smtClean="0"/>
              <a:t>simultanées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fr-FR" altLang="fr-FR" smtClean="0"/>
              <a:t> démonstration de couverture des exigences : travail de romain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fr-FR" altLang="fr-FR" smtClean="0"/>
              <a:t> d’autant plus qu’on étend la démarche aux systèmes complets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85800" y="2947988"/>
            <a:ext cx="1447800" cy="609600"/>
          </a:xfrm>
          <a:prstGeom prst="rect">
            <a:avLst/>
          </a:prstGeom>
          <a:solidFill>
            <a:schemeClr val="hlink"/>
          </a:solidFill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spécification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209800" y="3938588"/>
            <a:ext cx="1447800" cy="609600"/>
          </a:xfrm>
          <a:prstGeom prst="rect">
            <a:avLst/>
          </a:prstGeom>
          <a:solidFill>
            <a:schemeClr val="hlink"/>
          </a:solidFill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conception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962400" y="4852988"/>
            <a:ext cx="1447800" cy="609600"/>
          </a:xfrm>
          <a:prstGeom prst="rect">
            <a:avLst/>
          </a:prstGeom>
          <a:solidFill>
            <a:schemeClr val="hlink"/>
          </a:solidFill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réalisation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791200" y="3938588"/>
            <a:ext cx="1447800" cy="609600"/>
          </a:xfrm>
          <a:prstGeom prst="rect">
            <a:avLst/>
          </a:prstGeom>
          <a:solidFill>
            <a:schemeClr val="hlink"/>
          </a:solidFill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Procédures et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résultats de test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7772400" y="2947988"/>
            <a:ext cx="1447800" cy="609600"/>
          </a:xfrm>
          <a:prstGeom prst="rect">
            <a:avLst/>
          </a:prstGeom>
          <a:solidFill>
            <a:schemeClr val="hlink"/>
          </a:solidFill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Procédures et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résultats de test</a:t>
            </a:r>
          </a:p>
        </p:txBody>
      </p:sp>
      <p:grpSp>
        <p:nvGrpSpPr>
          <p:cNvPr id="271402" name="Group 42"/>
          <p:cNvGrpSpPr>
            <a:grpSpLocks/>
          </p:cNvGrpSpPr>
          <p:nvPr/>
        </p:nvGrpSpPr>
        <p:grpSpPr bwMode="auto">
          <a:xfrm>
            <a:off x="3657600" y="4014788"/>
            <a:ext cx="228600" cy="457200"/>
            <a:chOff x="2304" y="2529"/>
            <a:chExt cx="144" cy="288"/>
          </a:xfrm>
        </p:grpSpPr>
        <p:sp>
          <p:nvSpPr>
            <p:cNvPr id="32806" name="Line 9"/>
            <p:cNvSpPr>
              <a:spLocks noChangeShapeType="1"/>
            </p:cNvSpPr>
            <p:nvPr/>
          </p:nvSpPr>
          <p:spPr bwMode="auto">
            <a:xfrm flipV="1">
              <a:off x="2304" y="2721"/>
              <a:ext cx="1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807" name="Line 10"/>
            <p:cNvSpPr>
              <a:spLocks noChangeShapeType="1"/>
            </p:cNvSpPr>
            <p:nvPr/>
          </p:nvSpPr>
          <p:spPr bwMode="auto">
            <a:xfrm flipV="1">
              <a:off x="2304" y="2769"/>
              <a:ext cx="1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808" name="Line 11"/>
            <p:cNvSpPr>
              <a:spLocks noChangeShapeType="1"/>
            </p:cNvSpPr>
            <p:nvPr/>
          </p:nvSpPr>
          <p:spPr bwMode="auto">
            <a:xfrm flipV="1">
              <a:off x="2304" y="2817"/>
              <a:ext cx="1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809" name="Line 12"/>
            <p:cNvSpPr>
              <a:spLocks noChangeShapeType="1"/>
            </p:cNvSpPr>
            <p:nvPr/>
          </p:nvSpPr>
          <p:spPr bwMode="auto">
            <a:xfrm flipV="1">
              <a:off x="2304" y="2529"/>
              <a:ext cx="1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810" name="Line 13"/>
            <p:cNvSpPr>
              <a:spLocks noChangeShapeType="1"/>
            </p:cNvSpPr>
            <p:nvPr/>
          </p:nvSpPr>
          <p:spPr bwMode="auto">
            <a:xfrm flipV="1">
              <a:off x="2304" y="2577"/>
              <a:ext cx="1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811" name="Line 14"/>
            <p:cNvSpPr>
              <a:spLocks noChangeShapeType="1"/>
            </p:cNvSpPr>
            <p:nvPr/>
          </p:nvSpPr>
          <p:spPr bwMode="auto">
            <a:xfrm flipV="1">
              <a:off x="2304" y="2625"/>
              <a:ext cx="1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812" name="Line 15"/>
            <p:cNvSpPr>
              <a:spLocks noChangeShapeType="1"/>
            </p:cNvSpPr>
            <p:nvPr/>
          </p:nvSpPr>
          <p:spPr bwMode="auto">
            <a:xfrm flipV="1">
              <a:off x="2304" y="2673"/>
              <a:ext cx="1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</p:grpSp>
      <p:grpSp>
        <p:nvGrpSpPr>
          <p:cNvPr id="271403" name="Group 43"/>
          <p:cNvGrpSpPr>
            <a:grpSpLocks/>
          </p:cNvGrpSpPr>
          <p:nvPr/>
        </p:nvGrpSpPr>
        <p:grpSpPr bwMode="auto">
          <a:xfrm>
            <a:off x="4343400" y="4014788"/>
            <a:ext cx="1447800" cy="457200"/>
            <a:chOff x="2736" y="2529"/>
            <a:chExt cx="912" cy="288"/>
          </a:xfrm>
        </p:grpSpPr>
        <p:sp>
          <p:nvSpPr>
            <p:cNvPr id="32799" name="Line 17"/>
            <p:cNvSpPr>
              <a:spLocks noChangeShapeType="1"/>
            </p:cNvSpPr>
            <p:nvPr/>
          </p:nvSpPr>
          <p:spPr bwMode="auto">
            <a:xfrm flipV="1">
              <a:off x="2736" y="2529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800" name="Line 18"/>
            <p:cNvSpPr>
              <a:spLocks noChangeShapeType="1"/>
            </p:cNvSpPr>
            <p:nvPr/>
          </p:nvSpPr>
          <p:spPr bwMode="auto">
            <a:xfrm flipV="1">
              <a:off x="2736" y="2577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801" name="Line 19"/>
            <p:cNvSpPr>
              <a:spLocks noChangeShapeType="1"/>
            </p:cNvSpPr>
            <p:nvPr/>
          </p:nvSpPr>
          <p:spPr bwMode="auto">
            <a:xfrm flipV="1">
              <a:off x="2736" y="2625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802" name="Line 20"/>
            <p:cNvSpPr>
              <a:spLocks noChangeShapeType="1"/>
            </p:cNvSpPr>
            <p:nvPr/>
          </p:nvSpPr>
          <p:spPr bwMode="auto">
            <a:xfrm flipV="1">
              <a:off x="2736" y="2673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803" name="Line 21"/>
            <p:cNvSpPr>
              <a:spLocks noChangeShapeType="1"/>
            </p:cNvSpPr>
            <p:nvPr/>
          </p:nvSpPr>
          <p:spPr bwMode="auto">
            <a:xfrm flipV="1">
              <a:off x="2736" y="2721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804" name="Line 22"/>
            <p:cNvSpPr>
              <a:spLocks noChangeShapeType="1"/>
            </p:cNvSpPr>
            <p:nvPr/>
          </p:nvSpPr>
          <p:spPr bwMode="auto">
            <a:xfrm flipV="1">
              <a:off x="2736" y="2769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805" name="Line 23"/>
            <p:cNvSpPr>
              <a:spLocks noChangeShapeType="1"/>
            </p:cNvSpPr>
            <p:nvPr/>
          </p:nvSpPr>
          <p:spPr bwMode="auto">
            <a:xfrm flipV="1">
              <a:off x="2736" y="2817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</p:grpSp>
      <p:grpSp>
        <p:nvGrpSpPr>
          <p:cNvPr id="271401" name="Group 41"/>
          <p:cNvGrpSpPr>
            <a:grpSpLocks/>
          </p:cNvGrpSpPr>
          <p:nvPr/>
        </p:nvGrpSpPr>
        <p:grpSpPr bwMode="auto">
          <a:xfrm>
            <a:off x="1295400" y="3557588"/>
            <a:ext cx="914400" cy="914400"/>
            <a:chOff x="816" y="2241"/>
            <a:chExt cx="576" cy="576"/>
          </a:xfrm>
        </p:grpSpPr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>
              <a:off x="1104" y="2241"/>
              <a:ext cx="288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1056" y="2241"/>
              <a:ext cx="336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>
              <a:off x="1008" y="2241"/>
              <a:ext cx="384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>
              <a:off x="960" y="2241"/>
              <a:ext cx="432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912" y="2241"/>
              <a:ext cx="480" cy="4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864" y="2241"/>
              <a:ext cx="528" cy="52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816" y="2241"/>
              <a:ext cx="576" cy="57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</p:grpSp>
      <p:grpSp>
        <p:nvGrpSpPr>
          <p:cNvPr id="271400" name="Group 40"/>
          <p:cNvGrpSpPr>
            <a:grpSpLocks/>
          </p:cNvGrpSpPr>
          <p:nvPr/>
        </p:nvGrpSpPr>
        <p:grpSpPr bwMode="auto">
          <a:xfrm>
            <a:off x="2438400" y="2947988"/>
            <a:ext cx="1905000" cy="1600200"/>
            <a:chOff x="1536" y="1857"/>
            <a:chExt cx="1200" cy="1008"/>
          </a:xfrm>
        </p:grpSpPr>
        <p:sp>
          <p:nvSpPr>
            <p:cNvPr id="32790" name="Rectangle 16"/>
            <p:cNvSpPr>
              <a:spLocks noChangeArrowheads="1"/>
            </p:cNvSpPr>
            <p:nvPr/>
          </p:nvSpPr>
          <p:spPr bwMode="auto">
            <a:xfrm>
              <a:off x="2448" y="2481"/>
              <a:ext cx="288" cy="384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solidFill>
                    <a:srgbClr val="084887"/>
                  </a:solidFill>
                </a:rPr>
                <a:t>cas de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solidFill>
                    <a:srgbClr val="084887"/>
                  </a:solidFill>
                </a:rPr>
                <a:t>test</a:t>
              </a:r>
            </a:p>
          </p:txBody>
        </p:sp>
        <p:sp>
          <p:nvSpPr>
            <p:cNvPr id="32791" name="Rectangle 31"/>
            <p:cNvSpPr>
              <a:spLocks noChangeArrowheads="1"/>
            </p:cNvSpPr>
            <p:nvPr/>
          </p:nvSpPr>
          <p:spPr bwMode="auto">
            <a:xfrm>
              <a:off x="1536" y="1857"/>
              <a:ext cx="288" cy="384"/>
            </a:xfrm>
            <a:prstGeom prst="rect">
              <a:avLst/>
            </a:prstGeom>
            <a:solidFill>
              <a:schemeClr val="hlink"/>
            </a:solidFill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solidFill>
                    <a:srgbClr val="084887"/>
                  </a:solidFill>
                </a:rPr>
                <a:t>cas de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solidFill>
                    <a:srgbClr val="084887"/>
                  </a:solidFill>
                </a:rPr>
                <a:t>test</a:t>
              </a:r>
            </a:p>
          </p:txBody>
        </p:sp>
      </p:grpSp>
      <p:sp>
        <p:nvSpPr>
          <p:cNvPr id="271392" name="Line 32"/>
          <p:cNvSpPr>
            <a:spLocks noChangeShapeType="1"/>
          </p:cNvSpPr>
          <p:nvPr/>
        </p:nvSpPr>
        <p:spPr bwMode="auto">
          <a:xfrm>
            <a:off x="3200400" y="5767388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271393" name="Text Box 33"/>
          <p:cNvSpPr txBox="1">
            <a:spLocks noChangeArrowheads="1"/>
          </p:cNvSpPr>
          <p:nvPr/>
        </p:nvSpPr>
        <p:spPr bwMode="auto">
          <a:xfrm>
            <a:off x="3427413" y="5943600"/>
            <a:ext cx="2744787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Vérification : on fait </a:t>
            </a:r>
            <a:r>
              <a:rPr lang="fr-FR" altLang="fr-FR" sz="1200" u="sng">
                <a:solidFill>
                  <a:srgbClr val="084887"/>
                </a:solidFill>
              </a:rPr>
              <a:t>bien</a:t>
            </a:r>
            <a:r>
              <a:rPr lang="fr-FR" altLang="fr-FR" sz="1200">
                <a:solidFill>
                  <a:srgbClr val="084887"/>
                </a:solidFill>
              </a:rPr>
              <a:t> le produit</a:t>
            </a:r>
          </a:p>
        </p:txBody>
      </p:sp>
      <p:sp>
        <p:nvSpPr>
          <p:cNvPr id="271394" name="Line 34"/>
          <p:cNvSpPr>
            <a:spLocks noChangeShapeType="1"/>
          </p:cNvSpPr>
          <p:nvPr/>
        </p:nvSpPr>
        <p:spPr bwMode="auto">
          <a:xfrm>
            <a:off x="304800" y="3405188"/>
            <a:ext cx="198120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271395" name="Text Box 35"/>
          <p:cNvSpPr txBox="1">
            <a:spLocks noChangeArrowheads="1"/>
          </p:cNvSpPr>
          <p:nvPr/>
        </p:nvSpPr>
        <p:spPr bwMode="auto">
          <a:xfrm>
            <a:off x="112713" y="4471988"/>
            <a:ext cx="1744662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Validation 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fr-FR" altLang="fr-FR" sz="1200">
              <a:solidFill>
                <a:srgbClr val="084887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on fait le </a:t>
            </a:r>
            <a:r>
              <a:rPr lang="fr-FR" altLang="fr-FR" sz="1200" u="sng">
                <a:solidFill>
                  <a:srgbClr val="084887"/>
                </a:solidFill>
              </a:rPr>
              <a:t>bon</a:t>
            </a:r>
            <a:r>
              <a:rPr lang="fr-FR" altLang="fr-FR" sz="1200">
                <a:solidFill>
                  <a:srgbClr val="084887"/>
                </a:solidFill>
              </a:rPr>
              <a:t> produit</a:t>
            </a:r>
          </a:p>
        </p:txBody>
      </p:sp>
      <p:sp>
        <p:nvSpPr>
          <p:cNvPr id="271396" name="Text Box 36"/>
          <p:cNvSpPr txBox="1">
            <a:spLocks noChangeArrowheads="1"/>
          </p:cNvSpPr>
          <p:nvPr/>
        </p:nvSpPr>
        <p:spPr bwMode="auto">
          <a:xfrm>
            <a:off x="6477000" y="4797425"/>
            <a:ext cx="3205163" cy="696913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1992 : deux philosophies opposées :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Avionique : DO178B : test avec « mcdc »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Ferroviaire : Méteor (L14) : la méthode B</a:t>
            </a:r>
          </a:p>
        </p:txBody>
      </p:sp>
      <p:sp>
        <p:nvSpPr>
          <p:cNvPr id="271398" name="Text Box 38"/>
          <p:cNvSpPr txBox="1">
            <a:spLocks noChangeArrowheads="1"/>
          </p:cNvSpPr>
          <p:nvPr/>
        </p:nvSpPr>
        <p:spPr bwMode="auto">
          <a:xfrm>
            <a:off x="249238" y="5229225"/>
            <a:ext cx="1319212" cy="3032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Valider = éviter</a:t>
            </a:r>
          </a:p>
        </p:txBody>
      </p:sp>
      <p:sp>
        <p:nvSpPr>
          <p:cNvPr id="271399" name="Text Box 39"/>
          <p:cNvSpPr txBox="1">
            <a:spLocks noChangeArrowheads="1"/>
          </p:cNvSpPr>
          <p:nvPr/>
        </p:nvSpPr>
        <p:spPr bwMode="auto">
          <a:xfrm>
            <a:off x="6672263" y="5876925"/>
            <a:ext cx="1477962" cy="3032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Vérifier =détecter</a:t>
            </a:r>
          </a:p>
        </p:txBody>
      </p:sp>
      <p:sp>
        <p:nvSpPr>
          <p:cNvPr id="32788" name="AutoShape 44"/>
          <p:cNvSpPr>
            <a:spLocks noChangeArrowheads="1"/>
          </p:cNvSpPr>
          <p:nvPr/>
        </p:nvSpPr>
        <p:spPr bwMode="auto">
          <a:xfrm>
            <a:off x="3297238" y="3500438"/>
            <a:ext cx="1008062" cy="431800"/>
          </a:xfrm>
          <a:prstGeom prst="leftArrow">
            <a:avLst>
              <a:gd name="adj1" fmla="val 50000"/>
              <a:gd name="adj2" fmla="val 58364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XP &amp; TDD</a:t>
            </a:r>
          </a:p>
        </p:txBody>
      </p:sp>
      <p:sp>
        <p:nvSpPr>
          <p:cNvPr id="32789" name="AutoShape 45"/>
          <p:cNvSpPr>
            <a:spLocks noChangeArrowheads="1"/>
          </p:cNvSpPr>
          <p:nvPr/>
        </p:nvSpPr>
        <p:spPr bwMode="auto">
          <a:xfrm>
            <a:off x="1857375" y="2492375"/>
            <a:ext cx="1008063" cy="431800"/>
          </a:xfrm>
          <a:prstGeom prst="leftArrow">
            <a:avLst>
              <a:gd name="adj1" fmla="val 50000"/>
              <a:gd name="adj2" fmla="val 58364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XP &amp; TDD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autoUpdateAnimBg="0"/>
      <p:bldP spid="271393" grpId="0"/>
      <p:bldP spid="271395" grpId="0"/>
      <p:bldP spid="271396" grpId="0" animBg="1"/>
      <p:bldP spid="271398" grpId="0" animBg="1"/>
      <p:bldP spid="27139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8800" y="55563"/>
            <a:ext cx="9363075" cy="782637"/>
          </a:xfrm>
        </p:spPr>
        <p:txBody>
          <a:bodyPr/>
          <a:lstStyle/>
          <a:p>
            <a:r>
              <a:rPr lang="fr-FR" altLang="fr-FR" smtClean="0"/>
              <a:t>Annexe: Années 80-90 : l’ « école Française » (1/2) : SAGA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3050" y="1628775"/>
            <a:ext cx="5111750" cy="4321175"/>
          </a:xfrm>
        </p:spPr>
        <p:txBody>
          <a:bodyPr/>
          <a:lstStyle/>
          <a:p>
            <a:r>
              <a:rPr lang="fr-FR" altLang="fr-FR" sz="1700" smtClean="0"/>
              <a:t>77 : Grafcet</a:t>
            </a:r>
          </a:p>
          <a:p>
            <a:endParaRPr lang="fr-FR" altLang="fr-FR" sz="1700" smtClean="0"/>
          </a:p>
          <a:p>
            <a:r>
              <a:rPr lang="fr-FR" altLang="fr-FR" sz="1700" smtClean="0"/>
              <a:t>A partir de 1984, 3 langages </a:t>
            </a:r>
            <a:r>
              <a:rPr lang="fr-FR" altLang="fr-FR" sz="1700" u="sng" smtClean="0"/>
              <a:t>synchrones</a:t>
            </a:r>
            <a:r>
              <a:rPr lang="fr-FR" altLang="fr-FR" sz="1700" smtClean="0"/>
              <a:t> :</a:t>
            </a:r>
          </a:p>
          <a:p>
            <a:r>
              <a:rPr lang="fr-FR" altLang="fr-FR" sz="1700" smtClean="0"/>
              <a:t>Lustre (Caspi / Halbwachs)</a:t>
            </a:r>
          </a:p>
          <a:p>
            <a:pPr lvl="1"/>
            <a:r>
              <a:rPr lang="fr-FR" altLang="fr-FR" sz="1600" smtClean="0"/>
              <a:t>Univ. de Grenoble (futur Verimag)</a:t>
            </a:r>
          </a:p>
          <a:p>
            <a:r>
              <a:rPr lang="fr-FR" altLang="fr-FR" sz="1700" smtClean="0"/>
              <a:t>Esterel (Berry / Marmorat / Rigault)</a:t>
            </a:r>
          </a:p>
          <a:p>
            <a:r>
              <a:rPr lang="fr-FR" altLang="fr-FR" sz="1700" smtClean="0"/>
              <a:t>Signal (Benveniste / Le Guernic)</a:t>
            </a:r>
          </a:p>
          <a:p>
            <a:endParaRPr lang="fr-FR" altLang="fr-FR" sz="1700" smtClean="0"/>
          </a:p>
          <a:p>
            <a:r>
              <a:rPr lang="fr-FR" altLang="fr-FR" sz="1700" i="1" smtClean="0"/>
              <a:t>( Cadence : Verilog )</a:t>
            </a:r>
          </a:p>
          <a:p>
            <a:pPr lvl="1"/>
            <a:r>
              <a:rPr lang="fr-FR" altLang="fr-FR" sz="1600" smtClean="0"/>
              <a:t>« Spice du numérique »</a:t>
            </a:r>
          </a:p>
          <a:p>
            <a:endParaRPr lang="fr-FR" altLang="fr-FR" sz="1700" smtClean="0"/>
          </a:p>
          <a:p>
            <a:r>
              <a:rPr lang="fr-FR" altLang="fr-FR" sz="1700" smtClean="0"/>
              <a:t>Lustre = </a:t>
            </a:r>
            <a:r>
              <a:rPr lang="fr-FR" altLang="fr-FR" sz="1700" u="sng" smtClean="0"/>
              <a:t>LU</a:t>
            </a:r>
            <a:r>
              <a:rPr lang="fr-FR" altLang="fr-FR" sz="1700" smtClean="0"/>
              <a:t>cid </a:t>
            </a:r>
            <a:r>
              <a:rPr lang="fr-FR" altLang="fr-FR" sz="1700" u="sng" smtClean="0"/>
              <a:t>S</a:t>
            </a:r>
            <a:r>
              <a:rPr lang="fr-FR" altLang="fr-FR" sz="1700" smtClean="0"/>
              <a:t>ynchrone </a:t>
            </a:r>
            <a:r>
              <a:rPr lang="fr-FR" altLang="fr-FR" sz="1700" u="sng" smtClean="0"/>
              <a:t>T</a:t>
            </a:r>
            <a:r>
              <a:rPr lang="fr-FR" altLang="fr-FR" sz="1700" smtClean="0"/>
              <a:t>emps </a:t>
            </a:r>
            <a:r>
              <a:rPr lang="fr-FR" altLang="fr-FR" sz="1700" u="sng" smtClean="0"/>
              <a:t>RE</a:t>
            </a:r>
            <a:r>
              <a:rPr lang="fr-FR" altLang="fr-FR" sz="1700" smtClean="0"/>
              <a:t>el</a:t>
            </a:r>
          </a:p>
          <a:p>
            <a:r>
              <a:rPr lang="fr-FR" altLang="fr-FR" sz="1700" u="sng" smtClean="0"/>
              <a:t>Synchrone : compilation efficace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68900" y="1052513"/>
            <a:ext cx="4683125" cy="1368425"/>
          </a:xfrm>
        </p:spPr>
        <p:txBody>
          <a:bodyPr/>
          <a:lstStyle/>
          <a:p>
            <a:r>
              <a:rPr lang="fr-FR" altLang="fr-FR" sz="1700" smtClean="0"/>
              <a:t>Tranche N4 des centrales nucléaires : arrêt d’urgence contrôlé par le système logiciel SPIN</a:t>
            </a:r>
          </a:p>
          <a:p>
            <a:pPr lvl="1"/>
            <a:r>
              <a:rPr lang="fr-FR" altLang="fr-FR" sz="1600" smtClean="0"/>
              <a:t>Merlin-Gérin (Grenoble)</a:t>
            </a:r>
          </a:p>
        </p:txBody>
      </p:sp>
      <p:sp>
        <p:nvSpPr>
          <p:cNvPr id="275461" name="Oval 5"/>
          <p:cNvSpPr>
            <a:spLocks noChangeArrowheads="1"/>
          </p:cNvSpPr>
          <p:nvPr/>
        </p:nvSpPr>
        <p:spPr bwMode="auto">
          <a:xfrm>
            <a:off x="1568450" y="2779713"/>
            <a:ext cx="1152525" cy="5048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275462" name="Oval 6"/>
          <p:cNvSpPr>
            <a:spLocks noChangeArrowheads="1"/>
          </p:cNvSpPr>
          <p:nvPr/>
        </p:nvSpPr>
        <p:spPr bwMode="auto">
          <a:xfrm>
            <a:off x="6969125" y="1844675"/>
            <a:ext cx="1152525" cy="5048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2792413" y="2924175"/>
            <a:ext cx="23050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>
            <a:off x="7473950" y="2420938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5168900" y="2852738"/>
            <a:ext cx="468312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/>
          <a:lstStyle>
            <a:lvl1pPr indent="161925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700"/>
              <a:t>SAGA : </a:t>
            </a:r>
            <a:r>
              <a:rPr lang="fr-FR" altLang="fr-FR" sz="1700" u="sng"/>
              <a:t>S</a:t>
            </a:r>
            <a:r>
              <a:rPr lang="fr-FR" altLang="fr-FR" sz="1700"/>
              <a:t>pécification </a:t>
            </a:r>
            <a:r>
              <a:rPr lang="fr-FR" altLang="fr-FR" sz="1700" u="sng"/>
              <a:t>A</a:t>
            </a:r>
            <a:r>
              <a:rPr lang="fr-FR" altLang="fr-FR" sz="1700"/>
              <a:t>ssistée et </a:t>
            </a:r>
            <a:r>
              <a:rPr lang="fr-FR" altLang="fr-FR" sz="1700" u="sng"/>
              <a:t>G</a:t>
            </a:r>
            <a:r>
              <a:rPr lang="fr-FR" altLang="fr-FR" sz="1700"/>
              <a:t>énération </a:t>
            </a:r>
            <a:r>
              <a:rPr lang="fr-FR" altLang="fr-FR" sz="1700" u="sng"/>
              <a:t>A</a:t>
            </a:r>
            <a:r>
              <a:rPr lang="fr-FR" altLang="fr-FR" sz="1700"/>
              <a:t>utomatique</a:t>
            </a:r>
          </a:p>
          <a:p>
            <a:pPr lvl="1"/>
            <a:r>
              <a:rPr lang="fr-FR" altLang="fr-FR" sz="1600"/>
              <a:t>Pilaud et Bergerand</a:t>
            </a:r>
          </a:p>
          <a:p>
            <a:endParaRPr lang="fr-FR" altLang="fr-FR" sz="1700"/>
          </a:p>
          <a:p>
            <a:r>
              <a:rPr lang="fr-FR" altLang="fr-FR" sz="1700"/>
              <a:t>Verilog (Toulouse)</a:t>
            </a:r>
          </a:p>
          <a:p>
            <a:pPr lvl="1"/>
            <a:r>
              <a:rPr lang="fr-FR" altLang="fr-FR" sz="1600"/>
              <a:t>Pilaud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build="p"/>
      <p:bldP spid="275461" grpId="0" animBg="1"/>
      <p:bldP spid="275462" grpId="0" animBg="1"/>
      <p:bldP spid="275465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6288" y="55563"/>
            <a:ext cx="9129712" cy="782637"/>
          </a:xfrm>
        </p:spPr>
        <p:txBody>
          <a:bodyPr/>
          <a:lstStyle/>
          <a:p>
            <a:r>
              <a:rPr lang="fr-FR" altLang="fr-FR" smtClean="0"/>
              <a:t>Annexe: Années 80-90 : l’ « école Française » (2/2) : SAO</a:t>
            </a:r>
          </a:p>
        </p:txBody>
      </p:sp>
      <p:pic>
        <p:nvPicPr>
          <p:cNvPr id="34819" name="Picture 3" descr="Fl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 r="4990"/>
          <a:stretch>
            <a:fillRect/>
          </a:stretch>
        </p:blipFill>
        <p:spPr bwMode="auto">
          <a:xfrm>
            <a:off x="2463800" y="876300"/>
            <a:ext cx="767397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73050" y="1485900"/>
            <a:ext cx="2663825" cy="4776788"/>
          </a:xfrm>
        </p:spPr>
        <p:txBody>
          <a:bodyPr/>
          <a:lstStyle/>
          <a:p>
            <a:pPr>
              <a:buFont typeface="Webdings" panose="05030102010509060703" pitchFamily="18" charset="2"/>
              <a:buNone/>
            </a:pPr>
            <a:r>
              <a:rPr lang="fr-FR" altLang="fr-FR" smtClean="0"/>
              <a:t>A320 : « fly-by-wire »</a:t>
            </a:r>
          </a:p>
          <a:p>
            <a:r>
              <a:rPr lang="fr-FR" altLang="fr-FR" smtClean="0"/>
              <a:t>SAO : </a:t>
            </a:r>
            <a:r>
              <a:rPr lang="fr-FR" altLang="fr-FR" u="sng" smtClean="0"/>
              <a:t>S</a:t>
            </a:r>
            <a:r>
              <a:rPr lang="fr-FR" altLang="fr-FR" smtClean="0"/>
              <a:t>pécification </a:t>
            </a:r>
            <a:r>
              <a:rPr lang="fr-FR" altLang="fr-FR" u="sng" smtClean="0"/>
              <a:t>A</a:t>
            </a:r>
            <a:r>
              <a:rPr lang="fr-FR" altLang="fr-FR" smtClean="0"/>
              <a:t>ssistée par </a:t>
            </a:r>
            <a:r>
              <a:rPr lang="fr-FR" altLang="fr-FR" u="sng" smtClean="0"/>
              <a:t>O</a:t>
            </a:r>
            <a:r>
              <a:rPr lang="fr-FR" altLang="fr-FR" smtClean="0"/>
              <a:t>rdinateur</a:t>
            </a:r>
          </a:p>
          <a:p>
            <a:pPr lvl="1"/>
            <a:r>
              <a:rPr lang="fr-FR" altLang="fr-FR" smtClean="0"/>
              <a:t>pas de génération de code</a:t>
            </a:r>
          </a:p>
          <a:p>
            <a:r>
              <a:rPr lang="fr-FR" altLang="fr-FR" smtClean="0"/>
              <a:t>Lustre + SAO = SCADE</a:t>
            </a:r>
          </a:p>
          <a:p>
            <a:pPr lvl="1"/>
            <a:r>
              <a:rPr lang="fr-FR" altLang="fr-FR" smtClean="0"/>
              <a:t>A380</a:t>
            </a:r>
          </a:p>
          <a:p>
            <a:pPr lvl="1"/>
            <a:r>
              <a:rPr lang="fr-FR" altLang="fr-FR" smtClean="0"/>
              <a:t>KCG</a:t>
            </a:r>
          </a:p>
          <a:p>
            <a:pPr>
              <a:buFont typeface="Webdings" panose="05030102010509060703" pitchFamily="18" charset="2"/>
              <a:buNone/>
            </a:pPr>
            <a:endParaRPr lang="fr-FR" altLang="fr-FR" i="1" smtClean="0"/>
          </a:p>
          <a:p>
            <a:pPr>
              <a:buFont typeface="Webdings" panose="05030102010509060703" pitchFamily="18" charset="2"/>
              <a:buNone/>
            </a:pPr>
            <a:r>
              <a:rPr lang="fr-FR" altLang="fr-FR" i="1" smtClean="0"/>
              <a:t>( CS Transport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Wikipedia / « Méthode formelle »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725" y="825500"/>
            <a:ext cx="9201150" cy="5483225"/>
          </a:xfrm>
        </p:spPr>
        <p:txBody>
          <a:bodyPr/>
          <a:lstStyle/>
          <a:p>
            <a:pPr>
              <a:defRPr/>
            </a:pPr>
            <a:r>
              <a:rPr lang="fr-FR" altLang="fr-FR" dirty="0" smtClean="0"/>
              <a:t>« technique permettant de </a:t>
            </a:r>
            <a:r>
              <a:rPr lang="fr-FR" altLang="fr-FR" u="sng" dirty="0" smtClean="0"/>
              <a:t>raisonner</a:t>
            </a:r>
            <a:r>
              <a:rPr lang="fr-FR" altLang="fr-FR" dirty="0" smtClean="0"/>
              <a:t> rigoureusement, à l’aide de logique mathématique, sur des </a:t>
            </a:r>
            <a:r>
              <a:rPr lang="fr-FR" altLang="fr-FR" u="sng" dirty="0" smtClean="0"/>
              <a:t>programmes</a:t>
            </a:r>
            <a:r>
              <a:rPr lang="fr-FR" altLang="fr-FR" dirty="0" smtClean="0"/>
              <a:t> informatiques ou des matériels électroniques, afin de démontrer leur validité par rapport à une certaine </a:t>
            </a:r>
            <a:r>
              <a:rPr lang="fr-FR" altLang="fr-FR" u="sng" dirty="0" smtClean="0"/>
              <a:t>spécification</a:t>
            </a:r>
            <a:r>
              <a:rPr lang="fr-FR" altLang="fr-FR" dirty="0" smtClean="0"/>
              <a:t> ».</a:t>
            </a:r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r>
              <a:rPr lang="fr-FR" altLang="fr-FR" dirty="0" smtClean="0"/>
              <a:t>Au nombre de 3 :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fr-FR" altLang="fr-FR" dirty="0" smtClean="0"/>
              <a:t>1967 : La logique de Floyd-</a:t>
            </a:r>
            <a:r>
              <a:rPr lang="fr-FR" altLang="fr-FR" dirty="0" err="1" smtClean="0"/>
              <a:t>Hoare</a:t>
            </a:r>
            <a:endParaRPr lang="fr-FR" altLang="fr-FR" dirty="0" smtClean="0"/>
          </a:p>
          <a:p>
            <a:pPr lvl="2">
              <a:buFont typeface="Wingdings" pitchFamily="2" charset="2"/>
              <a:buChar char="Ø"/>
              <a:defRPr/>
            </a:pPr>
            <a:r>
              <a:rPr lang="fr-FR" altLang="fr-FR" dirty="0" smtClean="0"/>
              <a:t> Emergeant : </a:t>
            </a:r>
            <a:r>
              <a:rPr lang="fr-FR" altLang="fr-FR" i="1" dirty="0" smtClean="0"/>
              <a:t>extraction du contenu constructif d’une preuve (Coq[INRIA])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fr-FR" altLang="fr-FR" dirty="0" smtClean="0"/>
              <a:t>1978 : L’interprétation abstraite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fr-FR" altLang="fr-FR" dirty="0" smtClean="0"/>
              <a:t>1980 : Le « model </a:t>
            </a:r>
            <a:r>
              <a:rPr lang="fr-FR" altLang="fr-FR" dirty="0" err="1" smtClean="0"/>
              <a:t>checking</a:t>
            </a:r>
            <a:r>
              <a:rPr lang="fr-FR" altLang="fr-FR" dirty="0" smtClean="0"/>
              <a:t> »</a:t>
            </a:r>
          </a:p>
          <a:p>
            <a:pPr lvl="1">
              <a:buFont typeface="Wingdings" pitchFamily="2" charset="2"/>
              <a:buChar char="Ø"/>
              <a:defRPr/>
            </a:pPr>
            <a:endParaRPr lang="fr-FR" altLang="fr-FR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fr-FR" altLang="fr-FR" dirty="0" smtClean="0"/>
              <a:t>Attention aux imitations (« semi-formel » </a:t>
            </a:r>
            <a:r>
              <a:rPr lang="fr-FR" altLang="fr-FR" dirty="0" smtClean="0">
                <a:cs typeface="Arial" charset="0"/>
              </a:rPr>
              <a:t>~</a:t>
            </a:r>
            <a:r>
              <a:rPr lang="fr-FR" altLang="fr-FR" dirty="0" smtClean="0"/>
              <a:t> « défini formellement »)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fr-FR" altLang="fr-FR" dirty="0" smtClean="0"/>
              <a:t>Ex : </a:t>
            </a:r>
            <a:r>
              <a:rPr lang="fr-FR" altLang="fr-FR" dirty="0" err="1" smtClean="0"/>
              <a:t>Scade</a:t>
            </a:r>
            <a:r>
              <a:rPr lang="fr-FR" altLang="fr-FR" dirty="0" smtClean="0"/>
              <a:t>, Ada</a:t>
            </a:r>
          </a:p>
          <a:p>
            <a:pPr lvl="1">
              <a:buFont typeface="Wingdings" pitchFamily="2" charset="2"/>
              <a:buChar char="Ø"/>
              <a:defRPr/>
            </a:pPr>
            <a:endParaRPr lang="fr-FR" altLang="fr-FR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fr-FR" altLang="fr-FR" dirty="0" smtClean="0"/>
              <a:t>OBJECTIF : </a:t>
            </a:r>
            <a:r>
              <a:rPr lang="fr-FR" altLang="fr-FR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obligation de MOYEN </a:t>
            </a:r>
            <a:r>
              <a:rPr lang="fr-FR" altLang="fr-FR" u="sng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 obligation de RESULTAT</a:t>
            </a:r>
            <a:endParaRPr lang="fr-FR" altLang="fr-FR" u="sng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fr-FR" altLang="fr-FR" dirty="0" smtClean="0"/>
              <a:t>Sur une (petite) partie du cycle en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28" name="Picture 16" descr="sw_69_king_ex2_div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1536700"/>
            <a:ext cx="5113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4" descr="sw_b_divi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779463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5563"/>
            <a:ext cx="8972550" cy="782637"/>
          </a:xfrm>
        </p:spPr>
        <p:txBody>
          <a:bodyPr/>
          <a:lstStyle/>
          <a:p>
            <a:r>
              <a:rPr lang="fr-FR" altLang="fr-FR" smtClean="0"/>
              <a:t>1969 : James King prouve la division euclidienne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2650" y="820738"/>
            <a:ext cx="3598863" cy="447675"/>
          </a:xfrm>
        </p:spPr>
        <p:txBody>
          <a:bodyPr/>
          <a:lstStyle/>
          <a:p>
            <a:r>
              <a:rPr lang="fr-FR" altLang="fr-FR" sz="1900" smtClean="0"/>
              <a:t>doctorant de Robert Floyd</a:t>
            </a: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15925" y="2060575"/>
            <a:ext cx="3097213" cy="215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5311775" y="3860800"/>
            <a:ext cx="2089150" cy="215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415925" y="2276475"/>
            <a:ext cx="4392613" cy="2889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241925" y="5732463"/>
            <a:ext cx="3527425" cy="2889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5529263" y="4508500"/>
            <a:ext cx="2087562" cy="2873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pic>
        <p:nvPicPr>
          <p:cNvPr id="64527" name="Picture 15" descr="sw_b_division_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2924175"/>
            <a:ext cx="48577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415925" y="5013325"/>
            <a:ext cx="4321175" cy="2873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64519" grpId="0" animBg="1"/>
      <p:bldP spid="64520" grpId="0" animBg="1"/>
      <p:bldP spid="64521" grpId="0" animBg="1"/>
      <p:bldP spid="64522" grpId="0" animBg="1"/>
      <p:bldP spid="64525" grpId="0" animBg="1"/>
      <p:bldP spid="645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9" descr="sw_69_king_ex2_division_al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3589338"/>
            <a:ext cx="38957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28" descr="sw_69_king_ex2_preuv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804863"/>
            <a:ext cx="389413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27" descr="sw_69_king_ex2_preuv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804863"/>
            <a:ext cx="3783013" cy="55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3 ‘verification condition’ car 3 tronçons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6097588" y="3789363"/>
            <a:ext cx="0" cy="504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5233988" y="3860800"/>
            <a:ext cx="9175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FF0000"/>
                </a:solidFill>
              </a:rPr>
              <a:t>tronçon 1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V="1">
            <a:off x="2641600" y="4008438"/>
            <a:ext cx="2592388" cy="5730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7594" name="Arc 10"/>
          <p:cNvSpPr>
            <a:spLocks/>
          </p:cNvSpPr>
          <p:nvPr/>
        </p:nvSpPr>
        <p:spPr bwMode="auto">
          <a:xfrm>
            <a:off x="7105650" y="4724400"/>
            <a:ext cx="1441450" cy="1296988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4797"/>
                  <a:pt x="3204" y="8391"/>
                  <a:pt x="8649" y="4313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4797"/>
                  <a:pt x="3204" y="8391"/>
                  <a:pt x="8649" y="4313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/>
          <a:p>
            <a:endParaRPr lang="fr-FR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8618538" y="5229225"/>
            <a:ext cx="976312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FF0000"/>
                </a:solidFill>
              </a:rPr>
              <a:t>tronçon 2*</a:t>
            </a:r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6097588" y="4941888"/>
            <a:ext cx="0" cy="10080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5160963" y="5302250"/>
            <a:ext cx="9175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FF0000"/>
                </a:solidFill>
              </a:rPr>
              <a:t>tronçon 3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288925" y="1998663"/>
            <a:ext cx="3729038" cy="2889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288925" y="4519613"/>
            <a:ext cx="2289175" cy="2889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4657725" y="1844675"/>
            <a:ext cx="4392613" cy="2889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4081463" y="2060575"/>
            <a:ext cx="1152525" cy="33162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9050338" y="2133600"/>
            <a:ext cx="0" cy="3095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5881688" y="3502025"/>
            <a:ext cx="534987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FF0000"/>
                </a:solidFill>
              </a:rPr>
              <a:t>PRE</a:t>
            </a:r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5881688" y="4437063"/>
            <a:ext cx="47625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FF0000"/>
                </a:solidFill>
              </a:rPr>
              <a:t>INV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5819775" y="5949950"/>
            <a:ext cx="6381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FF0000"/>
                </a:solidFill>
              </a:rPr>
              <a:t>POST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288925" y="1208088"/>
            <a:ext cx="638175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FF0000"/>
                </a:solidFill>
              </a:rPr>
              <a:t>POST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288925" y="3295650"/>
            <a:ext cx="476250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FF0000"/>
                </a:solidFill>
              </a:rPr>
              <a:t>INV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/>
      <p:bldP spid="67595" grpId="0"/>
      <p:bldP spid="67597" grpId="0"/>
      <p:bldP spid="67600" grpId="0" animBg="1"/>
      <p:bldP spid="67601" grpId="0" animBg="1"/>
      <p:bldP spid="67602" grpId="0" animBg="1"/>
      <p:bldP spid="67606" grpId="0"/>
      <p:bldP spid="67607" grpId="0"/>
      <p:bldP spid="67608" grpId="0"/>
      <p:bldP spid="67609" grpId="0"/>
      <p:bldP spid="676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5" descr="sw_b_mini_spec_bid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1200150"/>
            <a:ext cx="3840162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7" name="Picture 17" descr="sw_b_mini_spec_bidon_stat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776288"/>
            <a:ext cx="76485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6" name="Picture 16" descr="sw_b_mini_spec_bidon_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573463"/>
            <a:ext cx="3836987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Un exemple plus simple (2 tronçons)</a:t>
            </a:r>
          </a:p>
        </p:txBody>
      </p:sp>
      <p:sp>
        <p:nvSpPr>
          <p:cNvPr id="66574" name="Oval 14"/>
          <p:cNvSpPr>
            <a:spLocks noChangeArrowheads="1"/>
          </p:cNvSpPr>
          <p:nvPr/>
        </p:nvSpPr>
        <p:spPr bwMode="auto">
          <a:xfrm>
            <a:off x="2881313" y="2563813"/>
            <a:ext cx="776287" cy="2889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pic>
        <p:nvPicPr>
          <p:cNvPr id="66578" name="Picture 18" descr="sw_b_mini_spec_bidon_les2p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2243138"/>
            <a:ext cx="5089525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2" name="Line 12"/>
          <p:cNvSpPr>
            <a:spLocks noChangeShapeType="1"/>
          </p:cNvSpPr>
          <p:nvPr/>
        </p:nvSpPr>
        <p:spPr bwMode="auto">
          <a:xfrm flipV="1">
            <a:off x="2000250" y="4005263"/>
            <a:ext cx="2881313" cy="1079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2000250" y="5229225"/>
            <a:ext cx="2881313" cy="714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377" tIns="55189" rIns="110377" bIns="55189" anchor="ctr"/>
          <a:lstStyle/>
          <a:p>
            <a:endParaRPr lang="fr-FR"/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9144000" y="1701800"/>
            <a:ext cx="849313" cy="6477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4" grpId="0" animBg="1"/>
      <p:bldP spid="665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5563"/>
            <a:ext cx="8972550" cy="782637"/>
          </a:xfrm>
        </p:spPr>
        <p:txBody>
          <a:bodyPr/>
          <a:lstStyle/>
          <a:p>
            <a:r>
              <a:rPr lang="fr-FR" altLang="fr-FR" sz="2200" smtClean="0"/>
              <a:t>La ‘verification condition’ d’un tronçon : comment fait-on 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822325"/>
            <a:ext cx="8955088" cy="19589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altLang="fr-FR" sz="1900" smtClean="0"/>
              <a:t>       PRE(x &gt; 0) ;       x := x+1 ;          POST(x &gt; 1)      valide ?</a:t>
            </a:r>
          </a:p>
          <a:p>
            <a:pPr>
              <a:lnSpc>
                <a:spcPct val="90000"/>
              </a:lnSpc>
            </a:pPr>
            <a:r>
              <a:rPr lang="fr-FR" altLang="fr-FR" sz="1900" smtClean="0"/>
              <a:t>                               ____|_____</a:t>
            </a:r>
          </a:p>
          <a:p>
            <a:pPr>
              <a:lnSpc>
                <a:spcPct val="90000"/>
              </a:lnSpc>
            </a:pPr>
            <a:r>
              <a:rPr lang="fr-FR" altLang="fr-FR" sz="1900" smtClean="0"/>
              <a:t>                 </a:t>
            </a:r>
            <a:r>
              <a:rPr lang="fr-FR" altLang="fr-FR" sz="1900" i="1" smtClean="0"/>
              <a:t>x = x0  </a:t>
            </a:r>
            <a:r>
              <a:rPr lang="fr-FR" altLang="fr-FR" sz="1900" smtClean="0"/>
              <a:t> | </a:t>
            </a:r>
            <a:r>
              <a:rPr lang="fr-FR" altLang="fr-FR" sz="1900" i="1" u="sng" smtClean="0"/>
              <a:t>x1 = x0+1</a:t>
            </a:r>
            <a:r>
              <a:rPr lang="fr-FR" altLang="fr-FR" sz="1900" smtClean="0"/>
              <a:t> |   </a:t>
            </a:r>
            <a:r>
              <a:rPr lang="fr-FR" altLang="fr-FR" sz="1900" i="1" smtClean="0"/>
              <a:t>x = x1</a:t>
            </a:r>
            <a:endParaRPr lang="fr-FR" altLang="fr-FR" sz="1900" smtClean="0"/>
          </a:p>
          <a:p>
            <a:pPr>
              <a:lnSpc>
                <a:spcPct val="90000"/>
              </a:lnSpc>
            </a:pPr>
            <a:r>
              <a:rPr lang="fr-FR" altLang="fr-FR" sz="1900" smtClean="0"/>
              <a:t>              x0 &gt; 0              |                              x1 &gt; 1</a:t>
            </a:r>
          </a:p>
          <a:p>
            <a:pPr>
              <a:lnSpc>
                <a:spcPct val="90000"/>
              </a:lnSpc>
            </a:pPr>
            <a:endParaRPr lang="fr-FR" altLang="fr-FR" sz="1900" smtClean="0"/>
          </a:p>
          <a:p>
            <a:pPr>
              <a:lnSpc>
                <a:spcPct val="90000"/>
              </a:lnSpc>
            </a:pPr>
            <a:r>
              <a:rPr lang="fr-FR" altLang="fr-FR" sz="1900" smtClean="0">
                <a:solidFill>
                  <a:schemeClr val="folHlink"/>
                </a:solidFill>
                <a:sym typeface="Symbol" panose="05050102010706020507" pitchFamily="18" charset="2"/>
              </a:rPr>
              <a:t>x0,x1 (x0 &gt; 0    &amp;   x1 = x0+1        =&gt;       x1 &gt; 1)</a:t>
            </a:r>
            <a:endParaRPr lang="fr-FR" altLang="fr-FR" sz="1900" smtClean="0">
              <a:solidFill>
                <a:schemeClr val="folHlink"/>
              </a:solidFill>
            </a:endParaRP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60363" y="2852738"/>
            <a:ext cx="9417050" cy="273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/>
          <a:lstStyle>
            <a:lvl1pPr indent="161925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/>
              <a:t>       PRE(x &gt; 0);      x := x+1;            y := 2*x;          POST(x &gt; 1 &amp; y &gt; 2)  ?</a:t>
            </a:r>
          </a:p>
          <a:p>
            <a:r>
              <a:rPr lang="fr-FR" altLang="fr-FR"/>
              <a:t>                         x0,y0   |          x1,y1      |     x2,y2</a:t>
            </a:r>
          </a:p>
          <a:p>
            <a:endParaRPr lang="fr-FR" altLang="fr-FR">
              <a:sym typeface="Symbol" panose="05050102010706020507" pitchFamily="18" charset="2"/>
            </a:endParaRPr>
          </a:p>
          <a:p>
            <a:r>
              <a:rPr lang="fr-FR" altLang="fr-FR">
                <a:solidFill>
                  <a:schemeClr val="folHlink"/>
                </a:solidFill>
                <a:sym typeface="Symbol" panose="05050102010706020507" pitchFamily="18" charset="2"/>
              </a:rPr>
              <a:t> x0,x1,x2,y0,y1,y2</a:t>
            </a:r>
          </a:p>
          <a:p>
            <a:r>
              <a:rPr lang="fr-FR" altLang="fr-FR">
                <a:solidFill>
                  <a:schemeClr val="folHlink"/>
                </a:solidFill>
                <a:sym typeface="Symbol" panose="05050102010706020507" pitchFamily="18" charset="2"/>
              </a:rPr>
              <a:t>             (x0 &gt; 0 &amp;</a:t>
            </a:r>
          </a:p>
          <a:p>
            <a:r>
              <a:rPr lang="fr-FR" altLang="fr-FR">
                <a:solidFill>
                  <a:schemeClr val="folHlink"/>
                </a:solidFill>
                <a:sym typeface="Symbol" panose="05050102010706020507" pitchFamily="18" charset="2"/>
              </a:rPr>
              <a:t>                   x1 = x0+1 &amp; y1=y0 &amp;</a:t>
            </a:r>
          </a:p>
          <a:p>
            <a:r>
              <a:rPr lang="fr-FR" altLang="fr-FR">
                <a:solidFill>
                  <a:schemeClr val="folHlink"/>
                </a:solidFill>
                <a:sym typeface="Symbol" panose="05050102010706020507" pitchFamily="18" charset="2"/>
              </a:rPr>
              <a:t>                                                 y2=2*x1 &amp; x2=x1          =&gt; x2 &gt; 1 &amp; y2 &gt; 2 )</a:t>
            </a:r>
            <a:endParaRPr lang="fr-FR" altLang="fr-FR">
              <a:solidFill>
                <a:schemeClr val="folHlink"/>
              </a:solidFill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704850" y="5734050"/>
            <a:ext cx="8424863" cy="431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/>
          <a:lstStyle>
            <a:lvl1pPr indent="161925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ebdings" panose="05030102010509060703" pitchFamily="18" charset="2"/>
              <a:buNone/>
            </a:pPr>
            <a:r>
              <a:rPr lang="fr-FR" altLang="fr-FR" sz="1900">
                <a:solidFill>
                  <a:srgbClr val="FF0000"/>
                </a:solidFill>
              </a:rPr>
              <a:t>WARNING : présentation pédagogique (en réalité, on fait bien mieux)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/>
      <p:bldP spid="65541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1949 Alan TURING : “Checking  a large routine”</a:t>
            </a:r>
            <a:endParaRPr lang="fr-FR" altLang="fr-FR" smtClean="0"/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t="1656" r="12514" b="64555"/>
          <a:stretch>
            <a:fillRect/>
          </a:stretch>
        </p:blipFill>
        <p:spPr bwMode="auto">
          <a:xfrm>
            <a:off x="1258888" y="2689225"/>
            <a:ext cx="76549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Oval 6"/>
          <p:cNvSpPr>
            <a:spLocks noChangeArrowheads="1"/>
          </p:cNvSpPr>
          <p:nvPr/>
        </p:nvSpPr>
        <p:spPr bwMode="auto">
          <a:xfrm>
            <a:off x="4922838" y="5822950"/>
            <a:ext cx="1325562" cy="485775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fr-FR" altLang="fr-FR"/>
          </a:p>
        </p:txBody>
      </p:sp>
      <p:pic>
        <p:nvPicPr>
          <p:cNvPr id="11269" name="Picture 8" descr="tur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792163"/>
            <a:ext cx="72009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5" descr="timbre-tu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3" y="790575"/>
            <a:ext cx="23637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378325" y="2133600"/>
            <a:ext cx="1079500" cy="2159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13" grpId="0" animBg="1"/>
    </p:bldLst>
  </p:timing>
</p:sld>
</file>

<file path=ppt/theme/theme1.xml><?xml version="1.0" encoding="utf-8"?>
<a:theme xmlns:a="http://schemas.openxmlformats.org/drawingml/2006/main" name="1-codes_v6_6">
  <a:themeElements>
    <a:clrScheme name="1-codes_v6_6 6">
      <a:dk1>
        <a:srgbClr val="003366"/>
      </a:dk1>
      <a:lt1>
        <a:srgbClr val="FFFFFF"/>
      </a:lt1>
      <a:dk2>
        <a:srgbClr val="022040"/>
      </a:dk2>
      <a:lt2>
        <a:srgbClr val="807F87"/>
      </a:lt2>
      <a:accent1>
        <a:srgbClr val="B4C991"/>
      </a:accent1>
      <a:accent2>
        <a:srgbClr val="B33500"/>
      </a:accent2>
      <a:accent3>
        <a:srgbClr val="FFFFFF"/>
      </a:accent3>
      <a:accent4>
        <a:srgbClr val="002A56"/>
      </a:accent4>
      <a:accent5>
        <a:srgbClr val="D6E1C7"/>
      </a:accent5>
      <a:accent6>
        <a:srgbClr val="A22F00"/>
      </a:accent6>
      <a:hlink>
        <a:srgbClr val="FF9600"/>
      </a:hlink>
      <a:folHlink>
        <a:srgbClr val="076BD9"/>
      </a:folHlink>
    </a:clrScheme>
    <a:fontScheme name="1-codes_v6_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10377" tIns="55189" rIns="110377" bIns="55189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 smtClean="0">
            <a:ln>
              <a:noFill/>
            </a:ln>
            <a:solidFill>
              <a:srgbClr val="084887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10377" tIns="55189" rIns="110377" bIns="55189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 smtClean="0">
            <a:ln>
              <a:noFill/>
            </a:ln>
            <a:solidFill>
              <a:srgbClr val="084887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-codes_v6_6 1">
        <a:dk1>
          <a:srgbClr val="022040"/>
        </a:dk1>
        <a:lt1>
          <a:srgbClr val="FFFFFF"/>
        </a:lt1>
        <a:dk2>
          <a:srgbClr val="022040"/>
        </a:dk2>
        <a:lt2>
          <a:srgbClr val="0669D6"/>
        </a:lt2>
        <a:accent1>
          <a:srgbClr val="63D3FB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B7E6FD"/>
        </a:accent5>
        <a:accent6>
          <a:srgbClr val="A22F00"/>
        </a:accent6>
        <a:hlink>
          <a:srgbClr val="FFB329"/>
        </a:hlink>
        <a:folHlink>
          <a:srgbClr val="6AB4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codes_v6_6 2">
        <a:dk1>
          <a:srgbClr val="022040"/>
        </a:dk1>
        <a:lt1>
          <a:srgbClr val="FFFFFF"/>
        </a:lt1>
        <a:dk2>
          <a:srgbClr val="022040"/>
        </a:dk2>
        <a:lt2>
          <a:srgbClr val="066992"/>
        </a:lt2>
        <a:accent1>
          <a:srgbClr val="9FC2FF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CDDDFF"/>
        </a:accent5>
        <a:accent6>
          <a:srgbClr val="A22F00"/>
        </a:accent6>
        <a:hlink>
          <a:srgbClr val="FF9549"/>
        </a:hlink>
        <a:folHlink>
          <a:srgbClr val="9CB8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codes_v6_6 3">
        <a:dk1>
          <a:srgbClr val="022040"/>
        </a:dk1>
        <a:lt1>
          <a:srgbClr val="FFFFFF"/>
        </a:lt1>
        <a:dk2>
          <a:srgbClr val="022040"/>
        </a:dk2>
        <a:lt2>
          <a:srgbClr val="0644D6"/>
        </a:lt2>
        <a:accent1>
          <a:srgbClr val="7ED3FF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C0E6FF"/>
        </a:accent5>
        <a:accent6>
          <a:srgbClr val="A22F00"/>
        </a:accent6>
        <a:hlink>
          <a:srgbClr val="FF9600"/>
        </a:hlink>
        <a:folHlink>
          <a:srgbClr val="00C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codes_v6_6 4">
        <a:dk1>
          <a:srgbClr val="022040"/>
        </a:dk1>
        <a:lt1>
          <a:srgbClr val="FFFFFF"/>
        </a:lt1>
        <a:dk2>
          <a:srgbClr val="022040"/>
        </a:dk2>
        <a:lt2>
          <a:srgbClr val="FF9549"/>
        </a:lt2>
        <a:accent1>
          <a:srgbClr val="FFD1AF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FFE5D4"/>
        </a:accent5>
        <a:accent6>
          <a:srgbClr val="A22F00"/>
        </a:accent6>
        <a:hlink>
          <a:srgbClr val="FF9549"/>
        </a:hlink>
        <a:folHlink>
          <a:srgbClr val="0669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codes_v6_6 5">
        <a:dk1>
          <a:srgbClr val="022040"/>
        </a:dk1>
        <a:lt1>
          <a:srgbClr val="FFFFFF"/>
        </a:lt1>
        <a:dk2>
          <a:srgbClr val="022040"/>
        </a:dk2>
        <a:lt2>
          <a:srgbClr val="596E36"/>
        </a:lt2>
        <a:accent1>
          <a:srgbClr val="B4C991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D6E1C7"/>
        </a:accent5>
        <a:accent6>
          <a:srgbClr val="A22F00"/>
        </a:accent6>
        <a:hlink>
          <a:srgbClr val="FF9600"/>
        </a:hlink>
        <a:folHlink>
          <a:srgbClr val="076B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codes_v6_6 6">
        <a:dk1>
          <a:srgbClr val="003366"/>
        </a:dk1>
        <a:lt1>
          <a:srgbClr val="FFFFFF"/>
        </a:lt1>
        <a:dk2>
          <a:srgbClr val="022040"/>
        </a:dk2>
        <a:lt2>
          <a:srgbClr val="807F87"/>
        </a:lt2>
        <a:accent1>
          <a:srgbClr val="B4C991"/>
        </a:accent1>
        <a:accent2>
          <a:srgbClr val="B33500"/>
        </a:accent2>
        <a:accent3>
          <a:srgbClr val="FFFFFF"/>
        </a:accent3>
        <a:accent4>
          <a:srgbClr val="002A56"/>
        </a:accent4>
        <a:accent5>
          <a:srgbClr val="D6E1C7"/>
        </a:accent5>
        <a:accent6>
          <a:srgbClr val="A22F00"/>
        </a:accent6>
        <a:hlink>
          <a:srgbClr val="FF9600"/>
        </a:hlink>
        <a:folHlink>
          <a:srgbClr val="076B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C:\users\g074018\cours\isep_081201\1-codes_v6_6.ppt</Template>
  <TotalTime>12112</TotalTime>
  <Words>2001</Words>
  <Application>Microsoft Office PowerPoint</Application>
  <PresentationFormat>Format A4 (210 x 297 mm)</PresentationFormat>
  <Paragraphs>313</Paragraphs>
  <Slides>32</Slides>
  <Notes>9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0" baseType="lpstr">
      <vt:lpstr>Arial</vt:lpstr>
      <vt:lpstr>Webdings</vt:lpstr>
      <vt:lpstr>Times New Roman</vt:lpstr>
      <vt:lpstr>Wingdings</vt:lpstr>
      <vt:lpstr>Symbol</vt:lpstr>
      <vt:lpstr>Arial Narrow</vt:lpstr>
      <vt:lpstr>1-codes_v6_6</vt:lpstr>
      <vt:lpstr>Document Microsoft Word 97 - 2003</vt:lpstr>
      <vt:lpstr>Présentation PowerPoint</vt:lpstr>
      <vt:lpstr>Quel est le problème numéro 1 de l’informatique ?</vt:lpstr>
      <vt:lpstr>Logiciel et probabilités</vt:lpstr>
      <vt:lpstr>Wikipedia / « Méthode formelle »</vt:lpstr>
      <vt:lpstr>1969 : James King prouve la division euclidienne</vt:lpstr>
      <vt:lpstr>3 ‘verification condition’ car 3 tronçons</vt:lpstr>
      <vt:lpstr>Un exemple plus simple (2 tronçons)</vt:lpstr>
      <vt:lpstr>La ‘verification condition’ d’un tronçon : comment fait-on ?</vt:lpstr>
      <vt:lpstr>1949 Alan TURING : “Checking  a large routine”</vt:lpstr>
      <vt:lpstr>20 ans passent … et la ‘crise du logiciel’ s’installe</vt:lpstr>
      <vt:lpstr>1966 Peter Naur (1928- , Turing Award 2005)</vt:lpstr>
      <vt:lpstr>Pré-condition et post-condition : le ‘contrat’ </vt:lpstr>
      <vt:lpstr>1967 Robert W. Floyd (1936-2001, Turing Award 1978)</vt:lpstr>
      <vt:lpstr>Les années 70 : la finalisation de la logique de ‘Hoare’</vt:lpstr>
      <vt:lpstr>Les années 80 : Le RER A, le SACEM et la méthode B (1/2)</vt:lpstr>
      <vt:lpstr>Les années 80 : Le RER A, le SACEM et la méthode B (2/2)</vt:lpstr>
      <vt:lpstr>Le raffinement des données</vt:lpstr>
      <vt:lpstr>1980 Z (Abrial &amp; col.)</vt:lpstr>
      <vt:lpstr>1985 Gries &amp; Prins (&amp; Morgan) : le raffinement</vt:lpstr>
      <vt:lpstr>La méthode B : résultats industriels</vt:lpstr>
      <vt:lpstr>Interprétation Abstraite (1/4)</vt:lpstr>
      <vt:lpstr>Interprétation Abstraite (2/4)</vt:lpstr>
      <vt:lpstr>Interprétation Abstraite (3/4)</vt:lpstr>
      <vt:lpstr>Interprétation Abstraite (4/4)</vt:lpstr>
      <vt:lpstr>Model checking (1/2)</vt:lpstr>
      <vt:lpstr>Model checking (2/2) Le « Traffic light controller »</vt:lpstr>
      <vt:lpstr>Ce qu’il faut retenir</vt:lpstr>
      <vt:lpstr>Annexe: Années 70 : le processus en « cascade »</vt:lpstr>
      <vt:lpstr>Annexe: Années 80 : le cycle en « V »</vt:lpstr>
      <vt:lpstr>Annexe: Années 90 :  « exigences », traçabilité et système</vt:lpstr>
      <vt:lpstr>Annexe: Années 80-90 : l’ « école Française » (1/2) : SAGA</vt:lpstr>
      <vt:lpstr>Annexe: Années 80-90 : l’ « école Française » (2/2) : SAO</vt:lpstr>
    </vt:vector>
  </TitlesOfParts>
  <Company>Sagem Défense Sécurité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logiciel sûr</dc:title>
  <dc:subject>Conception des systèmes sûrs</dc:subject>
  <dc:creator>Jean-Louis DUFOUR</dc:creator>
  <cp:lastModifiedBy>DUFOUR Jean-Louis (SAFRAN ELECTRONICS &amp; DEFENSE)</cp:lastModifiedBy>
  <cp:revision>203</cp:revision>
  <cp:lastPrinted>2018-01-24T07:42:36Z</cp:lastPrinted>
  <dcterms:created xsi:type="dcterms:W3CDTF">2000-01-26T11:30:55Z</dcterms:created>
  <dcterms:modified xsi:type="dcterms:W3CDTF">2021-01-31T22:10:31Z</dcterms:modified>
</cp:coreProperties>
</file>