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  <p:sldMasterId id="2147483898" r:id="rId6"/>
    <p:sldMasterId id="2147483907" r:id="rId7"/>
    <p:sldMasterId id="2147483916" r:id="rId8"/>
  </p:sldMasterIdLst>
  <p:notesMasterIdLst>
    <p:notesMasterId r:id="rId11"/>
  </p:notesMasterIdLst>
  <p:handoutMasterIdLst>
    <p:handoutMasterId r:id="rId12"/>
  </p:handoutMasterIdLst>
  <p:sldIdLst>
    <p:sldId id="409" r:id="rId9"/>
    <p:sldId id="517" r:id="rId10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RAN_Bleu" id="{1586124D-6FE6-4F7A-BAA3-1A64DCEA8F8D}">
          <p14:sldIdLst>
            <p14:sldId id="409"/>
            <p14:sldId id="517"/>
          </p14:sldIdLst>
        </p14:section>
        <p14:section name="SAFRAN_Orange" id="{D8F3042B-97C2-4D50-8FF8-D94D3054BC85}">
          <p14:sldIdLst/>
        </p14:section>
        <p14:section name="SAFRAN_Vert_foncé" id="{E8FFF585-2E74-4CFD-AA84-2D56271D5136}">
          <p14:sldIdLst/>
        </p14:section>
        <p14:section name="SAFRAN_Vert" id="{AEAED9FF-D98E-4A8B-A1BA-F0602EA03F85}">
          <p14:sldIdLst/>
        </p14:section>
        <p14:section name="Méthodologie" id="{B59A9594-C203-4CF9-AEF4-0E1940CD21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735">
          <p15:clr>
            <a:srgbClr val="A4A3A4"/>
          </p15:clr>
        </p15:guide>
        <p15:guide id="4" orient="horz" pos="463">
          <p15:clr>
            <a:srgbClr val="A4A3A4"/>
          </p15:clr>
        </p15:guide>
        <p15:guide id="5" orient="horz" pos="2913">
          <p15:clr>
            <a:srgbClr val="A4A3A4"/>
          </p15:clr>
        </p15:guide>
        <p15:guide id="6" orient="horz" pos="3094">
          <p15:clr>
            <a:srgbClr val="A4A3A4"/>
          </p15:clr>
        </p15:guide>
        <p15:guide id="7" orient="horz" pos="2595">
          <p15:clr>
            <a:srgbClr val="A4A3A4"/>
          </p15:clr>
        </p15:guide>
        <p15:guide id="8" orient="horz" pos="158">
          <p15:clr>
            <a:srgbClr val="A4A3A4"/>
          </p15:clr>
        </p15:guide>
        <p15:guide id="9" orient="horz" pos="2459">
          <p15:clr>
            <a:srgbClr val="A4A3A4"/>
          </p15:clr>
        </p15:guide>
        <p15:guide id="10" orient="horz" pos="2777">
          <p15:clr>
            <a:srgbClr val="A4A3A4"/>
          </p15:clr>
        </p15:guide>
        <p15:guide id="11" orient="horz" pos="1030">
          <p15:clr>
            <a:srgbClr val="A4A3A4"/>
          </p15:clr>
        </p15:guide>
        <p15:guide id="12" pos="2880">
          <p15:clr>
            <a:srgbClr val="A4A3A4"/>
          </p15:clr>
        </p15:guide>
        <p15:guide id="13" pos="317">
          <p15:clr>
            <a:srgbClr val="A4A3A4"/>
          </p15:clr>
        </p15:guide>
        <p15:guide id="14" pos="5103">
          <p15:clr>
            <a:srgbClr val="A4A3A4"/>
          </p15:clr>
        </p15:guide>
        <p15:guide id="15" pos="5715">
          <p15:clr>
            <a:srgbClr val="A4A3A4"/>
          </p15:clr>
        </p15:guide>
        <p15:guide id="16" pos="657">
          <p15:clr>
            <a:srgbClr val="A4A3A4"/>
          </p15:clr>
        </p15:guide>
        <p15:guide id="17" pos="748">
          <p15:clr>
            <a:srgbClr val="A4A3A4"/>
          </p15:clr>
        </p15:guide>
        <p15:guide id="18" pos="907">
          <p15:clr>
            <a:srgbClr val="A4A3A4"/>
          </p15:clr>
        </p15:guide>
        <p15:guide id="19" pos="4830">
          <p15:clr>
            <a:srgbClr val="A4A3A4"/>
          </p15:clr>
        </p15:guide>
        <p15:guide id="20" pos="5443">
          <p15:clr>
            <a:srgbClr val="A4A3A4"/>
          </p15:clr>
        </p15:guide>
        <p15:guide id="21" pos="158">
          <p15:clr>
            <a:srgbClr val="A4A3A4"/>
          </p15:clr>
        </p15:guide>
        <p15:guide id="22" pos="5602">
          <p15:clr>
            <a:srgbClr val="A4A3A4"/>
          </p15:clr>
        </p15:guide>
        <p15:guide id="23" pos="3674">
          <p15:clr>
            <a:srgbClr val="A4A3A4"/>
          </p15:clr>
        </p15:guide>
        <p15:guide id="24" pos="2086">
          <p15:clr>
            <a:srgbClr val="A4A3A4"/>
          </p15:clr>
        </p15:guide>
        <p15:guide id="25" pos="3175">
          <p15:clr>
            <a:srgbClr val="A4A3A4"/>
          </p15:clr>
        </p15:guide>
        <p15:guide id="26" pos="26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7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432" y="102"/>
      </p:cViewPr>
      <p:guideLst>
        <p:guide orient="horz" pos="1620"/>
        <p:guide orient="horz" pos="259"/>
        <p:guide orient="horz" pos="735"/>
        <p:guide orient="horz" pos="463"/>
        <p:guide orient="horz" pos="2913"/>
        <p:guide orient="horz" pos="3094"/>
        <p:guide orient="horz" pos="2595"/>
        <p:guide orient="horz" pos="158"/>
        <p:guide orient="horz" pos="2459"/>
        <p:guide orient="horz" pos="2777"/>
        <p:guide orient="horz" pos="1030"/>
        <p:guide pos="2880"/>
        <p:guide pos="317"/>
        <p:guide pos="5103"/>
        <p:guide pos="5715"/>
        <p:guide pos="657"/>
        <p:guide pos="748"/>
        <p:guide pos="907"/>
        <p:guide pos="4830"/>
        <p:guide pos="5443"/>
        <p:guide pos="158"/>
        <p:guide pos="5602"/>
        <p:guide pos="3674"/>
        <p:guide pos="2086"/>
        <p:guide pos="3175"/>
        <p:guide pos="263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0971EF12-5369-4F7D-8386-2BAB2912270B}" type="datetimeFigureOut">
              <a:rPr lang="fr-FR" smtClean="0"/>
              <a:t>17/05/2021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556A09C4-74EB-4C6D-87E6-B87770AC95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579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17/05/2021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8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493088" y="1717923"/>
            <a:ext cx="2157824" cy="170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8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13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1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48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1" y="1635123"/>
            <a:ext cx="6228000" cy="24840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8127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9435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5808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2949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70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51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04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3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53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293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04331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02288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237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70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5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544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735013"/>
            <a:ext cx="8137525" cy="1836737"/>
          </a:xfrm>
        </p:spPr>
        <p:txBody>
          <a:bodyPr anchor="b" anchorCtr="0"/>
          <a:lstStyle>
            <a:lvl1pPr algn="ctr">
              <a:defRPr sz="260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464000" y="2662828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03238" y="2750399"/>
            <a:ext cx="8136000" cy="11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65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1679399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52000" y="252000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899400" y="2183400"/>
            <a:ext cx="3924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52000" y="4114799"/>
            <a:ext cx="8640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735013"/>
            <a:ext cx="4392613" cy="3168650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572000" y="735012"/>
            <a:ext cx="4068763" cy="1872149"/>
          </a:xfrm>
        </p:spPr>
        <p:txBody>
          <a:bodyPr anchor="b" anchorCtr="0"/>
          <a:lstStyle>
            <a:lvl1pPr algn="l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572000" y="2751770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572000" y="2966400"/>
            <a:ext cx="4067238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3794400" y="284400"/>
            <a:ext cx="1558800" cy="360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61214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3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72000" y="4320000"/>
            <a:ext cx="1800000" cy="72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287338" y="4959801"/>
            <a:ext cx="8569325" cy="183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464000" y="3912365"/>
            <a:ext cx="216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4911724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4911725"/>
            <a:ext cx="250826" cy="2317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044000" y="0"/>
            <a:ext cx="7056000" cy="306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679399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2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52000" y="4114799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899400" y="2183400"/>
            <a:ext cx="392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03238" y="3075806"/>
            <a:ext cx="8137525" cy="684076"/>
          </a:xfrm>
        </p:spPr>
        <p:txBody>
          <a:bodyPr anchor="b" anchorCtr="0"/>
          <a:lstStyle>
            <a:lvl1pPr algn="ctr">
              <a:defRPr sz="1850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312000" y="4010400"/>
            <a:ext cx="2520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0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94400" y="284400"/>
            <a:ext cx="1558800" cy="360000"/>
          </a:xfrm>
          <a:blipFill dpi="0" rotWithShape="1">
            <a:blip r:embed="rId3"/>
            <a:srcRect/>
            <a:stretch>
              <a:fillRect/>
            </a:stretch>
          </a:blipFill>
          <a:ln w="61214" cap="flat">
            <a:solidFill>
              <a:schemeClr val="accent1"/>
            </a:solidFill>
            <a:miter lim="800000"/>
          </a:ln>
        </p:spPr>
        <p:txBody>
          <a:bodyPr/>
          <a:lstStyle>
            <a:lvl1pPr>
              <a:defRPr sz="100" b="0"/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4162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0960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51762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2505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58994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02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554400" y="1224000"/>
            <a:ext cx="8280000" cy="3114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8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440000" y="1130400"/>
            <a:ext cx="7452000" cy="3492000"/>
          </a:xfrm>
        </p:spPr>
        <p:txBody>
          <a:bodyPr/>
          <a:lstStyle>
            <a:lvl1pPr marL="0" indent="0">
              <a:buSzPct val="25000"/>
              <a:buFontTx/>
              <a:buBlip>
                <a:blip r:embed="rId2"/>
              </a:buBlip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755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439862" y="1635124"/>
            <a:ext cx="6227763" cy="248443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2" name="Espace réservé du texte 13"/>
          <p:cNvSpPr>
            <a:spLocks noGrp="1"/>
          </p:cNvSpPr>
          <p:nvPr>
            <p:ph type="body" sz="quarter" idx="26" hasCustomPrompt="1"/>
          </p:nvPr>
        </p:nvSpPr>
        <p:spPr bwMode="gray">
          <a:xfrm rot="5400000">
            <a:off x="7304400" y="2694386"/>
            <a:ext cx="3114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13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270830" y="2689643"/>
            <a:ext cx="3117188" cy="71527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0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252000" y="42228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52000" y="1152000"/>
            <a:ext cx="8640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noProof="0" dirty="0" smtClean="0"/>
              <a:t> </a:t>
            </a:r>
            <a:endParaRPr lang="fr-FR" noProof="0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1440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297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50825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023302" y="1635125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6406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17600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176000" y="42228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850432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926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899592" cy="8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572000" y="250824"/>
            <a:ext cx="4321175" cy="4157664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z="1000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9062" y="1630636"/>
            <a:ext cx="3852862" cy="2484438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371400" y="2687400"/>
            <a:ext cx="3132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152000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4222799"/>
            <a:ext cx="4968000" cy="612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28000" y="250824"/>
            <a:ext cx="585664" cy="1195200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79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dirty="0" smtClean="0"/>
              <a:t>Comment </a:t>
            </a:r>
            <a:r>
              <a:rPr lang="en-US" dirty="0" err="1" smtClean="0"/>
              <a:t>réussir</a:t>
            </a:r>
            <a:r>
              <a:rPr lang="en-US" dirty="0" smtClean="0"/>
              <a:t> </a:t>
            </a:r>
            <a:r>
              <a:rPr lang="en-US" dirty="0" err="1" smtClean="0"/>
              <a:t>vos</a:t>
            </a:r>
            <a:r>
              <a:rPr lang="en-US" dirty="0" smtClean="0"/>
              <a:t> </a:t>
            </a:r>
            <a:r>
              <a:rPr lang="en-US" dirty="0" err="1" smtClean="0"/>
              <a:t>sudokus</a:t>
            </a:r>
            <a:r>
              <a:rPr lang="en-US" dirty="0" smtClean="0"/>
              <a:t> ? La SMTLIB – 5 </a:t>
            </a:r>
            <a:r>
              <a:rPr lang="en-US" dirty="0" err="1" smtClean="0"/>
              <a:t>nov.</a:t>
            </a:r>
            <a:r>
              <a:rPr lang="en-US" dirty="0" smtClean="0"/>
              <a:t> 2020,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463988" y="1131889"/>
            <a:ext cx="4429187" cy="34925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554400" y="1224000"/>
            <a:ext cx="3708000" cy="27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marL="0" indent="0" algn="ctr">
              <a:buNone/>
              <a:defRPr sz="1000" b="0"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6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1" r:id="rId3"/>
    <p:sldLayoutId id="2147483926" r:id="rId4"/>
    <p:sldLayoutId id="2147483927" r:id="rId5"/>
    <p:sldLayoutId id="2147483812" r:id="rId6"/>
    <p:sldLayoutId id="2147483897" r:id="rId7"/>
    <p:sldLayoutId id="2147483798" r:id="rId8"/>
    <p:sldLayoutId id="2147483814" r:id="rId9"/>
    <p:sldLayoutId id="2147483815" r:id="rId10"/>
    <p:sldLayoutId id="214748392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45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28" r:id="rId4"/>
    <p:sldLayoutId id="2147483902" r:id="rId5"/>
    <p:sldLayoutId id="2147483903" r:id="rId6"/>
    <p:sldLayoutId id="2147483904" r:id="rId7"/>
    <p:sldLayoutId id="2147483905" r:id="rId8"/>
    <p:sldLayoutId id="214748390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0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30" r:id="rId4"/>
    <p:sldLayoutId id="2147483911" r:id="rId5"/>
    <p:sldLayoutId id="2147483912" r:id="rId6"/>
    <p:sldLayoutId id="2147483913" r:id="rId7"/>
    <p:sldLayoutId id="2147483914" r:id="rId8"/>
    <p:sldLayoutId id="214748391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 bwMode="gray">
          <a:xfrm>
            <a:off x="503238" y="411163"/>
            <a:ext cx="8389937" cy="5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 bwMode="gray">
          <a:xfrm>
            <a:off x="503238" y="1131889"/>
            <a:ext cx="8389937" cy="3492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 userDrawn="1">
            <p:ph type="dt" sz="half" idx="2"/>
          </p:nvPr>
        </p:nvSpPr>
        <p:spPr bwMode="gray">
          <a:xfrm>
            <a:off x="-1" y="4911725"/>
            <a:ext cx="503239" cy="23177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 bwMode="gray">
          <a:xfrm>
            <a:off x="503239" y="4624388"/>
            <a:ext cx="7164386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250825" y="4624389"/>
            <a:ext cx="235174" cy="32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50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503238" y="4959801"/>
            <a:ext cx="7164387" cy="183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0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0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678599" y="4712400"/>
            <a:ext cx="1440000" cy="43322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252000" y="252000"/>
            <a:ext cx="61200" cy="39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52000" y="252000"/>
            <a:ext cx="396000" cy="6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53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9" r:id="rId4"/>
    <p:sldLayoutId id="2147483920" r:id="rId5"/>
    <p:sldLayoutId id="2147483921" r:id="rId6"/>
    <p:sldLayoutId id="2147483922" r:id="rId7"/>
    <p:sldLayoutId id="2147483923" r:id="rId8"/>
    <p:sldLayoutId id="2147483924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40000"/>
        <a:buFont typeface="Arial" panose="020B0604020202020204" pitchFamily="34" charset="0"/>
        <a:buChar char="■"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15000"/>
        <a:buFont typeface="Arial Black" panose="020B0A04020102020204" pitchFamily="34" charset="0"/>
        <a:buChar char="&gt;"/>
        <a:defRPr sz="1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3"/>
        </a:buClr>
        <a:buSzPct val="130000"/>
        <a:buFont typeface="Wingdings 2" panose="05020102010507070707" pitchFamily="18" charset="2"/>
        <a:buChar char="®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10000"/>
        <a:buFont typeface="Arial" panose="020B0604020202020204" pitchFamily="34" charset="0"/>
        <a:buChar char="○"/>
        <a:defRPr sz="1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828000" indent="-108000" algn="l" defTabSz="91440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03547" y="375506"/>
            <a:ext cx="8137525" cy="1296144"/>
          </a:xfrm>
        </p:spPr>
        <p:txBody>
          <a:bodyPr/>
          <a:lstStyle/>
          <a:p>
            <a:r>
              <a:rPr lang="fr-FR" dirty="0" err="1" smtClean="0"/>
              <a:t>Opencl</a:t>
            </a:r>
            <a:r>
              <a:rPr lang="fr-FR" dirty="0" smtClean="0"/>
              <a:t> 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2"/>
          </p:nvPr>
        </p:nvSpPr>
        <p:spPr>
          <a:xfrm>
            <a:off x="432444" y="3399842"/>
            <a:ext cx="8136000" cy="502556"/>
          </a:xfrm>
        </p:spPr>
        <p:txBody>
          <a:bodyPr/>
          <a:lstStyle/>
          <a:p>
            <a:r>
              <a:rPr lang="fr-FR" dirty="0" smtClean="0"/>
              <a:t>mai </a:t>
            </a:r>
            <a:r>
              <a:rPr lang="fr-FR" dirty="0" smtClean="0"/>
              <a:t>2021</a:t>
            </a:r>
          </a:p>
          <a:p>
            <a:r>
              <a:rPr lang="fr-FR" dirty="0" smtClean="0"/>
              <a:t>Jean-Louis DUFOUR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The battle of reliability models: Bathtub vs. Roller-coaster -- 27 sept. 2019, Jean-Louis DUFOUR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2" name="Titre 10"/>
          <p:cNvSpPr txBox="1">
            <a:spLocks/>
          </p:cNvSpPr>
          <p:nvPr/>
        </p:nvSpPr>
        <p:spPr bwMode="gray">
          <a:xfrm>
            <a:off x="3060141" y="1656197"/>
            <a:ext cx="3024336" cy="14686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 err="1" smtClean="0"/>
              <a:t>opencl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36493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59532" y="411163"/>
            <a:ext cx="8533643" cy="540000"/>
          </a:xfrm>
        </p:spPr>
        <p:txBody>
          <a:bodyPr/>
          <a:lstStyle/>
          <a:p>
            <a:r>
              <a:rPr lang="fr-FR" smtClean="0"/>
              <a:t>bla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27 sept. 2019, Jean-Louis DUFOUR</a:t>
            </a:r>
            <a:endParaRPr lang="fr-FR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Comment </a:t>
            </a:r>
            <a:r>
              <a:rPr lang="en-US" dirty="0" err="1"/>
              <a:t>réussir</a:t>
            </a:r>
            <a:r>
              <a:rPr lang="en-US" dirty="0"/>
              <a:t> </a:t>
            </a:r>
            <a:r>
              <a:rPr lang="en-US" dirty="0" err="1"/>
              <a:t>vos</a:t>
            </a:r>
            <a:r>
              <a:rPr lang="en-US" dirty="0"/>
              <a:t> </a:t>
            </a:r>
            <a:r>
              <a:rPr lang="en-US" dirty="0" err="1"/>
              <a:t>sudokus</a:t>
            </a:r>
            <a:r>
              <a:rPr lang="en-US" dirty="0"/>
              <a:t> ? </a:t>
            </a:r>
            <a:r>
              <a:rPr lang="en-US" dirty="0" smtClean="0"/>
              <a:t>[2ième </a:t>
            </a:r>
            <a:r>
              <a:rPr lang="en-US" dirty="0" err="1" smtClean="0"/>
              <a:t>partie</a:t>
            </a:r>
            <a:r>
              <a:rPr lang="en-US" dirty="0" smtClean="0"/>
              <a:t>] P </a:t>
            </a:r>
            <a:r>
              <a:rPr lang="en-US" dirty="0" err="1" smtClean="0"/>
              <a:t>est-il</a:t>
            </a:r>
            <a:r>
              <a:rPr lang="en-US" dirty="0" smtClean="0"/>
              <a:t> </a:t>
            </a:r>
            <a:r>
              <a:rPr lang="en-US" dirty="0" err="1" smtClean="0"/>
              <a:t>égal</a:t>
            </a:r>
            <a:r>
              <a:rPr lang="en-US" dirty="0" smtClean="0"/>
              <a:t> à NP ? </a:t>
            </a:r>
            <a:r>
              <a:rPr lang="en-US" dirty="0"/>
              <a:t>-- </a:t>
            </a:r>
            <a:r>
              <a:rPr lang="en-US" dirty="0" smtClean="0"/>
              <a:t>6 </a:t>
            </a:r>
            <a:r>
              <a:rPr lang="en-US" dirty="0" err="1" smtClean="0"/>
              <a:t>mai</a:t>
            </a:r>
            <a:r>
              <a:rPr lang="en-US" dirty="0" smtClean="0"/>
              <a:t> 2021, Jean-Louis DUFOUR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8070" y="1095586"/>
            <a:ext cx="8616418" cy="3276364"/>
          </a:xfrm>
        </p:spPr>
        <p:txBody>
          <a:bodyPr/>
          <a:lstStyle/>
          <a:p>
            <a:r>
              <a:rPr lang="fr-FR" dirty="0" err="1" smtClean="0"/>
              <a:t>bla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AFRAN_Bleu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5067D6-368B-4516-B21D-983CC95ABB8B}">
  <we:reference id="wa104380121" version="2.0.0.0" store="fr-F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RollupImage xmlns="http://schemas.microsoft.com/sharepoint/v3">&lt;img alt="" src="/com/Sagem/PracticalInfo/DocumentModels/PublishingImages/ppt_fr.jpg" style="BORDER&amp;#58;0px solid;" /&gt;</PublishingRollupImage>
    <j0d00d49c94f4a41889fe0a90686fcf3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Modèle de PowerPoint</TermName>
          <TermId xmlns="http://schemas.microsoft.com/office/infopath/2007/PartnerControls">80c833d3-038d-45cb-b65f-a8d2234b6314</TermId>
        </TermInfo>
      </Terms>
    </j0d00d49c94f4a41889fe0a90686fcf3>
    <SharePoint_Group_Language xmlns="594212a7-a8eb-497d-bd6b-0e3a174923ee">0</SharePoint_Group_Language>
    <fd69f967cfe64500a3ea9d72cb3281b0 xmlns="594212a7-a8eb-497d-bd6b-0e3a174923ee">
      <Terms xmlns="http://schemas.microsoft.com/office/infopath/2007/PartnerControls"/>
    </fd69f967cfe64500a3ea9d72cb3281b0>
    <TaxCatchAllLabel xmlns="594212a7-a8eb-497d-bd6b-0e3a174923ee"/>
    <SAF_RollupImageUrl xmlns="594212a7-a8eb-497d-bd6b-0e3a174923ee">/com/Sagem/PracticalInfo/DocumentModels/PublishingImages/ppt_fr.jpg</SAF_RollupImageUrl>
    <m7fd08401b3947dfa98de00fecb0dae1 xmlns="594212a7-a8eb-497d-bd6b-0e3a174923ee">
      <Terms xmlns="http://schemas.microsoft.com/office/infopath/2007/PartnerControls"/>
    </m7fd08401b3947dfa98de00fecb0dae1>
    <bf182a5ee3d048a18e411565aa2e2f45 xmlns="594212a7-a8eb-497d-bd6b-0e3a174923ee">
      <Terms xmlns="http://schemas.microsoft.com/office/infopath/2007/PartnerControls"/>
    </bf182a5ee3d048a18e411565aa2e2f45>
    <e52db41c680243efb0b30a61ab228ec7 xmlns="594212a7-a8eb-497d-bd6b-0e3a174923ee">
      <Terms xmlns="http://schemas.microsoft.com/office/infopath/2007/PartnerControls"/>
    </e52db41c680243efb0b30a61ab228ec7>
    <hbb7c253cca74a7eb37893d2c784478e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Société de rang 1</TermName>
          <TermId xmlns="http://schemas.microsoft.com/office/infopath/2007/PartnerControls">153bb90e-11c3-427f-ad6a-31f0311df60b</TermId>
        </TermInfo>
      </Terms>
    </hbb7c253cca74a7eb37893d2c784478e>
    <ad37d51a25df4e05a3b157053c5270a3 xmlns="594212a7-a8eb-497d-bd6b-0e3a174923ee">
      <Terms xmlns="http://schemas.microsoft.com/office/infopath/2007/PartnerControls"/>
    </ad37d51a25df4e05a3b157053c5270a3>
    <TaxCatchAll xmlns="594212a7-a8eb-497d-bd6b-0e3a174923ee">
      <Value>66</Value>
      <Value>3</Value>
      <Value>2</Value>
    </TaxCatchAll>
    <e2fa6dee792b43efac6bb28cb4245109 xmlns="594212a7-a8eb-497d-bd6b-0e3a174923ee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Safran Electronics and Defense</TermName>
          <TermId xmlns="http://schemas.microsoft.com/office/infopath/2007/PartnerControls">09be7f39-4113-4616-9cb0-773043a7aa11</TermId>
        </TermInfo>
      </Terms>
    </e2fa6dee792b43efac6bb28cb4245109>
    <l0cedefb36e74dc2b968aa0e806ff5e3 xmlns="594212a7-a8eb-497d-bd6b-0e3a174923ee">
      <Terms xmlns="http://schemas.microsoft.com/office/infopath/2007/PartnerControls"/>
    </l0cedefb36e74dc2b968aa0e806ff5e3>
    <TaxKeywordTaxHTField xmlns="594212a7-a8eb-497d-bd6b-0e3a174923ee">
      <Terms xmlns="http://schemas.microsoft.com/office/infopath/2007/PartnerControls"/>
    </TaxKeywordTaxHTField>
    <a825e358ec1643889847765ed6ff8a73 xmlns="594212a7-a8eb-497d-bd6b-0e3a174923ee">
      <Terms xmlns="http://schemas.microsoft.com/office/infopath/2007/PartnerControls"/>
    </a825e358ec1643889847765ed6ff8a73>
    <Audience xmlns="http://schemas.microsoft.com/sharepoint/v3">b1fcddf0-eb02-40cf-999e-f891355df569;;;;</Audience>
    <SAF_DateDeMiseAJour xmlns="594212a7-a8eb-497d-bd6b-0e3a174923ee">2016-05-18T22:00:00+00:00</SAF_DateDeMiseAJour>
    <SAF_Descriptif xmlns="594212a7-a8eb-497d-bd6b-0e3a174923ee">Modèle de présentation Powerpoint</SAF_Descriptif>
    <caf53a6a65da4c24b32d62b4b62720b3 xmlns="594212a7-a8eb-497d-bd6b-0e3a174923ee">
      <Terms xmlns="http://schemas.microsoft.com/office/infopath/2007/PartnerControls"/>
    </caf53a6a65da4c24b32d62b4b62720b3>
    <SAF_Auteur xmlns="594212a7-a8eb-497d-bd6b-0e3a174923ee" xsi:nil="true"/>
    <SharePoint_Item_Language xmlns="594212a7-a8eb-497d-bd6b-0e3a174923ee">ALL</SharePoint_Item_Languag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45132351-61c7-4947-8fdd-28b295696121" ContentTypeId="0x010100D21E0D47AF3242459E2F63E44FCC089100777D7FF5B336497A8022BDD96D52F206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nsite document" ma:contentTypeID="0x010100D21E0D47AF3242459E2F63E44FCC089100777D7FF5B336497A8022BDD96D52F2060073A9C0FD6552724BA132B83B91CE397D" ma:contentTypeVersion="58" ma:contentTypeDescription="Create Insite document" ma:contentTypeScope="" ma:versionID="f65cc82e10089ab0f0be1d7b16f82811">
  <xsd:schema xmlns:xsd="http://www.w3.org/2001/XMLSchema" xmlns:xs="http://www.w3.org/2001/XMLSchema" xmlns:p="http://schemas.microsoft.com/office/2006/metadata/properties" xmlns:ns1="http://schemas.microsoft.com/sharepoint/v3" xmlns:ns2="594212a7-a8eb-497d-bd6b-0e3a174923ee" targetNamespace="http://schemas.microsoft.com/office/2006/metadata/properties" ma:root="true" ma:fieldsID="a3d08b64a20d4b59c3188e4df41a755c" ns1:_="" ns2:_="">
    <xsd:import namespace="http://schemas.microsoft.com/sharepoint/v3"/>
    <xsd:import namespace="594212a7-a8eb-497d-bd6b-0e3a174923ee"/>
    <xsd:element name="properties">
      <xsd:complexType>
        <xsd:sequence>
          <xsd:element name="documentManagement">
            <xsd:complexType>
              <xsd:all>
                <xsd:element ref="ns1:Audience"/>
                <xsd:element ref="ns1:PublishingRollupImage" minOccurs="0"/>
                <xsd:element ref="ns2:TaxCatchAll" minOccurs="0"/>
                <xsd:element ref="ns2:TaxCatchAllLabel" minOccurs="0"/>
                <xsd:element ref="ns2:hbb7c253cca74a7eb37893d2c784478e" minOccurs="0"/>
                <xsd:element ref="ns2:e2fa6dee792b43efac6bb28cb4245109" minOccurs="0"/>
                <xsd:element ref="ns2:m7fd08401b3947dfa98de00fecb0dae1" minOccurs="0"/>
                <xsd:element ref="ns2:l0cedefb36e74dc2b968aa0e806ff5e3" minOccurs="0"/>
                <xsd:element ref="ns2:e52db41c680243efb0b30a61ab228ec7" minOccurs="0"/>
                <xsd:element ref="ns2:bf182a5ee3d048a18e411565aa2e2f45" minOccurs="0"/>
                <xsd:element ref="ns2:ad37d51a25df4e05a3b157053c5270a3" minOccurs="0"/>
                <xsd:element ref="ns2:fd69f967cfe64500a3ea9d72cb3281b0" minOccurs="0"/>
                <xsd:element ref="ns2:a825e358ec1643889847765ed6ff8a73" minOccurs="0"/>
                <xsd:element ref="ns2:caf53a6a65da4c24b32d62b4b62720b3" minOccurs="0"/>
                <xsd:element ref="ns2:j0d00d49c94f4a41889fe0a90686fcf3" minOccurs="0"/>
                <xsd:element ref="ns2:SAF_Descriptif"/>
                <xsd:element ref="ns2:SAF_DateDeMiseAJour"/>
                <xsd:element ref="ns2:SAF_Auteur" minOccurs="0"/>
                <xsd:element ref="ns2:SharePoint_Item_Language"/>
                <xsd:element ref="ns2:SharePoint_Group_Language" minOccurs="0"/>
                <xsd:element ref="ns2:SAF_RollupImageUrl" minOccurs="0"/>
                <xsd:element ref="ns2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dience" ma:index="8" ma:displayName="Target Audiences" ma:description="Target Audiences is a site column created by the Publishing feature. It is used to specify audiences to which this page will be targeted." ma:internalName="Audience" ma:readOnly="false">
      <xsd:simpleType>
        <xsd:restriction base="dms:Unknown"/>
      </xsd:simpleType>
    </xsd:element>
    <xsd:element name="PublishingRollupImage" ma:index="9" nillable="true" ma:displayName="Rollup image" ma:description="Rollup Image is a site column created by the Publishing feature. It is used on the Page Content Type as the image for the page shown in content roll-ups such as the Content By Search web part." ma:internalName="PublishingRollupImag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212a7-a8eb-497d-bd6b-0e3a174923e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9065baee-787a-4b2c-9a5f-8c0ff377cc98}" ma:internalName="TaxCatchAll" ma:readOnly="false" ma:showField="CatchAllData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065baee-787a-4b2c-9a5f-8c0ff377cc98}" ma:internalName="TaxCatchAllLabel" ma:readOnly="false" ma:showField="CatchAllDataLabel" ma:web="b94a37a2-e238-44ac-b4eb-e030a9b27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bb7c253cca74a7eb37893d2c784478e" ma:index="12" ma:taxonomy="true" ma:internalName="hbb7c253cca74a7eb37893d2c784478e" ma:taxonomyFieldName="SAF_Perimetre" ma:displayName="Scope" ma:readOnly="false" ma:fieldId="{1bb7c253-cca7-4a7e-b378-93d2c784478e}" ma:sspId="45132351-61c7-4947-8fdd-28b295696121" ma:termSetId="1b45f720-bd19-43cd-a0f9-8331ec2f3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2fa6dee792b43efac6bb28cb4245109" ma:index="14" ma:taxonomy="true" ma:internalName="e2fa6dee792b43efac6bb28cb4245109" ma:taxonomyFieldName="SAF_Company" ma:displayName="Tier-1 company &#10;" ma:readOnly="false" ma:fieldId="{e2fa6dee-792b-43ef-ac6b-b28cb4245109}" ma:sspId="45132351-61c7-4947-8fdd-28b295696121" ma:termSetId="2dac507a-73d1-4662-b862-22cce81597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7fd08401b3947dfa98de00fecb0dae1" ma:index="16" nillable="true" ma:taxonomy="true" ma:internalName="m7fd08401b3947dfa98de00fecb0dae1" ma:taxonomyFieldName="SAF_SubSidiaryLevel1" ma:displayName="Level-1 subsidiary" ma:readOnly="false" ma:fieldId="{67fd0840-1b39-47df-a98d-e00fecb0dae1}" ma:sspId="45132351-61c7-4947-8fdd-28b295696121" ma:termSetId="b2de5a41-99c4-4b96-b173-1181d39d55c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0cedefb36e74dc2b968aa0e806ff5e3" ma:index="18" nillable="true" ma:taxonomy="true" ma:internalName="l0cedefb36e74dc2b968aa0e806ff5e3" ma:taxonomyFieldName="SAF_SubSidiaryLevel2" ma:displayName="Level-2 subsidiary" ma:readOnly="false" ma:fieldId="{50cedefb-36e7-4dc2-b968-aa0e806ff5e3}" ma:sspId="45132351-61c7-4947-8fdd-28b295696121" ma:termSetId="efd3a833-e321-4f7c-82ad-4506f059fe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52db41c680243efb0b30a61ab228ec7" ma:index="20" nillable="true" ma:taxonomy="true" ma:internalName="e52db41c680243efb0b30a61ab228ec7" ma:taxonomyFieldName="SAF_Site" ma:displayName="Facility" ma:readOnly="false" ma:fieldId="{e52db41c-6802-43ef-b0b3-0a61ab228ec7}" ma:sspId="45132351-61c7-4947-8fdd-28b295696121" ma:termSetId="1e2c52bd-2ad3-4b44-b39c-0928818a65b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182a5ee3d048a18e411565aa2e2f45" ma:index="22" nillable="true" ma:taxonomy="true" ma:internalName="bf182a5ee3d048a18e411565aa2e2f45" ma:taxonomyFieldName="SAF_Location" ma:displayName="Site" ma:readOnly="false" ma:fieldId="{bf182a5e-e3d0-48a1-8e41-1565aa2e2f45}" ma:sspId="45132351-61c7-4947-8fdd-28b295696121" ma:termSetId="95b63218-de97-4165-820e-29e8a1311d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37d51a25df4e05a3b157053c5270a3" ma:index="24" nillable="true" ma:taxonomy="true" ma:internalName="ad37d51a25df4e05a3b157053c5270a3" ma:taxonomyFieldName="SAF_CrossOverFunctions" ma:displayName="Group-wide Functions" ma:default="" ma:fieldId="{ad37d51a-25df-4e05-a3b1-57053c5270a3}" ma:taxonomyMulti="true" ma:sspId="45132351-61c7-4947-8fdd-28b295696121" ma:termSetId="3f763b69-121a-4a4d-aeac-562db83cf08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d69f967cfe64500a3ea9d72cb3281b0" ma:index="26" nillable="true" ma:taxonomy="true" ma:internalName="fd69f967cfe64500a3ea9d72cb3281b0" ma:taxonomyFieldName="SAF_Country" ma:displayName="Country" ma:readOnly="false" ma:fieldId="{fd69f967-cfe6-4500-a3ea-9d72cb3281b0}" ma:sspId="45132351-61c7-4947-8fdd-28b295696121" ma:termSetId="f32f2a60-e9a7-4bda-8f61-46c43dbb3c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25e358ec1643889847765ed6ff8a73" ma:index="28" nillable="true" ma:taxonomy="true" ma:internalName="a825e358ec1643889847765ed6ff8a73" ma:taxonomyFieldName="SAF_BusinessUnit" ma:displayName="Department" ma:readOnly="false" ma:fieldId="{a825e358-ec16-4388-9847-765ed6ff8a73}" ma:sspId="45132351-61c7-4947-8fdd-28b295696121" ma:termSetId="d540ff52-a7c7-403e-9d67-608dad319c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f53a6a65da4c24b32d62b4b62720b3" ma:index="30" nillable="true" ma:taxonomy="true" ma:internalName="caf53a6a65da4c24b32d62b4b62720b3" ma:taxonomyFieldName="SAF_Division" ma:displayName="Division/BU" ma:readOnly="false" ma:fieldId="{caf53a6a-65da-4c24-b32d-62b4b62720b3}" ma:sspId="45132351-61c7-4947-8fdd-28b295696121" ma:termSetId="5f50dbbd-fc38-49a7-84c2-cba8d57801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0d00d49c94f4a41889fe0a90686fcf3" ma:index="32" ma:taxonomy="true" ma:internalName="j0d00d49c94f4a41889fe0a90686fcf3" ma:taxonomyFieldName="SAF_DocumentsType" ma:displayName="Document type " ma:readOnly="false" ma:fieldId="{30d00d49-c94f-4a41-889f-e0a90686fcf3}" ma:sspId="45132351-61c7-4947-8fdd-28b295696121" ma:termSetId="50b2ac5f-3148-4a42-b234-fc348f9b3c8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F_Descriptif" ma:index="34" ma:displayName="Description" ma:internalName="SAF_Descriptif" ma:readOnly="false">
      <xsd:simpleType>
        <xsd:restriction base="dms:Text">
          <xsd:maxLength value="200"/>
        </xsd:restriction>
      </xsd:simpleType>
    </xsd:element>
    <xsd:element name="SAF_DateDeMiseAJour" ma:index="35" ma:displayName="Last updated on" ma:format="DateOnly" ma:internalName="SAF_DateDeMiseAJour" ma:readOnly="false">
      <xsd:simpleType>
        <xsd:restriction base="dms:DateTime"/>
      </xsd:simpleType>
    </xsd:element>
    <xsd:element name="SAF_Auteur" ma:index="36" nillable="true" ma:displayName="Author" ma:internalName="SAF_Auteur" ma:readOnly="false">
      <xsd:simpleType>
        <xsd:restriction base="dms:Note">
          <xsd:maxLength value="255"/>
        </xsd:restriction>
      </xsd:simpleType>
    </xsd:element>
    <xsd:element name="SharePoint_Item_Language" ma:index="37" ma:displayName="Language" ma:default="ALL" ma:format="Dropdown" ma:internalName="SharePoint_Item_Language">
      <xsd:simpleType>
        <xsd:restriction base="dms:Choice">
          <xsd:enumeration value="ALL"/>
          <xsd:enumeration value="EN"/>
          <xsd:enumeration value="FR"/>
        </xsd:restriction>
      </xsd:simpleType>
    </xsd:element>
    <xsd:element name="SharePoint_Group_Language" ma:index="38" nillable="true" ma:displayName="SharePoint_Group_Language" ma:default="0" ma:internalName="SharePoint_Group_Language">
      <xsd:simpleType>
        <xsd:restriction base="dms:Number"/>
      </xsd:simpleType>
    </xsd:element>
    <xsd:element name="SAF_RollupImageUrl" ma:index="39" nillable="true" ma:displayName="URL Image Rollup  " ma:internalName="SAF_RollupImageUrl">
      <xsd:simpleType>
        <xsd:restriction base="dms:Text"/>
      </xsd:simpleType>
    </xsd:element>
    <xsd:element name="TaxKeywordTaxHTField" ma:index="40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BB7B86-1A6B-4396-82CD-495CB7635E87}">
  <ds:schemaRefs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594212a7-a8eb-497d-bd6b-0e3a174923ee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FC1E5D-7D92-42DE-BD9A-3052BDFC6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5CAF7-8EEF-4F62-8E18-26CC56AAAB6D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7E004A7-897D-4E72-A616-FDDDB6566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94212a7-a8eb-497d-bd6b-0e3a174923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Affichage à l'écran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Calibri</vt:lpstr>
      <vt:lpstr>Wingdings 2</vt:lpstr>
      <vt:lpstr>SAFRAN_Bleu</vt:lpstr>
      <vt:lpstr>SAFRAN_Orange</vt:lpstr>
      <vt:lpstr>SAFRAN_Vert_foncé</vt:lpstr>
      <vt:lpstr>SAFRAN_Vert</vt:lpstr>
      <vt:lpstr>Opencl  </vt:lpstr>
      <vt:lpstr>bla</vt:lpstr>
    </vt:vector>
  </TitlesOfParts>
  <Manager>SAFRAN</Manager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Safran Electronics &amp; Defense gabarit Powerpoint (FR)</dc:title>
  <dc:subject>SAFRAN</dc:subject>
  <dc:creator>SAFRAN</dc:creator>
  <cp:lastModifiedBy>DUFOUR Jean-Louis (SAFRAN ELECTRONICS &amp; DEFENSE)</cp:lastModifiedBy>
  <cp:revision>778</cp:revision>
  <cp:lastPrinted>2021-05-05T14:57:23Z</cp:lastPrinted>
  <dcterms:created xsi:type="dcterms:W3CDTF">2013-07-26T07:27:45Z</dcterms:created>
  <dcterms:modified xsi:type="dcterms:W3CDTF">2021-05-17T15:24:45Z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_HiddenNeedApprove">
    <vt:bool>false</vt:bool>
  </property>
  <property fmtid="{D5CDD505-2E9C-101B-9397-08002B2CF9AE}" pid="4" name="SAF_CrossOverFunctions">
    <vt:lpwstr/>
  </property>
  <property fmtid="{D5CDD505-2E9C-101B-9397-08002B2CF9AE}" pid="5" name="SAF_DocumentsType">
    <vt:lpwstr>66;#Modèle de PowerPoint|80c833d3-038d-45cb-b65f-a8d2234b6314</vt:lpwstr>
  </property>
  <property fmtid="{D5CDD505-2E9C-101B-9397-08002B2CF9AE}" pid="6" name="SAF_SubSidiaryLevel2">
    <vt:lpwstr/>
  </property>
  <property fmtid="{D5CDD505-2E9C-101B-9397-08002B2CF9AE}" pid="7" name="_HiddenNeedWorkflow">
    <vt:bool>false</vt:bool>
  </property>
  <property fmtid="{D5CDD505-2E9C-101B-9397-08002B2CF9AE}" pid="8" name="SAF_Location">
    <vt:lpwstr/>
  </property>
  <property fmtid="{D5CDD505-2E9C-101B-9397-08002B2CF9AE}" pid="9" name="ContentTypeId">
    <vt:lpwstr>0x010100D21E0D47AF3242459E2F63E44FCC089100777D7FF5B336497A8022BDD96D52F2060073A9C0FD6552724BA132B83B91CE397D</vt:lpwstr>
  </property>
  <property fmtid="{D5CDD505-2E9C-101B-9397-08002B2CF9AE}" pid="10" name="SAF_BusinessUnit">
    <vt:lpwstr/>
  </property>
  <property fmtid="{D5CDD505-2E9C-101B-9397-08002B2CF9AE}" pid="11" name="SAF_Company">
    <vt:lpwstr>3;#Safran Electronics and Defense|09be7f39-4113-4616-9cb0-773043a7aa11</vt:lpwstr>
  </property>
  <property fmtid="{D5CDD505-2E9C-101B-9397-08002B2CF9AE}" pid="12" name="SAF_Division">
    <vt:lpwstr/>
  </property>
  <property fmtid="{D5CDD505-2E9C-101B-9397-08002B2CF9AE}" pid="13" name="SAF_SubSidiaryLevel1">
    <vt:lpwstr/>
  </property>
  <property fmtid="{D5CDD505-2E9C-101B-9397-08002B2CF9AE}" pid="14" name="SAF_Site">
    <vt:lpwstr/>
  </property>
  <property fmtid="{D5CDD505-2E9C-101B-9397-08002B2CF9AE}" pid="15" name="SAF_Perimetre">
    <vt:lpwstr>2;#Société de rang 1|153bb90e-11c3-427f-ad6a-31f0311df60b</vt:lpwstr>
  </property>
  <property fmtid="{D5CDD505-2E9C-101B-9397-08002B2CF9AE}" pid="16" name="SAF_Country">
    <vt:lpwstr/>
  </property>
</Properties>
</file>