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17"/>
  </p:notesMasterIdLst>
  <p:handoutMasterIdLst>
    <p:handoutMasterId r:id="rId18"/>
  </p:handoutMasterIdLst>
  <p:sldIdLst>
    <p:sldId id="409" r:id="rId9"/>
    <p:sldId id="517" r:id="rId10"/>
    <p:sldId id="519" r:id="rId11"/>
    <p:sldId id="523" r:id="rId12"/>
    <p:sldId id="521" r:id="rId13"/>
    <p:sldId id="520" r:id="rId14"/>
    <p:sldId id="518" r:id="rId15"/>
    <p:sldId id="522" r:id="rId16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517"/>
            <p14:sldId id="519"/>
            <p14:sldId id="523"/>
            <p14:sldId id="521"/>
            <p14:sldId id="520"/>
            <p14:sldId id="518"/>
            <p14:sldId id="522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7" autoAdjust="0"/>
    <p:restoredTop sz="94660"/>
  </p:normalViewPr>
  <p:slideViewPr>
    <p:cSldViewPr showGuides="1">
      <p:cViewPr varScale="1">
        <p:scale>
          <a:sx n="99" d="100"/>
          <a:sy n="99" d="100"/>
        </p:scale>
        <p:origin x="444" y="78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19/11/2021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SUGAR : </a:t>
            </a:r>
            <a:r>
              <a:rPr lang="en-US" dirty="0" err="1" smtClean="0"/>
              <a:t>Kalray</a:t>
            </a:r>
            <a:r>
              <a:rPr lang="en-US" dirty="0" smtClean="0"/>
              <a:t> et au-</a:t>
            </a:r>
            <a:r>
              <a:rPr lang="en-US" dirty="0" err="1" smtClean="0"/>
              <a:t>delà</a:t>
            </a:r>
            <a:r>
              <a:rPr lang="en-US" dirty="0" smtClean="0"/>
              <a:t>  </a:t>
            </a:r>
            <a:r>
              <a:rPr lang="en-US" dirty="0" err="1" smtClean="0"/>
              <a:t>oct.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, SUGAR : </a:t>
            </a:r>
            <a:r>
              <a:rPr lang="en-US" dirty="0" err="1" smtClean="0"/>
              <a:t>Kalray</a:t>
            </a:r>
            <a:r>
              <a:rPr lang="en-US" dirty="0" smtClean="0"/>
              <a:t> et au-</a:t>
            </a:r>
            <a:r>
              <a:rPr lang="en-US" dirty="0" err="1" smtClean="0"/>
              <a:t>delà</a:t>
            </a:r>
            <a:r>
              <a:rPr lang="en-US" dirty="0" smtClean="0"/>
              <a:t>  </a:t>
            </a:r>
            <a:r>
              <a:rPr lang="en-US" dirty="0" err="1" smtClean="0"/>
              <a:t>oct.</a:t>
            </a:r>
            <a:r>
              <a:rPr lang="en-US" dirty="0" smtClean="0"/>
              <a:t> 2021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375506"/>
            <a:ext cx="8137525" cy="1296144"/>
          </a:xfrm>
        </p:spPr>
        <p:txBody>
          <a:bodyPr/>
          <a:lstStyle/>
          <a:p>
            <a:r>
              <a:rPr lang="fr-FR" dirty="0" smtClean="0"/>
              <a:t>A certification-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opencl</a:t>
            </a:r>
            <a:r>
              <a:rPr lang="fr-FR" dirty="0" smtClean="0"/>
              <a:t> </a:t>
            </a:r>
            <a:r>
              <a:rPr lang="fr-FR" dirty="0" err="1" smtClean="0"/>
              <a:t>subset</a:t>
            </a:r>
            <a:r>
              <a:rPr lang="fr-FR" dirty="0" smtClean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32444" y="3399842"/>
            <a:ext cx="8136000" cy="502556"/>
          </a:xfrm>
        </p:spPr>
        <p:txBody>
          <a:bodyPr/>
          <a:lstStyle/>
          <a:p>
            <a:r>
              <a:rPr lang="fr-FR" dirty="0" smtClean="0"/>
              <a:t>Déc</a:t>
            </a:r>
            <a:r>
              <a:rPr lang="fr-FR" dirty="0" smtClean="0"/>
              <a:t>. 2021,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2807804" y="2306699"/>
            <a:ext cx="3528083" cy="66109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/>
              <a:t>Projet </a:t>
            </a:r>
            <a:r>
              <a:rPr lang="fr-FR" sz="2000" dirty="0" err="1" smtClean="0"/>
              <a:t>sugar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877329"/>
            <a:ext cx="7132898" cy="3048017"/>
          </a:xfrm>
          <a:prstGeom prst="rect">
            <a:avLst/>
          </a:prstGeom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OpenCL</a:t>
            </a:r>
            <a:r>
              <a:rPr lang="fr-FR" dirty="0" smtClean="0"/>
              <a:t> </a:t>
            </a:r>
            <a:r>
              <a:rPr lang="fr-FR" dirty="0" err="1" smtClean="0"/>
              <a:t>vocabulary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 certification-oriented </a:t>
            </a:r>
            <a:r>
              <a:rPr lang="en-US" dirty="0" err="1" smtClean="0"/>
              <a:t>OpenCL</a:t>
            </a:r>
            <a:r>
              <a:rPr lang="en-US" dirty="0" smtClean="0"/>
              <a:t> subset, </a:t>
            </a:r>
            <a:r>
              <a:rPr lang="en-US" dirty="0" err="1" smtClean="0"/>
              <a:t>projet</a:t>
            </a:r>
            <a:r>
              <a:rPr lang="en-US" dirty="0" smtClean="0"/>
              <a:t> SUGAR, </a:t>
            </a:r>
            <a:r>
              <a:rPr lang="en-US" dirty="0" err="1" smtClean="0"/>
              <a:t>déc</a:t>
            </a:r>
            <a:r>
              <a:rPr lang="en-US" dirty="0" smtClean="0"/>
              <a:t>. </a:t>
            </a:r>
            <a:r>
              <a:rPr lang="en-US" dirty="0"/>
              <a:t>2021, </a:t>
            </a:r>
            <a:r>
              <a:rPr lang="en-US" dirty="0" smtClean="0"/>
              <a:t>Jean-Louis </a:t>
            </a:r>
            <a:r>
              <a:rPr lang="en-US" dirty="0" smtClean="0"/>
              <a:t>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735546"/>
            <a:ext cx="7272808" cy="1152128"/>
          </a:xfrm>
        </p:spPr>
        <p:txBody>
          <a:bodyPr/>
          <a:lstStyle/>
          <a:p>
            <a:r>
              <a:rPr lang="fr-FR" dirty="0" smtClean="0"/>
              <a:t>… mais certains le sont moins que d’autres …</a:t>
            </a:r>
          </a:p>
          <a:p>
            <a:pPr lvl="1"/>
            <a:r>
              <a:rPr lang="fr-FR" dirty="0" smtClean="0"/>
              <a:t>HW et SW : </a:t>
            </a:r>
            <a:r>
              <a:rPr lang="fr-FR" dirty="0" err="1" smtClean="0"/>
              <a:t>Kalray</a:t>
            </a:r>
            <a:endParaRPr lang="fr-FR" dirty="0" smtClean="0"/>
          </a:p>
          <a:p>
            <a:pPr lvl="1"/>
            <a:r>
              <a:rPr lang="fr-FR" dirty="0" smtClean="0"/>
              <a:t>SW : </a:t>
            </a:r>
            <a:r>
              <a:rPr lang="fr-FR" dirty="0" err="1" smtClean="0"/>
              <a:t>PoCL</a:t>
            </a:r>
            <a:r>
              <a:rPr lang="fr-FR" dirty="0" smtClean="0"/>
              <a:t> (</a:t>
            </a:r>
            <a:r>
              <a:rPr lang="fr-FR" dirty="0" err="1" smtClean="0"/>
              <a:t>OpenCL</a:t>
            </a:r>
            <a:r>
              <a:rPr lang="fr-FR" dirty="0" smtClean="0"/>
              <a:t> en open-source)</a:t>
            </a:r>
          </a:p>
          <a:p>
            <a:pPr lvl="2"/>
            <a:r>
              <a:rPr lang="fr-FR" dirty="0"/>
              <a:t>8</a:t>
            </a:r>
            <a:r>
              <a:rPr lang="fr-FR" dirty="0" smtClean="0"/>
              <a:t> autres sous </a:t>
            </a:r>
            <a:r>
              <a:rPr lang="fr-FR" dirty="0" err="1" smtClean="0"/>
              <a:t>Wikipedia</a:t>
            </a:r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348070" y="4011910"/>
            <a:ext cx="7644310" cy="684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… donc </a:t>
            </a:r>
            <a:r>
              <a:rPr lang="fr-FR" dirty="0" err="1" smtClean="0"/>
              <a:t>Kalray</a:t>
            </a:r>
            <a:r>
              <a:rPr lang="fr-FR" dirty="0" smtClean="0"/>
              <a:t> est un candidat naturel au </a:t>
            </a:r>
            <a:r>
              <a:rPr lang="fr-FR" dirty="0" err="1" smtClean="0"/>
              <a:t>manycore</a:t>
            </a:r>
            <a:r>
              <a:rPr lang="fr-FR" dirty="0" smtClean="0"/>
              <a:t> « </a:t>
            </a:r>
            <a:r>
              <a:rPr lang="fr-FR" dirty="0" err="1" smtClean="0"/>
              <a:t>certifiable</a:t>
            </a:r>
            <a:r>
              <a:rPr lang="fr-FR" dirty="0" smtClean="0"/>
              <a:t> » : SUGAR 2021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t est ITAR free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certifiable</a:t>
            </a:r>
            <a:r>
              <a:rPr lang="fr-FR" dirty="0" smtClean="0"/>
              <a:t> » = DAL D, puis C à moyen-terme</a:t>
            </a:r>
          </a:p>
        </p:txBody>
      </p:sp>
      <p:sp>
        <p:nvSpPr>
          <p:cNvPr id="5" name="Éclair 4"/>
          <p:cNvSpPr/>
          <p:nvPr/>
        </p:nvSpPr>
        <p:spPr>
          <a:xfrm>
            <a:off x="7452320" y="2247714"/>
            <a:ext cx="299494" cy="324036"/>
          </a:xfrm>
          <a:prstGeom prst="lightningBol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clair 12"/>
          <p:cNvSpPr/>
          <p:nvPr/>
        </p:nvSpPr>
        <p:spPr>
          <a:xfrm>
            <a:off x="4200498" y="3435846"/>
            <a:ext cx="299494" cy="324036"/>
          </a:xfrm>
          <a:prstGeom prst="lightningBol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4462088" y="3614995"/>
            <a:ext cx="245017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7596336" y="2571751"/>
            <a:ext cx="0" cy="7560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12260" y="3291830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Séquencement SW :</a:t>
            </a:r>
          </a:p>
          <a:p>
            <a:r>
              <a:rPr lang="fr-FR" dirty="0" smtClean="0"/>
              <a:t>Boîtes NOIRES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500162" y="22024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(*)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4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9" grpId="0" build="p" bldLvl="2"/>
      <p:bldP spid="5" grpId="0" animBg="1"/>
      <p:bldP spid="13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Sugar</a:t>
            </a:r>
            <a:r>
              <a:rPr lang="fr-FR" dirty="0" smtClean="0"/>
              <a:t> 2021 : </a:t>
            </a:r>
            <a:r>
              <a:rPr lang="fr-FR" dirty="0" err="1" smtClean="0"/>
              <a:t>Kalray</a:t>
            </a:r>
            <a:r>
              <a:rPr lang="fr-FR" dirty="0" smtClean="0"/>
              <a:t> au centre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8817" y="1074960"/>
            <a:ext cx="8821675" cy="3224982"/>
          </a:xfrm>
        </p:spPr>
        <p:txBody>
          <a:bodyPr/>
          <a:lstStyle/>
          <a:p>
            <a:r>
              <a:rPr lang="fr-FR" dirty="0" err="1" smtClean="0"/>
              <a:t>Sugar</a:t>
            </a:r>
            <a:r>
              <a:rPr lang="fr-FR" dirty="0" smtClean="0"/>
              <a:t> 2021 : évaluation </a:t>
            </a:r>
            <a:r>
              <a:rPr lang="fr-FR" dirty="0" err="1" smtClean="0"/>
              <a:t>Kalray</a:t>
            </a:r>
            <a:r>
              <a:rPr lang="fr-FR" dirty="0" smtClean="0"/>
              <a:t> (Coolidge) sur du Traitement  d’Image et du réseau de neurones</a:t>
            </a:r>
          </a:p>
          <a:p>
            <a:r>
              <a:rPr lang="fr-FR" dirty="0"/>
              <a:t>E</a:t>
            </a:r>
            <a:r>
              <a:rPr lang="fr-FR" dirty="0" smtClean="0"/>
              <a:t>galisation d’histogramme, </a:t>
            </a:r>
            <a:r>
              <a:rPr lang="fr-FR" dirty="0" err="1" smtClean="0"/>
              <a:t>stitching</a:t>
            </a:r>
            <a:r>
              <a:rPr lang="fr-FR" dirty="0" smtClean="0"/>
              <a:t> (bandeau), </a:t>
            </a:r>
            <a:r>
              <a:rPr lang="fr-FR" dirty="0" err="1" smtClean="0"/>
              <a:t>Yolo</a:t>
            </a:r>
            <a:endParaRPr lang="fr-FR" dirty="0" smtClean="0"/>
          </a:p>
          <a:p>
            <a:r>
              <a:rPr lang="fr-FR" dirty="0" smtClean="0"/>
              <a:t>Conclusions préliminaires : cf. présentations projet SUGAR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Kalray</a:t>
            </a:r>
            <a:r>
              <a:rPr lang="fr-FR" dirty="0" smtClean="0"/>
              <a:t> se programme de manière variée : </a:t>
            </a:r>
            <a:r>
              <a:rPr lang="fr-FR" dirty="0" err="1" smtClean="0"/>
              <a:t>OpenCL</a:t>
            </a:r>
            <a:r>
              <a:rPr lang="fr-FR" dirty="0" smtClean="0"/>
              <a:t> (avec extensions), mais aussi C/C++/</a:t>
            </a:r>
            <a:r>
              <a:rPr lang="fr-FR" dirty="0" err="1" smtClean="0"/>
              <a:t>OpenMP</a:t>
            </a:r>
            <a:endParaRPr lang="fr-FR" dirty="0" smtClean="0"/>
          </a:p>
          <a:p>
            <a:r>
              <a:rPr lang="fr-FR" dirty="0" err="1" smtClean="0"/>
              <a:t>Kalray</a:t>
            </a:r>
            <a:r>
              <a:rPr lang="fr-FR" dirty="0" smtClean="0"/>
              <a:t> intègre aussi des </a:t>
            </a:r>
            <a:r>
              <a:rPr lang="fr-FR" dirty="0" err="1" smtClean="0"/>
              <a:t>Co-processeurs</a:t>
            </a:r>
            <a:r>
              <a:rPr lang="fr-FR" dirty="0"/>
              <a:t> </a:t>
            </a:r>
            <a:r>
              <a:rPr lang="fr-FR" dirty="0" smtClean="0"/>
              <a:t>INT8/FP16 (</a:t>
            </a:r>
            <a:r>
              <a:rPr lang="fr-FR" dirty="0" err="1" smtClean="0"/>
              <a:t>KaNN</a:t>
            </a:r>
            <a:r>
              <a:rPr lang="fr-FR" dirty="0" smtClean="0"/>
              <a:t> : compilateur de réseau)</a:t>
            </a:r>
          </a:p>
          <a:p>
            <a:endParaRPr lang="fr-FR" dirty="0"/>
          </a:p>
          <a:p>
            <a:r>
              <a:rPr lang="fr-FR" dirty="0" smtClean="0"/>
              <a:t>WARNING : l’utilisation des spécificités </a:t>
            </a:r>
            <a:r>
              <a:rPr lang="fr-FR" dirty="0" err="1" smtClean="0"/>
              <a:t>Kalray</a:t>
            </a:r>
            <a:r>
              <a:rPr lang="fr-FR" dirty="0" smtClean="0"/>
              <a:t> fait perdre la portabilité </a:t>
            </a:r>
            <a:r>
              <a:rPr lang="fr-FR" dirty="0" err="1" smtClean="0"/>
              <a:t>OpenCL</a:t>
            </a:r>
            <a:endParaRPr lang="fr-FR" dirty="0" smtClean="0"/>
          </a:p>
          <a:p>
            <a:r>
              <a:rPr lang="fr-FR" u="sng" dirty="0" smtClean="0"/>
              <a:t>Stratégie SUGAR 2021 : </a:t>
            </a:r>
            <a:r>
              <a:rPr lang="fr-FR" u="sng" dirty="0" err="1" smtClean="0"/>
              <a:t>Yolo</a:t>
            </a:r>
            <a:r>
              <a:rPr lang="fr-FR" u="sng" dirty="0" smtClean="0"/>
              <a:t> porté en </a:t>
            </a:r>
            <a:r>
              <a:rPr lang="fr-FR" u="sng" dirty="0" err="1" smtClean="0">
                <a:solidFill>
                  <a:srgbClr val="C00000"/>
                </a:solidFill>
              </a:rPr>
              <a:t>OpenCL</a:t>
            </a:r>
            <a:r>
              <a:rPr lang="fr-FR" u="sng" dirty="0" smtClean="0">
                <a:solidFill>
                  <a:srgbClr val="C00000"/>
                </a:solidFill>
              </a:rPr>
              <a:t> PUR</a:t>
            </a:r>
            <a:r>
              <a:rPr lang="fr-FR" u="sng" dirty="0" smtClean="0"/>
              <a:t>, et comparaison avec le </a:t>
            </a:r>
            <a:r>
              <a:rPr lang="fr-FR" u="sng" dirty="0" err="1" smtClean="0"/>
              <a:t>Yolo</a:t>
            </a:r>
            <a:r>
              <a:rPr lang="fr-FR" u="sng" dirty="0" smtClean="0"/>
              <a:t> </a:t>
            </a:r>
            <a:r>
              <a:rPr lang="fr-FR" u="sng" dirty="0" smtClean="0">
                <a:solidFill>
                  <a:srgbClr val="C00000"/>
                </a:solidFill>
              </a:rPr>
              <a:t>optimisé </a:t>
            </a:r>
            <a:r>
              <a:rPr lang="fr-FR" u="sng" dirty="0" err="1" smtClean="0">
                <a:solidFill>
                  <a:srgbClr val="C00000"/>
                </a:solidFill>
              </a:rPr>
              <a:t>Kalray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OpenCL</a:t>
            </a:r>
            <a:r>
              <a:rPr lang="fr-FR" dirty="0" smtClean="0"/>
              <a:t> : initialisation d’un sous-ensemble </a:t>
            </a:r>
            <a:r>
              <a:rPr lang="fr-FR" u="sng" dirty="0" smtClean="0">
                <a:solidFill>
                  <a:srgbClr val="C00000"/>
                </a:solidFill>
              </a:rPr>
              <a:t>déterministe</a:t>
            </a:r>
            <a:r>
              <a:rPr lang="fr-FR" dirty="0" smtClean="0"/>
              <a:t> en vue de la certification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gray">
          <a:xfrm>
            <a:off x="971600" y="4113378"/>
            <a:ext cx="5448066" cy="612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Sugar</a:t>
            </a:r>
            <a:r>
              <a:rPr lang="fr-FR" dirty="0" smtClean="0"/>
              <a:t> 2022 : La révolution Copernicienne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44016" y="699542"/>
            <a:ext cx="8964488" cy="3729733"/>
          </a:xfrm>
        </p:spPr>
        <p:txBody>
          <a:bodyPr/>
          <a:lstStyle/>
          <a:p>
            <a:r>
              <a:rPr lang="fr-FR" dirty="0" err="1" smtClean="0"/>
              <a:t>Kalray</a:t>
            </a:r>
            <a:r>
              <a:rPr lang="fr-FR" dirty="0" smtClean="0"/>
              <a:t> change de position : centre du monde </a:t>
            </a:r>
            <a:r>
              <a:rPr lang="fr-FR" dirty="0" smtClean="0">
                <a:sym typeface="Wingdings" panose="05000000000000000000" pitchFamily="2" charset="2"/>
              </a:rPr>
              <a:t> astre errant parmi d’autres</a:t>
            </a:r>
            <a:endParaRPr lang="fr-FR" dirty="0">
              <a:sym typeface="Wingdings" panose="05000000000000000000" pitchFamily="2" charset="2"/>
            </a:endParaRPr>
          </a:p>
          <a:p>
            <a:pPr lvl="3"/>
            <a:endParaRPr lang="fr-FR" dirty="0" smtClean="0"/>
          </a:p>
          <a:p>
            <a:r>
              <a:rPr lang="fr-FR" dirty="0"/>
              <a:t>Le nouveau centre du monde </a:t>
            </a:r>
            <a:r>
              <a:rPr lang="fr-FR" dirty="0" smtClean="0"/>
              <a:t>:</a:t>
            </a:r>
          </a:p>
          <a:p>
            <a:r>
              <a:rPr lang="fr-FR" dirty="0"/>
              <a:t> </a:t>
            </a:r>
            <a:r>
              <a:rPr lang="fr-FR" dirty="0" smtClean="0"/>
              <a:t>           </a:t>
            </a:r>
            <a:r>
              <a:rPr lang="fr-FR" u="sng" dirty="0" smtClean="0"/>
              <a:t>le </a:t>
            </a:r>
            <a:r>
              <a:rPr lang="fr-FR" u="sng" dirty="0"/>
              <a:t>besoin </a:t>
            </a:r>
            <a:r>
              <a:rPr lang="fr-FR" u="sng" dirty="0" smtClean="0"/>
              <a:t>Safran de disposer d’une accélération </a:t>
            </a:r>
            <a:r>
              <a:rPr lang="fr-FR" u="sng" dirty="0" err="1" smtClean="0"/>
              <a:t>manycore</a:t>
            </a:r>
            <a:r>
              <a:rPr lang="fr-FR" u="sng" dirty="0" smtClean="0"/>
              <a:t> avec potentiel de certification</a:t>
            </a:r>
            <a:r>
              <a:rPr lang="fr-FR" dirty="0" smtClean="0"/>
              <a:t>.</a:t>
            </a:r>
          </a:p>
          <a:p>
            <a:pPr lvl="2"/>
            <a:r>
              <a:rPr lang="fr-FR" dirty="0"/>
              <a:t> </a:t>
            </a:r>
            <a:r>
              <a:rPr lang="fr-FR" dirty="0" smtClean="0"/>
              <a:t>                    ASAP : TI  (traditionnel &amp; NN)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Nouvel entrant : le </a:t>
            </a:r>
            <a:r>
              <a:rPr lang="fr-FR" u="sng" dirty="0" smtClean="0">
                <a:solidFill>
                  <a:srgbClr val="C00000"/>
                </a:solidFill>
              </a:rPr>
              <a:t>FPGA</a:t>
            </a:r>
            <a:endParaRPr lang="fr-FR" dirty="0" smtClean="0"/>
          </a:p>
          <a:p>
            <a:pPr lvl="3"/>
            <a:r>
              <a:rPr lang="fr-FR" dirty="0" smtClean="0"/>
              <a:t>Précision : ce n’est pas le nouveau centre du monde</a:t>
            </a:r>
          </a:p>
          <a:p>
            <a:pPr lvl="3"/>
            <a:r>
              <a:rPr lang="fr-FR" dirty="0" smtClean="0"/>
              <a:t>https</a:t>
            </a:r>
            <a:r>
              <a:rPr lang="fr-FR" dirty="0"/>
              <a:t>://pc2.uni-paderborn.de/fileadmin/pc2/presentations/Kenter-OpenCL-FPGA-Tutorial-2019-03-25-Website-compressed-fixed.pdf</a:t>
            </a:r>
            <a:endParaRPr lang="fr-FR" dirty="0" smtClean="0"/>
          </a:p>
          <a:p>
            <a:pPr lvl="3"/>
            <a:endParaRPr lang="fr-FR" dirty="0" smtClean="0"/>
          </a:p>
          <a:p>
            <a:r>
              <a:rPr lang="fr-FR" dirty="0" smtClean="0"/>
              <a:t>Confirmation du rôle central d’</a:t>
            </a:r>
            <a:r>
              <a:rPr lang="fr-FR" dirty="0" err="1" smtClean="0"/>
              <a:t>OpenCL</a:t>
            </a:r>
            <a:r>
              <a:rPr lang="fr-FR" dirty="0" smtClean="0"/>
              <a:t> : portabilité (</a:t>
            </a:r>
            <a:r>
              <a:rPr lang="fr-FR" sz="1000" dirty="0" smtClean="0"/>
              <a:t>CPU/GPU/FPGA</a:t>
            </a:r>
            <a:r>
              <a:rPr lang="fr-FR" dirty="0" smtClean="0"/>
              <a:t>) + </a:t>
            </a:r>
            <a:r>
              <a:rPr lang="fr-FR" dirty="0" err="1" smtClean="0"/>
              <a:t>certifiabilité</a:t>
            </a:r>
            <a:r>
              <a:rPr lang="fr-FR" dirty="0" smtClean="0"/>
              <a:t> (</a:t>
            </a:r>
            <a:r>
              <a:rPr lang="fr-FR" sz="1000" dirty="0" smtClean="0"/>
              <a:t>DAL C/D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Echanger avec le projet Miranda/</a:t>
            </a:r>
            <a:r>
              <a:rPr lang="fr-FR" dirty="0" err="1" smtClean="0"/>
              <a:t>Eurofl’Eye</a:t>
            </a:r>
            <a:r>
              <a:rPr lang="fr-FR" dirty="0" smtClean="0"/>
              <a:t> (visu pilote hélico; clients AH/DGA) qui a un besoin DAL C et utilise des FPGA</a:t>
            </a:r>
          </a:p>
          <a:p>
            <a:pPr lvl="2"/>
            <a:r>
              <a:rPr lang="fr-FR" u="sng" dirty="0" smtClean="0">
                <a:solidFill>
                  <a:srgbClr val="C00000"/>
                </a:solidFill>
              </a:rPr>
              <a:t>Opportunité 2022 </a:t>
            </a:r>
            <a:r>
              <a:rPr lang="fr-FR" dirty="0" smtClean="0"/>
              <a:t>: PST Miranda+ : prototypage GPU (CUDA)</a:t>
            </a:r>
          </a:p>
          <a:p>
            <a:pPr lvl="3"/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Assets</a:t>
            </a:r>
            <a:r>
              <a:rPr lang="fr-FR" dirty="0" smtClean="0"/>
              <a:t> » logiciels en sortie de SUGAR : </a:t>
            </a:r>
          </a:p>
          <a:p>
            <a:pPr lvl="1"/>
            <a:r>
              <a:rPr lang="fr-FR" dirty="0" smtClean="0"/>
              <a:t>Produit : librairie de fonctions </a:t>
            </a:r>
            <a:r>
              <a:rPr lang="fr-FR" dirty="0" err="1" smtClean="0"/>
              <a:t>OpenCL</a:t>
            </a:r>
            <a:r>
              <a:rPr lang="fr-FR" dirty="0" smtClean="0"/>
              <a:t>, avec 2 usages : benchmark et produits</a:t>
            </a:r>
          </a:p>
          <a:p>
            <a:pPr lvl="1"/>
            <a:r>
              <a:rPr lang="fr-FR" dirty="0" err="1" smtClean="0"/>
              <a:t>Process</a:t>
            </a:r>
            <a:r>
              <a:rPr lang="fr-FR" dirty="0" smtClean="0"/>
              <a:t> : sous-ensemble </a:t>
            </a:r>
            <a:r>
              <a:rPr lang="fr-FR" u="sng" dirty="0" smtClean="0">
                <a:solidFill>
                  <a:srgbClr val="C00000"/>
                </a:solidFill>
              </a:rPr>
              <a:t>déterministe</a:t>
            </a:r>
            <a:r>
              <a:rPr lang="fr-FR" dirty="0" smtClean="0"/>
              <a:t> d’</a:t>
            </a:r>
            <a:r>
              <a:rPr lang="fr-FR" dirty="0" err="1" smtClean="0"/>
              <a:t>OpenCL</a:t>
            </a:r>
            <a:r>
              <a:rPr lang="fr-FR" dirty="0" smtClean="0"/>
              <a:t>, « </a:t>
            </a:r>
            <a:r>
              <a:rPr lang="fr-FR" dirty="0" err="1" smtClean="0"/>
              <a:t>OpenCL-Saf</a:t>
            </a:r>
            <a:r>
              <a:rPr lang="fr-FR" dirty="0" smtClean="0"/>
              <a:t> » ou « </a:t>
            </a:r>
            <a:r>
              <a:rPr lang="fr-FR" dirty="0" err="1" smtClean="0"/>
              <a:t>OpenCL</a:t>
            </a:r>
            <a:r>
              <a:rPr lang="fr-FR" dirty="0" smtClean="0"/>
              <a:t>-SC », avec outillage proto.</a:t>
            </a:r>
          </a:p>
          <a:p>
            <a:pPr lvl="3"/>
            <a:endParaRPr lang="fr-FR" dirty="0"/>
          </a:p>
          <a:p>
            <a:pPr lvl="3"/>
            <a:endParaRPr lang="fr-FR" dirty="0" smtClean="0"/>
          </a:p>
          <a:p>
            <a:r>
              <a:rPr lang="fr-FR" dirty="0" smtClean="0"/>
              <a:t>Rêvons un peu : pourquoi pas (à terme) une </a:t>
            </a:r>
            <a:r>
              <a:rPr lang="fr-FR" u="sng" dirty="0" smtClean="0">
                <a:solidFill>
                  <a:srgbClr val="C00000"/>
                </a:solidFill>
              </a:rPr>
              <a:t>librairie </a:t>
            </a:r>
            <a:r>
              <a:rPr lang="fr-FR" u="sng" dirty="0" err="1" smtClean="0">
                <a:solidFill>
                  <a:srgbClr val="C00000"/>
                </a:solidFill>
              </a:rPr>
              <a:t>OpenCV</a:t>
            </a:r>
            <a:r>
              <a:rPr lang="fr-FR" u="sng" dirty="0" smtClean="0">
                <a:solidFill>
                  <a:srgbClr val="C00000"/>
                </a:solidFill>
              </a:rPr>
              <a:t> </a:t>
            </a:r>
            <a:r>
              <a:rPr lang="fr-FR" u="sng" dirty="0" err="1" smtClean="0">
                <a:solidFill>
                  <a:srgbClr val="C00000"/>
                </a:solidFill>
              </a:rPr>
              <a:t>certifiable</a:t>
            </a:r>
            <a:r>
              <a:rPr lang="fr-FR" u="sng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?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gray">
          <a:xfrm>
            <a:off x="971600" y="4113378"/>
            <a:ext cx="5448066" cy="612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9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81" y="1059582"/>
            <a:ext cx="5770127" cy="3704401"/>
          </a:xfrm>
          <a:prstGeom prst="rect">
            <a:avLst/>
          </a:prstGeom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Les points critiques des </a:t>
            </a:r>
            <a:r>
              <a:rPr lang="fr-FR" dirty="0" err="1" smtClean="0"/>
              <a:t>manycores</a:t>
            </a:r>
            <a:r>
              <a:rPr lang="fr-FR" dirty="0" smtClean="0"/>
              <a:t> vis-à-vis d’une certification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1499" y="1098097"/>
            <a:ext cx="3852429" cy="3384376"/>
          </a:xfrm>
        </p:spPr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Le contexte</a:t>
            </a:r>
          </a:p>
          <a:p>
            <a:pPr lvl="1"/>
            <a:r>
              <a:rPr lang="fr-FR" dirty="0" smtClean="0"/>
              <a:t>Où sont les redondances ?</a:t>
            </a:r>
          </a:p>
          <a:p>
            <a:pPr lvl="2"/>
            <a:r>
              <a:rPr lang="fr-FR" dirty="0" smtClean="0"/>
              <a:t>le tout ou le GPU ?</a:t>
            </a:r>
          </a:p>
          <a:p>
            <a:pPr lvl="1"/>
            <a:r>
              <a:rPr lang="fr-FR" dirty="0" smtClean="0"/>
              <a:t>Sont-elles identiques en DAL ?</a:t>
            </a:r>
          </a:p>
          <a:p>
            <a:pPr lvl="2"/>
            <a:r>
              <a:rPr lang="fr-FR" dirty="0" smtClean="0"/>
              <a:t>DAL D + DAL D ou DAL C + DAL E ?</a:t>
            </a:r>
          </a:p>
          <a:p>
            <a:r>
              <a:rPr lang="fr-FR" dirty="0"/>
              <a:t>2</a:t>
            </a:r>
            <a:r>
              <a:rPr lang="fr-FR" dirty="0" smtClean="0"/>
              <a:t>) L’architecture mémoire (HW)</a:t>
            </a:r>
          </a:p>
          <a:p>
            <a:r>
              <a:rPr lang="fr-FR" dirty="0"/>
              <a:t>3</a:t>
            </a:r>
            <a:r>
              <a:rPr lang="fr-FR" dirty="0" smtClean="0"/>
              <a:t>) Le compilateur </a:t>
            </a:r>
            <a:r>
              <a:rPr lang="fr-FR" dirty="0" err="1" smtClean="0"/>
              <a:t>OpenCL</a:t>
            </a:r>
            <a:endParaRPr lang="fr-FR" dirty="0" smtClean="0"/>
          </a:p>
          <a:p>
            <a:r>
              <a:rPr lang="fr-FR" dirty="0"/>
              <a:t>4</a:t>
            </a:r>
            <a:r>
              <a:rPr lang="fr-FR" dirty="0" smtClean="0"/>
              <a:t>) Le séquenceur </a:t>
            </a:r>
            <a:r>
              <a:rPr lang="fr-FR" dirty="0" err="1" smtClean="0"/>
              <a:t>OpenCL</a:t>
            </a:r>
            <a:endParaRPr lang="fr-FR" dirty="0" smtClean="0"/>
          </a:p>
          <a:p>
            <a:r>
              <a:rPr lang="fr-FR" dirty="0"/>
              <a:t>5</a:t>
            </a:r>
            <a:r>
              <a:rPr lang="fr-FR" dirty="0" smtClean="0"/>
              <a:t>) Le </a:t>
            </a:r>
            <a:r>
              <a:rPr lang="fr-FR" dirty="0" err="1" smtClean="0"/>
              <a:t>kernel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Points 2+3+4 : le « modèle mémoire »</a:t>
            </a:r>
          </a:p>
          <a:p>
            <a:pPr lvl="1"/>
            <a:r>
              <a:rPr lang="fr-FR" dirty="0" smtClean="0"/>
              <a:t>Conformité à la spécification </a:t>
            </a:r>
            <a:r>
              <a:rPr lang="fr-FR" dirty="0" err="1" smtClean="0"/>
              <a:t>OpenCL</a:t>
            </a:r>
            <a:endParaRPr lang="fr-FR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3249053" y="690511"/>
            <a:ext cx="137730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compilateur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445420" y="1651992"/>
            <a:ext cx="984565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séquenceur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652120" y="1790491"/>
            <a:ext cx="984565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séquenceur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976156" y="3687874"/>
            <a:ext cx="813043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kernel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5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LE point critique des </a:t>
            </a:r>
            <a:r>
              <a:rPr lang="fr-FR" dirty="0" err="1" smtClean="0"/>
              <a:t>manycores</a:t>
            </a:r>
            <a:r>
              <a:rPr lang="fr-FR" dirty="0" smtClean="0"/>
              <a:t> vis-à-vis d’une certification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46139" y="3747416"/>
            <a:ext cx="6174233" cy="969196"/>
          </a:xfrm>
        </p:spPr>
        <p:txBody>
          <a:bodyPr/>
          <a:lstStyle/>
          <a:p>
            <a:r>
              <a:rPr lang="fr-FR" dirty="0" smtClean="0"/>
              <a:t>Faisons maintenant une « rotation » :</a:t>
            </a:r>
          </a:p>
          <a:p>
            <a:r>
              <a:rPr lang="fr-FR" dirty="0" smtClean="0"/>
              <a:t>A[i]    =     i &gt; 0  ?  A[i-1] : A[</a:t>
            </a:r>
            <a:r>
              <a:rPr lang="fr-FR" dirty="0" err="1" smtClean="0"/>
              <a:t>A_idx_max</a:t>
            </a:r>
            <a:r>
              <a:rPr lang="fr-FR" dirty="0" smtClean="0"/>
              <a:t>]</a:t>
            </a:r>
          </a:p>
          <a:p>
            <a:endParaRPr lang="fr-FR" i="1" u="sng" dirty="0" smtClean="0">
              <a:solidFill>
                <a:srgbClr val="FF0000"/>
              </a:solidFill>
            </a:endParaRPr>
          </a:p>
          <a:p>
            <a:r>
              <a:rPr lang="fr-FR" i="1" u="sng" dirty="0" smtClean="0">
                <a:solidFill>
                  <a:srgbClr val="FF0000"/>
                </a:solidFill>
              </a:rPr>
              <a:t>« race condition », « data race »  </a:t>
            </a:r>
            <a:r>
              <a:rPr lang="fr-FR" i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NON-DETERMINISME</a:t>
            </a:r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843558"/>
            <a:ext cx="6057130" cy="26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khronos.org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8070" y="1095586"/>
            <a:ext cx="2711762" cy="61206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7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</a:t>
            </a:r>
            <a:r>
              <a:rPr lang="fr-FR" dirty="0" err="1" smtClean="0"/>
              <a:t>OpenCL</a:t>
            </a:r>
            <a:r>
              <a:rPr lang="fr-FR" dirty="0" smtClean="0"/>
              <a:t> dans </a:t>
            </a:r>
            <a:r>
              <a:rPr lang="fr-FR" dirty="0" err="1" smtClean="0"/>
              <a:t>OpenCV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5999" y="2787775"/>
            <a:ext cx="695538" cy="251275"/>
          </a:xfrm>
        </p:spPr>
        <p:txBody>
          <a:bodyPr/>
          <a:lstStyle/>
          <a:p>
            <a:r>
              <a:rPr lang="fr-FR" dirty="0" err="1" smtClean="0"/>
              <a:t>core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16074"/>
            <a:ext cx="2071414" cy="40519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04" y="15466"/>
            <a:ext cx="1584176" cy="50811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740" y="15466"/>
            <a:ext cx="2343888" cy="4680520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6296686" y="1923678"/>
            <a:ext cx="695538" cy="2512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dnn</a:t>
            </a:r>
            <a:endParaRPr lang="fr-FR" dirty="0"/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 bwMode="gray">
          <a:xfrm>
            <a:off x="3807960" y="2410863"/>
            <a:ext cx="834276" cy="2512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improc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0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Props1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CBB7B86-1A6B-4396-82CD-495CB7635E8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594212a7-a8eb-497d-bd6b-0e3a174923ee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Affichage à l'écran (16:9)</PresentationFormat>
  <Paragraphs>100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Wingdings</vt:lpstr>
      <vt:lpstr>Wingdings 2</vt:lpstr>
      <vt:lpstr>SAFRAN_Bleu</vt:lpstr>
      <vt:lpstr>SAFRAN_Orange</vt:lpstr>
      <vt:lpstr>SAFRAN_Vert_foncé</vt:lpstr>
      <vt:lpstr>SAFRAN_Vert</vt:lpstr>
      <vt:lpstr>A certification-oriented opencl subset  </vt:lpstr>
      <vt:lpstr>OpenCL vocabulary</vt:lpstr>
      <vt:lpstr>Sugar 2021 : Kalray au centre</vt:lpstr>
      <vt:lpstr>Sugar 2022 : La révolution Copernicienne</vt:lpstr>
      <vt:lpstr>Annexe : Les points critiques des manycores vis-à-vis d’une certification </vt:lpstr>
      <vt:lpstr>Annexe : LE point critique des manycores vis-à-vis d’une certification </vt:lpstr>
      <vt:lpstr>Annexe : khronos.org</vt:lpstr>
      <vt:lpstr>Annexe : OpenCL dans OpenCV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837</cp:revision>
  <cp:lastPrinted>2021-05-05T14:57:23Z</cp:lastPrinted>
  <dcterms:created xsi:type="dcterms:W3CDTF">2013-07-26T07:27:45Z</dcterms:created>
  <dcterms:modified xsi:type="dcterms:W3CDTF">2021-11-19T17:00:30Z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