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5"/>
    <p:sldMasterId id="2147483898" r:id="rId6"/>
    <p:sldMasterId id="2147483907" r:id="rId7"/>
    <p:sldMasterId id="2147483916" r:id="rId8"/>
  </p:sldMasterIdLst>
  <p:notesMasterIdLst>
    <p:notesMasterId r:id="rId38"/>
  </p:notesMasterIdLst>
  <p:handoutMasterIdLst>
    <p:handoutMasterId r:id="rId39"/>
  </p:handoutMasterIdLst>
  <p:sldIdLst>
    <p:sldId id="409" r:id="rId9"/>
    <p:sldId id="34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36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2" r:id="rId34"/>
    <p:sldId id="433" r:id="rId35"/>
    <p:sldId id="434" r:id="rId36"/>
    <p:sldId id="435" r:id="rId37"/>
  </p:sldIdLst>
  <p:sldSz cx="9144000" cy="5143500" type="screen16x9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FRAN_Bleu" id="{1586124D-6FE6-4F7A-BAA3-1A64DCEA8F8D}">
          <p14:sldIdLst>
            <p14:sldId id="409"/>
            <p14:sldId id="34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36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</p14:sldIdLst>
        </p14:section>
        <p14:section name="SAFRAN_Orange" id="{D8F3042B-97C2-4D50-8FF8-D94D3054BC85}">
          <p14:sldIdLst/>
        </p14:section>
        <p14:section name="SAFRAN_Vert_foncé" id="{E8FFF585-2E74-4CFD-AA84-2D56271D5136}">
          <p14:sldIdLst/>
        </p14:section>
        <p14:section name="SAFRAN_Vert" id="{AEAED9FF-D98E-4A8B-A1BA-F0602EA03F85}">
          <p14:sldIdLst/>
        </p14:section>
        <p14:section name="Méthodologie" id="{B59A9594-C203-4CF9-AEF4-0E1940CD21E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735">
          <p15:clr>
            <a:srgbClr val="A4A3A4"/>
          </p15:clr>
        </p15:guide>
        <p15:guide id="4" orient="horz" pos="463">
          <p15:clr>
            <a:srgbClr val="A4A3A4"/>
          </p15:clr>
        </p15:guide>
        <p15:guide id="5" orient="horz" pos="2913">
          <p15:clr>
            <a:srgbClr val="A4A3A4"/>
          </p15:clr>
        </p15:guide>
        <p15:guide id="6" orient="horz" pos="3094">
          <p15:clr>
            <a:srgbClr val="A4A3A4"/>
          </p15:clr>
        </p15:guide>
        <p15:guide id="7" orient="horz" pos="2595">
          <p15:clr>
            <a:srgbClr val="A4A3A4"/>
          </p15:clr>
        </p15:guide>
        <p15:guide id="8" orient="horz" pos="158">
          <p15:clr>
            <a:srgbClr val="A4A3A4"/>
          </p15:clr>
        </p15:guide>
        <p15:guide id="9" orient="horz" pos="2459">
          <p15:clr>
            <a:srgbClr val="A4A3A4"/>
          </p15:clr>
        </p15:guide>
        <p15:guide id="10" orient="horz" pos="2777">
          <p15:clr>
            <a:srgbClr val="A4A3A4"/>
          </p15:clr>
        </p15:guide>
        <p15:guide id="11" orient="horz" pos="1030">
          <p15:clr>
            <a:srgbClr val="A4A3A4"/>
          </p15:clr>
        </p15:guide>
        <p15:guide id="12" pos="2880">
          <p15:clr>
            <a:srgbClr val="A4A3A4"/>
          </p15:clr>
        </p15:guide>
        <p15:guide id="13" pos="317">
          <p15:clr>
            <a:srgbClr val="A4A3A4"/>
          </p15:clr>
        </p15:guide>
        <p15:guide id="14" pos="5103">
          <p15:clr>
            <a:srgbClr val="A4A3A4"/>
          </p15:clr>
        </p15:guide>
        <p15:guide id="15" pos="5715">
          <p15:clr>
            <a:srgbClr val="A4A3A4"/>
          </p15:clr>
        </p15:guide>
        <p15:guide id="16" pos="657">
          <p15:clr>
            <a:srgbClr val="A4A3A4"/>
          </p15:clr>
        </p15:guide>
        <p15:guide id="17" pos="748">
          <p15:clr>
            <a:srgbClr val="A4A3A4"/>
          </p15:clr>
        </p15:guide>
        <p15:guide id="18" pos="907">
          <p15:clr>
            <a:srgbClr val="A4A3A4"/>
          </p15:clr>
        </p15:guide>
        <p15:guide id="19" pos="4830">
          <p15:clr>
            <a:srgbClr val="A4A3A4"/>
          </p15:clr>
        </p15:guide>
        <p15:guide id="20" pos="5443">
          <p15:clr>
            <a:srgbClr val="A4A3A4"/>
          </p15:clr>
        </p15:guide>
        <p15:guide id="21" pos="158">
          <p15:clr>
            <a:srgbClr val="A4A3A4"/>
          </p15:clr>
        </p15:guide>
        <p15:guide id="22" pos="5602">
          <p15:clr>
            <a:srgbClr val="A4A3A4"/>
          </p15:clr>
        </p15:guide>
        <p15:guide id="23" pos="3674">
          <p15:clr>
            <a:srgbClr val="A4A3A4"/>
          </p15:clr>
        </p15:guide>
        <p15:guide id="24" pos="2086">
          <p15:clr>
            <a:srgbClr val="A4A3A4"/>
          </p15:clr>
        </p15:guide>
        <p15:guide id="25" pos="3175">
          <p15:clr>
            <a:srgbClr val="A4A3A4"/>
          </p15:clr>
        </p15:guide>
        <p15:guide id="26" pos="26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19" d="100"/>
          <a:sy n="119" d="100"/>
        </p:scale>
        <p:origin x="108" y="726"/>
      </p:cViewPr>
      <p:guideLst>
        <p:guide orient="horz" pos="1620"/>
        <p:guide orient="horz" pos="259"/>
        <p:guide orient="horz" pos="735"/>
        <p:guide orient="horz" pos="463"/>
        <p:guide orient="horz" pos="2913"/>
        <p:guide orient="horz" pos="3094"/>
        <p:guide orient="horz" pos="2595"/>
        <p:guide orient="horz" pos="158"/>
        <p:guide orient="horz" pos="2459"/>
        <p:guide orient="horz" pos="2777"/>
        <p:guide orient="horz" pos="1030"/>
        <p:guide pos="2880"/>
        <p:guide pos="317"/>
        <p:guide pos="5103"/>
        <p:guide pos="5715"/>
        <p:guide pos="657"/>
        <p:guide pos="748"/>
        <p:guide pos="907"/>
        <p:guide pos="4830"/>
        <p:guide pos="5443"/>
        <p:guide pos="158"/>
        <p:guide pos="5602"/>
        <p:guide pos="3674"/>
        <p:guide pos="2086"/>
        <p:guide pos="3175"/>
        <p:guide pos="263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0971EF12-5369-4F7D-8386-2BAB2912270B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556A09C4-74EB-4C6D-87E6-B87770AC9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579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08/04/2020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88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493088" y="1717923"/>
            <a:ext cx="2157824" cy="17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82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139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217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483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1" y="1635123"/>
            <a:ext cx="6228000" cy="24840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08127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9435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5808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94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370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151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048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434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053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2934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096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04331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00228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72372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89703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915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544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58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7439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4162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0960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51762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925059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8994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28027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584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440000" y="1130400"/>
            <a:ext cx="7452000" cy="3492000"/>
          </a:xfrm>
        </p:spPr>
        <p:txBody>
          <a:bodyPr/>
          <a:lstStyle>
            <a:lvl1pPr marL="0" indent="0">
              <a:buSzPct val="25000"/>
              <a:buFontTx/>
              <a:buBlip>
                <a:blip r:embed="rId2"/>
              </a:buBlip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75587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2979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7926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79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dirty="0" smtClean="0"/>
              <a:t>Comment </a:t>
            </a:r>
            <a:r>
              <a:rPr lang="en-US" dirty="0" err="1" smtClean="0"/>
              <a:t>réussir</a:t>
            </a:r>
            <a:r>
              <a:rPr lang="en-US" dirty="0" smtClean="0"/>
              <a:t> </a:t>
            </a:r>
            <a:r>
              <a:rPr lang="en-US" dirty="0" err="1" smtClean="0"/>
              <a:t>vos</a:t>
            </a:r>
            <a:r>
              <a:rPr lang="en-US" dirty="0" smtClean="0"/>
              <a:t> </a:t>
            </a:r>
            <a:r>
              <a:rPr lang="en-US" dirty="0" err="1" smtClean="0"/>
              <a:t>sudokus</a:t>
            </a:r>
            <a:r>
              <a:rPr lang="en-US" dirty="0" smtClean="0"/>
              <a:t> ? La SMTLIB -- 14 </a:t>
            </a:r>
            <a:r>
              <a:rPr lang="en-US" dirty="0" err="1" smtClean="0"/>
              <a:t>mai</a:t>
            </a:r>
            <a:r>
              <a:rPr lang="en-US" dirty="0" smtClean="0"/>
              <a:t> 2020,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86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1" r:id="rId3"/>
    <p:sldLayoutId id="2147483926" r:id="rId4"/>
    <p:sldLayoutId id="2147483927" r:id="rId5"/>
    <p:sldLayoutId id="2147483812" r:id="rId6"/>
    <p:sldLayoutId id="2147483897" r:id="rId7"/>
    <p:sldLayoutId id="2147483798" r:id="rId8"/>
    <p:sldLayoutId id="2147483814" r:id="rId9"/>
    <p:sldLayoutId id="2147483815" r:id="rId10"/>
    <p:sldLayoutId id="214748392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45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28" r:id="rId4"/>
    <p:sldLayoutId id="2147483902" r:id="rId5"/>
    <p:sldLayoutId id="2147483903" r:id="rId6"/>
    <p:sldLayoutId id="2147483904" r:id="rId7"/>
    <p:sldLayoutId id="2147483905" r:id="rId8"/>
    <p:sldLayoutId id="2147483906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50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30" r:id="rId4"/>
    <p:sldLayoutId id="2147483911" r:id="rId5"/>
    <p:sldLayoutId id="2147483912" r:id="rId6"/>
    <p:sldLayoutId id="2147483913" r:id="rId7"/>
    <p:sldLayoutId id="2147483914" r:id="rId8"/>
    <p:sldLayoutId id="2147483915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53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9" r:id="rId4"/>
    <p:sldLayoutId id="2147483920" r:id="rId5"/>
    <p:sldLayoutId id="2147483921" r:id="rId6"/>
    <p:sldLayoutId id="2147483922" r:id="rId7"/>
    <p:sldLayoutId id="2147483923" r:id="rId8"/>
    <p:sldLayoutId id="2147483924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11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503547" y="411510"/>
            <a:ext cx="8137525" cy="1296144"/>
          </a:xfrm>
        </p:spPr>
        <p:txBody>
          <a:bodyPr/>
          <a:lstStyle/>
          <a:p>
            <a:r>
              <a:rPr lang="fr-FR" dirty="0" smtClean="0"/>
              <a:t>Comment REUSSIR vos SUDOKUS</a:t>
            </a:r>
            <a:r>
              <a:rPr lang="fr-FR" dirty="0"/>
              <a:t> </a:t>
            </a:r>
            <a:r>
              <a:rPr lang="fr-FR" dirty="0" smtClean="0"/>
              <a:t>? 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>
          <a:xfrm>
            <a:off x="-324544" y="3399842"/>
            <a:ext cx="8136000" cy="502556"/>
          </a:xfrm>
        </p:spPr>
        <p:txBody>
          <a:bodyPr/>
          <a:lstStyle/>
          <a:p>
            <a:r>
              <a:rPr lang="fr-FR" dirty="0" smtClean="0"/>
              <a:t>14 mai 2020</a:t>
            </a:r>
          </a:p>
          <a:p>
            <a:r>
              <a:rPr lang="fr-FR" dirty="0" smtClean="0"/>
              <a:t>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12" name="Titre 10"/>
          <p:cNvSpPr txBox="1">
            <a:spLocks/>
          </p:cNvSpPr>
          <p:nvPr/>
        </p:nvSpPr>
        <p:spPr bwMode="gray">
          <a:xfrm>
            <a:off x="2627784" y="1779662"/>
            <a:ext cx="4564123" cy="126014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00" b="1" kern="1200"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LES solveurs SMTLIB,</a:t>
            </a:r>
          </a:p>
          <a:p>
            <a:r>
              <a:rPr lang="fr-FR" dirty="0" smtClean="0"/>
              <a:t>le MILLION (€)</a:t>
            </a:r>
          </a:p>
          <a:p>
            <a:r>
              <a:rPr lang="fr-FR" dirty="0" smtClean="0"/>
              <a:t>et la fonte des glaces.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51670"/>
            <a:ext cx="2249194" cy="225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3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/>
              <a:t>Needham</a:t>
            </a:r>
            <a:r>
              <a:rPr lang="fr-FR" dirty="0"/>
              <a:t>-Schroeder-Lowe </a:t>
            </a:r>
            <a:r>
              <a:rPr lang="fr-FR" dirty="0" smtClean="0"/>
              <a:t>(3/4</a:t>
            </a:r>
            <a:r>
              <a:rPr lang="fr-FR" dirty="0"/>
              <a:t>)</a:t>
            </a: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90" y="644222"/>
            <a:ext cx="2542502" cy="415977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04" y="411163"/>
            <a:ext cx="2622492" cy="4299942"/>
          </a:xfrm>
          <a:prstGeom prst="rect">
            <a:avLst/>
          </a:prstGeom>
        </p:spPr>
      </p:pic>
      <p:grpSp>
        <p:nvGrpSpPr>
          <p:cNvPr id="19" name="Groupe 18"/>
          <p:cNvGrpSpPr/>
          <p:nvPr/>
        </p:nvGrpSpPr>
        <p:grpSpPr>
          <a:xfrm>
            <a:off x="2586441" y="1059582"/>
            <a:ext cx="4145799" cy="828092"/>
            <a:chOff x="2586441" y="1059582"/>
            <a:chExt cx="4145799" cy="828092"/>
          </a:xfrm>
        </p:grpSpPr>
        <p:cxnSp>
          <p:nvCxnSpPr>
            <p:cNvPr id="9" name="Connecteur droit avec flèche 8"/>
            <p:cNvCxnSpPr/>
            <p:nvPr/>
          </p:nvCxnSpPr>
          <p:spPr>
            <a:xfrm flipV="1">
              <a:off x="2586441" y="1059582"/>
              <a:ext cx="4145799" cy="828092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676956" y="1072531"/>
              <a:ext cx="13096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&lt; N</a:t>
              </a:r>
              <a:r>
                <a:rPr lang="fr-FR" baseline="-25000" dirty="0"/>
                <a:t>A</a:t>
              </a:r>
              <a:r>
                <a:rPr lang="fr-FR" dirty="0"/>
                <a:t> , A </a:t>
              </a:r>
              <a:r>
                <a:rPr lang="fr-FR" dirty="0" smtClean="0"/>
                <a:t>&gt;</a:t>
              </a:r>
              <a:r>
                <a:rPr lang="fr-FR" baseline="-25000" dirty="0" smtClean="0"/>
                <a:t>B</a:t>
              </a:r>
              <a:endParaRPr lang="fr-FR" baseline="-25000" dirty="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1511660" y="2499742"/>
            <a:ext cx="7026118" cy="756084"/>
            <a:chOff x="1511660" y="2499742"/>
            <a:chExt cx="7026118" cy="756084"/>
          </a:xfrm>
        </p:grpSpPr>
        <p:cxnSp>
          <p:nvCxnSpPr>
            <p:cNvPr id="14" name="Connecteur droit avec flèche 13"/>
            <p:cNvCxnSpPr/>
            <p:nvPr/>
          </p:nvCxnSpPr>
          <p:spPr>
            <a:xfrm flipH="1">
              <a:off x="1511660" y="2499742"/>
              <a:ext cx="7026118" cy="756084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3676956" y="2500152"/>
              <a:ext cx="1407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A</a:t>
              </a:r>
              <a:r>
                <a:rPr lang="fr-FR" dirty="0" smtClean="0"/>
                <a:t> , N</a:t>
              </a:r>
              <a:r>
                <a:rPr lang="fr-FR" baseline="-25000" dirty="0" smtClean="0"/>
                <a:t>B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A</a:t>
              </a:r>
              <a:endParaRPr lang="fr-FR" baseline="-25000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2586441" y="3624576"/>
            <a:ext cx="4073791" cy="495346"/>
            <a:chOff x="2586441" y="3624576"/>
            <a:chExt cx="4073791" cy="495346"/>
          </a:xfrm>
        </p:grpSpPr>
        <p:sp>
          <p:nvSpPr>
            <p:cNvPr id="16" name="ZoneTexte 15"/>
            <p:cNvSpPr txBox="1"/>
            <p:nvPr/>
          </p:nvSpPr>
          <p:spPr>
            <a:xfrm>
              <a:off x="3970508" y="3624576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B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B</a:t>
              </a:r>
              <a:endParaRPr lang="fr-FR" baseline="-25000" dirty="0"/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 flipV="1">
              <a:off x="2586441" y="3867894"/>
              <a:ext cx="4073791" cy="25202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966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/>
              <a:t>Needham</a:t>
            </a:r>
            <a:r>
              <a:rPr lang="fr-FR" dirty="0"/>
              <a:t>-Schroeder-Lowe </a:t>
            </a:r>
            <a:r>
              <a:rPr lang="fr-FR" dirty="0" smtClean="0"/>
              <a:t>(4/4</a:t>
            </a:r>
            <a:r>
              <a:rPr lang="fr-FR" dirty="0"/>
              <a:t>)</a:t>
            </a: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88" y="807554"/>
            <a:ext cx="3505692" cy="385699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3" y="2247714"/>
            <a:ext cx="2692720" cy="131568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36" y="735546"/>
            <a:ext cx="2579072" cy="382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9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P vs. NP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2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3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8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8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31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42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6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5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sudoku (1/4)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24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3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8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0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0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89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71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9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5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Condorcet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Moore-Shannon 1956</a:t>
            </a:r>
          </a:p>
          <a:p>
            <a:endParaRPr lang="fr-FR" dirty="0"/>
          </a:p>
          <a:p>
            <a:r>
              <a:rPr lang="fr-FR" dirty="0" smtClean="0"/>
              <a:t>Ensemble </a:t>
            </a:r>
            <a:r>
              <a:rPr lang="fr-FR" dirty="0" err="1" smtClean="0"/>
              <a:t>learning</a:t>
            </a:r>
            <a:r>
              <a:rPr lang="fr-FR" dirty="0" smtClean="0"/>
              <a:t>: 1</a:t>
            </a:r>
            <a:r>
              <a:rPr lang="fr-FR" baseline="30000" dirty="0" smtClean="0"/>
              <a:t>ier</a:t>
            </a:r>
            <a:r>
              <a:rPr lang="fr-FR" dirty="0" smtClean="0"/>
              <a:t> </a:t>
            </a:r>
            <a:r>
              <a:rPr lang="fr-FR" dirty="0" err="1" smtClean="0"/>
              <a:t>AdaBoost</a:t>
            </a:r>
            <a:r>
              <a:rPr lang="fr-FR" dirty="0" smtClean="0"/>
              <a:t> (Freund &amp; </a:t>
            </a:r>
            <a:r>
              <a:rPr lang="fr-FR" dirty="0" err="1" smtClean="0"/>
              <a:t>Schapire</a:t>
            </a:r>
            <a:r>
              <a:rPr lang="fr-FR" dirty="0" smtClean="0"/>
              <a:t> 1995)</a:t>
            </a:r>
          </a:p>
          <a:p>
            <a:pPr lvl="1"/>
            <a:r>
              <a:rPr lang="fr-FR" dirty="0" err="1" smtClean="0"/>
              <a:t>Weak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r>
              <a:rPr lang="fr-FR" dirty="0" err="1" smtClean="0"/>
              <a:t>algo</a:t>
            </a:r>
            <a:r>
              <a:rPr lang="fr-FR" dirty="0" smtClean="0"/>
              <a:t> -&gt; </a:t>
            </a:r>
            <a:r>
              <a:rPr lang="fr-FR" dirty="0" err="1" smtClean="0"/>
              <a:t>arbitrary</a:t>
            </a:r>
            <a:r>
              <a:rPr lang="fr-FR" dirty="0" smtClean="0"/>
              <a:t> </a:t>
            </a:r>
            <a:r>
              <a:rPr lang="fr-FR" dirty="0" err="1" smtClean="0"/>
              <a:t>strong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r>
              <a:rPr lang="fr-FR" smtClean="0"/>
              <a:t>algo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20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Sudoku (2/4) : </a:t>
            </a:r>
            <a:r>
              <a:rPr lang="fr-FR" dirty="0" err="1" smtClean="0"/>
              <a:t>smtlib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5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Sudoku (3/4) : Simulink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2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Sudoku (4/4) </a:t>
            </a:r>
            <a:r>
              <a:rPr lang="fr-FR" dirty="0" err="1" smtClean="0"/>
              <a:t>generation</a:t>
            </a:r>
            <a:r>
              <a:rPr lang="fr-FR" dirty="0" smtClean="0"/>
              <a:t> de test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1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Die hard (1/2)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3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Die hard (2/2)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3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 smtClean="0"/>
              <a:t>Needham</a:t>
            </a:r>
            <a:r>
              <a:rPr lang="fr-FR" dirty="0" smtClean="0"/>
              <a:t>-Schroeder-Lowe (1/4)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2330895"/>
            <a:ext cx="2118897" cy="211889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2333569"/>
            <a:ext cx="1944216" cy="2110389"/>
          </a:xfrm>
          <a:prstGeom prst="rect">
            <a:avLst/>
          </a:prstGeom>
        </p:spPr>
      </p:pic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503238" y="926332"/>
            <a:ext cx="8389937" cy="1141362"/>
          </a:xfrm>
        </p:spPr>
        <p:txBody>
          <a:bodyPr/>
          <a:lstStyle/>
          <a:p>
            <a:r>
              <a:rPr lang="fr-FR" dirty="0" smtClean="0"/>
              <a:t>1976 : </a:t>
            </a:r>
            <a:r>
              <a:rPr lang="fr-FR" dirty="0" err="1" smtClean="0"/>
              <a:t>Diffie</a:t>
            </a:r>
            <a:r>
              <a:rPr lang="fr-FR" dirty="0" smtClean="0"/>
              <a:t> &amp; </a:t>
            </a:r>
            <a:r>
              <a:rPr lang="fr-FR" dirty="0" err="1" smtClean="0"/>
              <a:t>Hellman</a:t>
            </a:r>
            <a:r>
              <a:rPr lang="fr-FR" dirty="0" smtClean="0"/>
              <a:t> : cryptographie à « clé publique »</a:t>
            </a:r>
          </a:p>
          <a:p>
            <a:endParaRPr lang="fr-FR" dirty="0" smtClean="0"/>
          </a:p>
          <a:p>
            <a:r>
              <a:rPr lang="fr-FR" dirty="0" smtClean="0"/>
              <a:t>1978 : </a:t>
            </a:r>
            <a:r>
              <a:rPr lang="fr-FR" dirty="0" err="1" smtClean="0"/>
              <a:t>Needham</a:t>
            </a:r>
            <a:r>
              <a:rPr lang="fr-FR" dirty="0" smtClean="0"/>
              <a:t> &amp; Schroeder : authentification et échange de clés</a:t>
            </a:r>
          </a:p>
          <a:p>
            <a:endParaRPr lang="fr-FR" dirty="0" smtClean="0"/>
          </a:p>
          <a:p>
            <a:r>
              <a:rPr lang="fr-FR" dirty="0" smtClean="0"/>
              <a:t>1989 : Burrows, </a:t>
            </a:r>
            <a:r>
              <a:rPr lang="fr-FR" dirty="0" err="1" smtClean="0"/>
              <a:t>Abadi</a:t>
            </a:r>
            <a:r>
              <a:rPr lang="fr-FR" dirty="0" smtClean="0"/>
              <a:t> &amp; </a:t>
            </a:r>
            <a:r>
              <a:rPr lang="fr-FR" dirty="0" err="1" smtClean="0"/>
              <a:t>Needham</a:t>
            </a:r>
            <a:r>
              <a:rPr lang="fr-FR" dirty="0" smtClean="0"/>
              <a:t> : preuve formelle de ces protocoles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3059832" y="2562458"/>
            <a:ext cx="2412268" cy="405336"/>
            <a:chOff x="3059832" y="2562458"/>
            <a:chExt cx="2412268" cy="405336"/>
          </a:xfrm>
        </p:grpSpPr>
        <p:cxnSp>
          <p:nvCxnSpPr>
            <p:cNvPr id="17" name="Connecteur droit avec flèche 16"/>
            <p:cNvCxnSpPr/>
            <p:nvPr/>
          </p:nvCxnSpPr>
          <p:spPr>
            <a:xfrm>
              <a:off x="3059832" y="2967794"/>
              <a:ext cx="2412268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3632780" y="2562458"/>
              <a:ext cx="1266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A</a:t>
              </a:r>
              <a:r>
                <a:rPr lang="fr-FR" dirty="0" smtClean="0"/>
                <a:t> , A &gt;</a:t>
              </a:r>
              <a:r>
                <a:rPr lang="fr-FR" baseline="-25000" dirty="0" smtClean="0"/>
                <a:t>B</a:t>
              </a:r>
              <a:endParaRPr lang="fr-FR" baseline="-25000" dirty="0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3059832" y="3966614"/>
            <a:ext cx="2412268" cy="405336"/>
            <a:chOff x="3059832" y="3966614"/>
            <a:chExt cx="2412268" cy="405336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3059832" y="4371950"/>
              <a:ext cx="2412268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3887924" y="3966614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B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B</a:t>
              </a:r>
              <a:endParaRPr lang="fr-FR" baseline="-25000" dirty="0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3059832" y="3282538"/>
            <a:ext cx="2412268" cy="405336"/>
            <a:chOff x="3059832" y="3282538"/>
            <a:chExt cx="2412268" cy="405336"/>
          </a:xfrm>
        </p:grpSpPr>
        <p:cxnSp>
          <p:nvCxnSpPr>
            <p:cNvPr id="20" name="Connecteur droit avec flèche 19"/>
            <p:cNvCxnSpPr/>
            <p:nvPr/>
          </p:nvCxnSpPr>
          <p:spPr>
            <a:xfrm flipH="1">
              <a:off x="3059832" y="3687874"/>
              <a:ext cx="2412268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3629664" y="3282538"/>
              <a:ext cx="1407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A</a:t>
              </a:r>
              <a:r>
                <a:rPr lang="fr-FR" dirty="0" smtClean="0"/>
                <a:t> , N</a:t>
              </a:r>
              <a:r>
                <a:rPr lang="fr-FR" baseline="-25000" dirty="0" smtClean="0"/>
                <a:t>B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A</a:t>
              </a:r>
              <a:endParaRPr lang="fr-FR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113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 smtClean="0"/>
              <a:t>Needham</a:t>
            </a:r>
            <a:r>
              <a:rPr lang="fr-FR" dirty="0" smtClean="0"/>
              <a:t>-Schroeder-Lowe (2/4)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340882"/>
            <a:ext cx="2196244" cy="1878940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931790"/>
            <a:ext cx="2196244" cy="1911860"/>
          </a:xfrm>
          <a:prstGeom prst="rect">
            <a:avLst/>
          </a:prstGeom>
        </p:spPr>
      </p:pic>
      <p:sp>
        <p:nvSpPr>
          <p:cNvPr id="13" name="Espace réservé du contenu 1"/>
          <p:cNvSpPr txBox="1">
            <a:spLocks/>
          </p:cNvSpPr>
          <p:nvPr/>
        </p:nvSpPr>
        <p:spPr bwMode="gray">
          <a:xfrm>
            <a:off x="503239" y="771551"/>
            <a:ext cx="7093098" cy="4940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1995 Gavin Lowe: An </a:t>
            </a:r>
            <a:r>
              <a:rPr lang="fr-FR" dirty="0" err="1" smtClean="0"/>
              <a:t>attack</a:t>
            </a:r>
            <a:r>
              <a:rPr lang="fr-FR" dirty="0" smtClean="0"/>
              <a:t> on the NSPK </a:t>
            </a:r>
            <a:r>
              <a:rPr lang="fr-FR" dirty="0" err="1" smtClean="0"/>
              <a:t>authentication</a:t>
            </a:r>
            <a:r>
              <a:rPr lang="fr-FR" dirty="0" smtClean="0"/>
              <a:t> </a:t>
            </a:r>
            <a:r>
              <a:rPr lang="fr-FR" dirty="0" err="1" smtClean="0"/>
              <a:t>protocol</a:t>
            </a:r>
            <a:endParaRPr lang="fr-FR" dirty="0" smtClean="0"/>
          </a:p>
          <a:p>
            <a:r>
              <a:rPr lang="fr-FR" dirty="0" smtClean="0"/>
              <a:t>1997 Gavin Lowe: </a:t>
            </a:r>
            <a:r>
              <a:rPr lang="fr-FR" dirty="0" err="1" smtClean="0"/>
              <a:t>Breaking</a:t>
            </a:r>
            <a:r>
              <a:rPr lang="fr-FR" dirty="0" smtClean="0"/>
              <a:t> and fixing the NSPK </a:t>
            </a:r>
            <a:r>
              <a:rPr lang="fr-FR" dirty="0" err="1" smtClean="0"/>
              <a:t>protocol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FDR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" y="2330895"/>
            <a:ext cx="2118897" cy="211889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5" y="-1"/>
            <a:ext cx="1476375" cy="222011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292" y="2247714"/>
            <a:ext cx="1944216" cy="2110389"/>
          </a:xfrm>
          <a:prstGeom prst="rect">
            <a:avLst/>
          </a:prstGeom>
        </p:spPr>
      </p:pic>
      <p:grpSp>
        <p:nvGrpSpPr>
          <p:cNvPr id="2" name="Groupe 1"/>
          <p:cNvGrpSpPr/>
          <p:nvPr/>
        </p:nvGrpSpPr>
        <p:grpSpPr>
          <a:xfrm>
            <a:off x="2123728" y="1950390"/>
            <a:ext cx="1373491" cy="405336"/>
            <a:chOff x="2123728" y="1950390"/>
            <a:chExt cx="1373491" cy="405336"/>
          </a:xfrm>
        </p:grpSpPr>
        <p:cxnSp>
          <p:nvCxnSpPr>
            <p:cNvPr id="16" name="Connecteur droit avec flèche 15"/>
            <p:cNvCxnSpPr/>
            <p:nvPr/>
          </p:nvCxnSpPr>
          <p:spPr>
            <a:xfrm>
              <a:off x="2195736" y="2355726"/>
              <a:ext cx="130148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123728" y="1950390"/>
              <a:ext cx="1317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&lt; N</a:t>
              </a:r>
              <a:r>
                <a:rPr lang="fr-FR" baseline="-25000" dirty="0"/>
                <a:t>A</a:t>
              </a:r>
              <a:r>
                <a:rPr lang="fr-FR" dirty="0"/>
                <a:t> , A </a:t>
              </a:r>
              <a:r>
                <a:rPr lang="fr-FR" dirty="0" smtClean="0"/>
                <a:t>&gt;</a:t>
              </a:r>
              <a:r>
                <a:rPr lang="fr-FR" baseline="-25000" dirty="0" smtClean="0"/>
                <a:t>C</a:t>
              </a:r>
              <a:endParaRPr lang="fr-FR" baseline="-25000" dirty="0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5713967" y="2391730"/>
            <a:ext cx="1414317" cy="396044"/>
            <a:chOff x="5713967" y="2391730"/>
            <a:chExt cx="1414317" cy="396044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5826801" y="2787774"/>
              <a:ext cx="130148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713967" y="2391730"/>
              <a:ext cx="13096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&lt; N</a:t>
              </a:r>
              <a:r>
                <a:rPr lang="fr-FR" baseline="-25000" dirty="0"/>
                <a:t>A</a:t>
              </a:r>
              <a:r>
                <a:rPr lang="fr-FR" dirty="0"/>
                <a:t> , A </a:t>
              </a:r>
              <a:r>
                <a:rPr lang="fr-FR" dirty="0" smtClean="0"/>
                <a:t>&gt;</a:t>
              </a:r>
              <a:r>
                <a:rPr lang="fr-FR" baseline="-25000" dirty="0" smtClean="0"/>
                <a:t>B</a:t>
              </a:r>
              <a:endParaRPr lang="fr-FR" baseline="-25000" dirty="0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5682785" y="2823778"/>
            <a:ext cx="1445499" cy="396044"/>
            <a:chOff x="5682785" y="2823778"/>
            <a:chExt cx="1445499" cy="396044"/>
          </a:xfrm>
        </p:grpSpPr>
        <p:cxnSp>
          <p:nvCxnSpPr>
            <p:cNvPr id="23" name="Connecteur droit avec flèche 22"/>
            <p:cNvCxnSpPr/>
            <p:nvPr/>
          </p:nvCxnSpPr>
          <p:spPr>
            <a:xfrm flipH="1">
              <a:off x="5826802" y="3219822"/>
              <a:ext cx="1301482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5682785" y="2823778"/>
              <a:ext cx="1407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A</a:t>
              </a:r>
              <a:r>
                <a:rPr lang="fr-FR" dirty="0" smtClean="0"/>
                <a:t> , N</a:t>
              </a:r>
              <a:r>
                <a:rPr lang="fr-FR" baseline="-25000" dirty="0" smtClean="0"/>
                <a:t>B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A</a:t>
              </a:r>
              <a:endParaRPr lang="fr-FR" baseline="-25000" dirty="0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2051720" y="3255826"/>
            <a:ext cx="1445498" cy="396044"/>
            <a:chOff x="2051720" y="3255826"/>
            <a:chExt cx="1445498" cy="396044"/>
          </a:xfrm>
        </p:grpSpPr>
        <p:sp>
          <p:nvSpPr>
            <p:cNvPr id="27" name="ZoneTexte 26"/>
            <p:cNvSpPr txBox="1"/>
            <p:nvPr/>
          </p:nvSpPr>
          <p:spPr>
            <a:xfrm>
              <a:off x="2051720" y="3255826"/>
              <a:ext cx="1415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A</a:t>
              </a:r>
              <a:r>
                <a:rPr lang="fr-FR" dirty="0" smtClean="0"/>
                <a:t> , </a:t>
              </a:r>
              <a:r>
                <a:rPr lang="fr-FR" dirty="0" smtClean="0"/>
                <a:t>N</a:t>
              </a:r>
              <a:r>
                <a:rPr lang="fr-FR" baseline="-25000" dirty="0" smtClean="0"/>
                <a:t>C</a:t>
              </a:r>
              <a:r>
                <a:rPr lang="fr-FR" dirty="0" smtClean="0"/>
                <a:t> </a:t>
              </a:r>
              <a:r>
                <a:rPr lang="fr-FR" dirty="0" smtClean="0"/>
                <a:t>&gt;</a:t>
              </a:r>
              <a:r>
                <a:rPr lang="fr-FR" baseline="-25000" dirty="0" smtClean="0"/>
                <a:t>A</a:t>
              </a:r>
              <a:endParaRPr lang="fr-FR" baseline="-25000" dirty="0"/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 flipH="1">
              <a:off x="2195736" y="3651870"/>
              <a:ext cx="1301482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e 5"/>
          <p:cNvGrpSpPr/>
          <p:nvPr/>
        </p:nvGrpSpPr>
        <p:grpSpPr>
          <a:xfrm>
            <a:off x="2195736" y="3687874"/>
            <a:ext cx="1301483" cy="396044"/>
            <a:chOff x="2195736" y="3687874"/>
            <a:chExt cx="1301483" cy="396044"/>
          </a:xfrm>
        </p:grpSpPr>
        <p:cxnSp>
          <p:nvCxnSpPr>
            <p:cNvPr id="22" name="Connecteur droit avec flèche 21"/>
            <p:cNvCxnSpPr/>
            <p:nvPr/>
          </p:nvCxnSpPr>
          <p:spPr>
            <a:xfrm>
              <a:off x="2195736" y="4083918"/>
              <a:ext cx="130148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2321749" y="3687874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</a:t>
              </a:r>
              <a:r>
                <a:rPr lang="fr-FR" dirty="0" smtClean="0"/>
                <a:t>N</a:t>
              </a:r>
              <a:r>
                <a:rPr lang="fr-FR" baseline="-25000" dirty="0" smtClean="0"/>
                <a:t>C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C</a:t>
              </a:r>
              <a:endParaRPr lang="fr-FR" baseline="-25000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826801" y="3903898"/>
            <a:ext cx="1301483" cy="396044"/>
            <a:chOff x="5826801" y="4119922"/>
            <a:chExt cx="1301483" cy="396044"/>
          </a:xfrm>
        </p:grpSpPr>
        <p:sp>
          <p:nvSpPr>
            <p:cNvPr id="30" name="ZoneTexte 29"/>
            <p:cNvSpPr txBox="1"/>
            <p:nvPr/>
          </p:nvSpPr>
          <p:spPr>
            <a:xfrm>
              <a:off x="5970817" y="4119922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B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B</a:t>
              </a:r>
              <a:endParaRPr lang="fr-FR" baseline="-25000" dirty="0"/>
            </a:p>
          </p:txBody>
        </p:sp>
        <p:cxnSp>
          <p:nvCxnSpPr>
            <p:cNvPr id="31" name="Connecteur droit avec flèche 30"/>
            <p:cNvCxnSpPr/>
            <p:nvPr/>
          </p:nvCxnSpPr>
          <p:spPr>
            <a:xfrm>
              <a:off x="5826801" y="4515966"/>
              <a:ext cx="130148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ZoneTexte 23"/>
          <p:cNvSpPr txBox="1"/>
          <p:nvPr/>
        </p:nvSpPr>
        <p:spPr>
          <a:xfrm>
            <a:off x="5811550" y="4394099"/>
            <a:ext cx="316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Virement de 1M$ de A vers P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156772" y="2931790"/>
            <a:ext cx="9941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N</a:t>
            </a:r>
            <a:r>
              <a:rPr lang="fr-FR" baseline="-25000" dirty="0" smtClean="0"/>
              <a:t>C</a:t>
            </a:r>
            <a:r>
              <a:rPr lang="fr-FR" dirty="0" smtClean="0"/>
              <a:t> = N</a:t>
            </a:r>
            <a:r>
              <a:rPr lang="fr-FR" baseline="-25000" dirty="0" smtClean="0"/>
              <a:t>B</a:t>
            </a:r>
            <a:endParaRPr lang="fr-FR" baseline="-25000" dirty="0"/>
          </a:p>
        </p:txBody>
      </p:sp>
    </p:spTree>
    <p:extLst>
      <p:ext uri="{BB962C8B-B14F-4D97-AF65-F5344CB8AC3E}">
        <p14:creationId xmlns:p14="http://schemas.microsoft.com/office/powerpoint/2010/main" val="250203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24" grpId="0"/>
      <p:bldP spid="25" grpId="0" animBg="1"/>
    </p:bldLst>
  </p:timing>
</p:sld>
</file>

<file path=ppt/theme/theme1.xml><?xml version="1.0" encoding="utf-8"?>
<a:theme xmlns:a="http://schemas.openxmlformats.org/drawingml/2006/main" name="SAFRAN_Bleu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FRAN_Orange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AFRAN_Vert_foncé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AFRAN_Vert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Insite document" ma:contentTypeID="0x010100D21E0D47AF3242459E2F63E44FCC089100777D7FF5B336497A8022BDD96D52F2060073A9C0FD6552724BA132B83B91CE397D" ma:contentTypeVersion="58" ma:contentTypeDescription="Create Insite document" ma:contentTypeScope="" ma:versionID="f65cc82e10089ab0f0be1d7b16f82811">
  <xsd:schema xmlns:xsd="http://www.w3.org/2001/XMLSchema" xmlns:xs="http://www.w3.org/2001/XMLSchema" xmlns:p="http://schemas.microsoft.com/office/2006/metadata/properties" xmlns:ns1="http://schemas.microsoft.com/sharepoint/v3" xmlns:ns2="594212a7-a8eb-497d-bd6b-0e3a174923ee" targetNamespace="http://schemas.microsoft.com/office/2006/metadata/properties" ma:root="true" ma:fieldsID="a3d08b64a20d4b59c3188e4df41a755c" ns1:_="" ns2:_="">
    <xsd:import namespace="http://schemas.microsoft.com/sharepoint/v3"/>
    <xsd:import namespace="594212a7-a8eb-497d-bd6b-0e3a174923ee"/>
    <xsd:element name="properties">
      <xsd:complexType>
        <xsd:sequence>
          <xsd:element name="documentManagement">
            <xsd:complexType>
              <xsd:all>
                <xsd:element ref="ns1:Audience"/>
                <xsd:element ref="ns1:PublishingRollupImage" minOccurs="0"/>
                <xsd:element ref="ns2:TaxCatchAll" minOccurs="0"/>
                <xsd:element ref="ns2:TaxCatchAllLabel" minOccurs="0"/>
                <xsd:element ref="ns2:hbb7c253cca74a7eb37893d2c784478e" minOccurs="0"/>
                <xsd:element ref="ns2:e2fa6dee792b43efac6bb28cb4245109" minOccurs="0"/>
                <xsd:element ref="ns2:m7fd08401b3947dfa98de00fecb0dae1" minOccurs="0"/>
                <xsd:element ref="ns2:l0cedefb36e74dc2b968aa0e806ff5e3" minOccurs="0"/>
                <xsd:element ref="ns2:e52db41c680243efb0b30a61ab228ec7" minOccurs="0"/>
                <xsd:element ref="ns2:bf182a5ee3d048a18e411565aa2e2f45" minOccurs="0"/>
                <xsd:element ref="ns2:ad37d51a25df4e05a3b157053c5270a3" minOccurs="0"/>
                <xsd:element ref="ns2:fd69f967cfe64500a3ea9d72cb3281b0" minOccurs="0"/>
                <xsd:element ref="ns2:a825e358ec1643889847765ed6ff8a73" minOccurs="0"/>
                <xsd:element ref="ns2:caf53a6a65da4c24b32d62b4b62720b3" minOccurs="0"/>
                <xsd:element ref="ns2:j0d00d49c94f4a41889fe0a90686fcf3" minOccurs="0"/>
                <xsd:element ref="ns2:SAF_Descriptif"/>
                <xsd:element ref="ns2:SAF_DateDeMiseAJour"/>
                <xsd:element ref="ns2:SAF_Auteur" minOccurs="0"/>
                <xsd:element ref="ns2:SharePoint_Item_Language"/>
                <xsd:element ref="ns2:SharePoint_Group_Language" minOccurs="0"/>
                <xsd:element ref="ns2:SAF_RollupImageUrl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udience" ma:index="8" ma:displayName="Target Audiences" ma:description="Target Audiences is a site column created by the Publishing feature. It is used to specify audiences to which this page will be targeted." ma:internalName="Audience" ma:readOnly="false">
      <xsd:simpleType>
        <xsd:restriction base="dms:Unknown"/>
      </xsd:simpleType>
    </xsd:element>
    <xsd:element name="PublishingRollupImage" ma:index="9" nillable="true" ma:displayName="Rollup image" ma:description="Rollup Image is a site column created by the Publishing feature. It is used on the Page Content Type as the image for the page shown in content roll-ups such as the Content By Search web part." ma:internalName="PublishingRollupImag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212a7-a8eb-497d-bd6b-0e3a174923e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9065baee-787a-4b2c-9a5f-8c0ff377cc98}" ma:internalName="TaxCatchAll" ma:readOnly="false" ma:showField="CatchAllData" ma:web="b94a37a2-e238-44ac-b4eb-e030a9b276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description="" ma:hidden="true" ma:list="{9065baee-787a-4b2c-9a5f-8c0ff377cc98}" ma:internalName="TaxCatchAllLabel" ma:readOnly="false" ma:showField="CatchAllDataLabel" ma:web="b94a37a2-e238-44ac-b4eb-e030a9b276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bb7c253cca74a7eb37893d2c784478e" ma:index="12" ma:taxonomy="true" ma:internalName="hbb7c253cca74a7eb37893d2c784478e" ma:taxonomyFieldName="SAF_Perimetre" ma:displayName="Scope" ma:readOnly="false" ma:fieldId="{1bb7c253-cca7-4a7e-b378-93d2c784478e}" ma:sspId="45132351-61c7-4947-8fdd-28b295696121" ma:termSetId="1b45f720-bd19-43cd-a0f9-8331ec2f3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2fa6dee792b43efac6bb28cb4245109" ma:index="14" ma:taxonomy="true" ma:internalName="e2fa6dee792b43efac6bb28cb4245109" ma:taxonomyFieldName="SAF_Company" ma:displayName="Tier-1 company &#10;" ma:readOnly="false" ma:fieldId="{e2fa6dee-792b-43ef-ac6b-b28cb4245109}" ma:sspId="45132351-61c7-4947-8fdd-28b295696121" ma:termSetId="2dac507a-73d1-4662-b862-22cce81597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7fd08401b3947dfa98de00fecb0dae1" ma:index="16" nillable="true" ma:taxonomy="true" ma:internalName="m7fd08401b3947dfa98de00fecb0dae1" ma:taxonomyFieldName="SAF_SubSidiaryLevel1" ma:displayName="Level-1 subsidiary" ma:readOnly="false" ma:fieldId="{67fd0840-1b39-47df-a98d-e00fecb0dae1}" ma:sspId="45132351-61c7-4947-8fdd-28b295696121" ma:termSetId="b2de5a41-99c4-4b96-b173-1181d39d55c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0cedefb36e74dc2b968aa0e806ff5e3" ma:index="18" nillable="true" ma:taxonomy="true" ma:internalName="l0cedefb36e74dc2b968aa0e806ff5e3" ma:taxonomyFieldName="SAF_SubSidiaryLevel2" ma:displayName="Level-2 subsidiary" ma:readOnly="false" ma:fieldId="{50cedefb-36e7-4dc2-b968-aa0e806ff5e3}" ma:sspId="45132351-61c7-4947-8fdd-28b295696121" ma:termSetId="efd3a833-e321-4f7c-82ad-4506f059fe7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52db41c680243efb0b30a61ab228ec7" ma:index="20" nillable="true" ma:taxonomy="true" ma:internalName="e52db41c680243efb0b30a61ab228ec7" ma:taxonomyFieldName="SAF_Site" ma:displayName="Facility" ma:readOnly="false" ma:fieldId="{e52db41c-6802-43ef-b0b3-0a61ab228ec7}" ma:sspId="45132351-61c7-4947-8fdd-28b295696121" ma:termSetId="1e2c52bd-2ad3-4b44-b39c-0928818a65b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f182a5ee3d048a18e411565aa2e2f45" ma:index="22" nillable="true" ma:taxonomy="true" ma:internalName="bf182a5ee3d048a18e411565aa2e2f45" ma:taxonomyFieldName="SAF_Location" ma:displayName="Site" ma:readOnly="false" ma:fieldId="{bf182a5e-e3d0-48a1-8e41-1565aa2e2f45}" ma:sspId="45132351-61c7-4947-8fdd-28b295696121" ma:termSetId="95b63218-de97-4165-820e-29e8a1311d5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d37d51a25df4e05a3b157053c5270a3" ma:index="24" nillable="true" ma:taxonomy="true" ma:internalName="ad37d51a25df4e05a3b157053c5270a3" ma:taxonomyFieldName="SAF_CrossOverFunctions" ma:displayName="Group-wide Functions" ma:default="" ma:fieldId="{ad37d51a-25df-4e05-a3b1-57053c5270a3}" ma:taxonomyMulti="true" ma:sspId="45132351-61c7-4947-8fdd-28b295696121" ma:termSetId="3f763b69-121a-4a4d-aeac-562db83cf08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d69f967cfe64500a3ea9d72cb3281b0" ma:index="26" nillable="true" ma:taxonomy="true" ma:internalName="fd69f967cfe64500a3ea9d72cb3281b0" ma:taxonomyFieldName="SAF_Country" ma:displayName="Country" ma:readOnly="false" ma:fieldId="{fd69f967-cfe6-4500-a3ea-9d72cb3281b0}" ma:sspId="45132351-61c7-4947-8fdd-28b295696121" ma:termSetId="f32f2a60-e9a7-4bda-8f61-46c43dbb3c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825e358ec1643889847765ed6ff8a73" ma:index="28" nillable="true" ma:taxonomy="true" ma:internalName="a825e358ec1643889847765ed6ff8a73" ma:taxonomyFieldName="SAF_BusinessUnit" ma:displayName="Department" ma:readOnly="false" ma:fieldId="{a825e358-ec16-4388-9847-765ed6ff8a73}" ma:sspId="45132351-61c7-4947-8fdd-28b295696121" ma:termSetId="d540ff52-a7c7-403e-9d67-608dad319c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af53a6a65da4c24b32d62b4b62720b3" ma:index="30" nillable="true" ma:taxonomy="true" ma:internalName="caf53a6a65da4c24b32d62b4b62720b3" ma:taxonomyFieldName="SAF_Division" ma:displayName="Division/BU" ma:readOnly="false" ma:fieldId="{caf53a6a-65da-4c24-b32d-62b4b62720b3}" ma:sspId="45132351-61c7-4947-8fdd-28b295696121" ma:termSetId="5f50dbbd-fc38-49a7-84c2-cba8d57801d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0d00d49c94f4a41889fe0a90686fcf3" ma:index="32" ma:taxonomy="true" ma:internalName="j0d00d49c94f4a41889fe0a90686fcf3" ma:taxonomyFieldName="SAF_DocumentsType" ma:displayName="Document type " ma:readOnly="false" ma:fieldId="{30d00d49-c94f-4a41-889f-e0a90686fcf3}" ma:sspId="45132351-61c7-4947-8fdd-28b295696121" ma:termSetId="50b2ac5f-3148-4a42-b234-fc348f9b3c8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F_Descriptif" ma:index="34" ma:displayName="Description" ma:internalName="SAF_Descriptif" ma:readOnly="false">
      <xsd:simpleType>
        <xsd:restriction base="dms:Text">
          <xsd:maxLength value="200"/>
        </xsd:restriction>
      </xsd:simpleType>
    </xsd:element>
    <xsd:element name="SAF_DateDeMiseAJour" ma:index="35" ma:displayName="Last updated on" ma:format="DateOnly" ma:internalName="SAF_DateDeMiseAJour" ma:readOnly="false">
      <xsd:simpleType>
        <xsd:restriction base="dms:DateTime"/>
      </xsd:simpleType>
    </xsd:element>
    <xsd:element name="SAF_Auteur" ma:index="36" nillable="true" ma:displayName="Author" ma:internalName="SAF_Auteur" ma:readOnly="false">
      <xsd:simpleType>
        <xsd:restriction base="dms:Note">
          <xsd:maxLength value="255"/>
        </xsd:restriction>
      </xsd:simpleType>
    </xsd:element>
    <xsd:element name="SharePoint_Item_Language" ma:index="37" ma:displayName="Language" ma:default="ALL" ma:format="Dropdown" ma:internalName="SharePoint_Item_Language">
      <xsd:simpleType>
        <xsd:restriction base="dms:Choice">
          <xsd:enumeration value="ALL"/>
          <xsd:enumeration value="EN"/>
          <xsd:enumeration value="FR"/>
        </xsd:restriction>
      </xsd:simpleType>
    </xsd:element>
    <xsd:element name="SharePoint_Group_Language" ma:index="38" nillable="true" ma:displayName="SharePoint_Group_Language" ma:default="0" ma:internalName="SharePoint_Group_Language">
      <xsd:simpleType>
        <xsd:restriction base="dms:Number"/>
      </xsd:simpleType>
    </xsd:element>
    <xsd:element name="SAF_RollupImageUrl" ma:index="39" nillable="true" ma:displayName="URL Image Rollup  " ma:internalName="SAF_RollupImageUrl">
      <xsd:simpleType>
        <xsd:restriction base="dms:Text"/>
      </xsd:simpleType>
    </xsd:element>
    <xsd:element name="TaxKeywordTaxHTField" ma:index="40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RollupImage xmlns="http://schemas.microsoft.com/sharepoint/v3">&lt;img alt="" src="/com/Sagem/PracticalInfo/DocumentModels/PublishingImages/ppt_fr.jpg" style="BORDER&amp;#58;0px solid;" /&gt;</PublishingRollupImage>
    <j0d00d49c94f4a41889fe0a90686fcf3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Modèle de PowerPoint</TermName>
          <TermId xmlns="http://schemas.microsoft.com/office/infopath/2007/PartnerControls">80c833d3-038d-45cb-b65f-a8d2234b6314</TermId>
        </TermInfo>
      </Terms>
    </j0d00d49c94f4a41889fe0a90686fcf3>
    <SharePoint_Group_Language xmlns="594212a7-a8eb-497d-bd6b-0e3a174923ee">0</SharePoint_Group_Language>
    <fd69f967cfe64500a3ea9d72cb3281b0 xmlns="594212a7-a8eb-497d-bd6b-0e3a174923ee">
      <Terms xmlns="http://schemas.microsoft.com/office/infopath/2007/PartnerControls"/>
    </fd69f967cfe64500a3ea9d72cb3281b0>
    <TaxCatchAllLabel xmlns="594212a7-a8eb-497d-bd6b-0e3a174923ee"/>
    <SAF_RollupImageUrl xmlns="594212a7-a8eb-497d-bd6b-0e3a174923ee">/com/Sagem/PracticalInfo/DocumentModels/PublishingImages/ppt_fr.jpg</SAF_RollupImageUrl>
    <m7fd08401b3947dfa98de00fecb0dae1 xmlns="594212a7-a8eb-497d-bd6b-0e3a174923ee">
      <Terms xmlns="http://schemas.microsoft.com/office/infopath/2007/PartnerControls"/>
    </m7fd08401b3947dfa98de00fecb0dae1>
    <bf182a5ee3d048a18e411565aa2e2f45 xmlns="594212a7-a8eb-497d-bd6b-0e3a174923ee">
      <Terms xmlns="http://schemas.microsoft.com/office/infopath/2007/PartnerControls"/>
    </bf182a5ee3d048a18e411565aa2e2f45>
    <e52db41c680243efb0b30a61ab228ec7 xmlns="594212a7-a8eb-497d-bd6b-0e3a174923ee">
      <Terms xmlns="http://schemas.microsoft.com/office/infopath/2007/PartnerControls"/>
    </e52db41c680243efb0b30a61ab228ec7>
    <hbb7c253cca74a7eb37893d2c784478e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Société de rang 1</TermName>
          <TermId xmlns="http://schemas.microsoft.com/office/infopath/2007/PartnerControls">153bb90e-11c3-427f-ad6a-31f0311df60b</TermId>
        </TermInfo>
      </Terms>
    </hbb7c253cca74a7eb37893d2c784478e>
    <ad37d51a25df4e05a3b157053c5270a3 xmlns="594212a7-a8eb-497d-bd6b-0e3a174923ee">
      <Terms xmlns="http://schemas.microsoft.com/office/infopath/2007/PartnerControls"/>
    </ad37d51a25df4e05a3b157053c5270a3>
    <TaxCatchAll xmlns="594212a7-a8eb-497d-bd6b-0e3a174923ee">
      <Value>66</Value>
      <Value>3</Value>
      <Value>2</Value>
    </TaxCatchAll>
    <e2fa6dee792b43efac6bb28cb4245109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Safran Electronics and Defense</TermName>
          <TermId xmlns="http://schemas.microsoft.com/office/infopath/2007/PartnerControls">09be7f39-4113-4616-9cb0-773043a7aa11</TermId>
        </TermInfo>
      </Terms>
    </e2fa6dee792b43efac6bb28cb4245109>
    <l0cedefb36e74dc2b968aa0e806ff5e3 xmlns="594212a7-a8eb-497d-bd6b-0e3a174923ee">
      <Terms xmlns="http://schemas.microsoft.com/office/infopath/2007/PartnerControls"/>
    </l0cedefb36e74dc2b968aa0e806ff5e3>
    <TaxKeywordTaxHTField xmlns="594212a7-a8eb-497d-bd6b-0e3a174923ee">
      <Terms xmlns="http://schemas.microsoft.com/office/infopath/2007/PartnerControls"/>
    </TaxKeywordTaxHTField>
    <a825e358ec1643889847765ed6ff8a73 xmlns="594212a7-a8eb-497d-bd6b-0e3a174923ee">
      <Terms xmlns="http://schemas.microsoft.com/office/infopath/2007/PartnerControls"/>
    </a825e358ec1643889847765ed6ff8a73>
    <Audience xmlns="http://schemas.microsoft.com/sharepoint/v3">b1fcddf0-eb02-40cf-999e-f891355df569;;;;</Audience>
    <SAF_DateDeMiseAJour xmlns="594212a7-a8eb-497d-bd6b-0e3a174923ee">2016-05-18T22:00:00+00:00</SAF_DateDeMiseAJour>
    <SAF_Descriptif xmlns="594212a7-a8eb-497d-bd6b-0e3a174923ee">Modèle de présentation Powerpoint</SAF_Descriptif>
    <caf53a6a65da4c24b32d62b4b62720b3 xmlns="594212a7-a8eb-497d-bd6b-0e3a174923ee">
      <Terms xmlns="http://schemas.microsoft.com/office/infopath/2007/PartnerControls"/>
    </caf53a6a65da4c24b32d62b4b62720b3>
    <SAF_Auteur xmlns="594212a7-a8eb-497d-bd6b-0e3a174923ee" xsi:nil="true"/>
    <SharePoint_Item_Language xmlns="594212a7-a8eb-497d-bd6b-0e3a174923ee">ALL</SharePoint_Item_Languag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haredContentType xmlns="Microsoft.SharePoint.Taxonomy.ContentTypeSync" SourceId="45132351-61c7-4947-8fdd-28b295696121" ContentTypeId="0x010100D21E0D47AF3242459E2F63E44FCC089100777D7FF5B336497A8022BDD96D52F206" PreviousValue="false"/>
</file>

<file path=customXml/itemProps1.xml><?xml version="1.0" encoding="utf-8"?>
<ds:datastoreItem xmlns:ds="http://schemas.openxmlformats.org/officeDocument/2006/customXml" ds:itemID="{F7E004A7-897D-4E72-A616-FDDDB65662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94212a7-a8eb-497d-bd6b-0e3a174923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BB7B86-1A6B-4396-82CD-495CB7635E87}">
  <ds:schemaRefs>
    <ds:schemaRef ds:uri="http://purl.org/dc/elements/1.1/"/>
    <ds:schemaRef ds:uri="http://schemas.microsoft.com/office/2006/metadata/properties"/>
    <ds:schemaRef ds:uri="http://www.w3.org/XML/1998/namespace"/>
    <ds:schemaRef ds:uri="594212a7-a8eb-497d-bd6b-0e3a174923e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DFC1E5D-7D92-42DE-BD9A-3052BDFC676F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3A5CAF7-8EEF-4F62-8E18-26CC56AAAB6D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1072</Words>
  <Application>Microsoft Office PowerPoint</Application>
  <PresentationFormat>Affichage à l'écran (16:9)</PresentationFormat>
  <Paragraphs>145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29</vt:i4>
      </vt:variant>
    </vt:vector>
  </HeadingPairs>
  <TitlesOfParts>
    <vt:vector size="37" baseType="lpstr">
      <vt:lpstr>Arial</vt:lpstr>
      <vt:lpstr>Arial Black</vt:lpstr>
      <vt:lpstr>Calibri</vt:lpstr>
      <vt:lpstr>Wingdings 2</vt:lpstr>
      <vt:lpstr>SAFRAN_Bleu</vt:lpstr>
      <vt:lpstr>SAFRAN_Orange</vt:lpstr>
      <vt:lpstr>SAFRAN_Vert_foncé</vt:lpstr>
      <vt:lpstr>SAFRAN_Vert</vt:lpstr>
      <vt:lpstr>Comment REUSSIR vos SUDOKUS ?  </vt:lpstr>
      <vt:lpstr>sudoku (1/4) ?</vt:lpstr>
      <vt:lpstr>Sudoku (2/4) : smtlib</vt:lpstr>
      <vt:lpstr>Sudoku (3/4) : Simulink</vt:lpstr>
      <vt:lpstr>Sudoku (4/4) generation de test</vt:lpstr>
      <vt:lpstr>Die hard (1/2)</vt:lpstr>
      <vt:lpstr>Die hard (2/2) ?</vt:lpstr>
      <vt:lpstr>Needham-Schroeder-Lowe (1/4)</vt:lpstr>
      <vt:lpstr>Needham-Schroeder-Lowe (2/4)</vt:lpstr>
      <vt:lpstr>Needham-Schroeder-Lowe (3/4)</vt:lpstr>
      <vt:lpstr>Needham-Schroeder-Lowe (4/4)</vt:lpstr>
      <vt:lpstr>P vs. NP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Condorcet (1/2) ?</vt:lpstr>
    </vt:vector>
  </TitlesOfParts>
  <Manager>SAFRAN</Manager>
  <Company>SAFRAN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Safran Electronics &amp; Defense gabarit Powerpoint (FR)</dc:title>
  <dc:subject>SAFRAN</dc:subject>
  <dc:creator>SAFRAN</dc:creator>
  <cp:lastModifiedBy>DUFOUR Jean-Louis (SAFRAN ELECTRONICS &amp; DEFENSE)</cp:lastModifiedBy>
  <cp:revision>402</cp:revision>
  <cp:lastPrinted>2019-12-17T10:03:07Z</cp:lastPrinted>
  <dcterms:created xsi:type="dcterms:W3CDTF">2013-07-26T07:27:45Z</dcterms:created>
  <dcterms:modified xsi:type="dcterms:W3CDTF">2020-04-08T16:17:28Z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_HiddenNeedApprove">
    <vt:bool>false</vt:bool>
  </property>
  <property fmtid="{D5CDD505-2E9C-101B-9397-08002B2CF9AE}" pid="4" name="SAF_CrossOverFunctions">
    <vt:lpwstr/>
  </property>
  <property fmtid="{D5CDD505-2E9C-101B-9397-08002B2CF9AE}" pid="5" name="SAF_DocumentsType">
    <vt:lpwstr>66;#Modèle de PowerPoint|80c833d3-038d-45cb-b65f-a8d2234b6314</vt:lpwstr>
  </property>
  <property fmtid="{D5CDD505-2E9C-101B-9397-08002B2CF9AE}" pid="6" name="SAF_SubSidiaryLevel2">
    <vt:lpwstr/>
  </property>
  <property fmtid="{D5CDD505-2E9C-101B-9397-08002B2CF9AE}" pid="7" name="_HiddenNeedWorkflow">
    <vt:bool>false</vt:bool>
  </property>
  <property fmtid="{D5CDD505-2E9C-101B-9397-08002B2CF9AE}" pid="8" name="SAF_Location">
    <vt:lpwstr/>
  </property>
  <property fmtid="{D5CDD505-2E9C-101B-9397-08002B2CF9AE}" pid="9" name="ContentTypeId">
    <vt:lpwstr>0x010100D21E0D47AF3242459E2F63E44FCC089100777D7FF5B336497A8022BDD96D52F2060073A9C0FD6552724BA132B83B91CE397D</vt:lpwstr>
  </property>
  <property fmtid="{D5CDD505-2E9C-101B-9397-08002B2CF9AE}" pid="10" name="SAF_BusinessUnit">
    <vt:lpwstr/>
  </property>
  <property fmtid="{D5CDD505-2E9C-101B-9397-08002B2CF9AE}" pid="11" name="SAF_Company">
    <vt:lpwstr>3;#Safran Electronics and Defense|09be7f39-4113-4616-9cb0-773043a7aa11</vt:lpwstr>
  </property>
  <property fmtid="{D5CDD505-2E9C-101B-9397-08002B2CF9AE}" pid="12" name="SAF_Division">
    <vt:lpwstr/>
  </property>
  <property fmtid="{D5CDD505-2E9C-101B-9397-08002B2CF9AE}" pid="13" name="SAF_SubSidiaryLevel1">
    <vt:lpwstr/>
  </property>
  <property fmtid="{D5CDD505-2E9C-101B-9397-08002B2CF9AE}" pid="14" name="SAF_Site">
    <vt:lpwstr/>
  </property>
  <property fmtid="{D5CDD505-2E9C-101B-9397-08002B2CF9AE}" pid="15" name="SAF_Perimetre">
    <vt:lpwstr>2;#Société de rang 1|153bb90e-11c3-427f-ad6a-31f0311df60b</vt:lpwstr>
  </property>
  <property fmtid="{D5CDD505-2E9C-101B-9397-08002B2CF9AE}" pid="16" name="SAF_Country">
    <vt:lpwstr/>
  </property>
</Properties>
</file>