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39"/>
  </p:notesMasterIdLst>
  <p:handoutMasterIdLst>
    <p:handoutMasterId r:id="rId40"/>
  </p:handoutMasterIdLst>
  <p:sldIdLst>
    <p:sldId id="409" r:id="rId9"/>
    <p:sldId id="349" r:id="rId10"/>
    <p:sldId id="410" r:id="rId11"/>
    <p:sldId id="411" r:id="rId12"/>
    <p:sldId id="412" r:id="rId13"/>
    <p:sldId id="413" r:id="rId14"/>
    <p:sldId id="414" r:id="rId15"/>
    <p:sldId id="437" r:id="rId16"/>
    <p:sldId id="415" r:id="rId17"/>
    <p:sldId id="416" r:id="rId18"/>
    <p:sldId id="417" r:id="rId19"/>
    <p:sldId id="436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349"/>
            <p14:sldId id="410"/>
            <p14:sldId id="411"/>
            <p14:sldId id="412"/>
            <p14:sldId id="413"/>
            <p14:sldId id="414"/>
            <p14:sldId id="437"/>
            <p14:sldId id="415"/>
            <p14:sldId id="416"/>
            <p14:sldId id="417"/>
            <p14:sldId id="436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59" d="100"/>
          <a:sy n="159" d="100"/>
        </p:scale>
        <p:origin x="234" y="132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09/04/2020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-- 14 </a:t>
            </a:r>
            <a:r>
              <a:rPr lang="en-US" dirty="0" err="1" smtClean="0"/>
              <a:t>mai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2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411510"/>
            <a:ext cx="8137525" cy="1296144"/>
          </a:xfrm>
        </p:spPr>
        <p:txBody>
          <a:bodyPr/>
          <a:lstStyle/>
          <a:p>
            <a:r>
              <a:rPr lang="fr-FR" dirty="0" smtClean="0"/>
              <a:t>Comment REUSSIR vos SUDOKUS</a:t>
            </a:r>
            <a:r>
              <a:rPr lang="fr-FR" dirty="0"/>
              <a:t> </a:t>
            </a:r>
            <a:r>
              <a:rPr lang="fr-FR" dirty="0" smtClean="0"/>
              <a:t>?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-324544" y="3399842"/>
            <a:ext cx="8136000" cy="502556"/>
          </a:xfrm>
        </p:spPr>
        <p:txBody>
          <a:bodyPr/>
          <a:lstStyle/>
          <a:p>
            <a:r>
              <a:rPr lang="fr-FR" dirty="0" smtClean="0"/>
              <a:t>14 mai 2020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2627784" y="1779662"/>
            <a:ext cx="4564123" cy="12601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LES solveurs SMTLIB,</a:t>
            </a:r>
          </a:p>
          <a:p>
            <a:r>
              <a:rPr lang="fr-FR" dirty="0" smtClean="0"/>
              <a:t>le MILLION (€)</a:t>
            </a:r>
          </a:p>
          <a:p>
            <a:r>
              <a:rPr lang="fr-FR" dirty="0" smtClean="0"/>
              <a:t>et la fonte des glaces.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2249194" cy="22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(2/4)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40882"/>
            <a:ext cx="2196244" cy="187894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31790"/>
            <a:ext cx="2196244" cy="1911860"/>
          </a:xfrm>
          <a:prstGeom prst="rect">
            <a:avLst/>
          </a:prstGeom>
        </p:spPr>
      </p:pic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503239" y="771551"/>
            <a:ext cx="7093098" cy="4940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1995 Gavin Lowe: An </a:t>
            </a:r>
            <a:r>
              <a:rPr lang="fr-FR" dirty="0" err="1" smtClean="0"/>
              <a:t>attack</a:t>
            </a:r>
            <a:r>
              <a:rPr lang="fr-FR" dirty="0" smtClean="0"/>
              <a:t> on the NSPK </a:t>
            </a:r>
            <a:r>
              <a:rPr lang="fr-FR" dirty="0" err="1" smtClean="0"/>
              <a:t>authentication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 smtClean="0"/>
          </a:p>
          <a:p>
            <a:r>
              <a:rPr lang="fr-FR" dirty="0" smtClean="0"/>
              <a:t>1997 Gavin Lowe: </a:t>
            </a:r>
            <a:r>
              <a:rPr lang="fr-FR" dirty="0" err="1" smtClean="0"/>
              <a:t>Breaking</a:t>
            </a:r>
            <a:r>
              <a:rPr lang="fr-FR" dirty="0" smtClean="0"/>
              <a:t> and fixing the NSPK </a:t>
            </a:r>
            <a:r>
              <a:rPr lang="fr-FR" dirty="0" err="1" smtClean="0"/>
              <a:t>protocol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FDR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2330895"/>
            <a:ext cx="2118897" cy="211889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-1"/>
            <a:ext cx="1476375" cy="222011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92" y="2247714"/>
            <a:ext cx="1944216" cy="2110389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2123728" y="1950390"/>
            <a:ext cx="1373491" cy="405336"/>
            <a:chOff x="2123728" y="1950390"/>
            <a:chExt cx="1373491" cy="405336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2195736" y="2355726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123728" y="1950390"/>
              <a:ext cx="1317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C</a:t>
              </a:r>
              <a:endParaRPr lang="fr-FR" baseline="-250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713967" y="2391730"/>
            <a:ext cx="1414317" cy="396044"/>
            <a:chOff x="5713967" y="2391730"/>
            <a:chExt cx="1414317" cy="396044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5826801" y="2787774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13967" y="2391730"/>
              <a:ext cx="1309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682785" y="2823778"/>
            <a:ext cx="1445499" cy="396044"/>
            <a:chOff x="5682785" y="2823778"/>
            <a:chExt cx="1445499" cy="396044"/>
          </a:xfrm>
        </p:grpSpPr>
        <p:cxnSp>
          <p:nvCxnSpPr>
            <p:cNvPr id="23" name="Connecteur droit avec flèche 22"/>
            <p:cNvCxnSpPr/>
            <p:nvPr/>
          </p:nvCxnSpPr>
          <p:spPr>
            <a:xfrm flipH="1">
              <a:off x="5826802" y="3219822"/>
              <a:ext cx="130148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682785" y="2823778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051720" y="3255826"/>
            <a:ext cx="1445498" cy="396044"/>
            <a:chOff x="2051720" y="3255826"/>
            <a:chExt cx="1445498" cy="396044"/>
          </a:xfrm>
        </p:grpSpPr>
        <p:sp>
          <p:nvSpPr>
            <p:cNvPr id="27" name="ZoneTexte 26"/>
            <p:cNvSpPr txBox="1"/>
            <p:nvPr/>
          </p:nvSpPr>
          <p:spPr>
            <a:xfrm>
              <a:off x="2051720" y="3255826"/>
              <a:ext cx="141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C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2195736" y="3651870"/>
              <a:ext cx="130148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/>
          <p:cNvGrpSpPr/>
          <p:nvPr/>
        </p:nvGrpSpPr>
        <p:grpSpPr>
          <a:xfrm>
            <a:off x="2195736" y="3687874"/>
            <a:ext cx="1301483" cy="396044"/>
            <a:chOff x="2195736" y="3687874"/>
            <a:chExt cx="1301483" cy="396044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2195736" y="4083918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2321749" y="3687874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C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C</a:t>
              </a:r>
              <a:endParaRPr lang="fr-FR" baseline="-25000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26801" y="3903898"/>
            <a:ext cx="1301483" cy="396044"/>
            <a:chOff x="5826801" y="4119922"/>
            <a:chExt cx="1301483" cy="396044"/>
          </a:xfrm>
        </p:grpSpPr>
        <p:sp>
          <p:nvSpPr>
            <p:cNvPr id="30" name="ZoneTexte 29"/>
            <p:cNvSpPr txBox="1"/>
            <p:nvPr/>
          </p:nvSpPr>
          <p:spPr>
            <a:xfrm>
              <a:off x="5970817" y="411992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826801" y="4515966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/>
          <p:cNvSpPr txBox="1"/>
          <p:nvPr/>
        </p:nvSpPr>
        <p:spPr>
          <a:xfrm>
            <a:off x="5811550" y="4394099"/>
            <a:ext cx="316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Virement de 1M$ de A vers 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156772" y="2931790"/>
            <a:ext cx="9941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r>
              <a:rPr lang="fr-FR" baseline="-25000" dirty="0" smtClean="0"/>
              <a:t>C</a:t>
            </a:r>
            <a:r>
              <a:rPr lang="fr-FR" dirty="0" smtClean="0"/>
              <a:t> = N</a:t>
            </a:r>
            <a:r>
              <a:rPr lang="fr-FR" baseline="-25000" dirty="0" smtClean="0"/>
              <a:t>B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25020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(3/4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0" y="644222"/>
            <a:ext cx="2542502" cy="41597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411163"/>
            <a:ext cx="2622492" cy="4299942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2586441" y="1059582"/>
            <a:ext cx="4145799" cy="828092"/>
            <a:chOff x="2586441" y="1059582"/>
            <a:chExt cx="4145799" cy="828092"/>
          </a:xfrm>
        </p:grpSpPr>
        <p:cxnSp>
          <p:nvCxnSpPr>
            <p:cNvPr id="9" name="Connecteur droit avec flèche 8"/>
            <p:cNvCxnSpPr/>
            <p:nvPr/>
          </p:nvCxnSpPr>
          <p:spPr>
            <a:xfrm flipV="1">
              <a:off x="2586441" y="1059582"/>
              <a:ext cx="4145799" cy="82809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76956" y="1072531"/>
              <a:ext cx="1309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511660" y="2499742"/>
            <a:ext cx="7026118" cy="756084"/>
            <a:chOff x="1511660" y="2499742"/>
            <a:chExt cx="7026118" cy="756084"/>
          </a:xfrm>
        </p:grpSpPr>
        <p:cxnSp>
          <p:nvCxnSpPr>
            <p:cNvPr id="14" name="Connecteur droit avec flèche 13"/>
            <p:cNvCxnSpPr/>
            <p:nvPr/>
          </p:nvCxnSpPr>
          <p:spPr>
            <a:xfrm flipH="1">
              <a:off x="1511660" y="2499742"/>
              <a:ext cx="7026118" cy="75608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3676956" y="2500152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586441" y="3624576"/>
            <a:ext cx="4073791" cy="495346"/>
            <a:chOff x="2586441" y="3624576"/>
            <a:chExt cx="4073791" cy="495346"/>
          </a:xfrm>
        </p:grpSpPr>
        <p:sp>
          <p:nvSpPr>
            <p:cNvPr id="16" name="ZoneTexte 15"/>
            <p:cNvSpPr txBox="1"/>
            <p:nvPr/>
          </p:nvSpPr>
          <p:spPr>
            <a:xfrm>
              <a:off x="3970508" y="362457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V="1">
              <a:off x="2586441" y="3867894"/>
              <a:ext cx="4073791" cy="25202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6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(4/4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88" y="807554"/>
            <a:ext cx="3505692" cy="3856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" y="2247714"/>
            <a:ext cx="2692720" cy="13156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735546"/>
            <a:ext cx="2579072" cy="38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 vs. NP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3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6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3" y="411163"/>
            <a:ext cx="1656183" cy="576412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udoku (1/4) via la SMTLIB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" y="1563638"/>
            <a:ext cx="2099714" cy="209971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765" y="321001"/>
            <a:ext cx="2507271" cy="44469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88" y="2613495"/>
            <a:ext cx="1481596" cy="147657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205" y="357495"/>
            <a:ext cx="3935303" cy="22216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188" y="117976"/>
            <a:ext cx="4676775" cy="1714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049" y="4180584"/>
            <a:ext cx="4109455" cy="5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8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7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(2/4) histoire de la SMTLIB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3238" y="807554"/>
            <a:ext cx="8389937" cy="3960440"/>
          </a:xfrm>
        </p:spPr>
        <p:txBody>
          <a:bodyPr/>
          <a:lstStyle/>
          <a:p>
            <a:r>
              <a:rPr lang="fr-FR" dirty="0" smtClean="0"/>
              <a:t>1929 : </a:t>
            </a:r>
            <a:r>
              <a:rPr lang="fr-FR" dirty="0" err="1"/>
              <a:t>Mojżesz</a:t>
            </a:r>
            <a:r>
              <a:rPr lang="fr-FR" dirty="0"/>
              <a:t> </a:t>
            </a:r>
            <a:r>
              <a:rPr lang="fr-FR" dirty="0" err="1" smtClean="0"/>
              <a:t>Presburger</a:t>
            </a:r>
            <a:r>
              <a:rPr lang="fr-FR" dirty="0" smtClean="0"/>
              <a:t> : </a:t>
            </a:r>
            <a:r>
              <a:rPr lang="fr-FR" dirty="0" err="1" smtClean="0"/>
              <a:t>algo</a:t>
            </a:r>
            <a:r>
              <a:rPr lang="fr-FR" dirty="0" smtClean="0"/>
              <a:t>. pour l’arithmétique entière SANS </a:t>
            </a:r>
            <a:r>
              <a:rPr lang="fr-FR" dirty="0" smtClean="0"/>
              <a:t>MULTIPLICATION</a:t>
            </a:r>
          </a:p>
          <a:p>
            <a:pPr lvl="1"/>
            <a:r>
              <a:rPr lang="fr-FR" dirty="0"/>
              <a:t>  ☺   </a:t>
            </a:r>
            <a:r>
              <a:rPr lang="fr-FR" dirty="0" smtClean="0">
                <a:sym typeface="Symbol" panose="05050102010706020507" pitchFamily="18" charset="2"/>
              </a:rPr>
              <a:t> </a:t>
            </a:r>
            <a:r>
              <a:rPr lang="fr-FR" dirty="0" err="1" smtClean="0">
                <a:sym typeface="Symbol" panose="05050102010706020507" pitchFamily="18" charset="2"/>
              </a:rPr>
              <a:t>x,y,z</a:t>
            </a:r>
            <a:r>
              <a:rPr lang="fr-FR" dirty="0" smtClean="0">
                <a:sym typeface="Symbol" panose="05050102010706020507" pitchFamily="18" charset="2"/>
              </a:rPr>
              <a:t> . </a:t>
            </a:r>
            <a:r>
              <a:rPr lang="fr-FR" dirty="0">
                <a:sym typeface="Symbol" panose="05050102010706020507" pitchFamily="18" charset="2"/>
              </a:rPr>
              <a:t>x</a:t>
            </a:r>
            <a:r>
              <a:rPr lang="fr-FR" dirty="0" smtClean="0">
                <a:sym typeface="Symbol" panose="05050102010706020507" pitchFamily="18" charset="2"/>
              </a:rPr>
              <a:t>+2*y &gt;= 5*z</a:t>
            </a:r>
          </a:p>
          <a:p>
            <a:pPr lvl="1"/>
            <a:r>
              <a:rPr lang="fr-FR" dirty="0"/>
              <a:t>  </a:t>
            </a:r>
            <a:r>
              <a:rPr lang="fr-FR" dirty="0" smtClean="0"/>
              <a:t>☹   </a:t>
            </a:r>
            <a:r>
              <a:rPr lang="fr-FR" dirty="0">
                <a:sym typeface="Symbol" panose="05050102010706020507" pitchFamily="18" charset="2"/>
              </a:rPr>
              <a:t> </a:t>
            </a:r>
            <a:r>
              <a:rPr lang="fr-FR" dirty="0" err="1">
                <a:sym typeface="Symbol" panose="05050102010706020507" pitchFamily="18" charset="2"/>
              </a:rPr>
              <a:t>x,y,z</a:t>
            </a:r>
            <a:r>
              <a:rPr lang="fr-FR" dirty="0">
                <a:sym typeface="Symbol" panose="05050102010706020507" pitchFamily="18" charset="2"/>
              </a:rPr>
              <a:t> . </a:t>
            </a:r>
            <a:r>
              <a:rPr lang="fr-FR" dirty="0" smtClean="0">
                <a:sym typeface="Symbol" panose="05050102010706020507" pitchFamily="18" charset="2"/>
              </a:rPr>
              <a:t>x &gt; 0   &amp;   y &gt; 0   &amp;   x*x*x + y*y*y = z*z*z</a:t>
            </a:r>
            <a:endParaRPr lang="fr-FR" dirty="0" smtClean="0"/>
          </a:p>
          <a:p>
            <a:r>
              <a:rPr lang="fr-FR" dirty="0" smtClean="0"/>
              <a:t>1931 : Alfred Tarski : </a:t>
            </a:r>
            <a:r>
              <a:rPr lang="fr-FR" dirty="0" err="1" smtClean="0"/>
              <a:t>algo</a:t>
            </a:r>
            <a:r>
              <a:rPr lang="fr-FR" dirty="0" smtClean="0"/>
              <a:t>. </a:t>
            </a:r>
            <a:r>
              <a:rPr lang="fr-FR" dirty="0"/>
              <a:t>p</a:t>
            </a:r>
            <a:r>
              <a:rPr lang="fr-FR" dirty="0" smtClean="0"/>
              <a:t>our l’arithmétique </a:t>
            </a:r>
            <a:r>
              <a:rPr lang="fr-FR" dirty="0" smtClean="0"/>
              <a:t>réelle</a:t>
            </a:r>
          </a:p>
          <a:p>
            <a:pPr lvl="1"/>
            <a:r>
              <a:rPr lang="fr-FR" dirty="0" smtClean="0"/>
              <a:t>  ☹   Ces 2 </a:t>
            </a:r>
            <a:r>
              <a:rPr lang="fr-FR" dirty="0" err="1" smtClean="0"/>
              <a:t>algos</a:t>
            </a:r>
            <a:r>
              <a:rPr lang="fr-FR" dirty="0" smtClean="0"/>
              <a:t> : complexité en DOUBLE EXPONENTIELLE</a:t>
            </a:r>
            <a:endParaRPr lang="fr-FR" dirty="0" smtClean="0"/>
          </a:p>
          <a:p>
            <a:r>
              <a:rPr lang="fr-FR" dirty="0" smtClean="0"/>
              <a:t>1947 : George Dantzig : le </a:t>
            </a:r>
            <a:r>
              <a:rPr lang="fr-FR" dirty="0" smtClean="0"/>
              <a:t>SIMPLEXE</a:t>
            </a:r>
          </a:p>
          <a:p>
            <a:pPr lvl="1"/>
            <a:r>
              <a:rPr lang="fr-FR" dirty="0" smtClean="0"/>
              <a:t>Pire cas exponentiel (1979 : méthode de l’ellipsoïde de </a:t>
            </a:r>
            <a:r>
              <a:rPr lang="fr-FR" dirty="0"/>
              <a:t>Leonid </a:t>
            </a:r>
            <a:r>
              <a:rPr lang="fr-FR" dirty="0" err="1" smtClean="0"/>
              <a:t>Khachiyan</a:t>
            </a:r>
            <a:r>
              <a:rPr lang="fr-FR" dirty="0"/>
              <a:t> </a:t>
            </a:r>
            <a:r>
              <a:rPr lang="fr-FR" dirty="0" smtClean="0"/>
              <a:t>polynomiale)</a:t>
            </a:r>
            <a:endParaRPr lang="fr-FR" dirty="0" smtClean="0"/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1971 : Stephen Cook : SAT est NP-complet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1979 : Greg Nelson &amp; Derek </a:t>
            </a:r>
            <a:r>
              <a:rPr lang="fr-FR" dirty="0" err="1" smtClean="0"/>
              <a:t>Oppen</a:t>
            </a:r>
            <a:r>
              <a:rPr lang="fr-FR" dirty="0" smtClean="0"/>
              <a:t> : comment combiner ces </a:t>
            </a:r>
            <a:r>
              <a:rPr lang="fr-FR" dirty="0" err="1" smtClean="0"/>
              <a:t>algos</a:t>
            </a:r>
            <a:r>
              <a:rPr lang="fr-FR" dirty="0" smtClean="0"/>
              <a:t>.</a:t>
            </a:r>
          </a:p>
          <a:p>
            <a:r>
              <a:rPr lang="fr-FR" dirty="0" smtClean="0"/>
              <a:t>1984 : Robert </a:t>
            </a:r>
            <a:r>
              <a:rPr lang="fr-FR" dirty="0" err="1" smtClean="0"/>
              <a:t>Shostak</a:t>
            </a:r>
            <a:r>
              <a:rPr lang="fr-FR" dirty="0" smtClean="0"/>
              <a:t> : </a:t>
            </a:r>
            <a:r>
              <a:rPr lang="fr-FR" dirty="0" smtClean="0"/>
              <a:t>idem (en plus simple)</a:t>
            </a:r>
            <a:endParaRPr lang="fr-FR" dirty="0" smtClean="0"/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1992 : 1</a:t>
            </a:r>
            <a:r>
              <a:rPr lang="fr-FR" baseline="30000" dirty="0" smtClean="0"/>
              <a:t>ière</a:t>
            </a:r>
            <a:r>
              <a:rPr lang="fr-FR" dirty="0" smtClean="0"/>
              <a:t> SAT-COMP </a:t>
            </a:r>
            <a:r>
              <a:rPr lang="fr-FR" smtClean="0"/>
              <a:t>(régulièrement </a:t>
            </a:r>
            <a:r>
              <a:rPr lang="fr-FR" dirty="0" smtClean="0"/>
              <a:t>à partir de 2002)</a:t>
            </a:r>
          </a:p>
          <a:p>
            <a:pPr lvl="1"/>
            <a:r>
              <a:rPr lang="fr-FR" dirty="0" smtClean="0"/>
              <a:t>Et V0 du format DIMACS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2003 : </a:t>
            </a:r>
            <a:r>
              <a:rPr lang="fr-FR" b="0" dirty="0" smtClean="0"/>
              <a:t>V0 </a:t>
            </a:r>
            <a:r>
              <a:rPr lang="fr-FR" b="0" dirty="0" smtClean="0"/>
              <a:t>du format SMTLIB</a:t>
            </a:r>
          </a:p>
          <a:p>
            <a:r>
              <a:rPr lang="fr-FR" b="0" dirty="0" smtClean="0"/>
              <a:t>2005 : 1</a:t>
            </a:r>
            <a:r>
              <a:rPr lang="fr-FR" b="0" baseline="30000" dirty="0" smtClean="0"/>
              <a:t>ière</a:t>
            </a:r>
            <a:r>
              <a:rPr lang="fr-FR" b="0" dirty="0" smtClean="0"/>
              <a:t> SMT-COMP</a:t>
            </a:r>
          </a:p>
          <a:p>
            <a:r>
              <a:rPr lang="fr-FR" b="0" dirty="0" smtClean="0"/>
              <a:t>2017 : V2.6, plus de 100000 benchmarks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305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Condorcet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Moore-Shannon 1956</a:t>
            </a:r>
          </a:p>
          <a:p>
            <a:endParaRPr lang="fr-FR" dirty="0"/>
          </a:p>
          <a:p>
            <a:r>
              <a:rPr lang="fr-FR" dirty="0" smtClean="0"/>
              <a:t>Ensemble </a:t>
            </a:r>
            <a:r>
              <a:rPr lang="fr-FR" dirty="0" err="1" smtClean="0"/>
              <a:t>learning</a:t>
            </a:r>
            <a:r>
              <a:rPr lang="fr-FR" dirty="0" smtClean="0"/>
              <a:t>: 1</a:t>
            </a:r>
            <a:r>
              <a:rPr lang="fr-FR" baseline="30000" dirty="0" smtClean="0"/>
              <a:t>ier</a:t>
            </a:r>
            <a:r>
              <a:rPr lang="fr-FR" dirty="0" smtClean="0"/>
              <a:t> </a:t>
            </a:r>
            <a:r>
              <a:rPr lang="fr-FR" dirty="0" err="1" smtClean="0"/>
              <a:t>AdaBoost</a:t>
            </a:r>
            <a:r>
              <a:rPr lang="fr-FR" dirty="0" smtClean="0"/>
              <a:t> (Freund &amp; </a:t>
            </a:r>
            <a:r>
              <a:rPr lang="fr-FR" dirty="0" err="1" smtClean="0"/>
              <a:t>Schapire</a:t>
            </a:r>
            <a:r>
              <a:rPr lang="fr-FR" dirty="0" smtClean="0"/>
              <a:t> 1995)</a:t>
            </a:r>
          </a:p>
          <a:p>
            <a:pPr lvl="1"/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algo</a:t>
            </a:r>
            <a:r>
              <a:rPr lang="fr-FR" dirty="0" smtClean="0"/>
              <a:t> -&gt;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smtClean="0"/>
              <a:t>algo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0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(3/4) : Simulink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2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(4/4) </a:t>
            </a:r>
            <a:r>
              <a:rPr lang="fr-FR" dirty="0" err="1" smtClean="0"/>
              <a:t>generation</a:t>
            </a:r>
            <a:r>
              <a:rPr lang="fr-FR" dirty="0" smtClean="0"/>
              <a:t> de test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(1/3)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48427"/>
            <a:ext cx="4083928" cy="2574951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95586"/>
            <a:ext cx="3620478" cy="25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(2/3)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31" y="519522"/>
            <a:ext cx="7219577" cy="42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</a:t>
            </a:r>
            <a:r>
              <a:rPr lang="fr-FR" dirty="0"/>
              <a:t>3</a:t>
            </a:r>
            <a:r>
              <a:rPr lang="fr-FR" dirty="0" smtClean="0"/>
              <a:t>/3)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79562"/>
            <a:ext cx="3249365" cy="36547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46" y="879562"/>
            <a:ext cx="5727262" cy="33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(1/4)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330895"/>
            <a:ext cx="2118897" cy="21188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2333569"/>
            <a:ext cx="1944216" cy="2110389"/>
          </a:xfrm>
          <a:prstGeom prst="rect">
            <a:avLst/>
          </a:prstGeom>
        </p:spPr>
      </p:pic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503238" y="926332"/>
            <a:ext cx="8389937" cy="1141362"/>
          </a:xfrm>
        </p:spPr>
        <p:txBody>
          <a:bodyPr/>
          <a:lstStyle/>
          <a:p>
            <a:r>
              <a:rPr lang="fr-FR" dirty="0" smtClean="0"/>
              <a:t>1976 : </a:t>
            </a:r>
            <a:r>
              <a:rPr lang="fr-FR" dirty="0" err="1" smtClean="0"/>
              <a:t>Diffie</a:t>
            </a:r>
            <a:r>
              <a:rPr lang="fr-FR" dirty="0" smtClean="0"/>
              <a:t> &amp; </a:t>
            </a:r>
            <a:r>
              <a:rPr lang="fr-FR" dirty="0" err="1" smtClean="0"/>
              <a:t>Hellman</a:t>
            </a:r>
            <a:r>
              <a:rPr lang="fr-FR" dirty="0" smtClean="0"/>
              <a:t> : cryptographie à « clé publique »</a:t>
            </a:r>
          </a:p>
          <a:p>
            <a:endParaRPr lang="fr-FR" dirty="0" smtClean="0"/>
          </a:p>
          <a:p>
            <a:r>
              <a:rPr lang="fr-FR" dirty="0" smtClean="0"/>
              <a:t>1978 : </a:t>
            </a:r>
            <a:r>
              <a:rPr lang="fr-FR" dirty="0" err="1" smtClean="0"/>
              <a:t>Needham</a:t>
            </a:r>
            <a:r>
              <a:rPr lang="fr-FR" dirty="0" smtClean="0"/>
              <a:t> &amp; Schroeder : authentification et échange de clés</a:t>
            </a:r>
          </a:p>
          <a:p>
            <a:endParaRPr lang="fr-FR" dirty="0" smtClean="0"/>
          </a:p>
          <a:p>
            <a:r>
              <a:rPr lang="fr-FR" dirty="0" smtClean="0"/>
              <a:t>1989 : Burrows, </a:t>
            </a:r>
            <a:r>
              <a:rPr lang="fr-FR" dirty="0" err="1" smtClean="0"/>
              <a:t>Abadi</a:t>
            </a:r>
            <a:r>
              <a:rPr lang="fr-FR" dirty="0" smtClean="0"/>
              <a:t> &amp; </a:t>
            </a:r>
            <a:r>
              <a:rPr lang="fr-FR" dirty="0" err="1" smtClean="0"/>
              <a:t>Needham</a:t>
            </a:r>
            <a:r>
              <a:rPr lang="fr-FR" dirty="0" smtClean="0"/>
              <a:t> : preuve formelle de ces protocoles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3059832" y="2562458"/>
            <a:ext cx="2412268" cy="405336"/>
            <a:chOff x="3059832" y="2562458"/>
            <a:chExt cx="2412268" cy="405336"/>
          </a:xfrm>
        </p:grpSpPr>
        <p:cxnSp>
          <p:nvCxnSpPr>
            <p:cNvPr id="17" name="Connecteur droit avec flèche 16"/>
            <p:cNvCxnSpPr/>
            <p:nvPr/>
          </p:nvCxnSpPr>
          <p:spPr>
            <a:xfrm>
              <a:off x="3059832" y="2967794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3632780" y="2562458"/>
              <a:ext cx="1266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A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059832" y="3966614"/>
            <a:ext cx="2412268" cy="405336"/>
            <a:chOff x="3059832" y="3966614"/>
            <a:chExt cx="2412268" cy="405336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3059832" y="4371950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887924" y="396661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3059832" y="3282538"/>
            <a:ext cx="2412268" cy="405336"/>
            <a:chOff x="3059832" y="3282538"/>
            <a:chExt cx="2412268" cy="405336"/>
          </a:xfrm>
        </p:grpSpPr>
        <p:cxnSp>
          <p:nvCxnSpPr>
            <p:cNvPr id="20" name="Connecteur droit avec flèche 19"/>
            <p:cNvCxnSpPr/>
            <p:nvPr/>
          </p:nvCxnSpPr>
          <p:spPr>
            <a:xfrm flipH="1">
              <a:off x="3059832" y="3687874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629664" y="3282538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1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5067D6-368B-4516-B21D-983CC95ABB8B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Props1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CBB7B86-1A6B-4396-82CD-495CB7635E87}">
  <ds:schemaRefs>
    <ds:schemaRef ds:uri="http://purl.org/dc/elements/1.1/"/>
    <ds:schemaRef ds:uri="http://schemas.microsoft.com/office/2006/metadata/properties"/>
    <ds:schemaRef ds:uri="http://www.w3.org/XML/1998/namespace"/>
    <ds:schemaRef ds:uri="594212a7-a8eb-497d-bd6b-0e3a174923e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1253</Words>
  <Application>Microsoft Office PowerPoint</Application>
  <PresentationFormat>Affichage à l'écran (16:9)</PresentationFormat>
  <Paragraphs>168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Calibri</vt:lpstr>
      <vt:lpstr>Symbol</vt:lpstr>
      <vt:lpstr>Wingdings 2</vt:lpstr>
      <vt:lpstr>SAFRAN_Bleu</vt:lpstr>
      <vt:lpstr>SAFRAN_Orange</vt:lpstr>
      <vt:lpstr>SAFRAN_Vert_foncé</vt:lpstr>
      <vt:lpstr>SAFRAN_Vert</vt:lpstr>
      <vt:lpstr>Comment REUSSIR vos SUDOKUS ?  </vt:lpstr>
      <vt:lpstr>Sudoku (1/4) via la SMTLIB</vt:lpstr>
      <vt:lpstr>Sudoku (2/4) histoire de la SMTLIB</vt:lpstr>
      <vt:lpstr>Sudoku (3/4) : Simulink</vt:lpstr>
      <vt:lpstr>Sudoku (4/4) generation de test</vt:lpstr>
      <vt:lpstr>Die hard (1/3)</vt:lpstr>
      <vt:lpstr>Die hard (2/3) ?</vt:lpstr>
      <vt:lpstr>Die hard (3/3) ?</vt:lpstr>
      <vt:lpstr>Needham-Schroeder-Lowe (1/4)</vt:lpstr>
      <vt:lpstr>Needham-Schroeder-Lowe (2/4)</vt:lpstr>
      <vt:lpstr>Needham-Schroeder-Lowe (3/4)</vt:lpstr>
      <vt:lpstr>Needham-Schroeder-Lowe (4/4)</vt:lpstr>
      <vt:lpstr>P vs. NP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Condorcet (1/2) ?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427</cp:revision>
  <cp:lastPrinted>2019-12-17T10:03:07Z</cp:lastPrinted>
  <dcterms:created xsi:type="dcterms:W3CDTF">2013-07-26T07:27:45Z</dcterms:created>
  <dcterms:modified xsi:type="dcterms:W3CDTF">2020-04-09T16:07:42Z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