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38"/>
  </p:notesMasterIdLst>
  <p:handoutMasterIdLst>
    <p:handoutMasterId r:id="rId39"/>
  </p:handoutMasterIdLst>
  <p:sldIdLst>
    <p:sldId id="409" r:id="rId9"/>
    <p:sldId id="34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36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34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36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14" y="468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07/04/2020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07/04/2020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-- 14 </a:t>
            </a:r>
            <a:r>
              <a:rPr lang="en-US" dirty="0" err="1" smtClean="0"/>
              <a:t>mai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411510"/>
            <a:ext cx="8137525" cy="1296144"/>
          </a:xfrm>
        </p:spPr>
        <p:txBody>
          <a:bodyPr/>
          <a:lstStyle/>
          <a:p>
            <a:r>
              <a:rPr lang="fr-FR" dirty="0" smtClean="0"/>
              <a:t>Comment REUSSIR vos SUDOKUS</a:t>
            </a:r>
            <a:r>
              <a:rPr lang="fr-FR" dirty="0"/>
              <a:t> </a:t>
            </a:r>
            <a:r>
              <a:rPr lang="fr-FR" dirty="0" smtClean="0"/>
              <a:t>?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-324544" y="3399842"/>
            <a:ext cx="8136000" cy="502556"/>
          </a:xfrm>
        </p:spPr>
        <p:txBody>
          <a:bodyPr/>
          <a:lstStyle/>
          <a:p>
            <a:r>
              <a:rPr lang="fr-FR" dirty="0" smtClean="0"/>
              <a:t>14 mai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627784" y="1779662"/>
            <a:ext cx="4564123" cy="12601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solveurs SMTLIB,</a:t>
            </a:r>
          </a:p>
          <a:p>
            <a:r>
              <a:rPr lang="fr-FR" dirty="0" smtClean="0"/>
              <a:t>le MILLION (€)</a:t>
            </a:r>
          </a:p>
          <a:p>
            <a:r>
              <a:rPr lang="fr-FR" dirty="0" smtClean="0"/>
              <a:t>et la fonte des glaces.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(3/4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1259841"/>
          </a:xfrm>
        </p:spPr>
        <p:txBody>
          <a:bodyPr/>
          <a:lstStyle/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6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/>
              <a:t>Needham</a:t>
            </a:r>
            <a:r>
              <a:rPr lang="fr-FR" dirty="0"/>
              <a:t>-Schroeder-Lowe </a:t>
            </a:r>
            <a:r>
              <a:rPr lang="fr-FR" dirty="0" smtClean="0"/>
              <a:t>(4/4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3238" y="1131889"/>
            <a:ext cx="8389937" cy="1259841"/>
          </a:xfrm>
        </p:spPr>
        <p:txBody>
          <a:bodyPr/>
          <a:lstStyle/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4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P vs. NP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2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6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(1/4)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De quand date la première étude de fiabilité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Condorcet (1/2)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Moore-Shannon 1956</a:t>
            </a:r>
          </a:p>
          <a:p>
            <a:endParaRPr lang="fr-FR" dirty="0"/>
          </a:p>
          <a:p>
            <a:r>
              <a:rPr lang="fr-FR" dirty="0" smtClean="0"/>
              <a:t>Ensemble </a:t>
            </a:r>
            <a:r>
              <a:rPr lang="fr-FR" dirty="0" err="1" smtClean="0"/>
              <a:t>learning</a:t>
            </a:r>
            <a:r>
              <a:rPr lang="fr-FR" dirty="0" smtClean="0"/>
              <a:t>: 1</a:t>
            </a:r>
            <a:r>
              <a:rPr lang="fr-FR" baseline="30000" dirty="0" smtClean="0"/>
              <a:t>ier</a:t>
            </a:r>
            <a:r>
              <a:rPr lang="fr-FR" dirty="0" smtClean="0"/>
              <a:t> </a:t>
            </a:r>
            <a:r>
              <a:rPr lang="fr-FR" dirty="0" err="1" smtClean="0"/>
              <a:t>AdaBoost</a:t>
            </a:r>
            <a:r>
              <a:rPr lang="fr-FR" dirty="0" smtClean="0"/>
              <a:t> (Freund &amp; </a:t>
            </a:r>
            <a:r>
              <a:rPr lang="fr-FR" dirty="0" err="1" smtClean="0"/>
              <a:t>Schapire</a:t>
            </a:r>
            <a:r>
              <a:rPr lang="fr-FR" dirty="0" smtClean="0"/>
              <a:t> 1995)</a:t>
            </a:r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algo</a:t>
            </a:r>
            <a:r>
              <a:rPr lang="fr-FR" dirty="0" smtClean="0"/>
              <a:t> -&gt; </a:t>
            </a:r>
            <a:r>
              <a:rPr lang="fr-FR" dirty="0" err="1" smtClean="0"/>
              <a:t>arbitrary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smtClean="0"/>
              <a:t>algo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(2/4) : </a:t>
            </a:r>
            <a:r>
              <a:rPr lang="fr-FR" dirty="0" err="1" smtClean="0"/>
              <a:t>smtlib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(3/4) : Simulink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Sudoku (4/4) </a:t>
            </a:r>
            <a:r>
              <a:rPr lang="fr-FR" dirty="0" err="1" smtClean="0"/>
              <a:t>generation</a:t>
            </a:r>
            <a:r>
              <a:rPr lang="fr-FR" dirty="0" smtClean="0"/>
              <a:t> de test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(1/2)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3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Die hard (2/2)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</a:t>
            </a:r>
            <a:r>
              <a:rPr lang="fr-FR" dirty="0" smtClean="0"/>
              <a:t>(</a:t>
            </a:r>
            <a:r>
              <a:rPr lang="fr-FR" dirty="0" smtClean="0"/>
              <a:t>1/4)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2330895"/>
            <a:ext cx="2118897" cy="211889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2333569"/>
            <a:ext cx="1944216" cy="2110389"/>
          </a:xfrm>
          <a:prstGeom prst="rect">
            <a:avLst/>
          </a:prstGeom>
        </p:spPr>
      </p:pic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503238" y="926332"/>
            <a:ext cx="8389937" cy="1141362"/>
          </a:xfrm>
        </p:spPr>
        <p:txBody>
          <a:bodyPr/>
          <a:lstStyle/>
          <a:p>
            <a:r>
              <a:rPr lang="fr-FR" dirty="0" smtClean="0"/>
              <a:t>1976 : </a:t>
            </a:r>
            <a:r>
              <a:rPr lang="fr-FR" dirty="0" err="1" smtClean="0"/>
              <a:t>Diffie</a:t>
            </a:r>
            <a:r>
              <a:rPr lang="fr-FR" dirty="0" smtClean="0"/>
              <a:t> &amp; </a:t>
            </a:r>
            <a:r>
              <a:rPr lang="fr-FR" dirty="0" err="1" smtClean="0"/>
              <a:t>Hellman</a:t>
            </a:r>
            <a:r>
              <a:rPr lang="fr-FR" dirty="0" smtClean="0"/>
              <a:t> : cryptographie à « clé publique »</a:t>
            </a:r>
          </a:p>
          <a:p>
            <a:endParaRPr lang="fr-FR" dirty="0" smtClean="0"/>
          </a:p>
          <a:p>
            <a:r>
              <a:rPr lang="fr-FR" dirty="0" smtClean="0"/>
              <a:t>1978 : </a:t>
            </a:r>
            <a:r>
              <a:rPr lang="fr-FR" dirty="0" err="1" smtClean="0"/>
              <a:t>Needham</a:t>
            </a:r>
            <a:r>
              <a:rPr lang="fr-FR" dirty="0" smtClean="0"/>
              <a:t> &amp; Schroeder : authentification et échange de clés</a:t>
            </a:r>
          </a:p>
          <a:p>
            <a:endParaRPr lang="fr-FR" dirty="0" smtClean="0"/>
          </a:p>
          <a:p>
            <a:r>
              <a:rPr lang="fr-FR" dirty="0" smtClean="0"/>
              <a:t>1989 : Burrows, </a:t>
            </a:r>
            <a:r>
              <a:rPr lang="fr-FR" dirty="0" err="1" smtClean="0"/>
              <a:t>Abadi</a:t>
            </a:r>
            <a:r>
              <a:rPr lang="fr-FR" dirty="0" smtClean="0"/>
              <a:t> &amp; </a:t>
            </a:r>
            <a:r>
              <a:rPr lang="fr-FR" dirty="0" err="1" smtClean="0"/>
              <a:t>Needham</a:t>
            </a:r>
            <a:r>
              <a:rPr lang="fr-FR" dirty="0" smtClean="0"/>
              <a:t> : preuve formelle de ces protocoles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059832" y="2967794"/>
            <a:ext cx="241226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32780" y="2562458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A</a:t>
            </a:r>
            <a:r>
              <a:rPr lang="fr-FR" dirty="0" smtClean="0"/>
              <a:t> , A &gt;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059832" y="4371950"/>
            <a:ext cx="241226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059832" y="3687874"/>
            <a:ext cx="241226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87924" y="39666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629664" y="3282538"/>
            <a:ext cx="14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A</a:t>
            </a:r>
            <a:r>
              <a:rPr lang="fr-FR" dirty="0" smtClean="0"/>
              <a:t> ,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8811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Needham</a:t>
            </a:r>
            <a:r>
              <a:rPr lang="fr-FR" dirty="0" smtClean="0"/>
              <a:t>-Schroeder-Lowe </a:t>
            </a:r>
            <a:r>
              <a:rPr lang="fr-FR" dirty="0" smtClean="0"/>
              <a:t>(</a:t>
            </a:r>
            <a:r>
              <a:rPr lang="fr-FR" dirty="0" smtClean="0"/>
              <a:t>2/4)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-- 14 </a:t>
            </a:r>
            <a:r>
              <a:rPr lang="en-US" dirty="0" err="1"/>
              <a:t>mai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68874"/>
            <a:ext cx="2196244" cy="18789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39802"/>
            <a:ext cx="2196244" cy="191186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503239" y="771551"/>
            <a:ext cx="7093098" cy="4940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1995 Gavin Lowe: An </a:t>
            </a:r>
            <a:r>
              <a:rPr lang="fr-FR" dirty="0" err="1" smtClean="0"/>
              <a:t>attack</a:t>
            </a:r>
            <a:r>
              <a:rPr lang="fr-FR" dirty="0" smtClean="0"/>
              <a:t> on the NSPK </a:t>
            </a:r>
            <a:r>
              <a:rPr lang="fr-FR" dirty="0" err="1" smtClean="0"/>
              <a:t>authentication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r>
              <a:rPr lang="fr-FR" dirty="0" smtClean="0"/>
              <a:t>1997 Gavin Lowe: </a:t>
            </a:r>
            <a:r>
              <a:rPr lang="fr-FR" dirty="0" err="1" smtClean="0"/>
              <a:t>Breaking</a:t>
            </a:r>
            <a:r>
              <a:rPr lang="fr-FR" dirty="0" smtClean="0"/>
              <a:t> and fixing the NSPK </a:t>
            </a:r>
            <a:r>
              <a:rPr lang="fr-FR" dirty="0" err="1" smtClean="0"/>
              <a:t>protocol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FDR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2330895"/>
            <a:ext cx="2118897" cy="211889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-1"/>
            <a:ext cx="1476375" cy="22201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405577"/>
            <a:ext cx="1944216" cy="2110389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2195736" y="2355726"/>
            <a:ext cx="130148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826801" y="2787774"/>
            <a:ext cx="130148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3728" y="1950390"/>
            <a:ext cx="120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 N</a:t>
            </a:r>
            <a:r>
              <a:rPr lang="fr-FR" baseline="-25000" dirty="0"/>
              <a:t>A</a:t>
            </a:r>
            <a:r>
              <a:rPr lang="fr-FR" dirty="0"/>
              <a:t> , A </a:t>
            </a:r>
            <a:r>
              <a:rPr lang="fr-FR" dirty="0" smtClean="0"/>
              <a:t>&gt;</a:t>
            </a:r>
            <a:r>
              <a:rPr lang="fr-FR" baseline="-25000" dirty="0" smtClean="0"/>
              <a:t>I</a:t>
            </a:r>
            <a:endParaRPr lang="fr-FR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713967" y="2391730"/>
            <a:ext cx="13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 N</a:t>
            </a:r>
            <a:r>
              <a:rPr lang="fr-FR" baseline="-25000" dirty="0"/>
              <a:t>A</a:t>
            </a:r>
            <a:r>
              <a:rPr lang="fr-FR" dirty="0"/>
              <a:t> , A </a:t>
            </a:r>
            <a:r>
              <a:rPr lang="fr-FR" dirty="0" smtClean="0"/>
              <a:t>&gt;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195736" y="4083918"/>
            <a:ext cx="130148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826802" y="3219822"/>
            <a:ext cx="13014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682785" y="2823778"/>
            <a:ext cx="14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A</a:t>
            </a:r>
            <a:r>
              <a:rPr lang="fr-FR" dirty="0" smtClean="0"/>
              <a:t> ,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051720" y="3255826"/>
            <a:ext cx="14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A</a:t>
            </a:r>
            <a:r>
              <a:rPr lang="fr-FR" dirty="0" smtClean="0"/>
              <a:t> ,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A</a:t>
            </a:r>
            <a:endParaRPr lang="fr-FR" baseline="-25000" dirty="0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195736" y="3651870"/>
            <a:ext cx="13014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321749" y="368787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I</a:t>
            </a:r>
            <a:endParaRPr lang="fr-FR" baseline="-25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70817" y="4119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 N</a:t>
            </a:r>
            <a:r>
              <a:rPr lang="fr-FR" baseline="-25000" dirty="0" smtClean="0"/>
              <a:t>B</a:t>
            </a:r>
            <a:r>
              <a:rPr lang="fr-FR" dirty="0" smtClean="0"/>
              <a:t> &gt;</a:t>
            </a:r>
            <a:r>
              <a:rPr lang="fr-FR" baseline="-25000" dirty="0" smtClean="0"/>
              <a:t>B</a:t>
            </a:r>
            <a:endParaRPr lang="fr-FR" baseline="-250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826801" y="4515966"/>
            <a:ext cx="130148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B7B86-1A6B-4396-82CD-495CB7635E87}">
  <ds:schemaRefs>
    <ds:schemaRef ds:uri="http://purl.org/dc/elements/1.1/"/>
    <ds:schemaRef ds:uri="http://schemas.microsoft.com/office/2006/metadata/properties"/>
    <ds:schemaRef ds:uri="http://www.w3.org/XML/1998/namespace"/>
    <ds:schemaRef ds:uri="594212a7-a8eb-497d-bd6b-0e3a174923e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1067</Words>
  <Application>Microsoft Office PowerPoint</Application>
  <PresentationFormat>Affichage à l'écran (16:9)</PresentationFormat>
  <Paragraphs>142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Wingdings 2</vt:lpstr>
      <vt:lpstr>SAFRAN_Bleu</vt:lpstr>
      <vt:lpstr>SAFRAN_Orange</vt:lpstr>
      <vt:lpstr>SAFRAN_Vert_foncé</vt:lpstr>
      <vt:lpstr>SAFRAN_Vert</vt:lpstr>
      <vt:lpstr>Comment REUSSIR vos SUDOKUS ?  </vt:lpstr>
      <vt:lpstr>sudoku (1/4) ?</vt:lpstr>
      <vt:lpstr>Sudoku (2/4) : smtlib</vt:lpstr>
      <vt:lpstr>Sudoku (3/4) : Simulink</vt:lpstr>
      <vt:lpstr>Sudoku (4/4) generation de test</vt:lpstr>
      <vt:lpstr>Die hard (1/2)</vt:lpstr>
      <vt:lpstr>Die hard (2/2) ?</vt:lpstr>
      <vt:lpstr>Needham-Schroeder-Lowe (1/4)</vt:lpstr>
      <vt:lpstr>Needham-Schroeder-Lowe (2/4)</vt:lpstr>
      <vt:lpstr>Needham-Schroeder-Lowe (3/4)</vt:lpstr>
      <vt:lpstr>Needham-Schroeder-Lowe (4/4)</vt:lpstr>
      <vt:lpstr>P vs. NP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De quand date la première étude de fiabilité (1/2) ?</vt:lpstr>
      <vt:lpstr>Condorcet (1/2)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396</cp:revision>
  <cp:lastPrinted>2019-12-17T10:03:07Z</cp:lastPrinted>
  <dcterms:created xsi:type="dcterms:W3CDTF">2013-07-26T07:27:45Z</dcterms:created>
  <dcterms:modified xsi:type="dcterms:W3CDTF">2020-04-07T16:06:30Z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