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Work Sans" pitchFamily="2" charset="0"/>
      <p:regular r:id="rId23"/>
      <p:bold r:id="rId24"/>
      <p:italic r:id="rId25"/>
      <p:boldItalic r:id="rId26"/>
    </p:embeddedFont>
    <p:embeddedFont>
      <p:font typeface="Work Sans Light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KjGOT/ESF3TIvfePtSKRLiLY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4B8BD-18A4-4F57-9868-14214477EC58}" v="594" dt="2023-07-02T01:15:15.397"/>
  </p1510:revLst>
</p1510:revInfo>
</file>

<file path=ppt/tableStyles.xml><?xml version="1.0" encoding="utf-8"?>
<a:tblStyleLst xmlns:a="http://schemas.openxmlformats.org/drawingml/2006/main" def="{474C74F2-B373-4EDD-A06D-56D1FAAE6C46}">
  <a:tblStyle styleId="{474C74F2-B373-4EDD-A06D-56D1FAAE6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0f88368c6c79949f" providerId="Windows Live" clId="Web-{D994B8BD-18A4-4F57-9868-14214477EC58}"/>
    <pc:docChg chg="modSld">
      <pc:chgData name="Usuario invitado" userId="0f88368c6c79949f" providerId="Windows Live" clId="Web-{D994B8BD-18A4-4F57-9868-14214477EC58}" dt="2023-07-02T01:15:15.397" v="493" actId="1076"/>
      <pc:docMkLst>
        <pc:docMk/>
      </pc:docMkLst>
      <pc:sldChg chg="modSp">
        <pc:chgData name="Usuario invitado" userId="0f88368c6c79949f" providerId="Windows Live" clId="Web-{D994B8BD-18A4-4F57-9868-14214477EC58}" dt="2023-07-02T00:27:53.602" v="472" actId="20577"/>
        <pc:sldMkLst>
          <pc:docMk/>
          <pc:sldMk cId="0" sldId="261"/>
        </pc:sldMkLst>
        <pc:spChg chg="mod">
          <ac:chgData name="Usuario invitado" userId="0f88368c6c79949f" providerId="Windows Live" clId="Web-{D994B8BD-18A4-4F57-9868-14214477EC58}" dt="2023-07-02T00:27:53.602" v="472" actId="20577"/>
          <ac:spMkLst>
            <pc:docMk/>
            <pc:sldMk cId="0" sldId="261"/>
            <ac:spMk id="131" creationId="{00000000-0000-0000-0000-000000000000}"/>
          </ac:spMkLst>
        </pc:spChg>
      </pc:sldChg>
      <pc:sldChg chg="addSp delSp modSp">
        <pc:chgData name="Usuario invitado" userId="0f88368c6c79949f" providerId="Windows Live" clId="Web-{D994B8BD-18A4-4F57-9868-14214477EC58}" dt="2023-07-02T01:10:41.404" v="483" actId="1076"/>
        <pc:sldMkLst>
          <pc:docMk/>
          <pc:sldMk cId="0" sldId="262"/>
        </pc:sldMkLst>
        <pc:spChg chg="add del mod">
          <ac:chgData name="Usuario invitado" userId="0f88368c6c79949f" providerId="Windows Live" clId="Web-{D994B8BD-18A4-4F57-9868-14214477EC58}" dt="2023-07-02T00:22:49.561" v="419"/>
          <ac:spMkLst>
            <pc:docMk/>
            <pc:sldMk cId="0" sldId="262"/>
            <ac:spMk id="2" creationId="{2261ADFE-DE8E-0455-9F4F-E662D44717F3}"/>
          </ac:spMkLst>
        </pc:spChg>
        <pc:spChg chg="add mod">
          <ac:chgData name="Usuario invitado" userId="0f88368c6c79949f" providerId="Windows Live" clId="Web-{D994B8BD-18A4-4F57-9868-14214477EC58}" dt="2023-07-02T01:10:41.404" v="483" actId="1076"/>
          <ac:spMkLst>
            <pc:docMk/>
            <pc:sldMk cId="0" sldId="262"/>
            <ac:spMk id="4" creationId="{1CA74E81-BE06-2737-F203-91482770B2F8}"/>
          </ac:spMkLst>
        </pc:spChg>
      </pc:sldChg>
      <pc:sldChg chg="modSp">
        <pc:chgData name="Usuario invitado" userId="0f88368c6c79949f" providerId="Windows Live" clId="Web-{D994B8BD-18A4-4F57-9868-14214477EC58}" dt="2023-07-02T00:19:40.821" v="407"/>
        <pc:sldMkLst>
          <pc:docMk/>
          <pc:sldMk cId="0" sldId="263"/>
        </pc:sldMkLst>
        <pc:graphicFrameChg chg="mod modGraphic">
          <ac:chgData name="Usuario invitado" userId="0f88368c6c79949f" providerId="Windows Live" clId="Web-{D994B8BD-18A4-4F57-9868-14214477EC58}" dt="2023-07-02T00:19:40.821" v="407"/>
          <ac:graphicFrameMkLst>
            <pc:docMk/>
            <pc:sldMk cId="0" sldId="263"/>
            <ac:graphicFrameMk id="142" creationId="{00000000-0000-0000-0000-000000000000}"/>
          </ac:graphicFrameMkLst>
        </pc:graphicFrameChg>
      </pc:sldChg>
      <pc:sldChg chg="modSp">
        <pc:chgData name="Usuario invitado" userId="0f88368c6c79949f" providerId="Windows Live" clId="Web-{D994B8BD-18A4-4F57-9868-14214477EC58}" dt="2023-07-02T00:05:57.262" v="353"/>
        <pc:sldMkLst>
          <pc:docMk/>
          <pc:sldMk cId="0" sldId="264"/>
        </pc:sldMkLst>
        <pc:graphicFrameChg chg="mod modGraphic">
          <ac:chgData name="Usuario invitado" userId="0f88368c6c79949f" providerId="Windows Live" clId="Web-{D994B8BD-18A4-4F57-9868-14214477EC58}" dt="2023-07-02T00:05:57.262" v="353"/>
          <ac:graphicFrameMkLst>
            <pc:docMk/>
            <pc:sldMk cId="0" sldId="264"/>
            <ac:graphicFrameMk id="148" creationId="{00000000-0000-0000-0000-000000000000}"/>
          </ac:graphicFrameMkLst>
        </pc:graphicFrameChg>
      </pc:sldChg>
      <pc:sldChg chg="modSp">
        <pc:chgData name="Usuario invitado" userId="0f88368c6c79949f" providerId="Windows Live" clId="Web-{D994B8BD-18A4-4F57-9868-14214477EC58}" dt="2023-07-02T00:11:26.616" v="401"/>
        <pc:sldMkLst>
          <pc:docMk/>
          <pc:sldMk cId="0" sldId="265"/>
        </pc:sldMkLst>
        <pc:graphicFrameChg chg="mod modGraphic">
          <ac:chgData name="Usuario invitado" userId="0f88368c6c79949f" providerId="Windows Live" clId="Web-{D994B8BD-18A4-4F57-9868-14214477EC58}" dt="2023-07-02T00:11:26.616" v="401"/>
          <ac:graphicFrameMkLst>
            <pc:docMk/>
            <pc:sldMk cId="0" sldId="265"/>
            <ac:graphicFrameMk id="154" creationId="{00000000-0000-0000-0000-000000000000}"/>
          </ac:graphicFrameMkLst>
        </pc:graphicFrameChg>
      </pc:sldChg>
      <pc:sldChg chg="addSp delSp modSp">
        <pc:chgData name="Usuario invitado" userId="0f88368c6c79949f" providerId="Windows Live" clId="Web-{D994B8BD-18A4-4F57-9868-14214477EC58}" dt="2023-07-02T01:15:15.397" v="493" actId="1076"/>
        <pc:sldMkLst>
          <pc:docMk/>
          <pc:sldMk cId="0" sldId="267"/>
        </pc:sldMkLst>
        <pc:picChg chg="add mod">
          <ac:chgData name="Usuario invitado" userId="0f88368c6c79949f" providerId="Windows Live" clId="Web-{D994B8BD-18A4-4F57-9868-14214477EC58}" dt="2023-07-02T01:15:15.397" v="493" actId="1076"/>
          <ac:picMkLst>
            <pc:docMk/>
            <pc:sldMk cId="0" sldId="267"/>
            <ac:picMk id="2" creationId="{C58CEE3E-433D-61A7-5390-95FF021E97E0}"/>
          </ac:picMkLst>
        </pc:picChg>
        <pc:picChg chg="del mod">
          <ac:chgData name="Usuario invitado" userId="0f88368c6c79949f" providerId="Windows Live" clId="Web-{D994B8BD-18A4-4F57-9868-14214477EC58}" dt="2023-07-02T01:14:03.973" v="484"/>
          <ac:picMkLst>
            <pc:docMk/>
            <pc:sldMk cId="0" sldId="267"/>
            <ac:picMk id="168" creationId="{00000000-0000-0000-0000-000000000000}"/>
          </ac:picMkLst>
        </pc:picChg>
      </pc:sldChg>
      <pc:sldChg chg="modSp">
        <pc:chgData name="Usuario invitado" userId="0f88368c6c79949f" providerId="Windows Live" clId="Web-{D994B8BD-18A4-4F57-9868-14214477EC58}" dt="2023-07-02T00:31:24.186" v="476" actId="1076"/>
        <pc:sldMkLst>
          <pc:docMk/>
          <pc:sldMk cId="0" sldId="268"/>
        </pc:sldMkLst>
        <pc:picChg chg="mod">
          <ac:chgData name="Usuario invitado" userId="0f88368c6c79949f" providerId="Windows Live" clId="Web-{D994B8BD-18A4-4F57-9868-14214477EC58}" dt="2023-07-02T00:31:24.186" v="476" actId="1076"/>
          <ac:picMkLst>
            <pc:docMk/>
            <pc:sldMk cId="0" sldId="268"/>
            <ac:picMk id="175" creationId="{00000000-0000-0000-0000-000000000000}"/>
          </ac:picMkLst>
        </pc:picChg>
      </pc:sldChg>
      <pc:sldChg chg="modSp">
        <pc:chgData name="Usuario invitado" userId="0f88368c6c79949f" providerId="Windows Live" clId="Web-{D994B8BD-18A4-4F57-9868-14214477EC58}" dt="2023-07-02T00:31:28.265" v="477" actId="1076"/>
        <pc:sldMkLst>
          <pc:docMk/>
          <pc:sldMk cId="0" sldId="269"/>
        </pc:sldMkLst>
        <pc:picChg chg="mod">
          <ac:chgData name="Usuario invitado" userId="0f88368c6c79949f" providerId="Windows Live" clId="Web-{D994B8BD-18A4-4F57-9868-14214477EC58}" dt="2023-07-02T00:31:28.265" v="477" actId="1076"/>
          <ac:picMkLst>
            <pc:docMk/>
            <pc:sldMk cId="0" sldId="269"/>
            <ac:picMk id="182" creationId="{00000000-0000-0000-0000-000000000000}"/>
          </ac:picMkLst>
        </pc:picChg>
      </pc:sldChg>
      <pc:sldChg chg="modSp">
        <pc:chgData name="Usuario invitado" userId="0f88368c6c79949f" providerId="Windows Live" clId="Web-{D994B8BD-18A4-4F57-9868-14214477EC58}" dt="2023-07-02T00:29:57.965" v="473" actId="1076"/>
        <pc:sldMkLst>
          <pc:docMk/>
          <pc:sldMk cId="2181410834" sldId="271"/>
        </pc:sldMkLst>
        <pc:spChg chg="mod">
          <ac:chgData name="Usuario invitado" userId="0f88368c6c79949f" providerId="Windows Live" clId="Web-{D994B8BD-18A4-4F57-9868-14214477EC58}" dt="2023-07-02T00:29:57.965" v="473" actId="1076"/>
          <ac:spMkLst>
            <pc:docMk/>
            <pc:sldMk cId="2181410834" sldId="271"/>
            <ac:spMk id="3" creationId="{84E748F7-7F87-E53B-EF89-174291467F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492022d4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25492022d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92022d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92022d44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5492022d44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4bd30b8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4bd30b8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54bd30b89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4bd30b8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4bd30b89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54bd30b89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bd30b8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4bd30b89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54bd30b89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29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492022d4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25492022d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2240583" y="4014877"/>
            <a:ext cx="77108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BOOSTER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D9F0E4-503C-A67A-6B35-DA54922A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51" y="1319391"/>
            <a:ext cx="4632011" cy="2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492022d44_0_15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g25492022d44_0_15"/>
          <p:cNvGraphicFramePr/>
          <p:nvPr>
            <p:extLst>
              <p:ext uri="{D42A27DB-BD31-4B8C-83A1-F6EECF244321}">
                <p14:modId xmlns:p14="http://schemas.microsoft.com/office/powerpoint/2010/main" val="634801405"/>
              </p:ext>
            </p:extLst>
          </p:nvPr>
        </p:nvGraphicFramePr>
        <p:xfrm>
          <a:off x="952500" y="1673000"/>
          <a:ext cx="10287000" cy="3444150"/>
        </p:xfrm>
        <a:graphic>
          <a:graphicData uri="http://schemas.openxmlformats.org/drawingml/2006/table">
            <a:tbl>
              <a:tblPr>
                <a:noFill/>
                <a:tableStyleId>{474C74F2-B373-4EDD-A06D-56D1FAAE6C46}</a:tableStyleId>
              </a:tblPr>
              <a:tblGrid>
                <a:gridCol w="21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RF/</a:t>
                      </a:r>
                      <a:r>
                        <a:rPr lang="es-CO" sz="1900" dirty="0"/>
                        <a:t>22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dirty="0"/>
                        <a:t>El sistema de información permitirá al bibliotecario y profesor publicar el material didáctico como, libros, cartillas y guías de trabajo por medio de categoría, autor, asignatura y grado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RF/</a:t>
                      </a:r>
                      <a:r>
                        <a:rPr lang="es-CO" sz="1900" dirty="0"/>
                        <a:t>23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chemeClr val="dk1"/>
                          </a:solidFill>
                        </a:rPr>
                        <a:t>El sistema de información permitirá al bibliotecario, profesor, coordinador, acudiente y estudiante consultar el material didáctico como, libros, cartillas y guías de trabajo por medio de categoría, autor, asignaturas y grado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RF/</a:t>
                      </a:r>
                      <a:r>
                        <a:rPr lang="es-CO" sz="1900" dirty="0"/>
                        <a:t>24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rgbClr val="000000"/>
                          </a:solidFill>
                        </a:rPr>
                        <a:t>El sistema de información permitirá al coordinador, profesor, acudiente, estudiante, profesor y bibliotecario descargar el material didáctico por medio de categoría, autor y grado.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492022d44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lt1"/>
                </a:solidFill>
              </a:rPr>
              <a:t>Caso de uso inicio de sesión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1" name="Google Shape;161;g25492022d4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25" y="1588450"/>
            <a:ext cx="7776325" cy="5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4bd30b89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lt1"/>
                </a:solidFill>
              </a:rPr>
              <a:t>Caso de uso Gestión Académica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" name="Imagen 2" descr="Diagrama&#10;&#10;Descripción generada automáticamente">
            <a:extLst>
              <a:ext uri="{FF2B5EF4-FFF2-40B4-BE49-F238E27FC236}">
                <a16:creationId xmlns:a16="http://schemas.microsoft.com/office/drawing/2014/main" id="{C58CEE3E-433D-61A7-5390-95FF021E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68" y="1865524"/>
            <a:ext cx="9156699" cy="48732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bd30b89c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lt1"/>
                </a:solidFill>
              </a:rPr>
              <a:t>Caso de uso Admisiones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g254bd30b89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67" y="1637908"/>
            <a:ext cx="795337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4bd30b89c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lt1"/>
                </a:solidFill>
              </a:rPr>
              <a:t>Caso de uso Material Didáctico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2" name="Google Shape;182;g254bd30b89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50" y="1883325"/>
            <a:ext cx="7448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Repositorio a GitHub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E748F7-7F87-E53B-EF89-174291467F26}"/>
              </a:ext>
            </a:extLst>
          </p:cNvPr>
          <p:cNvSpPr txBox="1"/>
          <p:nvPr/>
        </p:nvSpPr>
        <p:spPr>
          <a:xfrm>
            <a:off x="3213165" y="2646788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https://github.com/JeanMendez/BoosterSystem.git</a:t>
            </a:r>
            <a:endParaRPr lang="es-CO" sz="2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4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157881" y="2121646"/>
            <a:ext cx="565360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3446585" y="3402823"/>
            <a:ext cx="4340859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</a:t>
            </a: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</a:t>
            </a: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: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 Carlos Méndez </a:t>
            </a:r>
            <a:r>
              <a:rPr lang="es-CO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Méndez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Edwin Yair Caicedo Franco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Julián David Cancino Arenas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Sneider Steven Galindo Junca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07400" y="2020900"/>
            <a:ext cx="9740709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Instituto Gerardo Valencia Cano ubicado en la localidad de Bosa, se encarga de impartir educación a comunidades que optan por una educación privada y personalizada, se evidencia que no cuenta con una estructura sólida y eficaz  para controlar funciones y acciones que faciliten procesos de gestión académica, admisiones y material didáctico actualizado ya que estos procesos se realizan de forma presencial y manualmente,  ocasionando molestias, retrasos, bajo rendimiento en los estudiantes, menos inscripciones en la institución, ralentiza miento en el aprendizaje y también ocasiona desperdicio de hojas de papel innecesario.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844200" y="1958025"/>
            <a:ext cx="10307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han manifestado argumentos a favor del desarrollo de sistemas de gestión educativa para los diferentes entornos vigentes en la institución, para fomentar el desarrollo de alternativas de éxito para los estudiantes;  Sin embargo, en la institución no existe el soporte  que ayude en diferentes procesos de la unidad educativa que aportan en la gestión de la educación como matrícula, implementación y gestión del proceso de matrículas abiertas, cupos disponibles, calificación de notas, gestión y publicación de materiales didácticos ya sean libros, cartillas, videos, fotos, cronograma para profesores, estudiantes y padres de familia.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900545" y="2844225"/>
            <a:ext cx="824345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los procesos  académicos, admisiones y material didáctico virtual para el Instituto Gerardo Valencia Cano, con el fin de mejorar y contrarrestar la problemática, que se presenta con algunos de los procesos internos de la institución.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163782" y="2197894"/>
            <a:ext cx="8382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Facilitar los procesos académicos en cuanto a la consulta y gestión de notas, observadores disciplinarios, y cronogramas académicos.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los procesos de admisión de los estudiantes mediante el registro de la inscripción, matrículas, cupos disponibles y pruebas de ingreso. </a:t>
            </a:r>
            <a:endParaRPr dirty="0"/>
          </a:p>
          <a:p>
            <a:pPr marL="28575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just">
              <a:buSzPts val="2400"/>
              <a:buFont typeface="Arial"/>
              <a:buChar char="•"/>
            </a:pPr>
            <a:r>
              <a:rPr lang="es-CO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los recursos didácticos digitales del colegio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como libros, cartillas y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guias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de trabajo</a:t>
            </a:r>
            <a:r>
              <a:rPr lang="es-CO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5;p5">
            <a:extLst>
              <a:ext uri="{FF2B5EF4-FFF2-40B4-BE49-F238E27FC236}">
                <a16:creationId xmlns:a16="http://schemas.microsoft.com/office/drawing/2014/main" id="{1CA74E81-BE06-2737-F203-91482770B2F8}"/>
              </a:ext>
            </a:extLst>
          </p:cNvPr>
          <p:cNvSpPr/>
          <p:nvPr/>
        </p:nvSpPr>
        <p:spPr>
          <a:xfrm>
            <a:off x="1863628" y="2145725"/>
            <a:ext cx="824345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CO" sz="2400" dirty="0">
                <a:sym typeface="Calibri"/>
              </a:rPr>
              <a:t>DELIMITER $$</a:t>
            </a:r>
            <a:endParaRPr lang="es-ES" dirty="0"/>
          </a:p>
          <a:p>
            <a:pPr algn="just"/>
            <a:r>
              <a:rPr lang="es-CO" sz="2400" dirty="0">
                <a:sym typeface="Calibri"/>
              </a:rPr>
              <a:t>CREATE DEFINER=`</a:t>
            </a:r>
            <a:r>
              <a:rPr lang="es-CO" sz="2400" dirty="0" err="1">
                <a:sym typeface="Calibri"/>
              </a:rPr>
              <a:t>root</a:t>
            </a:r>
            <a:r>
              <a:rPr lang="es-CO" sz="2400" dirty="0">
                <a:sym typeface="Calibri"/>
              </a:rPr>
              <a:t>`@`localhost` PROCEDURE `jornada_y_grado`(IN `jornada` VARCHAR(10), IN `grado_1` VARCHAR(10))</a:t>
            </a:r>
            <a:endParaRPr lang="es-CO" dirty="0"/>
          </a:p>
          <a:p>
            <a:pPr algn="just"/>
            <a:r>
              <a:rPr lang="es-CO" sz="2400" dirty="0">
                <a:sym typeface="Calibri"/>
              </a:rPr>
              <a:t>SELECT * FROM cupos WHERE jornadaAcademica = jornada AND grado = grado_1$$</a:t>
            </a:r>
            <a:endParaRPr lang="es-CO" dirty="0"/>
          </a:p>
          <a:p>
            <a:pPr algn="just"/>
            <a:r>
              <a:rPr lang="es-CO" sz="2400" dirty="0">
                <a:sym typeface="Calibri"/>
              </a:rPr>
              <a:t>DELIMITER ;</a:t>
            </a:r>
            <a:endParaRPr lang="es-CO" dirty="0"/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8"/>
          <p:cNvGraphicFramePr/>
          <p:nvPr>
            <p:extLst>
              <p:ext uri="{D42A27DB-BD31-4B8C-83A1-F6EECF244321}">
                <p14:modId xmlns:p14="http://schemas.microsoft.com/office/powerpoint/2010/main" val="3206126067"/>
              </p:ext>
            </p:extLst>
          </p:nvPr>
        </p:nvGraphicFramePr>
        <p:xfrm>
          <a:off x="1470250" y="1641175"/>
          <a:ext cx="9632500" cy="5264910"/>
        </p:xfrm>
        <a:graphic>
          <a:graphicData uri="http://schemas.openxmlformats.org/drawingml/2006/table">
            <a:tbl>
              <a:tblPr>
                <a:noFill/>
                <a:tableStyleId>{474C74F2-B373-4EDD-A06D-56D1FAAE6C46}</a:tableStyleId>
              </a:tblPr>
              <a:tblGrid>
                <a:gridCol w="19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chemeClr val="dk1"/>
                          </a:solidFill>
                        </a:rPr>
                        <a:t>RF/03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chemeClr val="dk1"/>
                          </a:solidFill>
                        </a:rPr>
                        <a:t>El sistema de información permitirá al profesor cargar notas mediante usuario, contraseña, nombre y apellido del estudiante.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RF/0</a:t>
                      </a:r>
                      <a:r>
                        <a:rPr lang="es-CO" sz="1900" dirty="0"/>
                        <a:t>4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chemeClr val="dk1"/>
                          </a:solidFill>
                        </a:rPr>
                        <a:t>El sistema de información permitirá al coordinador, profesor, estudiante y al acudiente consultar notas por medio del nombre y apellido del estudiante.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RF/0</a:t>
                      </a:r>
                      <a:r>
                        <a:rPr lang="es-CO" sz="1900" dirty="0"/>
                        <a:t>8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dirty="0">
                          <a:solidFill>
                            <a:schemeClr val="dk1"/>
                          </a:solidFill>
                        </a:rPr>
                        <a:t>El sistema de información permitirá al coordinador registrar al estudiante, acudiente, profesor, secretaria y bibliotecario mediante usuario, contraseña, nombre, apellido, número de identidad.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</a:t>
                      </a:r>
                      <a:r>
                        <a:rPr lang="es-CO" sz="1900" dirty="0"/>
                        <a:t>11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900" dirty="0"/>
                        <a:t>El sistema de información permitirá al coordinador cargar el carnet estudiantil mediante foto, nombre, apellido, y documento de identidad.</a:t>
                      </a:r>
                      <a:endParaRPr sz="1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</a:t>
                      </a:r>
                      <a:r>
                        <a:rPr lang="es-CO" sz="1900" dirty="0"/>
                        <a:t>12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900" dirty="0"/>
                        <a:t>El sistema de información permitirá al coordinador, estudiante y acudiente descargar el carnet estudiantil mediante nombre, apellido, número de identificación del estudiante.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492022d44_0_1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g25492022d44_0_1"/>
          <p:cNvGraphicFramePr/>
          <p:nvPr>
            <p:extLst>
              <p:ext uri="{D42A27DB-BD31-4B8C-83A1-F6EECF244321}">
                <p14:modId xmlns:p14="http://schemas.microsoft.com/office/powerpoint/2010/main" val="136306829"/>
              </p:ext>
            </p:extLst>
          </p:nvPr>
        </p:nvGraphicFramePr>
        <p:xfrm>
          <a:off x="952500" y="1685125"/>
          <a:ext cx="10287000" cy="5112390"/>
        </p:xfrm>
        <a:graphic>
          <a:graphicData uri="http://schemas.openxmlformats.org/drawingml/2006/table">
            <a:tbl>
              <a:tblPr>
                <a:noFill/>
                <a:tableStyleId>{474C74F2-B373-4EDD-A06D-56D1FAAE6C46}</a:tableStyleId>
              </a:tblPr>
              <a:tblGrid>
                <a:gridCol w="21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RF/1</a:t>
                      </a:r>
                      <a:r>
                        <a:rPr lang="es-CO" sz="1900" dirty="0"/>
                        <a:t>4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El sistema de información permitirá al Coordinado</a:t>
                      </a:r>
                      <a:r>
                        <a:rPr lang="es-CO" sz="1900" dirty="0"/>
                        <a:t>r y secretaria </a:t>
                      </a: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asignar cupos por medio de jornada académica, grado y cantidad de cupos disponibles.</a:t>
                      </a:r>
                      <a:endParaRPr sz="19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RF/1</a:t>
                      </a:r>
                      <a:r>
                        <a:rPr lang="es-CO" sz="1900" dirty="0"/>
                        <a:t>5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El sistema de información permitirá al Coordinador y Secretaria consultar cupos por medio de jornada y grado.</a:t>
                      </a:r>
                      <a:endParaRPr sz="19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RF/1</a:t>
                      </a:r>
                      <a:r>
                        <a:rPr lang="es-CO" sz="1900" dirty="0"/>
                        <a:t>6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El sistema de información permitirá a la Secretaria agendar </a:t>
                      </a:r>
                      <a:r>
                        <a:rPr lang="es-CO" sz="1900" u="none" strike="noStrike" cap="none" dirty="0" err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s-CO" sz="1900" dirty="0" err="1"/>
                        <a:t>í</a:t>
                      </a:r>
                      <a:r>
                        <a:rPr lang="es-CO" sz="1900" u="none" strike="noStrike" cap="none" dirty="0" err="1">
                          <a:solidFill>
                            <a:srgbClr val="000000"/>
                          </a:solidFill>
                        </a:rPr>
                        <a:t>ta</a:t>
                      </a: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 prueba por medio del número de identificación del aspirante, día, mes, año y hora.</a:t>
                      </a:r>
                      <a:endParaRPr sz="19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RF/1</a:t>
                      </a:r>
                      <a:r>
                        <a:rPr lang="es-CO" sz="1900" dirty="0"/>
                        <a:t>8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El sistema de información permitirá al Coordinador, Secretaria y Acudiente consultar resultados prueba por medio del número de identificación del aspirante.</a:t>
                      </a:r>
                      <a:endParaRPr sz="1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/>
                        <a:t>RF/1</a:t>
                      </a:r>
                      <a:r>
                        <a:rPr lang="es-CO" sz="1900" dirty="0"/>
                        <a:t>9</a:t>
                      </a:r>
                      <a:endParaRPr sz="1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900" u="none" strike="noStrike" cap="none" dirty="0">
                          <a:solidFill>
                            <a:srgbClr val="000000"/>
                          </a:solidFill>
                        </a:rPr>
                        <a:t>El sistema de información permitirá a</a:t>
                      </a:r>
                      <a:r>
                        <a:rPr lang="es-CO" sz="1900" dirty="0"/>
                        <a:t> la Secretaria identificar las personas interesadas en la institución.</a:t>
                      </a:r>
                      <a:endParaRPr sz="1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Panorámica</PresentationFormat>
  <Paragraphs>64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Procedimientos Almacenados</vt:lpstr>
      <vt:lpstr>Funcionalidad de la Aplicación</vt:lpstr>
      <vt:lpstr>Funcionalidad de la Aplicación</vt:lpstr>
      <vt:lpstr>Funcionalidad de la Aplicación</vt:lpstr>
      <vt:lpstr>Caso de uso inicio de sesión</vt:lpstr>
      <vt:lpstr>Caso de uso Gestión Académica</vt:lpstr>
      <vt:lpstr>Caso de uso Admisiones</vt:lpstr>
      <vt:lpstr>Caso de uso Material Didáctico</vt:lpstr>
      <vt:lpstr>Repositorio a 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Edwin Yair Caicedo Muñoz</cp:lastModifiedBy>
  <cp:revision>87</cp:revision>
  <dcterms:modified xsi:type="dcterms:W3CDTF">2023-07-02T01:15:19Z</dcterms:modified>
</cp:coreProperties>
</file>