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7" r:id="rId2"/>
    <p:sldId id="258" r:id="rId3"/>
    <p:sldId id="259" r:id="rId4"/>
    <p:sldId id="272" r:id="rId5"/>
    <p:sldId id="260" r:id="rId6"/>
    <p:sldId id="265" r:id="rId7"/>
    <p:sldId id="266" r:id="rId8"/>
    <p:sldId id="267" r:id="rId9"/>
    <p:sldId id="271" r:id="rId10"/>
    <p:sldId id="261" r:id="rId11"/>
    <p:sldId id="262" r:id="rId12"/>
    <p:sldId id="264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F096D-69EF-427F-AE45-CD03718BAA28}" v="1644" dt="2023-01-17T14:04:3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D818-CA08-445B-B6F4-93881D2CB114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8A737-AC13-4E5A-B7AA-72FB87FAD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8A737-AC13-4E5A-B7AA-72FB87FAD7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2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7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99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25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DEF8-A703-4D96-A5E2-F596190C1FD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83B06DB-2FDE-3551-0F5F-528A0B338BE7}"/>
              </a:ext>
            </a:extLst>
          </p:cNvPr>
          <p:cNvSpPr/>
          <p:nvPr/>
        </p:nvSpPr>
        <p:spPr>
          <a:xfrm>
            <a:off x="3804289" y="5057841"/>
            <a:ext cx="8911586" cy="838200"/>
          </a:xfrm>
          <a:custGeom>
            <a:avLst/>
            <a:gdLst>
              <a:gd name="connsiteX0" fmla="*/ 0 w 8187599"/>
              <a:gd name="connsiteY0" fmla="*/ 0 h 838200"/>
              <a:gd name="connsiteX1" fmla="*/ 8187599 w 8187599"/>
              <a:gd name="connsiteY1" fmla="*/ 0 h 838200"/>
              <a:gd name="connsiteX2" fmla="*/ 8187599 w 8187599"/>
              <a:gd name="connsiteY2" fmla="*/ 838200 h 838200"/>
              <a:gd name="connsiteX3" fmla="*/ 225578 w 8187599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599" h="838200">
                <a:moveTo>
                  <a:pt x="0" y="0"/>
                </a:moveTo>
                <a:lnTo>
                  <a:pt x="8187599" y="0"/>
                </a:lnTo>
                <a:lnTo>
                  <a:pt x="8187599" y="838200"/>
                </a:lnTo>
                <a:lnTo>
                  <a:pt x="225578" y="8382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b="1" dirty="0"/>
              <a:t>              Criado por Jean Roberto Pasquini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325598B-E3F8-B87D-F132-D9CBE511EDC1}"/>
              </a:ext>
            </a:extLst>
          </p:cNvPr>
          <p:cNvSpPr/>
          <p:nvPr/>
        </p:nvSpPr>
        <p:spPr>
          <a:xfrm>
            <a:off x="9140723" y="1236487"/>
            <a:ext cx="4266778" cy="41859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9C05342-7061-EFD5-4FCD-B69DB25CDD4B}"/>
              </a:ext>
            </a:extLst>
          </p:cNvPr>
          <p:cNvSpPr/>
          <p:nvPr/>
        </p:nvSpPr>
        <p:spPr>
          <a:xfrm>
            <a:off x="2697932" y="2841485"/>
            <a:ext cx="6712655" cy="67851"/>
          </a:xfrm>
          <a:custGeom>
            <a:avLst/>
            <a:gdLst>
              <a:gd name="connsiteX0" fmla="*/ 0 w 6857796"/>
              <a:gd name="connsiteY0" fmla="*/ 0 h 49748"/>
              <a:gd name="connsiteX1" fmla="*/ 6857796 w 6857796"/>
              <a:gd name="connsiteY1" fmla="*/ 0 h 49748"/>
              <a:gd name="connsiteX2" fmla="*/ 6857796 w 6857796"/>
              <a:gd name="connsiteY2" fmla="*/ 49748 h 49748"/>
              <a:gd name="connsiteX3" fmla="*/ 13279 w 6857796"/>
              <a:gd name="connsiteY3" fmla="*/ 49748 h 4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796" h="49748">
                <a:moveTo>
                  <a:pt x="0" y="0"/>
                </a:moveTo>
                <a:lnTo>
                  <a:pt x="6857796" y="0"/>
                </a:lnTo>
                <a:lnTo>
                  <a:pt x="6857796" y="49748"/>
                </a:lnTo>
                <a:lnTo>
                  <a:pt x="13279" y="49748"/>
                </a:lnTo>
                <a:close/>
              </a:path>
            </a:pathLst>
          </a:cu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F53C68D-69B5-3158-F4CA-4E2481072D34}"/>
              </a:ext>
            </a:extLst>
          </p:cNvPr>
          <p:cNvSpPr/>
          <p:nvPr/>
        </p:nvSpPr>
        <p:spPr>
          <a:xfrm>
            <a:off x="2552792" y="2923227"/>
            <a:ext cx="7565810" cy="2059619"/>
          </a:xfrm>
          <a:custGeom>
            <a:avLst/>
            <a:gdLst>
              <a:gd name="connsiteX0" fmla="*/ 0 w 6605064"/>
              <a:gd name="connsiteY0" fmla="*/ 0 h 2059619"/>
              <a:gd name="connsiteX1" fmla="*/ 6605064 w 6605064"/>
              <a:gd name="connsiteY1" fmla="*/ 0 h 2059619"/>
              <a:gd name="connsiteX2" fmla="*/ 6605064 w 6605064"/>
              <a:gd name="connsiteY2" fmla="*/ 2059619 h 2059619"/>
              <a:gd name="connsiteX3" fmla="*/ 490150 w 6605064"/>
              <a:gd name="connsiteY3" fmla="*/ 2059619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5064" h="2059619">
                <a:moveTo>
                  <a:pt x="0" y="0"/>
                </a:moveTo>
                <a:lnTo>
                  <a:pt x="6605064" y="0"/>
                </a:lnTo>
                <a:lnTo>
                  <a:pt x="6605064" y="2059619"/>
                </a:lnTo>
                <a:lnTo>
                  <a:pt x="490150" y="20596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5400" b="1" dirty="0">
                <a:solidFill>
                  <a:schemeClr val="tx2"/>
                </a:solidFill>
              </a:rPr>
              <a:t>Cadastro de RNC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BD52BFC-2CB4-51B8-B94A-D2529F818B77}"/>
              </a:ext>
            </a:extLst>
          </p:cNvPr>
          <p:cNvSpPr/>
          <p:nvPr/>
        </p:nvSpPr>
        <p:spPr>
          <a:xfrm>
            <a:off x="9282026" y="1290950"/>
            <a:ext cx="3984172" cy="404026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Cadastro - ícones de arquivos e pastas grátis">
            <a:extLst>
              <a:ext uri="{FF2B5EF4-FFF2-40B4-BE49-F238E27FC236}">
                <a16:creationId xmlns:a16="http://schemas.microsoft.com/office/drawing/2014/main" id="{8B930632-DADC-4B43-3ABF-DA74BD8E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165" y="2538064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105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Usuário Comum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538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1" y="1282042"/>
            <a:ext cx="3320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 3 planilhas (Linhas, Fornecedores, Terceiros);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Navegar os bancos de dados preenchidos com os relatórios e imagens.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Acesso aos códigos e dados dos gráficos;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673066" y="3453339"/>
            <a:ext cx="4114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</a:t>
            </a:r>
            <a:r>
              <a:rPr lang="pt-BR" sz="4400" b="1" dirty="0" err="1">
                <a:solidFill>
                  <a:schemeClr val="accent1"/>
                </a:solidFill>
              </a:rPr>
              <a:t>User</a:t>
            </a:r>
            <a:endParaRPr lang="pt-B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340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952C6C9-0533-54F6-8C47-A494D869D101}"/>
              </a:ext>
            </a:extLst>
          </p:cNvPr>
          <p:cNvSpPr/>
          <p:nvPr/>
        </p:nvSpPr>
        <p:spPr>
          <a:xfrm>
            <a:off x="435005" y="949911"/>
            <a:ext cx="5592933" cy="20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DEEE30-C98D-125F-A953-972B9E52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074198"/>
            <a:ext cx="5293873" cy="1762124"/>
          </a:xfrm>
          <a:prstGeom prst="rect">
            <a:avLst/>
          </a:prstGeom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2F6BE9B2-35FF-998D-E58C-FC0E6FFEF778}"/>
              </a:ext>
            </a:extLst>
          </p:cNvPr>
          <p:cNvSpPr/>
          <p:nvPr/>
        </p:nvSpPr>
        <p:spPr>
          <a:xfrm>
            <a:off x="4303097" y="18767"/>
            <a:ext cx="3386184" cy="21483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acessar o relatório, basta clicar em uma celular vazia ou preenchida com dados</a:t>
            </a:r>
          </a:p>
        </p:txBody>
      </p:sp>
    </p:spTree>
    <p:extLst>
      <p:ext uri="{BB962C8B-B14F-4D97-AF65-F5344CB8AC3E}">
        <p14:creationId xmlns:p14="http://schemas.microsoft.com/office/powerpoint/2010/main" val="355243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Administrador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Admin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386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2" y="1184388"/>
            <a:ext cx="3320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 todas planilhas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Navegar os bancos de dados preenchidos com os relatórios e imagens;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aos dados dos gráficos;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Bloqueado o acesso de códigos.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423737" y="3204010"/>
            <a:ext cx="46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Admin</a:t>
            </a:r>
          </a:p>
        </p:txBody>
      </p:sp>
    </p:spTree>
    <p:extLst>
      <p:ext uri="{BB962C8B-B14F-4D97-AF65-F5344CB8AC3E}">
        <p14:creationId xmlns:p14="http://schemas.microsoft.com/office/powerpoint/2010/main" val="19637205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B46D869-493A-F590-EB74-A74F00802C64}"/>
              </a:ext>
            </a:extLst>
          </p:cNvPr>
          <p:cNvSpPr/>
          <p:nvPr/>
        </p:nvSpPr>
        <p:spPr>
          <a:xfrm>
            <a:off x="6810819" y="293078"/>
            <a:ext cx="5193437" cy="1331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49FF38-91A6-DB86-AA8B-85898715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07" y="411139"/>
            <a:ext cx="4906060" cy="1095528"/>
          </a:xfrm>
          <a:prstGeom prst="rect">
            <a:avLst/>
          </a:prstGeom>
        </p:spPr>
      </p:pic>
      <p:sp>
        <p:nvSpPr>
          <p:cNvPr id="23" name="Balão de Fala: Oval 22">
            <a:extLst>
              <a:ext uri="{FF2B5EF4-FFF2-40B4-BE49-F238E27FC236}">
                <a16:creationId xmlns:a16="http://schemas.microsoft.com/office/drawing/2014/main" id="{F466055F-8D1E-871C-E653-B213A1DA91FD}"/>
              </a:ext>
            </a:extLst>
          </p:cNvPr>
          <p:cNvSpPr/>
          <p:nvPr/>
        </p:nvSpPr>
        <p:spPr>
          <a:xfrm>
            <a:off x="3755255" y="411139"/>
            <a:ext cx="2522905" cy="1331651"/>
          </a:xfrm>
          <a:prstGeom prst="wedgeEllipseCallout">
            <a:avLst>
              <a:gd name="adj1" fmla="val 63269"/>
              <a:gd name="adj2" fmla="val -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usuários cadastrados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69A76F-B9BF-44C7-0E3B-6E250DA82BA1}"/>
              </a:ext>
            </a:extLst>
          </p:cNvPr>
          <p:cNvSpPr/>
          <p:nvPr/>
        </p:nvSpPr>
        <p:spPr>
          <a:xfrm>
            <a:off x="7766755" y="1822653"/>
            <a:ext cx="3225658" cy="2084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620E638-3004-0D2F-9BD0-F338CAED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42" y="1917808"/>
            <a:ext cx="2708507" cy="1821442"/>
          </a:xfrm>
          <a:prstGeom prst="rect">
            <a:avLst/>
          </a:prstGeom>
        </p:spPr>
      </p:pic>
      <p:sp>
        <p:nvSpPr>
          <p:cNvPr id="28" name="Balão de Fala: Oval 27">
            <a:extLst>
              <a:ext uri="{FF2B5EF4-FFF2-40B4-BE49-F238E27FC236}">
                <a16:creationId xmlns:a16="http://schemas.microsoft.com/office/drawing/2014/main" id="{92B4D030-48C4-5628-E328-4FE35DB22EC7}"/>
              </a:ext>
            </a:extLst>
          </p:cNvPr>
          <p:cNvSpPr/>
          <p:nvPr/>
        </p:nvSpPr>
        <p:spPr>
          <a:xfrm>
            <a:off x="3755254" y="2280765"/>
            <a:ext cx="2522905" cy="1331651"/>
          </a:xfrm>
          <a:prstGeom prst="wedgeEllipseCallout">
            <a:avLst>
              <a:gd name="adj1" fmla="val 70306"/>
              <a:gd name="adj2" fmla="val 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dos gráficos</a:t>
            </a:r>
          </a:p>
        </p:txBody>
      </p:sp>
      <p:sp>
        <p:nvSpPr>
          <p:cNvPr id="30" name="Balão de Fala: Oval 29">
            <a:extLst>
              <a:ext uri="{FF2B5EF4-FFF2-40B4-BE49-F238E27FC236}">
                <a16:creationId xmlns:a16="http://schemas.microsoft.com/office/drawing/2014/main" id="{7AC277C9-1BFE-E922-9BBB-D7C2C67B8596}"/>
              </a:ext>
            </a:extLst>
          </p:cNvPr>
          <p:cNvSpPr/>
          <p:nvPr/>
        </p:nvSpPr>
        <p:spPr>
          <a:xfrm>
            <a:off x="3755254" y="4764215"/>
            <a:ext cx="2522905" cy="1331651"/>
          </a:xfrm>
          <a:prstGeom prst="wedgeEllipseCallout">
            <a:avLst>
              <a:gd name="adj1" fmla="val 64324"/>
              <a:gd name="adj2" fmla="val -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aos gráficos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8384953-2A90-6073-790D-6A817669BDFE}"/>
              </a:ext>
            </a:extLst>
          </p:cNvPr>
          <p:cNvSpPr/>
          <p:nvPr/>
        </p:nvSpPr>
        <p:spPr>
          <a:xfrm>
            <a:off x="6954507" y="4104060"/>
            <a:ext cx="4953030" cy="2451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2DE0F9C-74D2-0C7A-E62F-DA4E1D30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80" y="4290594"/>
            <a:ext cx="4603483" cy="20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7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ctr"/>
            <a:r>
              <a:rPr lang="pt-BR" sz="6600" dirty="0">
                <a:solidFill>
                  <a:schemeClr val="tx2">
                    <a:lumMod val="75000"/>
                  </a:schemeClr>
                </a:solidFill>
              </a:rPr>
              <a:t>Programa auxiliar SGQ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75000"/>
                  </a:schemeClr>
                </a:solidFill>
              </a:rPr>
              <a:t>Em busca de automatizar processos simples e repetitivos 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 txBox="1">
            <a:spLocks/>
          </p:cNvSpPr>
          <p:nvPr/>
        </p:nvSpPr>
        <p:spPr>
          <a:xfrm>
            <a:off x="1524695" y="4482102"/>
            <a:ext cx="5691868" cy="5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Sistema de Gestão da Qualidade</a:t>
            </a:r>
          </a:p>
        </p:txBody>
      </p:sp>
    </p:spTree>
    <p:extLst>
      <p:ext uri="{BB962C8B-B14F-4D97-AF65-F5344CB8AC3E}">
        <p14:creationId xmlns:p14="http://schemas.microsoft.com/office/powerpoint/2010/main" val="27376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D6AFAF-E7DD-4B0E-73F8-6C760E421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/>
              <a:t>Aberto para atualizações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83712" cy="1126283"/>
          </a:xfrm>
        </p:spPr>
        <p:txBody>
          <a:bodyPr>
            <a:normAutofit/>
          </a:bodyPr>
          <a:lstStyle/>
          <a:p>
            <a:r>
              <a:rPr lang="pt-BR" b="1" dirty="0"/>
              <a:t>Cadastro de RNC – Criado por Jean Roberto Pasquini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74DFE3BD-ECBA-9D70-4C5B-3232940B6483}"/>
              </a:ext>
            </a:extLst>
          </p:cNvPr>
          <p:cNvSpPr/>
          <p:nvPr/>
        </p:nvSpPr>
        <p:spPr>
          <a:xfrm>
            <a:off x="0" y="6056227"/>
            <a:ext cx="7766363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E96DA9-AD4F-A2C4-D330-B3A54A90DB8B}"/>
              </a:ext>
            </a:extLst>
          </p:cNvPr>
          <p:cNvSpPr/>
          <p:nvPr/>
        </p:nvSpPr>
        <p:spPr>
          <a:xfrm>
            <a:off x="0" y="5109666"/>
            <a:ext cx="7404226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de dados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CE89DBC-8AE1-A0DB-92D5-8104AB9EE1E4}"/>
              </a:ext>
            </a:extLst>
          </p:cNvPr>
          <p:cNvSpPr/>
          <p:nvPr/>
        </p:nvSpPr>
        <p:spPr>
          <a:xfrm>
            <a:off x="1" y="4163105"/>
            <a:ext cx="7005872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velocidade em buscas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48B6908-2315-D417-1574-B604CBD0A696}"/>
              </a:ext>
            </a:extLst>
          </p:cNvPr>
          <p:cNvSpPr/>
          <p:nvPr/>
        </p:nvSpPr>
        <p:spPr>
          <a:xfrm>
            <a:off x="0" y="3216544"/>
            <a:ext cx="6598467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Administrar e organizar relatórios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D68DF2A-EC76-6D1A-9DE7-17BFC374E239}"/>
              </a:ext>
            </a:extLst>
          </p:cNvPr>
          <p:cNvSpPr/>
          <p:nvPr/>
        </p:nvSpPr>
        <p:spPr>
          <a:xfrm>
            <a:off x="0" y="2323723"/>
            <a:ext cx="6248400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Excel - VBA</a:t>
            </a:r>
          </a:p>
        </p:txBody>
      </p:sp>
      <p:pic>
        <p:nvPicPr>
          <p:cNvPr id="2" name="Picture 4" descr="Cadastro - ícones de arquivos e pastas grátis">
            <a:extLst>
              <a:ext uri="{FF2B5EF4-FFF2-40B4-BE49-F238E27FC236}">
                <a16:creationId xmlns:a16="http://schemas.microsoft.com/office/drawing/2014/main" id="{A3D8EC35-3A1B-0AD6-03DE-288139B7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0" y="185389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A394725-5587-0341-356C-9ECAD894EE80}"/>
              </a:ext>
            </a:extLst>
          </p:cNvPr>
          <p:cNvSpPr/>
          <p:nvPr/>
        </p:nvSpPr>
        <p:spPr>
          <a:xfrm>
            <a:off x="-72548" y="2171323"/>
            <a:ext cx="6168548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Excel - VBA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F155A76-710B-0C00-FDAF-685218840701}"/>
              </a:ext>
            </a:extLst>
          </p:cNvPr>
          <p:cNvSpPr/>
          <p:nvPr/>
        </p:nvSpPr>
        <p:spPr>
          <a:xfrm>
            <a:off x="-72547" y="3064144"/>
            <a:ext cx="651861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Administrar e organizar relatórios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4237F0-4603-D5A6-6A27-D1690484FEE7}"/>
              </a:ext>
            </a:extLst>
          </p:cNvPr>
          <p:cNvSpPr/>
          <p:nvPr/>
        </p:nvSpPr>
        <p:spPr>
          <a:xfrm>
            <a:off x="-72549" y="4010705"/>
            <a:ext cx="692602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Maior velocidade em buscas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C4C230-C0FB-0F7C-5FC2-8D925392753E}"/>
              </a:ext>
            </a:extLst>
          </p:cNvPr>
          <p:cNvSpPr/>
          <p:nvPr/>
        </p:nvSpPr>
        <p:spPr>
          <a:xfrm>
            <a:off x="-72548" y="4957266"/>
            <a:ext cx="732437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Segurança de dados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AD1E313-65F8-3DFE-CC9D-D2FAC3484E34}"/>
              </a:ext>
            </a:extLst>
          </p:cNvPr>
          <p:cNvSpPr/>
          <p:nvPr/>
        </p:nvSpPr>
        <p:spPr>
          <a:xfrm>
            <a:off x="-72548" y="5903827"/>
            <a:ext cx="768651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Fácil uso </a:t>
            </a:r>
          </a:p>
        </p:txBody>
      </p:sp>
    </p:spTree>
    <p:extLst>
      <p:ext uri="{BB962C8B-B14F-4D97-AF65-F5344CB8AC3E}">
        <p14:creationId xmlns:p14="http://schemas.microsoft.com/office/powerpoint/2010/main" val="35787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8E866DF-8874-A68E-AEBA-023BB3E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677309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O software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consiste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15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63ABCD-E7DD-A0E0-E0BA-F91B917CBD2C}"/>
              </a:ext>
            </a:extLst>
          </p:cNvPr>
          <p:cNvSpPr/>
          <p:nvPr/>
        </p:nvSpPr>
        <p:spPr>
          <a:xfrm>
            <a:off x="3474702" y="342900"/>
            <a:ext cx="4419919" cy="257324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06" name="Espaço Reservado para Texto 9">
            <a:extLst>
              <a:ext uri="{FF2B5EF4-FFF2-40B4-BE49-F238E27FC236}">
                <a16:creationId xmlns:a16="http://schemas.microsoft.com/office/drawing/2014/main" id="{0C11E91F-DF69-4F1A-C9D6-27BA7F15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Um </a:t>
            </a:r>
            <a:r>
              <a:rPr lang="en-US" sz="1600" b="1" dirty="0" err="1"/>
              <a:t>arquivo</a:t>
            </a:r>
            <a:r>
              <a:rPr lang="en-US" sz="1600" b="1" dirty="0"/>
              <a:t> base para </a:t>
            </a:r>
            <a:r>
              <a:rPr lang="en-US" sz="1600" b="1" dirty="0" err="1"/>
              <a:t>criação</a:t>
            </a:r>
            <a:r>
              <a:rPr lang="en-US" sz="1600" b="1" dirty="0"/>
              <a:t> de </a:t>
            </a:r>
            <a:r>
              <a:rPr lang="en-US" sz="1600" b="1" dirty="0" err="1"/>
              <a:t>relatório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Quality_system.xlsm (</a:t>
            </a:r>
            <a:r>
              <a:rPr lang="en-US" sz="1600" b="1" dirty="0" err="1"/>
              <a:t>Executável</a:t>
            </a:r>
            <a:r>
              <a:rPr lang="en-US" sz="1600" b="1" dirty="0"/>
              <a:t> do VBA – Excel;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de </a:t>
            </a:r>
            <a:r>
              <a:rPr lang="en-US" sz="1600" b="1" dirty="0" err="1"/>
              <a:t>todos</a:t>
            </a:r>
            <a:r>
              <a:rPr lang="en-US" sz="1600" b="1" dirty="0"/>
              <a:t> </a:t>
            </a:r>
            <a:r>
              <a:rPr lang="en-US" sz="1600" b="1" dirty="0" err="1"/>
              <a:t>os</a:t>
            </a:r>
            <a:r>
              <a:rPr lang="en-US" sz="1600" b="1" dirty="0"/>
              <a:t> </a:t>
            </a:r>
            <a:r>
              <a:rPr lang="en-US" sz="1600" b="1" dirty="0" err="1"/>
              <a:t>relatórios</a:t>
            </a:r>
            <a:r>
              <a:rPr lang="en-US" sz="1600" b="1" dirty="0"/>
              <a:t> </a:t>
            </a:r>
            <a:r>
              <a:rPr lang="en-US" sz="1600" b="1" dirty="0" err="1"/>
              <a:t>puxados</a:t>
            </a:r>
            <a:r>
              <a:rPr lang="en-US" sz="1600" b="1" dirty="0"/>
              <a:t> </a:t>
            </a:r>
            <a:r>
              <a:rPr lang="en-US" sz="1600" b="1" dirty="0" err="1"/>
              <a:t>dentro</a:t>
            </a:r>
            <a:r>
              <a:rPr lang="en-US" sz="1600" b="1" dirty="0"/>
              <a:t> do </a:t>
            </a:r>
            <a:r>
              <a:rPr lang="en-US" sz="1600" b="1" dirty="0" err="1"/>
              <a:t>programa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para as imagens </a:t>
            </a:r>
            <a:r>
              <a:rPr lang="en-US" sz="1600" b="1" dirty="0" err="1"/>
              <a:t>anexadas</a:t>
            </a:r>
            <a:r>
              <a:rPr lang="en-US" sz="1600" b="1" dirty="0"/>
              <a:t> de </a:t>
            </a:r>
            <a:r>
              <a:rPr lang="en-US" sz="1600" b="1" dirty="0" err="1"/>
              <a:t>cada</a:t>
            </a:r>
            <a:r>
              <a:rPr lang="en-US" sz="1600" b="1" dirty="0"/>
              <a:t> </a:t>
            </a:r>
            <a:r>
              <a:rPr lang="en-US" sz="1600" b="1" dirty="0" err="1"/>
              <a:t>relatório</a:t>
            </a:r>
            <a:r>
              <a:rPr lang="en-US" sz="1600" b="1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27EA85-9700-C05D-1D76-45B2F36C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2475"/>
          <a:stretch/>
        </p:blipFill>
        <p:spPr>
          <a:xfrm>
            <a:off x="3435230" y="861508"/>
            <a:ext cx="4459392" cy="1411300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D090FF10-398C-1B67-B1B7-03F1B429C123}"/>
              </a:ext>
            </a:extLst>
          </p:cNvPr>
          <p:cNvSpPr/>
          <p:nvPr/>
        </p:nvSpPr>
        <p:spPr>
          <a:xfrm>
            <a:off x="6394154" y="360050"/>
            <a:ext cx="1246971" cy="11515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5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7" name="Group 6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" name="Rectangle 7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5A159-0104-9D84-AB84-7D756DAE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66402"/>
            <a:ext cx="5122652" cy="6385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1DCAB-24DA-C0FC-562E-3B7144F7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439329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 3" charset="2"/>
              <a:buChar char=""/>
            </a:pPr>
            <a:r>
              <a:rPr lang="en-US" sz="1800" dirty="0"/>
              <a:t>Como </a:t>
            </a:r>
            <a:r>
              <a:rPr lang="en-US" sz="1800" dirty="0" err="1"/>
              <a:t>existem</a:t>
            </a:r>
            <a:r>
              <a:rPr lang="en-US" sz="1800" dirty="0"/>
              <a:t> dados que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ser </a:t>
            </a:r>
            <a:r>
              <a:rPr lang="en-US" sz="1800" dirty="0" err="1"/>
              <a:t>modificados</a:t>
            </a:r>
            <a:r>
              <a:rPr lang="en-US" sz="1800" dirty="0"/>
              <a:t>, o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necessita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base para </a:t>
            </a:r>
            <a:r>
              <a:rPr lang="en-US" sz="1800" dirty="0" err="1"/>
              <a:t>iniciar</a:t>
            </a:r>
            <a:r>
              <a:rPr lang="en-US" sz="1800" dirty="0"/>
              <a:t>, no </a:t>
            </a:r>
            <a:r>
              <a:rPr lang="en-US" sz="1800" dirty="0" err="1"/>
              <a:t>caso</a:t>
            </a:r>
            <a:r>
              <a:rPr lang="en-US" sz="1800" dirty="0"/>
              <a:t>, um </a:t>
            </a:r>
            <a:r>
              <a:rPr lang="en-US" sz="1800" dirty="0" err="1"/>
              <a:t>arquivo</a:t>
            </a:r>
            <a:r>
              <a:rPr lang="en-US" sz="1800" dirty="0"/>
              <a:t> .docx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linha</a:t>
            </a:r>
            <a:r>
              <a:rPr lang="en-US" sz="1800" dirty="0"/>
              <a:t>, </a:t>
            </a:r>
            <a:r>
              <a:rPr lang="en-US" sz="1800" dirty="0" err="1"/>
              <a:t>fornecedor</a:t>
            </a:r>
            <a:r>
              <a:rPr lang="en-US" sz="1800" dirty="0"/>
              <a:t> e </a:t>
            </a:r>
            <a:r>
              <a:rPr lang="en-US" sz="1800" dirty="0" err="1"/>
              <a:t>terceiro</a:t>
            </a:r>
            <a:r>
              <a:rPr lang="en-US" sz="18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50F1AD-5148-57D0-2FE2-9CF0DCFD8055}"/>
              </a:ext>
            </a:extLst>
          </p:cNvPr>
          <p:cNvSpPr/>
          <p:nvPr/>
        </p:nvSpPr>
        <p:spPr>
          <a:xfrm>
            <a:off x="5681710" y="1905000"/>
            <a:ext cx="5734966" cy="169933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4D5AB5-1E0E-C500-BF3A-9183F5EB7897}"/>
              </a:ext>
            </a:extLst>
          </p:cNvPr>
          <p:cNvSpPr/>
          <p:nvPr/>
        </p:nvSpPr>
        <p:spPr>
          <a:xfrm>
            <a:off x="5681709" y="3693106"/>
            <a:ext cx="5734966" cy="125989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322B642-DAD8-C158-6C54-A4F9BCB0B1E8}"/>
              </a:ext>
            </a:extLst>
          </p:cNvPr>
          <p:cNvSpPr txBox="1">
            <a:spLocks/>
          </p:cNvSpPr>
          <p:nvPr/>
        </p:nvSpPr>
        <p:spPr>
          <a:xfrm>
            <a:off x="3114795" y="5897171"/>
            <a:ext cx="2351671" cy="75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Exemplo</a:t>
            </a:r>
            <a:r>
              <a:rPr lang="en-US" sz="3600" dirty="0"/>
              <a:t>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AF4B59-FC7C-2B26-6E4E-48D5B6BAF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9" t="6588" r="1441" b="5182"/>
          <a:stretch/>
        </p:blipFill>
        <p:spPr>
          <a:xfrm>
            <a:off x="5989320" y="3913632"/>
            <a:ext cx="5228954" cy="832104"/>
          </a:xfrm>
          <a:prstGeom prst="rect">
            <a:avLst/>
          </a:prstGeom>
        </p:spPr>
      </p:pic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1631410C-92C7-677A-0115-90640442BBF6}"/>
              </a:ext>
            </a:extLst>
          </p:cNvPr>
          <p:cNvSpPr/>
          <p:nvPr/>
        </p:nvSpPr>
        <p:spPr>
          <a:xfrm rot="20378653">
            <a:off x="7019409" y="5024892"/>
            <a:ext cx="3808520" cy="1469797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6FECC601-9C60-A59C-C52D-198D581CF28D}"/>
              </a:ext>
            </a:extLst>
          </p:cNvPr>
          <p:cNvSpPr/>
          <p:nvPr/>
        </p:nvSpPr>
        <p:spPr>
          <a:xfrm>
            <a:off x="5468561" y="4633167"/>
            <a:ext cx="2247263" cy="211163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Responsável pela linha nunca alterará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D12DEA-4C07-EB8B-D70A-2930C2E4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6"/>
          <a:stretch/>
        </p:blipFill>
        <p:spPr>
          <a:xfrm>
            <a:off x="5989320" y="2212848"/>
            <a:ext cx="5228954" cy="11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3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3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83397-D044-C6C7-1EF7-574BB5E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404923"/>
            <a:ext cx="3856101" cy="5765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/>
              <a:t>Interface de Login: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C80BF6-658E-B95A-9EBE-A946F936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Proteção</a:t>
            </a:r>
            <a:r>
              <a:rPr lang="en-US" b="1" dirty="0"/>
              <a:t> contra </a:t>
            </a:r>
            <a:r>
              <a:rPr lang="en-US" b="1" dirty="0" err="1"/>
              <a:t>roubo</a:t>
            </a:r>
            <a:r>
              <a:rPr lang="en-US" b="1" dirty="0"/>
              <a:t> de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Limitar</a:t>
            </a:r>
            <a:r>
              <a:rPr lang="en-US" b="1" dirty="0"/>
              <a:t> </a:t>
            </a:r>
            <a:r>
              <a:rPr lang="en-US" b="1" dirty="0" err="1"/>
              <a:t>acesso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Evitar</a:t>
            </a:r>
            <a:r>
              <a:rPr lang="en-US" b="1" dirty="0"/>
              <a:t> falsas </a:t>
            </a:r>
            <a:r>
              <a:rPr lang="en-US" b="1" dirty="0" err="1"/>
              <a:t>identidades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80E2B6-8FA9-258B-8F70-7A75D77EAD38}"/>
              </a:ext>
            </a:extLst>
          </p:cNvPr>
          <p:cNvSpPr/>
          <p:nvPr/>
        </p:nvSpPr>
        <p:spPr>
          <a:xfrm>
            <a:off x="4425604" y="1221672"/>
            <a:ext cx="7298494" cy="404803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85A0A4F-7D18-50CF-AC26-B0D562C5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26" y="1388765"/>
            <a:ext cx="6716062" cy="3591426"/>
          </a:xfrm>
          <a:prstGeom prst="rect">
            <a:avLst/>
          </a:prstGeom>
        </p:spPr>
      </p:pic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8F21589B-86B5-D9B1-4A72-79CCD385976E}"/>
              </a:ext>
            </a:extLst>
          </p:cNvPr>
          <p:cNvSpPr/>
          <p:nvPr/>
        </p:nvSpPr>
        <p:spPr>
          <a:xfrm rot="19606768" flipV="1">
            <a:off x="3810325" y="3192466"/>
            <a:ext cx="2063210" cy="3876509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9EB6CA5-ABD0-BEDE-25FF-A70F6DF94AB8}"/>
              </a:ext>
            </a:extLst>
          </p:cNvPr>
          <p:cNvSpPr/>
          <p:nvPr/>
        </p:nvSpPr>
        <p:spPr>
          <a:xfrm>
            <a:off x="5992168" y="4985165"/>
            <a:ext cx="1900331" cy="171339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 e nível de acesso através do login</a:t>
            </a:r>
          </a:p>
        </p:txBody>
      </p:sp>
      <p:pic>
        <p:nvPicPr>
          <p:cNvPr id="38" name="Picture 4" descr="Cadastro - ícones de arquivos e pastas grátis">
            <a:extLst>
              <a:ext uri="{FF2B5EF4-FFF2-40B4-BE49-F238E27FC236}">
                <a16:creationId xmlns:a16="http://schemas.microsoft.com/office/drawing/2014/main" id="{0CC54151-C868-EE0A-1D22-D4449F82B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913669" y="669535"/>
            <a:ext cx="1251108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896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0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0" name="Group 11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1" name="Rectangle 12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83" name="Rectangle 13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9B5AA-ADD7-D7B6-87E4-C88ADEE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/>
            </a:br>
            <a:r>
              <a:rPr lang="en-US" sz="3200" b="1" dirty="0"/>
              <a:t>Interface de </a:t>
            </a:r>
            <a:r>
              <a:rPr lang="en-US" sz="3200" b="1" dirty="0" err="1"/>
              <a:t>Cadastro</a:t>
            </a:r>
            <a:r>
              <a:rPr lang="en-US" sz="3200" b="1" dirty="0"/>
              <a:t>:</a:t>
            </a:r>
          </a:p>
        </p:txBody>
      </p:sp>
      <p:sp>
        <p:nvSpPr>
          <p:cNvPr id="184" name="Rectangle 13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4CBD9-E2F1-2126-7D11-F2AEB105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Preenchimento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Gerar</a:t>
            </a:r>
            <a:r>
              <a:rPr lang="en-US" b="1" dirty="0"/>
              <a:t> </a:t>
            </a:r>
            <a:r>
              <a:rPr lang="en-US" b="1" dirty="0" err="1"/>
              <a:t>arquivo</a:t>
            </a:r>
            <a:r>
              <a:rPr lang="en-US" b="1" dirty="0"/>
              <a:t> .docx com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Visualizar</a:t>
            </a:r>
            <a:r>
              <a:rPr lang="en-US" b="1" dirty="0"/>
              <a:t> e </a:t>
            </a:r>
            <a:r>
              <a:rPr lang="en-US" b="1" dirty="0" err="1"/>
              <a:t>atualizar</a:t>
            </a:r>
            <a:r>
              <a:rPr lang="en-US" b="1" dirty="0"/>
              <a:t> dados </a:t>
            </a:r>
            <a:r>
              <a:rPr lang="en-US" b="1" dirty="0" err="1"/>
              <a:t>rapidamente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Criação</a:t>
            </a:r>
            <a:r>
              <a:rPr lang="en-US" b="1" dirty="0"/>
              <a:t> de </a:t>
            </a:r>
            <a:r>
              <a:rPr lang="en-US" b="1" dirty="0" err="1"/>
              <a:t>gráficos</a:t>
            </a:r>
            <a:r>
              <a:rPr lang="en-US" b="1" dirty="0"/>
              <a:t> </a:t>
            </a:r>
            <a:r>
              <a:rPr lang="en-US" b="1" dirty="0" err="1"/>
              <a:t>automaticamente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9D8346-C1EC-936F-2955-BA24D97267A8}"/>
              </a:ext>
            </a:extLst>
          </p:cNvPr>
          <p:cNvSpPr/>
          <p:nvPr/>
        </p:nvSpPr>
        <p:spPr>
          <a:xfrm>
            <a:off x="6506235" y="148911"/>
            <a:ext cx="4227357" cy="6578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B634D0-CC6E-FCAB-E33E-A56540E6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78" y="363796"/>
            <a:ext cx="4098832" cy="6236545"/>
          </a:xfrm>
          <a:prstGeom prst="rect">
            <a:avLst/>
          </a:prstGeom>
        </p:spPr>
      </p:pic>
      <p:pic>
        <p:nvPicPr>
          <p:cNvPr id="8" name="Picture 4" descr="Cadastro - ícones de arquivos e pastas grátis">
            <a:extLst>
              <a:ext uri="{FF2B5EF4-FFF2-40B4-BE49-F238E27FC236}">
                <a16:creationId xmlns:a16="http://schemas.microsoft.com/office/drawing/2014/main" id="{65D133F1-39A4-A26F-F5C1-B24D8163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418276" y="249883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4944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71C4C-43C3-FF3A-5D14-57198604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24" y="5999418"/>
            <a:ext cx="6179392" cy="60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dirty="0" err="1"/>
              <a:t>Criando</a:t>
            </a:r>
            <a:r>
              <a:rPr lang="en-US" sz="3300" b="1" dirty="0"/>
              <a:t> </a:t>
            </a:r>
            <a:r>
              <a:rPr lang="en-US" sz="3300" b="1" dirty="0" err="1"/>
              <a:t>documento</a:t>
            </a:r>
            <a:r>
              <a:rPr lang="en-US" sz="330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F0286B-3BD7-871B-A0FB-75AEAE3999B4}"/>
              </a:ext>
            </a:extLst>
          </p:cNvPr>
          <p:cNvSpPr/>
          <p:nvPr/>
        </p:nvSpPr>
        <p:spPr>
          <a:xfrm>
            <a:off x="6257925" y="93251"/>
            <a:ext cx="4345419" cy="310800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00C92F9-4AC9-A1FE-1301-45D84BB57C3F}"/>
              </a:ext>
            </a:extLst>
          </p:cNvPr>
          <p:cNvSpPr/>
          <p:nvPr/>
        </p:nvSpPr>
        <p:spPr>
          <a:xfrm>
            <a:off x="2930250" y="355689"/>
            <a:ext cx="2752436" cy="1488494"/>
          </a:xfrm>
          <a:prstGeom prst="wedgeRoundRectCallout">
            <a:avLst>
              <a:gd name="adj1" fmla="val 66415"/>
              <a:gd name="adj2" fmla="val 35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preencher as informações: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10D6142-E487-0D7A-60D7-993108C505D0}"/>
              </a:ext>
            </a:extLst>
          </p:cNvPr>
          <p:cNvSpPr/>
          <p:nvPr/>
        </p:nvSpPr>
        <p:spPr>
          <a:xfrm>
            <a:off x="6257925" y="3338298"/>
            <a:ext cx="4345419" cy="8812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F730DD0-4653-F137-93F6-2C54A7042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4"/>
          <a:stretch/>
        </p:blipFill>
        <p:spPr>
          <a:xfrm>
            <a:off x="6446510" y="3453262"/>
            <a:ext cx="4081768" cy="696853"/>
          </a:xfrm>
          <a:prstGeom prst="rect">
            <a:avLst/>
          </a:prstGeom>
        </p:spPr>
      </p:pic>
      <p:sp>
        <p:nvSpPr>
          <p:cNvPr id="42" name="Balão de Fala: Retângulo com Cantos Arredondados 41">
            <a:extLst>
              <a:ext uri="{FF2B5EF4-FFF2-40B4-BE49-F238E27FC236}">
                <a16:creationId xmlns:a16="http://schemas.microsoft.com/office/drawing/2014/main" id="{A2BEFF90-229A-E80C-C0DA-FC5E6D7023FC}"/>
              </a:ext>
            </a:extLst>
          </p:cNvPr>
          <p:cNvSpPr/>
          <p:nvPr/>
        </p:nvSpPr>
        <p:spPr>
          <a:xfrm>
            <a:off x="2930250" y="2847737"/>
            <a:ext cx="2673718" cy="1259894"/>
          </a:xfrm>
          <a:prstGeom prst="wedgeRoundRectCallout">
            <a:avLst>
              <a:gd name="adj1" fmla="val 65030"/>
              <a:gd name="adj2" fmla="val 43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usuário poderá criar um documento pressionando “Gerar RNC”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A20976-5F33-CD6E-6DDB-93D01D124A3E}"/>
              </a:ext>
            </a:extLst>
          </p:cNvPr>
          <p:cNvSpPr/>
          <p:nvPr/>
        </p:nvSpPr>
        <p:spPr>
          <a:xfrm>
            <a:off x="6528806" y="3445344"/>
            <a:ext cx="905256" cy="31406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9F9FE7B-CCEA-3B38-2609-E397CDDF76CF}"/>
              </a:ext>
            </a:extLst>
          </p:cNvPr>
          <p:cNvSpPr/>
          <p:nvPr/>
        </p:nvSpPr>
        <p:spPr>
          <a:xfrm>
            <a:off x="7370054" y="4578358"/>
            <a:ext cx="2039122" cy="144202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EC79B9-EBF8-8B39-44B9-2C02C4C3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07" y="563726"/>
            <a:ext cx="4115374" cy="2324424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0895FAE4-4D5B-02E7-5F15-C77BD518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148" y="4731055"/>
            <a:ext cx="180047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4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0" grpId="0" animBg="1"/>
      <p:bldP spid="42" grpId="0" animBg="1"/>
      <p:bldP spid="44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D80F7E-ABCF-9DFD-B0F2-8FCE2EF8B547}"/>
              </a:ext>
            </a:extLst>
          </p:cNvPr>
          <p:cNvSpPr/>
          <p:nvPr/>
        </p:nvSpPr>
        <p:spPr>
          <a:xfrm>
            <a:off x="5655075" y="346229"/>
            <a:ext cx="5770485" cy="6036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5F35DF-4C55-E904-7AAE-877FFFB5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59" y="453996"/>
            <a:ext cx="5603559" cy="427519"/>
          </a:xfrm>
          <a:prstGeom prst="rect">
            <a:avLst/>
          </a:prstGeo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EE22F288-DAA2-D9EC-0393-58890C74F3B9}"/>
              </a:ext>
            </a:extLst>
          </p:cNvPr>
          <p:cNvSpPr/>
          <p:nvPr/>
        </p:nvSpPr>
        <p:spPr>
          <a:xfrm>
            <a:off x="1704512" y="152234"/>
            <a:ext cx="3292295" cy="1595353"/>
          </a:xfrm>
          <a:prstGeom prst="wedgeRoundRectCallout">
            <a:avLst>
              <a:gd name="adj1" fmla="val 66068"/>
              <a:gd name="adj2" fmla="val -20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isso, ela se encaminha para pasta com o nome do(a) Linha/Terceiro/Fornecedor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BDA875-CD71-9809-48E0-04AF47D3CE7B}"/>
              </a:ext>
            </a:extLst>
          </p:cNvPr>
          <p:cNvSpPr/>
          <p:nvPr/>
        </p:nvSpPr>
        <p:spPr>
          <a:xfrm>
            <a:off x="5841508" y="722454"/>
            <a:ext cx="5078028" cy="109195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0AD939-E44C-3485-F33B-646E3E11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53" y="826703"/>
            <a:ext cx="4810796" cy="91452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6EC7298-E10C-85A3-E219-A80F68C2B644}"/>
              </a:ext>
            </a:extLst>
          </p:cNvPr>
          <p:cNvSpPr/>
          <p:nvPr/>
        </p:nvSpPr>
        <p:spPr>
          <a:xfrm>
            <a:off x="6027353" y="1326136"/>
            <a:ext cx="1421013" cy="4150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F875F390-8463-4E0F-9FE3-C48E28DF3536}"/>
              </a:ext>
            </a:extLst>
          </p:cNvPr>
          <p:cNvSpPr/>
          <p:nvPr/>
        </p:nvSpPr>
        <p:spPr>
          <a:xfrm>
            <a:off x="1703191" y="1894473"/>
            <a:ext cx="3292295" cy="1091954"/>
          </a:xfrm>
          <a:prstGeom prst="wedgeRoundRectCallout">
            <a:avLst>
              <a:gd name="adj1" fmla="val 72809"/>
              <a:gd name="adj2" fmla="val -52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Agora podemos acessar o relatório partindo do próprio programa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D384A5-0509-3C00-B663-2A9A27551022}"/>
              </a:ext>
            </a:extLst>
          </p:cNvPr>
          <p:cNvSpPr/>
          <p:nvPr/>
        </p:nvSpPr>
        <p:spPr>
          <a:xfrm>
            <a:off x="1551281" y="3756899"/>
            <a:ext cx="9563100" cy="159535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8B52082-7D62-9BE6-496D-831D09C9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67" y="3913977"/>
            <a:ext cx="9315914" cy="1352550"/>
          </a:xfrm>
          <a:prstGeom prst="rect">
            <a:avLst/>
          </a:prstGeom>
        </p:spPr>
      </p:pic>
      <p:sp>
        <p:nvSpPr>
          <p:cNvPr id="21" name="Balão de Fala: Retângulo com Cantos Arredondados 20">
            <a:extLst>
              <a:ext uri="{FF2B5EF4-FFF2-40B4-BE49-F238E27FC236}">
                <a16:creationId xmlns:a16="http://schemas.microsoft.com/office/drawing/2014/main" id="{C84CD749-A15A-6D5F-2DF0-26E36B74E1B7}"/>
              </a:ext>
            </a:extLst>
          </p:cNvPr>
          <p:cNvSpPr/>
          <p:nvPr/>
        </p:nvSpPr>
        <p:spPr>
          <a:xfrm>
            <a:off x="6785280" y="2314617"/>
            <a:ext cx="2846992" cy="1018777"/>
          </a:xfrm>
          <a:prstGeom prst="wedgeRoundRectCallout">
            <a:avLst>
              <a:gd name="adj1" fmla="val -33028"/>
              <a:gd name="adj2" fmla="val 73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 ficará armazenado na planilha para busca e acesso rápido</a:t>
            </a:r>
          </a:p>
        </p:txBody>
      </p:sp>
      <p:sp>
        <p:nvSpPr>
          <p:cNvPr id="22" name="Seta: Curva para Cima 21">
            <a:extLst>
              <a:ext uri="{FF2B5EF4-FFF2-40B4-BE49-F238E27FC236}">
                <a16:creationId xmlns:a16="http://schemas.microsoft.com/office/drawing/2014/main" id="{09E2A3BE-43F9-9CF8-6EB1-7A3B2AE0EC1B}"/>
              </a:ext>
            </a:extLst>
          </p:cNvPr>
          <p:cNvSpPr/>
          <p:nvPr/>
        </p:nvSpPr>
        <p:spPr>
          <a:xfrm rot="19661830">
            <a:off x="7922029" y="5631419"/>
            <a:ext cx="2049280" cy="101781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694A81D-B73C-3CCC-0311-605EB954C405}"/>
              </a:ext>
            </a:extLst>
          </p:cNvPr>
          <p:cNvSpPr/>
          <p:nvPr/>
        </p:nvSpPr>
        <p:spPr>
          <a:xfrm>
            <a:off x="6267636" y="4962617"/>
            <a:ext cx="2012920" cy="18680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Obs</a:t>
            </a:r>
            <a:r>
              <a:rPr lang="pt-BR" dirty="0"/>
              <a:t>: o programa informa se existe um Relatório criado</a:t>
            </a:r>
          </a:p>
        </p:txBody>
      </p:sp>
    </p:spTree>
    <p:extLst>
      <p:ext uri="{BB962C8B-B14F-4D97-AF65-F5344CB8AC3E}">
        <p14:creationId xmlns:p14="http://schemas.microsoft.com/office/powerpoint/2010/main" val="4084260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B08492-B4CF-A81B-B4EC-6D2BF4187ECA}"/>
              </a:ext>
            </a:extLst>
          </p:cNvPr>
          <p:cNvSpPr/>
          <p:nvPr/>
        </p:nvSpPr>
        <p:spPr>
          <a:xfrm>
            <a:off x="3399131" y="0"/>
            <a:ext cx="5325769" cy="68580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B108725E-7C80-056F-D0B0-72F96F993768}"/>
              </a:ext>
            </a:extLst>
          </p:cNvPr>
          <p:cNvSpPr/>
          <p:nvPr/>
        </p:nvSpPr>
        <p:spPr>
          <a:xfrm>
            <a:off x="9482369" y="460067"/>
            <a:ext cx="2190750" cy="1219200"/>
          </a:xfrm>
          <a:prstGeom prst="wedgeRoundRectCallout">
            <a:avLst>
              <a:gd name="adj1" fmla="val -63788"/>
              <a:gd name="adj2" fmla="val 77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cria-lo, o usuário poderá modificar (caso queira)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D2DCA2-870A-4451-699A-D3719F59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33" y="82296"/>
            <a:ext cx="5049733" cy="6693408"/>
          </a:xfrm>
          <a:prstGeom prst="rect">
            <a:avLst/>
          </a:prstGeom>
        </p:spPr>
      </p:pic>
      <p:pic>
        <p:nvPicPr>
          <p:cNvPr id="9" name="Picture 4" descr="Cadastro - ícones de arquivos e pastas grátis">
            <a:extLst>
              <a:ext uri="{FF2B5EF4-FFF2-40B4-BE49-F238E27FC236}">
                <a16:creationId xmlns:a16="http://schemas.microsoft.com/office/drawing/2014/main" id="{436FC7B1-8347-6EBA-7D21-E8752803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8473003" y="303968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1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Cacho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505</TotalTime>
  <Words>469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Cacho</vt:lpstr>
      <vt:lpstr>Apresentação do PowerPoint</vt:lpstr>
      <vt:lpstr>Apresentação do PowerPoint</vt:lpstr>
      <vt:lpstr>O software consiste em:</vt:lpstr>
      <vt:lpstr>Arquivo base:</vt:lpstr>
      <vt:lpstr>Interface de Login:</vt:lpstr>
      <vt:lpstr> Interface de Cadastro:</vt:lpstr>
      <vt:lpstr>Criando documento…</vt:lpstr>
      <vt:lpstr>Apresentação do PowerPoint</vt:lpstr>
      <vt:lpstr>Apresentação do PowerPoint</vt:lpstr>
      <vt:lpstr>Acesso de Usuário Comum</vt:lpstr>
      <vt:lpstr>Apresentação do PowerPoint</vt:lpstr>
      <vt:lpstr>Apresentação do PowerPoint</vt:lpstr>
      <vt:lpstr>Acesso de Administrador</vt:lpstr>
      <vt:lpstr>Apresentação do PowerPoint</vt:lpstr>
      <vt:lpstr>Apresentação do PowerPoint</vt:lpstr>
      <vt:lpstr>Programa auxiliar SGQ</vt:lpstr>
      <vt:lpstr>Aberto para atualizações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Pasquini</dc:creator>
  <cp:lastModifiedBy>User</cp:lastModifiedBy>
  <cp:revision>6</cp:revision>
  <dcterms:created xsi:type="dcterms:W3CDTF">2023-01-09T14:09:29Z</dcterms:created>
  <dcterms:modified xsi:type="dcterms:W3CDTF">2023-10-11T19:31:52Z</dcterms:modified>
</cp:coreProperties>
</file>