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ira Sans Extra Condensed"/>
      <p:regular r:id="rId25"/>
      <p:bold r:id="rId26"/>
      <p:italic r:id="rId27"/>
      <p:boldItalic r:id="rId28"/>
    </p:embeddedFont>
    <p:embeddedFont>
      <p:font typeface="Fira Sans Extra Condensed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uiO+dWQ8ykjMphraGrJpM3Qp9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12C2A5-5296-41DF-85F3-4CE13516D410}">
  <a:tblStyle styleId="{DC12C2A5-5296-41DF-85F3-4CE13516D4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-bold.fntdata"/><Relationship Id="rId25" Type="http://schemas.openxmlformats.org/officeDocument/2006/relationships/font" Target="fonts/FiraSansExtraCondensed-regular.fntdata"/><Relationship Id="rId28" Type="http://schemas.openxmlformats.org/officeDocument/2006/relationships/font" Target="fonts/FiraSansExtraCondensed-boldItalic.fntdata"/><Relationship Id="rId27" Type="http://schemas.openxmlformats.org/officeDocument/2006/relationships/font" Target="fonts/FiraSansExtra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SemiBold-italic.fntdata"/><Relationship Id="rId30" Type="http://schemas.openxmlformats.org/officeDocument/2006/relationships/font" Target="fonts/FiraSansExtraCondensedSemiBold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9b2428446c_3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9b2428446c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b2428446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b2428446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3cf3db9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a3cf3db9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b2428446c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9b2428446c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its context, model is not accurate enough to for example accept/deny insurance claim based on this model.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our model is not opaque, may be possible to use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9b2428446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9b2428446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9b2428446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9b2428446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b2428446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b242844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b2428446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b2428446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our dataset is a crucial step in answering our study goal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b2428446c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b2428446c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b2428446c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9b2428446c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b2428446c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b2428446c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examples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b2428446c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b2428446c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examples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b2428446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9b2428446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8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8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6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3" name="Google Shape;13;p59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6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uring.ac.uk/sites/default/files/2019-08/understanding_artificial_intelligence_ethics_and_safety.pdf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9b2428446c_3_236"/>
          <p:cNvSpPr txBox="1"/>
          <p:nvPr>
            <p:ph type="ctrTitle"/>
          </p:nvPr>
        </p:nvSpPr>
        <p:spPr>
          <a:xfrm>
            <a:off x="4757450" y="499600"/>
            <a:ext cx="3929100" cy="3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Prediction of Auto Insurance claims using Machine Learning techniques</a:t>
            </a:r>
            <a:endParaRPr sz="3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" sz="2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Vector Institute</a:t>
            </a:r>
            <a:endParaRPr sz="2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" name="Google Shape;43;g19b2428446c_3_236"/>
          <p:cNvSpPr txBox="1"/>
          <p:nvPr>
            <p:ph idx="1" type="subTitle"/>
          </p:nvPr>
        </p:nvSpPr>
        <p:spPr>
          <a:xfrm>
            <a:off x="2879850" y="4610725"/>
            <a:ext cx="33843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Valentine Udeh &amp;  </a:t>
            </a:r>
            <a:r>
              <a:rPr lang="en" sz="1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Jean Paul Ngezigihe</a:t>
            </a:r>
            <a:endParaRPr sz="1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" name="Google Shape;44;g19b2428446c_3_236"/>
          <p:cNvSpPr txBox="1"/>
          <p:nvPr/>
        </p:nvSpPr>
        <p:spPr>
          <a:xfrm>
            <a:off x="981275" y="152400"/>
            <a:ext cx="639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B&amp;I Capstone Presentation</a:t>
            </a:r>
            <a:endParaRPr/>
          </a:p>
        </p:txBody>
      </p:sp>
      <p:pic>
        <p:nvPicPr>
          <p:cNvPr id="45" name="Google Shape;45;g19b2428446c_3_236" title="placeholder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6275"/>
            <a:ext cx="4260000" cy="30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b2428446c_0_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findings</a:t>
            </a:r>
            <a:endParaRPr/>
          </a:p>
        </p:txBody>
      </p:sp>
      <p:sp>
        <p:nvSpPr>
          <p:cNvPr id="224" name="Google Shape;224;g19b2428446c_0_39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Table 2: Evaluation metrics of the models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225" name="Google Shape;225;g19b2428446c_0_39"/>
          <p:cNvGraphicFramePr/>
          <p:nvPr/>
        </p:nvGraphicFramePr>
        <p:xfrm>
          <a:off x="6862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{DC12C2A5-5296-41DF-85F3-4CE13516D410}</a:tableStyleId>
              </a:tblPr>
              <a:tblGrid>
                <a:gridCol w="2044975"/>
                <a:gridCol w="2044975"/>
                <a:gridCol w="2044975"/>
              </a:tblGrid>
              <a:tr h="46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Metrics</a:t>
                      </a:r>
                      <a:endParaRPr b="1"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</a:t>
                      </a:r>
                      <a:endParaRPr b="1"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 Regression</a:t>
                      </a:r>
                      <a:endParaRPr b="1"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squared error (MSE)</a:t>
                      </a:r>
                      <a:endParaRPr b="1"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54.604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32.531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absolute error (MAE</a:t>
                      </a:r>
                      <a:endParaRPr b="1"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5.805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4.393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Coefficient of determination R</a:t>
                      </a:r>
                      <a:r>
                        <a:rPr b="1" baseline="30000"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baseline="30000"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0.609 (61%)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0.767 (77%)</a:t>
                      </a:r>
                      <a:endParaRPr sz="15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6" name="Google Shape;226;g19b2428446c_0_39"/>
          <p:cNvGrpSpPr/>
          <p:nvPr/>
        </p:nvGrpSpPr>
        <p:grpSpPr>
          <a:xfrm>
            <a:off x="6613386" y="1163503"/>
            <a:ext cx="2411227" cy="3405835"/>
            <a:chOff x="5894611" y="1313840"/>
            <a:chExt cx="2411227" cy="3405835"/>
          </a:xfrm>
        </p:grpSpPr>
        <p:sp>
          <p:nvSpPr>
            <p:cNvPr id="227" name="Google Shape;227;g19b2428446c_0_39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19b2428446c_0_39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fill="none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19b2428446c_0_39"/>
            <p:cNvSpPr/>
            <p:nvPr/>
          </p:nvSpPr>
          <p:spPr>
            <a:xfrm>
              <a:off x="7068207" y="1313840"/>
              <a:ext cx="1237631" cy="230645"/>
            </a:xfrm>
            <a:custGeom>
              <a:rect b="b" l="l" r="r" t="t"/>
              <a:pathLst>
                <a:path extrusionOk="0" h="8397" w="45058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19b2428446c_0_39"/>
            <p:cNvSpPr/>
            <p:nvPr/>
          </p:nvSpPr>
          <p:spPr>
            <a:xfrm>
              <a:off x="7925387" y="1377865"/>
              <a:ext cx="80892" cy="80452"/>
            </a:xfrm>
            <a:custGeom>
              <a:rect b="b" l="l" r="r" t="t"/>
              <a:pathLst>
                <a:path extrusionOk="0" h="2929" w="2945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19b2428446c_0_39"/>
            <p:cNvSpPr/>
            <p:nvPr/>
          </p:nvSpPr>
          <p:spPr>
            <a:xfrm>
              <a:off x="8055881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19b2428446c_0_39"/>
            <p:cNvSpPr/>
            <p:nvPr/>
          </p:nvSpPr>
          <p:spPr>
            <a:xfrm>
              <a:off x="8181046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9b2428446c_0_39"/>
            <p:cNvSpPr/>
            <p:nvPr/>
          </p:nvSpPr>
          <p:spPr>
            <a:xfrm>
              <a:off x="7231112" y="1775883"/>
              <a:ext cx="262644" cy="19310"/>
            </a:xfrm>
            <a:custGeom>
              <a:rect b="b" l="l" r="r" t="t"/>
              <a:pathLst>
                <a:path extrusionOk="0" h="703" w="9562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19b2428446c_0_39"/>
            <p:cNvSpPr/>
            <p:nvPr/>
          </p:nvSpPr>
          <p:spPr>
            <a:xfrm>
              <a:off x="7231112" y="1839908"/>
              <a:ext cx="259348" cy="19310"/>
            </a:xfrm>
            <a:custGeom>
              <a:rect b="b" l="l" r="r" t="t"/>
              <a:pathLst>
                <a:path extrusionOk="0" h="703" w="9442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19b2428446c_0_39"/>
            <p:cNvSpPr/>
            <p:nvPr/>
          </p:nvSpPr>
          <p:spPr>
            <a:xfrm>
              <a:off x="7249981" y="1904317"/>
              <a:ext cx="216279" cy="19310"/>
            </a:xfrm>
            <a:custGeom>
              <a:rect b="b" l="l" r="r" t="t"/>
              <a:pathLst>
                <a:path extrusionOk="0" h="703" w="7874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19b2428446c_0_39"/>
            <p:cNvSpPr/>
            <p:nvPr/>
          </p:nvSpPr>
          <p:spPr>
            <a:xfrm>
              <a:off x="7303322" y="1968754"/>
              <a:ext cx="109595" cy="19310"/>
            </a:xfrm>
            <a:custGeom>
              <a:rect b="b" l="l" r="r" t="t"/>
              <a:pathLst>
                <a:path extrusionOk="0" h="703" w="399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19b2428446c_0_39"/>
            <p:cNvSpPr/>
            <p:nvPr/>
          </p:nvSpPr>
          <p:spPr>
            <a:xfrm>
              <a:off x="7256546" y="2033163"/>
              <a:ext cx="203150" cy="19310"/>
            </a:xfrm>
            <a:custGeom>
              <a:rect b="b" l="l" r="r" t="t"/>
              <a:pathLst>
                <a:path extrusionOk="0" h="703" w="7396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19b2428446c_0_39"/>
            <p:cNvSpPr/>
            <p:nvPr/>
          </p:nvSpPr>
          <p:spPr>
            <a:xfrm>
              <a:off x="7233556" y="2097600"/>
              <a:ext cx="249130" cy="19310"/>
            </a:xfrm>
            <a:custGeom>
              <a:rect b="b" l="l" r="r" t="t"/>
              <a:pathLst>
                <a:path extrusionOk="0" h="703" w="907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19b2428446c_0_39"/>
            <p:cNvSpPr/>
            <p:nvPr/>
          </p:nvSpPr>
          <p:spPr>
            <a:xfrm>
              <a:off x="7231524" y="2161597"/>
              <a:ext cx="253195" cy="19310"/>
            </a:xfrm>
            <a:custGeom>
              <a:rect b="b" l="l" r="r" t="t"/>
              <a:pathLst>
                <a:path extrusionOk="0" h="703" w="9218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19b2428446c_0_39"/>
            <p:cNvSpPr/>
            <p:nvPr/>
          </p:nvSpPr>
          <p:spPr>
            <a:xfrm>
              <a:off x="7247921" y="2226033"/>
              <a:ext cx="220399" cy="19310"/>
            </a:xfrm>
            <a:custGeom>
              <a:rect b="b" l="l" r="r" t="t"/>
              <a:pathLst>
                <a:path extrusionOk="0" h="703" w="8024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19b2428446c_0_39"/>
            <p:cNvSpPr/>
            <p:nvPr/>
          </p:nvSpPr>
          <p:spPr>
            <a:xfrm>
              <a:off x="7290605" y="2290443"/>
              <a:ext cx="135030" cy="19310"/>
            </a:xfrm>
            <a:custGeom>
              <a:rect b="b" l="l" r="r" t="t"/>
              <a:pathLst>
                <a:path extrusionOk="0" h="703" w="4916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19b2428446c_0_39"/>
            <p:cNvSpPr/>
            <p:nvPr/>
          </p:nvSpPr>
          <p:spPr>
            <a:xfrm>
              <a:off x="7251629" y="2354879"/>
              <a:ext cx="212983" cy="19310"/>
            </a:xfrm>
            <a:custGeom>
              <a:rect b="b" l="l" r="r" t="t"/>
              <a:pathLst>
                <a:path extrusionOk="0" h="703" w="7754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19b2428446c_0_39"/>
            <p:cNvSpPr/>
            <p:nvPr/>
          </p:nvSpPr>
          <p:spPr>
            <a:xfrm>
              <a:off x="7231112" y="2419288"/>
              <a:ext cx="270033" cy="19310"/>
            </a:xfrm>
            <a:custGeom>
              <a:rect b="b" l="l" r="r" t="t"/>
              <a:pathLst>
                <a:path extrusionOk="0" h="703" w="9831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19b2428446c_0_39"/>
            <p:cNvSpPr/>
            <p:nvPr/>
          </p:nvSpPr>
          <p:spPr>
            <a:xfrm>
              <a:off x="7231112" y="2483313"/>
              <a:ext cx="281514" cy="19310"/>
            </a:xfrm>
            <a:custGeom>
              <a:rect b="b" l="l" r="r" t="t"/>
              <a:pathLst>
                <a:path extrusionOk="0" h="703" w="10249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19b2428446c_0_39"/>
            <p:cNvSpPr/>
            <p:nvPr/>
          </p:nvSpPr>
          <p:spPr>
            <a:xfrm>
              <a:off x="7203618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19b2428446c_0_39"/>
            <p:cNvSpPr/>
            <p:nvPr/>
          </p:nvSpPr>
          <p:spPr>
            <a:xfrm>
              <a:off x="7231112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19b2428446c_0_39"/>
            <p:cNvSpPr/>
            <p:nvPr/>
          </p:nvSpPr>
          <p:spPr>
            <a:xfrm>
              <a:off x="7206062" y="1677004"/>
              <a:ext cx="84160" cy="83721"/>
            </a:xfrm>
            <a:custGeom>
              <a:rect b="b" l="l" r="r" t="t"/>
              <a:pathLst>
                <a:path extrusionOk="0" h="3048" w="3064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19b2428446c_0_39"/>
            <p:cNvSpPr/>
            <p:nvPr/>
          </p:nvSpPr>
          <p:spPr>
            <a:xfrm>
              <a:off x="7428075" y="1677004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19b2428446c_0_39"/>
            <p:cNvSpPr/>
            <p:nvPr/>
          </p:nvSpPr>
          <p:spPr>
            <a:xfrm>
              <a:off x="7188429" y="2532148"/>
              <a:ext cx="83748" cy="83721"/>
            </a:xfrm>
            <a:custGeom>
              <a:rect b="b" l="l" r="r" t="t"/>
              <a:pathLst>
                <a:path extrusionOk="0" h="3048" w="3049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19b2428446c_0_39"/>
            <p:cNvSpPr/>
            <p:nvPr/>
          </p:nvSpPr>
          <p:spPr>
            <a:xfrm>
              <a:off x="7442852" y="2532148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19b2428446c_0_39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19b2428446c_0_39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19b2428446c_0_39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19b2428446c_0_39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19b2428446c_0_39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19b2428446c_0_39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19b2428446c_0_39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19b2428446c_0_39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19b2428446c_0_39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19b2428446c_0_39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19b2428446c_0_39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h="1763" w="19676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19b2428446c_0_39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fill="none" h="1763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19b2428446c_0_39"/>
            <p:cNvSpPr/>
            <p:nvPr/>
          </p:nvSpPr>
          <p:spPr>
            <a:xfrm>
              <a:off x="6441610" y="4590385"/>
              <a:ext cx="1040277" cy="129290"/>
            </a:xfrm>
            <a:custGeom>
              <a:rect b="b" l="l" r="r" t="t"/>
              <a:pathLst>
                <a:path extrusionOk="0" h="4707" w="37873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19b2428446c_0_39"/>
            <p:cNvSpPr/>
            <p:nvPr/>
          </p:nvSpPr>
          <p:spPr>
            <a:xfrm>
              <a:off x="6105940" y="1989683"/>
              <a:ext cx="701328" cy="492849"/>
            </a:xfrm>
            <a:custGeom>
              <a:rect b="b" l="l" r="r" t="t"/>
              <a:pathLst>
                <a:path extrusionOk="0" h="17943" w="25533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19b2428446c_0_39"/>
            <p:cNvSpPr/>
            <p:nvPr/>
          </p:nvSpPr>
          <p:spPr>
            <a:xfrm>
              <a:off x="5997199" y="2155032"/>
              <a:ext cx="196173" cy="192492"/>
            </a:xfrm>
            <a:custGeom>
              <a:rect b="b" l="l" r="r" t="t"/>
              <a:pathLst>
                <a:path extrusionOk="0" h="7008" w="7142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19b2428446c_0_39"/>
            <p:cNvSpPr/>
            <p:nvPr/>
          </p:nvSpPr>
          <p:spPr>
            <a:xfrm>
              <a:off x="6063284" y="2255175"/>
              <a:ext cx="37356" cy="18898"/>
            </a:xfrm>
            <a:custGeom>
              <a:rect b="b" l="l" r="r" t="t"/>
              <a:pathLst>
                <a:path extrusionOk="0" h="688" w="136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19b2428446c_0_39"/>
            <p:cNvSpPr/>
            <p:nvPr/>
          </p:nvSpPr>
          <p:spPr>
            <a:xfrm>
              <a:off x="6052599" y="2283054"/>
              <a:ext cx="42300" cy="19337"/>
            </a:xfrm>
            <a:custGeom>
              <a:rect b="b" l="l" r="r" t="t"/>
              <a:pathLst>
                <a:path extrusionOk="0" h="704" w="154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9b2428446c_0_39"/>
            <p:cNvSpPr/>
            <p:nvPr/>
          </p:nvSpPr>
          <p:spPr>
            <a:xfrm>
              <a:off x="6098963" y="2196891"/>
              <a:ext cx="61994" cy="50925"/>
            </a:xfrm>
            <a:custGeom>
              <a:rect b="b" l="l" r="r" t="t"/>
              <a:pathLst>
                <a:path extrusionOk="0" h="1854" w="2257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9b2428446c_0_39"/>
            <p:cNvSpPr/>
            <p:nvPr/>
          </p:nvSpPr>
          <p:spPr>
            <a:xfrm>
              <a:off x="6073117" y="2228093"/>
              <a:ext cx="27934" cy="98498"/>
            </a:xfrm>
            <a:custGeom>
              <a:rect b="b" l="l" r="r" t="t"/>
              <a:pathLst>
                <a:path extrusionOk="0" h="3586" w="1017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9b2428446c_0_39"/>
            <p:cNvSpPr/>
            <p:nvPr/>
          </p:nvSpPr>
          <p:spPr>
            <a:xfrm>
              <a:off x="6604103" y="2954365"/>
              <a:ext cx="406684" cy="1483877"/>
            </a:xfrm>
            <a:custGeom>
              <a:rect b="b" l="l" r="r" t="t"/>
              <a:pathLst>
                <a:path extrusionOk="0" h="54023" w="14806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9b2428446c_0_39"/>
            <p:cNvSpPr/>
            <p:nvPr/>
          </p:nvSpPr>
          <p:spPr>
            <a:xfrm>
              <a:off x="6893794" y="4421328"/>
              <a:ext cx="116984" cy="135854"/>
            </a:xfrm>
            <a:custGeom>
              <a:rect b="b" l="l" r="r" t="t"/>
              <a:pathLst>
                <a:path extrusionOk="0" h="4946" w="4259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9b2428446c_0_39"/>
            <p:cNvSpPr/>
            <p:nvPr/>
          </p:nvSpPr>
          <p:spPr>
            <a:xfrm>
              <a:off x="6861795" y="4400398"/>
              <a:ext cx="166618" cy="74712"/>
            </a:xfrm>
            <a:custGeom>
              <a:rect b="b" l="l" r="r" t="t"/>
              <a:pathLst>
                <a:path extrusionOk="0" h="2720" w="6066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9b2428446c_0_39"/>
            <p:cNvSpPr/>
            <p:nvPr/>
          </p:nvSpPr>
          <p:spPr>
            <a:xfrm>
              <a:off x="6637749" y="4493977"/>
              <a:ext cx="386578" cy="185076"/>
            </a:xfrm>
            <a:custGeom>
              <a:rect b="b" l="l" r="r" t="t"/>
              <a:pathLst>
                <a:path extrusionOk="0" h="6738" w="14074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9b2428446c_0_39"/>
            <p:cNvSpPr/>
            <p:nvPr/>
          </p:nvSpPr>
          <p:spPr>
            <a:xfrm>
              <a:off x="6777253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9b2428446c_0_39"/>
            <p:cNvSpPr/>
            <p:nvPr/>
          </p:nvSpPr>
          <p:spPr>
            <a:xfrm>
              <a:off x="6805159" y="4528036"/>
              <a:ext cx="52573" cy="48013"/>
            </a:xfrm>
            <a:custGeom>
              <a:rect b="b" l="l" r="r" t="t"/>
              <a:pathLst>
                <a:path extrusionOk="0" h="1748" w="1914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9b2428446c_0_39"/>
            <p:cNvSpPr/>
            <p:nvPr/>
          </p:nvSpPr>
          <p:spPr>
            <a:xfrm>
              <a:off x="6754702" y="4560034"/>
              <a:ext cx="56638" cy="48865"/>
            </a:xfrm>
            <a:custGeom>
              <a:rect b="b" l="l" r="r" t="t"/>
              <a:pathLst>
                <a:path extrusionOk="0" h="1779" w="2062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19b2428446c_0_39"/>
            <p:cNvSpPr/>
            <p:nvPr/>
          </p:nvSpPr>
          <p:spPr>
            <a:xfrm>
              <a:off x="6818288" y="2926898"/>
              <a:ext cx="463734" cy="1521178"/>
            </a:xfrm>
            <a:custGeom>
              <a:rect b="b" l="l" r="r" t="t"/>
              <a:pathLst>
                <a:path extrusionOk="0" h="55381" w="16883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19b2428446c_0_39"/>
            <p:cNvSpPr/>
            <p:nvPr/>
          </p:nvSpPr>
          <p:spPr>
            <a:xfrm>
              <a:off x="7167911" y="4420092"/>
              <a:ext cx="131350" cy="137090"/>
            </a:xfrm>
            <a:custGeom>
              <a:rect b="b" l="l" r="r" t="t"/>
              <a:pathLst>
                <a:path extrusionOk="0" h="4991" w="4782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19b2428446c_0_39"/>
            <p:cNvSpPr/>
            <p:nvPr/>
          </p:nvSpPr>
          <p:spPr>
            <a:xfrm>
              <a:off x="7133440" y="4405342"/>
              <a:ext cx="183455" cy="74712"/>
            </a:xfrm>
            <a:custGeom>
              <a:rect b="b" l="l" r="r" t="t"/>
              <a:pathLst>
                <a:path extrusionOk="0" h="2720" w="6679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19b2428446c_0_39"/>
            <p:cNvSpPr/>
            <p:nvPr/>
          </p:nvSpPr>
          <p:spPr>
            <a:xfrm>
              <a:off x="6933181" y="4493977"/>
              <a:ext cx="386605" cy="185076"/>
            </a:xfrm>
            <a:custGeom>
              <a:rect b="b" l="l" r="r" t="t"/>
              <a:pathLst>
                <a:path extrusionOk="0" h="6738" w="14075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19b2428446c_0_39"/>
            <p:cNvSpPr/>
            <p:nvPr/>
          </p:nvSpPr>
          <p:spPr>
            <a:xfrm>
              <a:off x="7072711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19b2428446c_0_39"/>
            <p:cNvSpPr/>
            <p:nvPr/>
          </p:nvSpPr>
          <p:spPr>
            <a:xfrm>
              <a:off x="7100618" y="4528036"/>
              <a:ext cx="52957" cy="48013"/>
            </a:xfrm>
            <a:custGeom>
              <a:rect b="b" l="l" r="r" t="t"/>
              <a:pathLst>
                <a:path extrusionOk="0" h="1748" w="1928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19b2428446c_0_39"/>
            <p:cNvSpPr/>
            <p:nvPr/>
          </p:nvSpPr>
          <p:spPr>
            <a:xfrm>
              <a:off x="7050134" y="4560034"/>
              <a:ext cx="56665" cy="48865"/>
            </a:xfrm>
            <a:custGeom>
              <a:rect b="b" l="l" r="r" t="t"/>
              <a:pathLst>
                <a:path extrusionOk="0" h="1779" w="2063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19b2428446c_0_39"/>
            <p:cNvSpPr/>
            <p:nvPr/>
          </p:nvSpPr>
          <p:spPr>
            <a:xfrm>
              <a:off x="6609019" y="1712683"/>
              <a:ext cx="127229" cy="219987"/>
            </a:xfrm>
            <a:custGeom>
              <a:rect b="b" l="l" r="r" t="t"/>
              <a:pathLst>
                <a:path extrusionOk="0" h="8009" w="4632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19b2428446c_0_39"/>
            <p:cNvSpPr/>
            <p:nvPr/>
          </p:nvSpPr>
          <p:spPr>
            <a:xfrm>
              <a:off x="6587678" y="1823895"/>
              <a:ext cx="579042" cy="1208515"/>
            </a:xfrm>
            <a:custGeom>
              <a:rect b="b" l="l" r="r" t="t"/>
              <a:pathLst>
                <a:path extrusionOk="0" h="43998" w="21081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19b2428446c_0_39"/>
            <p:cNvSpPr/>
            <p:nvPr/>
          </p:nvSpPr>
          <p:spPr>
            <a:xfrm>
              <a:off x="6677549" y="1690133"/>
              <a:ext cx="206446" cy="238033"/>
            </a:xfrm>
            <a:custGeom>
              <a:rect b="b" l="l" r="r" t="t"/>
              <a:pathLst>
                <a:path extrusionOk="0" h="8666" w="7516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19b2428446c_0_39"/>
            <p:cNvSpPr/>
            <p:nvPr/>
          </p:nvSpPr>
          <p:spPr>
            <a:xfrm>
              <a:off x="6686173" y="1776707"/>
              <a:ext cx="49277" cy="75948"/>
            </a:xfrm>
            <a:custGeom>
              <a:rect b="b" l="l" r="r" t="t"/>
              <a:pathLst>
                <a:path extrusionOk="0" h="2765" w="1794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19b2428446c_0_39"/>
            <p:cNvSpPr/>
            <p:nvPr/>
          </p:nvSpPr>
          <p:spPr>
            <a:xfrm>
              <a:off x="6551586" y="1523108"/>
              <a:ext cx="335268" cy="314778"/>
            </a:xfrm>
            <a:custGeom>
              <a:rect b="b" l="l" r="r" t="t"/>
              <a:pathLst>
                <a:path extrusionOk="0" h="11460" w="12206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19b2428446c_0_39"/>
            <p:cNvSpPr/>
            <p:nvPr/>
          </p:nvSpPr>
          <p:spPr>
            <a:xfrm>
              <a:off x="6587266" y="1750037"/>
              <a:ext cx="36559" cy="20546"/>
            </a:xfrm>
            <a:custGeom>
              <a:rect b="b" l="l" r="r" t="t"/>
              <a:pathLst>
                <a:path extrusionOk="0" h="748" w="1331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19b2428446c_0_39"/>
            <p:cNvSpPr/>
            <p:nvPr/>
          </p:nvSpPr>
          <p:spPr>
            <a:xfrm>
              <a:off x="6620912" y="1703262"/>
              <a:ext cx="56665" cy="31615"/>
            </a:xfrm>
            <a:custGeom>
              <a:rect b="b" l="l" r="r" t="t"/>
              <a:pathLst>
                <a:path extrusionOk="0" h="1151" w="2063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19b2428446c_0_39"/>
            <p:cNvSpPr/>
            <p:nvPr/>
          </p:nvSpPr>
          <p:spPr>
            <a:xfrm>
              <a:off x="6596302" y="1656898"/>
              <a:ext cx="13569" cy="23814"/>
            </a:xfrm>
            <a:custGeom>
              <a:rect b="b" l="l" r="r" t="t"/>
              <a:pathLst>
                <a:path extrusionOk="0" h="867" w="494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19b2428446c_0_39"/>
            <p:cNvSpPr/>
            <p:nvPr/>
          </p:nvSpPr>
          <p:spPr>
            <a:xfrm>
              <a:off x="6588914" y="1627344"/>
              <a:ext cx="49277" cy="29582"/>
            </a:xfrm>
            <a:custGeom>
              <a:rect b="b" l="l" r="r" t="t"/>
              <a:pathLst>
                <a:path extrusionOk="0" h="1077" w="1794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19b2428446c_0_39"/>
            <p:cNvSpPr/>
            <p:nvPr/>
          </p:nvSpPr>
          <p:spPr>
            <a:xfrm>
              <a:off x="6717348" y="1644593"/>
              <a:ext cx="33263" cy="51309"/>
            </a:xfrm>
            <a:custGeom>
              <a:rect b="b" l="l" r="r" t="t"/>
              <a:pathLst>
                <a:path extrusionOk="0" h="1868" w="1211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19b2428446c_0_39"/>
            <p:cNvSpPr/>
            <p:nvPr/>
          </p:nvSpPr>
          <p:spPr>
            <a:xfrm>
              <a:off x="6725972" y="1663875"/>
              <a:ext cx="29170" cy="11921"/>
            </a:xfrm>
            <a:custGeom>
              <a:rect b="b" l="l" r="r" t="t"/>
              <a:pathLst>
                <a:path extrusionOk="0" h="434" w="1062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19b2428446c_0_39"/>
            <p:cNvSpPr/>
            <p:nvPr/>
          </p:nvSpPr>
          <p:spPr>
            <a:xfrm>
              <a:off x="6582761" y="1455403"/>
              <a:ext cx="382897" cy="381249"/>
            </a:xfrm>
            <a:custGeom>
              <a:rect b="b" l="l" r="r" t="t"/>
              <a:pathLst>
                <a:path extrusionOk="0" h="13880" w="1394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19b2428446c_0_39"/>
            <p:cNvSpPr/>
            <p:nvPr/>
          </p:nvSpPr>
          <p:spPr>
            <a:xfrm>
              <a:off x="6708751" y="1555958"/>
              <a:ext cx="361527" cy="400531"/>
            </a:xfrm>
            <a:custGeom>
              <a:rect b="b" l="l" r="r" t="t"/>
              <a:pathLst>
                <a:path extrusionOk="0" h="14582" w="13162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9b2428446c_0_39"/>
            <p:cNvSpPr/>
            <p:nvPr/>
          </p:nvSpPr>
          <p:spPr>
            <a:xfrm>
              <a:off x="6711607" y="1706530"/>
              <a:ext cx="25050" cy="25078"/>
            </a:xfrm>
            <a:custGeom>
              <a:rect b="b" l="l" r="r" t="t"/>
              <a:pathLst>
                <a:path extrusionOk="0" h="913" w="912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9b2428446c_0_39"/>
            <p:cNvSpPr/>
            <p:nvPr/>
          </p:nvSpPr>
          <p:spPr>
            <a:xfrm>
              <a:off x="6385386" y="1930163"/>
              <a:ext cx="750989" cy="741952"/>
            </a:xfrm>
            <a:custGeom>
              <a:rect b="b" l="l" r="r" t="t"/>
              <a:pathLst>
                <a:path extrusionOk="0" h="27012" w="27341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9b2428446c_0_39"/>
            <p:cNvSpPr/>
            <p:nvPr/>
          </p:nvSpPr>
          <p:spPr>
            <a:xfrm>
              <a:off x="5894611" y="2134515"/>
              <a:ext cx="681221" cy="451016"/>
            </a:xfrm>
            <a:custGeom>
              <a:rect b="b" l="l" r="r" t="t"/>
              <a:pathLst>
                <a:path extrusionOk="0" h="16420" w="24801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9b2428446c_0_39"/>
            <p:cNvSpPr/>
            <p:nvPr/>
          </p:nvSpPr>
          <p:spPr>
            <a:xfrm>
              <a:off x="6251211" y="2537477"/>
              <a:ext cx="261408" cy="111628"/>
            </a:xfrm>
            <a:custGeom>
              <a:rect b="b" l="l" r="r" t="t"/>
              <a:pathLst>
                <a:path extrusionOk="0" h="4064" w="9517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9b2428446c_0_39"/>
            <p:cNvSpPr/>
            <p:nvPr/>
          </p:nvSpPr>
          <p:spPr>
            <a:xfrm>
              <a:off x="6252447" y="2583017"/>
              <a:ext cx="66911" cy="39828"/>
            </a:xfrm>
            <a:custGeom>
              <a:rect b="b" l="l" r="r" t="t"/>
              <a:pathLst>
                <a:path extrusionOk="0" h="1450" w="2436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9b2428446c_0_39"/>
            <p:cNvSpPr/>
            <p:nvPr/>
          </p:nvSpPr>
          <p:spPr>
            <a:xfrm>
              <a:off x="6276645" y="2579748"/>
              <a:ext cx="60758" cy="29967"/>
            </a:xfrm>
            <a:custGeom>
              <a:rect b="b" l="l" r="r" t="t"/>
              <a:pathLst>
                <a:path extrusionOk="0" h="1091" w="2212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3cf3db91d_0_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- Regression model</a:t>
            </a:r>
            <a:endParaRPr/>
          </a:p>
        </p:txBody>
      </p:sp>
      <p:pic>
        <p:nvPicPr>
          <p:cNvPr id="308" name="Google Shape;308;g1a3cf3db91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525" y="1180088"/>
            <a:ext cx="6007175" cy="31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b2428446c_3_44"/>
          <p:cNvSpPr txBox="1"/>
          <p:nvPr>
            <p:ph type="title"/>
          </p:nvPr>
        </p:nvSpPr>
        <p:spPr>
          <a:xfrm>
            <a:off x="535125" y="335663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findings</a:t>
            </a:r>
            <a:endParaRPr/>
          </a:p>
        </p:txBody>
      </p:sp>
      <p:sp>
        <p:nvSpPr>
          <p:cNvPr id="314" name="Google Shape;314;g19b2428446c_3_44"/>
          <p:cNvSpPr txBox="1"/>
          <p:nvPr>
            <p:ph idx="1" type="body"/>
          </p:nvPr>
        </p:nvSpPr>
        <p:spPr>
          <a:xfrm>
            <a:off x="535125" y="1172138"/>
            <a:ext cx="8229600" cy="3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model can explain 77% of the variance in the data between predicted values and true values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Insurance c</a:t>
            </a:r>
            <a:r>
              <a:rPr lang="en"/>
              <a:t>ompanies can use it in tandem with existing processes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business application: Predict cash flows, New insurance products, Segment customers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Ethical considerations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Explanabibility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Fairness</a:t>
            </a:r>
            <a:endParaRPr/>
          </a:p>
        </p:txBody>
      </p:sp>
      <p:pic>
        <p:nvPicPr>
          <p:cNvPr id="315" name="Google Shape;315;g19b2428446c_3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250" y="3065325"/>
            <a:ext cx="2133700" cy="194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9b2428446c_3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937" y="3352750"/>
            <a:ext cx="2002325" cy="13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9b2428446c_3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8949" y="3883851"/>
            <a:ext cx="282275" cy="2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9b2428446c_0_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23" name="Google Shape;323;g19b2428446c_0_44"/>
          <p:cNvSpPr txBox="1"/>
          <p:nvPr>
            <p:ph idx="1" type="body"/>
          </p:nvPr>
        </p:nvSpPr>
        <p:spPr>
          <a:xfrm>
            <a:off x="314325" y="1390825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model performed better on a non-linear model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Further business decisions on customers can be taken to can be taken from our model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Future works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Ethical framework techniques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Explanabibility → partial dependence plots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Fairness → subpopulation analysis</a:t>
            </a:r>
            <a:endParaRPr/>
          </a:p>
        </p:txBody>
      </p:sp>
      <p:pic>
        <p:nvPicPr>
          <p:cNvPr id="324" name="Google Shape;324;g19b2428446c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824" y="207829"/>
            <a:ext cx="1817100" cy="159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b2428446c_0_4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grpSp>
        <p:nvGrpSpPr>
          <p:cNvPr id="330" name="Google Shape;330;g19b2428446c_0_49"/>
          <p:cNvGrpSpPr/>
          <p:nvPr/>
        </p:nvGrpSpPr>
        <p:grpSpPr>
          <a:xfrm flipH="1">
            <a:off x="3207481" y="1347743"/>
            <a:ext cx="2564312" cy="2664201"/>
            <a:chOff x="457200" y="1322450"/>
            <a:chExt cx="3281689" cy="3409522"/>
          </a:xfrm>
        </p:grpSpPr>
        <p:sp>
          <p:nvSpPr>
            <p:cNvPr id="331" name="Google Shape;331;g19b2428446c_0_49"/>
            <p:cNvSpPr/>
            <p:nvPr/>
          </p:nvSpPr>
          <p:spPr>
            <a:xfrm>
              <a:off x="2776429" y="4574428"/>
              <a:ext cx="750464" cy="76155"/>
            </a:xfrm>
            <a:custGeom>
              <a:rect b="b" l="l" r="r" t="t"/>
              <a:pathLst>
                <a:path extrusionOk="0" h="2357" w="23227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9b2428446c_0_49"/>
            <p:cNvSpPr/>
            <p:nvPr/>
          </p:nvSpPr>
          <p:spPr>
            <a:xfrm>
              <a:off x="457200" y="4623960"/>
              <a:ext cx="2418856" cy="108012"/>
            </a:xfrm>
            <a:custGeom>
              <a:rect b="b" l="l" r="r" t="t"/>
              <a:pathLst>
                <a:path extrusionOk="0" h="3343" w="74864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9b2428446c_0_49"/>
            <p:cNvSpPr/>
            <p:nvPr/>
          </p:nvSpPr>
          <p:spPr>
            <a:xfrm>
              <a:off x="3469009" y="1322450"/>
              <a:ext cx="113925" cy="200580"/>
            </a:xfrm>
            <a:custGeom>
              <a:rect b="b" l="l" r="r" t="t"/>
              <a:pathLst>
                <a:path extrusionOk="0" h="6208" w="3526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19b2428446c_0_49"/>
            <p:cNvSpPr/>
            <p:nvPr/>
          </p:nvSpPr>
          <p:spPr>
            <a:xfrm>
              <a:off x="2254644" y="1641228"/>
              <a:ext cx="103392" cy="205524"/>
            </a:xfrm>
            <a:custGeom>
              <a:rect b="b" l="l" r="r" t="t"/>
              <a:pathLst>
                <a:path extrusionOk="0" h="6361" w="320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19b2428446c_0_49"/>
            <p:cNvSpPr/>
            <p:nvPr/>
          </p:nvSpPr>
          <p:spPr>
            <a:xfrm>
              <a:off x="2172025" y="3395345"/>
              <a:ext cx="43037" cy="379416"/>
            </a:xfrm>
            <a:custGeom>
              <a:rect b="b" l="l" r="r" t="t"/>
              <a:pathLst>
                <a:path extrusionOk="0" h="11743" w="1332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19b2428446c_0_49"/>
            <p:cNvSpPr/>
            <p:nvPr/>
          </p:nvSpPr>
          <p:spPr>
            <a:xfrm>
              <a:off x="1896900" y="3021187"/>
              <a:ext cx="587073" cy="543454"/>
            </a:xfrm>
            <a:custGeom>
              <a:rect b="b" l="l" r="r" t="t"/>
              <a:pathLst>
                <a:path extrusionOk="0" h="16820" w="1817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19b2428446c_0_49"/>
            <p:cNvSpPr/>
            <p:nvPr/>
          </p:nvSpPr>
          <p:spPr>
            <a:xfrm>
              <a:off x="1899969" y="2961767"/>
              <a:ext cx="587105" cy="543454"/>
            </a:xfrm>
            <a:custGeom>
              <a:rect b="b" l="l" r="r" t="t"/>
              <a:pathLst>
                <a:path extrusionOk="0" h="16820" w="18171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19b2428446c_0_49"/>
            <p:cNvSpPr/>
            <p:nvPr/>
          </p:nvSpPr>
          <p:spPr>
            <a:xfrm>
              <a:off x="1826624" y="3809116"/>
              <a:ext cx="727589" cy="48303"/>
            </a:xfrm>
            <a:custGeom>
              <a:rect b="b" l="l" r="r" t="t"/>
              <a:pathLst>
                <a:path extrusionOk="0" h="1495" w="22519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19b2428446c_0_49"/>
            <p:cNvSpPr/>
            <p:nvPr/>
          </p:nvSpPr>
          <p:spPr>
            <a:xfrm>
              <a:off x="2165208" y="3829213"/>
              <a:ext cx="52342" cy="756700"/>
            </a:xfrm>
            <a:custGeom>
              <a:rect b="b" l="l" r="r" t="t"/>
              <a:pathLst>
                <a:path extrusionOk="0" h="23420" w="162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19b2428446c_0_49"/>
            <p:cNvSpPr/>
            <p:nvPr/>
          </p:nvSpPr>
          <p:spPr>
            <a:xfrm>
              <a:off x="1946723" y="4506963"/>
              <a:ext cx="494246" cy="132180"/>
            </a:xfrm>
            <a:custGeom>
              <a:rect b="b" l="l" r="r" t="t"/>
              <a:pathLst>
                <a:path extrusionOk="0" h="4091" w="15297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19b2428446c_0_49"/>
            <p:cNvSpPr/>
            <p:nvPr/>
          </p:nvSpPr>
          <p:spPr>
            <a:xfrm>
              <a:off x="2131475" y="3821168"/>
              <a:ext cx="113279" cy="205201"/>
            </a:xfrm>
            <a:custGeom>
              <a:rect b="b" l="l" r="r" t="t"/>
              <a:pathLst>
                <a:path extrusionOk="0" h="6351" w="3506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19b2428446c_0_49"/>
            <p:cNvSpPr/>
            <p:nvPr/>
          </p:nvSpPr>
          <p:spPr>
            <a:xfrm>
              <a:off x="1801260" y="3705431"/>
              <a:ext cx="780190" cy="115767"/>
            </a:xfrm>
            <a:custGeom>
              <a:rect b="b" l="l" r="r" t="t"/>
              <a:pathLst>
                <a:path extrusionOk="0" h="3583" w="24147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19b2428446c_0_49"/>
            <p:cNvSpPr/>
            <p:nvPr/>
          </p:nvSpPr>
          <p:spPr>
            <a:xfrm>
              <a:off x="2279717" y="1805851"/>
              <a:ext cx="732855" cy="701935"/>
            </a:xfrm>
            <a:custGeom>
              <a:rect b="b" l="l" r="r" t="t"/>
              <a:pathLst>
                <a:path extrusionOk="0" h="21725" w="22682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19b2428446c_0_49"/>
            <p:cNvSpPr/>
            <p:nvPr/>
          </p:nvSpPr>
          <p:spPr>
            <a:xfrm>
              <a:off x="2910712" y="4519952"/>
              <a:ext cx="99709" cy="108982"/>
            </a:xfrm>
            <a:custGeom>
              <a:rect b="b" l="l" r="r" t="t"/>
              <a:pathLst>
                <a:path extrusionOk="0" h="3373" w="3086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19b2428446c_0_49"/>
            <p:cNvSpPr/>
            <p:nvPr/>
          </p:nvSpPr>
          <p:spPr>
            <a:xfrm>
              <a:off x="3236307" y="4527093"/>
              <a:ext cx="119773" cy="96898"/>
            </a:xfrm>
            <a:custGeom>
              <a:rect b="b" l="l" r="r" t="t"/>
              <a:pathLst>
                <a:path extrusionOk="0" h="2999" w="3707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19b2428446c_0_49"/>
            <p:cNvSpPr/>
            <p:nvPr/>
          </p:nvSpPr>
          <p:spPr>
            <a:xfrm>
              <a:off x="2809515" y="3439578"/>
              <a:ext cx="237705" cy="1096181"/>
            </a:xfrm>
            <a:custGeom>
              <a:rect b="b" l="l" r="r" t="t"/>
              <a:pathLst>
                <a:path extrusionOk="0" h="33927" w="7357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19b2428446c_0_49"/>
            <p:cNvSpPr/>
            <p:nvPr/>
          </p:nvSpPr>
          <p:spPr>
            <a:xfrm>
              <a:off x="3058663" y="3301547"/>
              <a:ext cx="274215" cy="1234210"/>
            </a:xfrm>
            <a:custGeom>
              <a:rect b="b" l="l" r="r" t="t"/>
              <a:pathLst>
                <a:path extrusionOk="0" h="38199" w="8487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19b2428446c_0_49"/>
            <p:cNvSpPr/>
            <p:nvPr/>
          </p:nvSpPr>
          <p:spPr>
            <a:xfrm>
              <a:off x="2701210" y="2163014"/>
              <a:ext cx="708720" cy="1512399"/>
            </a:xfrm>
            <a:custGeom>
              <a:rect b="b" l="l" r="r" t="t"/>
              <a:pathLst>
                <a:path extrusionOk="0" h="46809" w="21935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19b2428446c_0_49"/>
            <p:cNvSpPr/>
            <p:nvPr/>
          </p:nvSpPr>
          <p:spPr>
            <a:xfrm>
              <a:off x="3205354" y="1483713"/>
              <a:ext cx="533535" cy="1294532"/>
            </a:xfrm>
            <a:custGeom>
              <a:rect b="b" l="l" r="r" t="t"/>
              <a:pathLst>
                <a:path extrusionOk="0" h="40066" w="16513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19b2428446c_0_49"/>
            <p:cNvSpPr/>
            <p:nvPr/>
          </p:nvSpPr>
          <p:spPr>
            <a:xfrm>
              <a:off x="1497346" y="3314859"/>
              <a:ext cx="329627" cy="67819"/>
            </a:xfrm>
            <a:custGeom>
              <a:rect b="b" l="l" r="r" t="t"/>
              <a:pathLst>
                <a:path extrusionOk="0" h="2099" w="10202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19b2428446c_0_49"/>
            <p:cNvSpPr/>
            <p:nvPr/>
          </p:nvSpPr>
          <p:spPr>
            <a:xfrm>
              <a:off x="1417506" y="3147134"/>
              <a:ext cx="249466" cy="235540"/>
            </a:xfrm>
            <a:custGeom>
              <a:rect b="b" l="l" r="r" t="t"/>
              <a:pathLst>
                <a:path extrusionOk="0" h="7290" w="7721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19b2428446c_0_49"/>
            <p:cNvSpPr/>
            <p:nvPr/>
          </p:nvSpPr>
          <p:spPr>
            <a:xfrm>
              <a:off x="1043671" y="2522309"/>
              <a:ext cx="1036731" cy="669722"/>
            </a:xfrm>
            <a:custGeom>
              <a:rect b="b" l="l" r="r" t="t"/>
              <a:pathLst>
                <a:path extrusionOk="0" h="20728" w="32087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19b2428446c_0_49"/>
            <p:cNvSpPr/>
            <p:nvPr/>
          </p:nvSpPr>
          <p:spPr>
            <a:xfrm>
              <a:off x="1463000" y="2794333"/>
              <a:ext cx="178610" cy="159708"/>
            </a:xfrm>
            <a:custGeom>
              <a:rect b="b" l="l" r="r" t="t"/>
              <a:pathLst>
                <a:path extrusionOk="0" h="4943" w="5528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19b2428446c_0_49"/>
            <p:cNvSpPr/>
            <p:nvPr/>
          </p:nvSpPr>
          <p:spPr>
            <a:xfrm>
              <a:off x="832618" y="3466202"/>
              <a:ext cx="1738601" cy="37480"/>
            </a:xfrm>
            <a:custGeom>
              <a:rect b="b" l="l" r="r" t="t"/>
              <a:pathLst>
                <a:path extrusionOk="0" h="1160" w="5381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19b2428446c_0_49"/>
            <p:cNvSpPr/>
            <p:nvPr/>
          </p:nvSpPr>
          <p:spPr>
            <a:xfrm>
              <a:off x="607315" y="3437123"/>
              <a:ext cx="450595" cy="1240995"/>
            </a:xfrm>
            <a:custGeom>
              <a:rect b="b" l="l" r="r" t="t"/>
              <a:pathLst>
                <a:path extrusionOk="0" h="38409" w="13946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19b2428446c_0_49"/>
            <p:cNvSpPr/>
            <p:nvPr/>
          </p:nvSpPr>
          <p:spPr>
            <a:xfrm>
              <a:off x="2320881" y="3437123"/>
              <a:ext cx="450304" cy="1240995"/>
            </a:xfrm>
            <a:custGeom>
              <a:rect b="b" l="l" r="r" t="t"/>
              <a:pathLst>
                <a:path extrusionOk="0" h="38409" w="13937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19b2428446c_0_49"/>
            <p:cNvSpPr/>
            <p:nvPr/>
          </p:nvSpPr>
          <p:spPr>
            <a:xfrm>
              <a:off x="746575" y="3378317"/>
              <a:ext cx="1915628" cy="96284"/>
            </a:xfrm>
            <a:custGeom>
              <a:rect b="b" l="l" r="r" t="t"/>
              <a:pathLst>
                <a:path extrusionOk="0" h="2980" w="59289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19b2428446c_0_49"/>
            <p:cNvSpPr/>
            <p:nvPr/>
          </p:nvSpPr>
          <p:spPr>
            <a:xfrm>
              <a:off x="3101669" y="1759129"/>
              <a:ext cx="167463" cy="301775"/>
            </a:xfrm>
            <a:custGeom>
              <a:rect b="b" l="l" r="r" t="t"/>
              <a:pathLst>
                <a:path extrusionOk="0" h="9340" w="5183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19b2428446c_0_49"/>
            <p:cNvSpPr/>
            <p:nvPr/>
          </p:nvSpPr>
          <p:spPr>
            <a:xfrm>
              <a:off x="3034527" y="1952865"/>
              <a:ext cx="151986" cy="289078"/>
            </a:xfrm>
            <a:custGeom>
              <a:rect b="b" l="l" r="r" t="t"/>
              <a:pathLst>
                <a:path extrusionOk="0" h="8947" w="4704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19b2428446c_0_49"/>
            <p:cNvSpPr/>
            <p:nvPr/>
          </p:nvSpPr>
          <p:spPr>
            <a:xfrm>
              <a:off x="2978500" y="1785754"/>
              <a:ext cx="221614" cy="325588"/>
            </a:xfrm>
            <a:custGeom>
              <a:rect b="b" l="l" r="r" t="t"/>
              <a:pathLst>
                <a:path extrusionOk="0" h="10077" w="6859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19b2428446c_0_49"/>
            <p:cNvSpPr/>
            <p:nvPr/>
          </p:nvSpPr>
          <p:spPr>
            <a:xfrm>
              <a:off x="2988420" y="1885723"/>
              <a:ext cx="44265" cy="22294"/>
            </a:xfrm>
            <a:custGeom>
              <a:rect b="b" l="l" r="r" t="t"/>
              <a:pathLst>
                <a:path extrusionOk="0" h="690" w="137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19b2428446c_0_49"/>
            <p:cNvSpPr/>
            <p:nvPr/>
          </p:nvSpPr>
          <p:spPr>
            <a:xfrm>
              <a:off x="3037306" y="1919455"/>
              <a:ext cx="31599" cy="81712"/>
            </a:xfrm>
            <a:custGeom>
              <a:rect b="b" l="l" r="r" t="t"/>
              <a:pathLst>
                <a:path extrusionOk="0" h="2529" w="978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19b2428446c_0_49"/>
            <p:cNvSpPr/>
            <p:nvPr/>
          </p:nvSpPr>
          <p:spPr>
            <a:xfrm>
              <a:off x="3095174" y="1885723"/>
              <a:ext cx="46753" cy="22294"/>
            </a:xfrm>
            <a:custGeom>
              <a:rect b="b" l="l" r="r" t="t"/>
              <a:pathLst>
                <a:path extrusionOk="0" h="690" w="1447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19b2428446c_0_49"/>
            <p:cNvSpPr/>
            <p:nvPr/>
          </p:nvSpPr>
          <p:spPr>
            <a:xfrm>
              <a:off x="3015011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19b2428446c_0_49"/>
            <p:cNvSpPr/>
            <p:nvPr/>
          </p:nvSpPr>
          <p:spPr>
            <a:xfrm>
              <a:off x="3094237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19b2428446c_0_49"/>
            <p:cNvSpPr/>
            <p:nvPr/>
          </p:nvSpPr>
          <p:spPr>
            <a:xfrm>
              <a:off x="3029874" y="2017841"/>
              <a:ext cx="65331" cy="32536"/>
            </a:xfrm>
            <a:custGeom>
              <a:rect b="b" l="l" r="r" t="t"/>
              <a:pathLst>
                <a:path extrusionOk="0" h="1007" w="2022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19b2428446c_0_49"/>
            <p:cNvSpPr/>
            <p:nvPr/>
          </p:nvSpPr>
          <p:spPr>
            <a:xfrm>
              <a:off x="2850388" y="1697868"/>
              <a:ext cx="342292" cy="214474"/>
            </a:xfrm>
            <a:custGeom>
              <a:rect b="b" l="l" r="r" t="t"/>
              <a:pathLst>
                <a:path extrusionOk="0" h="6638" w="10594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19b2428446c_0_49"/>
            <p:cNvSpPr/>
            <p:nvPr/>
          </p:nvSpPr>
          <p:spPr>
            <a:xfrm>
              <a:off x="3141895" y="1559514"/>
              <a:ext cx="319417" cy="231824"/>
            </a:xfrm>
            <a:custGeom>
              <a:rect b="b" l="l" r="r" t="t"/>
              <a:pathLst>
                <a:path extrusionOk="0" h="7175" w="9886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19b2428446c_0_49"/>
            <p:cNvSpPr/>
            <p:nvPr/>
          </p:nvSpPr>
          <p:spPr>
            <a:xfrm>
              <a:off x="3179343" y="1906757"/>
              <a:ext cx="53893" cy="86979"/>
            </a:xfrm>
            <a:custGeom>
              <a:rect b="b" l="l" r="r" t="t"/>
              <a:pathLst>
                <a:path extrusionOk="0" h="2692" w="1668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19b2428446c_0_49"/>
            <p:cNvSpPr/>
            <p:nvPr/>
          </p:nvSpPr>
          <p:spPr>
            <a:xfrm>
              <a:off x="3133559" y="1768726"/>
              <a:ext cx="103683" cy="222842"/>
            </a:xfrm>
            <a:custGeom>
              <a:rect b="b" l="l" r="r" t="t"/>
              <a:pathLst>
                <a:path extrusionOk="0" h="6897" w="3209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Appendix 1: Ethical AI framework</a:t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1235129" y="1010314"/>
            <a:ext cx="6717600" cy="532500"/>
          </a:xfrm>
          <a:prstGeom prst="roundRect">
            <a:avLst>
              <a:gd fmla="val 50000" name="adj"/>
            </a:avLst>
          </a:prstGeom>
          <a:solidFill>
            <a:srgbClr val="E4EA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9"/>
          <p:cNvSpPr txBox="1"/>
          <p:nvPr/>
        </p:nvSpPr>
        <p:spPr>
          <a:xfrm>
            <a:off x="2196600" y="1124757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Alain Turin Institute: FAST TRACK Principles</a:t>
            </a:r>
            <a:endParaRPr b="1" i="0" sz="18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78" name="Google Shape;378;p19"/>
          <p:cNvGrpSpPr/>
          <p:nvPr/>
        </p:nvGrpSpPr>
        <p:grpSpPr>
          <a:xfrm>
            <a:off x="7890528" y="703690"/>
            <a:ext cx="1298078" cy="1145747"/>
            <a:chOff x="3268225" y="2120225"/>
            <a:chExt cx="1107575" cy="977600"/>
          </a:xfrm>
        </p:grpSpPr>
        <p:sp>
          <p:nvSpPr>
            <p:cNvPr id="379" name="Google Shape;379;p19"/>
            <p:cNvSpPr/>
            <p:nvPr/>
          </p:nvSpPr>
          <p:spPr>
            <a:xfrm>
              <a:off x="3783725" y="2149375"/>
              <a:ext cx="30450" cy="180600"/>
            </a:xfrm>
            <a:custGeom>
              <a:rect b="b" l="l" r="r" t="t"/>
              <a:pathLst>
                <a:path extrusionOk="0" h="7224" w="1218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3953425" y="2135275"/>
              <a:ext cx="226425" cy="251075"/>
            </a:xfrm>
            <a:custGeom>
              <a:rect b="b" l="l" r="r" t="t"/>
              <a:pathLst>
                <a:path extrusionOk="0" h="10043" w="9057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4051425" y="2316525"/>
              <a:ext cx="108875" cy="208450"/>
            </a:xfrm>
            <a:custGeom>
              <a:rect b="b" l="l" r="r" t="t"/>
              <a:pathLst>
                <a:path extrusionOk="0" h="8338" w="4355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057825" y="2603100"/>
              <a:ext cx="302925" cy="116900"/>
            </a:xfrm>
            <a:custGeom>
              <a:rect b="b" l="l" r="r" t="t"/>
              <a:pathLst>
                <a:path extrusionOk="0" h="4676" w="12117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025475" y="2700750"/>
              <a:ext cx="248825" cy="167175"/>
            </a:xfrm>
            <a:custGeom>
              <a:rect b="b" l="l" r="r" t="t"/>
              <a:pathLst>
                <a:path extrusionOk="0" h="6687" w="9953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3967200" y="2775025"/>
              <a:ext cx="114650" cy="266750"/>
            </a:xfrm>
            <a:custGeom>
              <a:rect b="b" l="l" r="r" t="t"/>
              <a:pathLst>
                <a:path extrusionOk="0" h="10670" w="4586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3400125" y="2793925"/>
              <a:ext cx="254275" cy="218400"/>
            </a:xfrm>
            <a:custGeom>
              <a:rect b="b" l="l" r="r" t="t"/>
              <a:pathLst>
                <a:path extrusionOk="0" h="8736" w="10171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3283275" y="2700750"/>
              <a:ext cx="289150" cy="104725"/>
            </a:xfrm>
            <a:custGeom>
              <a:rect b="b" l="l" r="r" t="t"/>
              <a:pathLst>
                <a:path extrusionOk="0" h="4189" w="11566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3350175" y="2633825"/>
              <a:ext cx="192475" cy="30450"/>
            </a:xfrm>
            <a:custGeom>
              <a:rect b="b" l="l" r="r" t="t"/>
              <a:pathLst>
                <a:path extrusionOk="0" h="1218" w="7699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3283275" y="2447150"/>
              <a:ext cx="256800" cy="130675"/>
            </a:xfrm>
            <a:custGeom>
              <a:rect b="b" l="l" r="r" t="t"/>
              <a:pathLst>
                <a:path extrusionOk="0" h="5227" w="10272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3366825" y="2191000"/>
              <a:ext cx="205600" cy="281150"/>
            </a:xfrm>
            <a:custGeom>
              <a:rect b="b" l="l" r="r" t="t"/>
              <a:pathLst>
                <a:path extrusionOk="0" h="11246" w="8224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3483700" y="2207650"/>
              <a:ext cx="209125" cy="147950"/>
            </a:xfrm>
            <a:custGeom>
              <a:rect b="b" l="l" r="r" t="t"/>
              <a:pathLst>
                <a:path extrusionOk="0" h="5918" w="8365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709450" y="2843550"/>
              <a:ext cx="166525" cy="254275"/>
            </a:xfrm>
            <a:custGeom>
              <a:rect b="b" l="l" r="r" t="t"/>
              <a:pathLst>
                <a:path extrusionOk="0" h="10171" w="6661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669425" y="2834275"/>
              <a:ext cx="246250" cy="188625"/>
            </a:xfrm>
            <a:custGeom>
              <a:rect b="b" l="l" r="r" t="t"/>
              <a:pathLst>
                <a:path extrusionOk="0" h="7545" w="985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522125" y="2312350"/>
              <a:ext cx="548200" cy="548200"/>
            </a:xfrm>
            <a:custGeom>
              <a:rect b="b" l="l" r="r" t="t"/>
              <a:pathLst>
                <a:path extrusionOk="0" h="21928" w="21928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3652775" y="288230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3652775" y="294955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678075" y="2576200"/>
              <a:ext cx="229275" cy="270275"/>
            </a:xfrm>
            <a:custGeom>
              <a:rect b="b" l="l" r="r" t="t"/>
              <a:pathLst>
                <a:path extrusionOk="0" h="10811" w="9171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4134025" y="21202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4114500" y="230115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3768675" y="2134000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3468650" y="2192600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3351775" y="2175950"/>
              <a:ext cx="60550" cy="60550"/>
            </a:xfrm>
            <a:custGeom>
              <a:rect b="b" l="l" r="r" t="t"/>
              <a:pathLst>
                <a:path extrusionOk="0" h="2422" w="2422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268225" y="2432100"/>
              <a:ext cx="60525" cy="60550"/>
            </a:xfrm>
            <a:custGeom>
              <a:rect b="b" l="l" r="r" t="t"/>
              <a:pathLst>
                <a:path extrusionOk="0" h="2422" w="2421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334825" y="2618775"/>
              <a:ext cx="60850" cy="60550"/>
            </a:xfrm>
            <a:custGeom>
              <a:rect b="b" l="l" r="r" t="t"/>
              <a:pathLst>
                <a:path extrusionOk="0" h="2422" w="2434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3268225" y="2759675"/>
              <a:ext cx="60525" cy="60850"/>
            </a:xfrm>
            <a:custGeom>
              <a:rect b="b" l="l" r="r" t="t"/>
              <a:pathLst>
                <a:path extrusionOk="0" h="2434" w="2421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3385075" y="29668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4036050" y="299310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4228800" y="2822425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4315250" y="2674175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19"/>
          <p:cNvSpPr txBox="1"/>
          <p:nvPr/>
        </p:nvSpPr>
        <p:spPr>
          <a:xfrm>
            <a:off x="7459669" y="4732025"/>
            <a:ext cx="12271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4135" y="1624146"/>
            <a:ext cx="6029041" cy="3471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>
            <a:off x="6124296" y="1935768"/>
            <a:ext cx="2716242" cy="2750745"/>
            <a:chOff x="457200" y="1485900"/>
            <a:chExt cx="3205384" cy="3246100"/>
          </a:xfrm>
        </p:grpSpPr>
        <p:sp>
          <p:nvSpPr>
            <p:cNvPr id="52" name="Google Shape;52;p3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3"/>
          <p:cNvSpPr txBox="1"/>
          <p:nvPr/>
        </p:nvSpPr>
        <p:spPr>
          <a:xfrm>
            <a:off x="6974780" y="1090922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b="1" i="0" sz="4800" u="none" cap="none" strike="noStrike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7023172" y="2382737"/>
            <a:ext cx="483000" cy="483000"/>
            <a:chOff x="4095775" y="2496725"/>
            <a:chExt cx="483000" cy="483000"/>
          </a:xfrm>
        </p:grpSpPr>
        <p:sp>
          <p:nvSpPr>
            <p:cNvPr id="100" name="Google Shape;100;p3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3" name="Google Shape;103;p3"/>
          <p:cNvCxnSpPr/>
          <p:nvPr/>
        </p:nvCxnSpPr>
        <p:spPr>
          <a:xfrm rot="5400000">
            <a:off x="6995004" y="1895522"/>
            <a:ext cx="596400" cy="234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sm" w="sm" type="none"/>
          </a:ln>
        </p:spPr>
      </p:cxnSp>
      <p:grpSp>
        <p:nvGrpSpPr>
          <p:cNvPr id="104" name="Google Shape;104;p3"/>
          <p:cNvGrpSpPr/>
          <p:nvPr/>
        </p:nvGrpSpPr>
        <p:grpSpPr>
          <a:xfrm>
            <a:off x="521574" y="774788"/>
            <a:ext cx="4871789" cy="4232299"/>
            <a:chOff x="502303" y="962466"/>
            <a:chExt cx="3413290" cy="3036300"/>
          </a:xfrm>
        </p:grpSpPr>
        <p:sp>
          <p:nvSpPr>
            <p:cNvPr id="105" name="Google Shape;105;p3"/>
            <p:cNvSpPr txBox="1"/>
            <p:nvPr/>
          </p:nvSpPr>
          <p:spPr>
            <a:xfrm>
              <a:off x="914393" y="962466"/>
              <a:ext cx="3001200" cy="30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b="1"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definition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exploration and description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Results and findings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Conclusions 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502303" y="1015563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20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510950" y="1377225"/>
            <a:ext cx="67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510950" y="2009825"/>
            <a:ext cx="67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510950" y="2642413"/>
            <a:ext cx="67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457200" y="3275025"/>
            <a:ext cx="67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53F2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2000">
              <a:solidFill>
                <a:srgbClr val="D53F2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510950" y="3867250"/>
            <a:ext cx="67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b2428446c_0_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7" name="Google Shape;117;g19b2428446c_0_19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799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03"/>
              <a:buFont typeface="Fira Sans Extra Condensed"/>
              <a:buChar char="➔"/>
            </a:pPr>
            <a:r>
              <a:rPr b="1" lang="en" sz="2003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Auto insurance</a:t>
            </a:r>
            <a:endParaRPr b="1" sz="2003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55799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03"/>
              <a:buFont typeface="Fira Sans Extra Condensed"/>
              <a:buChar char="➔"/>
            </a:pPr>
            <a:r>
              <a:rPr b="1" lang="en" sz="2003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Rise in Auto insurance claims and impact on insurance companies</a:t>
            </a:r>
            <a:endParaRPr b="1" sz="2003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55799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03"/>
              <a:buFont typeface="Fira Sans Extra Condensed"/>
              <a:buChar char="➔"/>
            </a:pPr>
            <a:r>
              <a:rPr b="1" lang="en" sz="2003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</a:t>
            </a:r>
            <a:r>
              <a:rPr b="1" lang="en" sz="2003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technique</a:t>
            </a:r>
            <a:r>
              <a:rPr b="1" lang="en" sz="2003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as a sustainable approach</a:t>
            </a:r>
            <a:endParaRPr b="1" sz="2003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55799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03"/>
              <a:buFont typeface="Fira Sans Extra Condensed"/>
              <a:buChar char="➔"/>
            </a:pPr>
            <a:r>
              <a:rPr b="1" lang="en" sz="2003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Previous ML studies and research gap</a:t>
            </a:r>
            <a:endParaRPr b="1" sz="2003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55799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03"/>
              <a:buFont typeface="Fira Sans Extra Condensed"/>
              <a:buChar char="➔"/>
            </a:pPr>
            <a:r>
              <a:rPr b="1" lang="en" sz="2003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 of the study</a:t>
            </a:r>
            <a:endParaRPr b="1" sz="2003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55799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03"/>
              <a:buFont typeface="Fira Sans Extra Condensed"/>
              <a:buChar char="➔"/>
            </a:pPr>
            <a:r>
              <a:rPr b="1" lang="en" sz="2003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Brief description of the dataset</a:t>
            </a:r>
            <a:endParaRPr b="1" sz="2003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b2428446c_0_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graphicFrame>
        <p:nvGraphicFramePr>
          <p:cNvPr id="123" name="Google Shape;123;g19b2428446c_0_29"/>
          <p:cNvGraphicFramePr/>
          <p:nvPr/>
        </p:nvGraphicFramePr>
        <p:xfrm>
          <a:off x="2090200" y="1273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{DC12C2A5-5296-41DF-85F3-4CE13516D410}</a:tableStyleId>
              </a:tblPr>
              <a:tblGrid>
                <a:gridCol w="968275"/>
                <a:gridCol w="968275"/>
                <a:gridCol w="968275"/>
                <a:gridCol w="968275"/>
                <a:gridCol w="968275"/>
                <a:gridCol w="968275"/>
                <a:gridCol w="968275"/>
              </a:tblGrid>
              <a:tr h="55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Lifetime Value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Income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Monthly Premium Auto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Months Since Last Claim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Months Since Policy Inception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Open Complaints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300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9134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9134.00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9134.00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9134.00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9134.00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9134.00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300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8004.940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37657.38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93.22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15.10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48.06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300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std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6870.968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30379.90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34.41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10.07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27.91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300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1898.008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300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25%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3994.252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300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5780.182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33889.50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300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75%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8962.167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62320.00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109.00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300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83325.381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99981.00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298.00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g19b2428446c_0_29"/>
          <p:cNvSpPr txBox="1"/>
          <p:nvPr/>
        </p:nvSpPr>
        <p:spPr>
          <a:xfrm>
            <a:off x="285775" y="843750"/>
            <a:ext cx="594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Table 1: Descriptive statistics of some of the numeric variables in the dataset</a:t>
            </a:r>
            <a:endParaRPr/>
          </a:p>
        </p:txBody>
      </p:sp>
      <p:grpSp>
        <p:nvGrpSpPr>
          <p:cNvPr id="125" name="Google Shape;125;g19b2428446c_0_29"/>
          <p:cNvGrpSpPr/>
          <p:nvPr/>
        </p:nvGrpSpPr>
        <p:grpSpPr>
          <a:xfrm>
            <a:off x="183583" y="1716133"/>
            <a:ext cx="1740750" cy="2478151"/>
            <a:chOff x="3525722" y="1985800"/>
            <a:chExt cx="2702609" cy="2746178"/>
          </a:xfrm>
        </p:grpSpPr>
        <p:sp>
          <p:nvSpPr>
            <p:cNvPr id="126" name="Google Shape;126;g19b2428446c_0_29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9b2428446c_0_29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9b2428446c_0_29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9b2428446c_0_29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9b2428446c_0_29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19b2428446c_0_29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19b2428446c_0_29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19b2428446c_0_29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19b2428446c_0_29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19b2428446c_0_29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19b2428446c_0_29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19b2428446c_0_29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19b2428446c_0_29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19b2428446c_0_29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19b2428446c_0_29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19b2428446c_0_29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19b2428446c_0_29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19b2428446c_0_29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19b2428446c_0_29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19b2428446c_0_29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19b2428446c_0_29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19b2428446c_0_29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19b2428446c_0_29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19b2428446c_0_29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19b2428446c_0_29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19b2428446c_0_29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19b2428446c_0_29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19b2428446c_0_29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19b2428446c_0_29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19b2428446c_0_29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19b2428446c_0_29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19b2428446c_0_29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9b2428446c_0_29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19b2428446c_0_29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19b2428446c_0_29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19b2428446c_0_29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19b2428446c_0_29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19b2428446c_0_29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19b2428446c_0_29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19b2428446c_0_29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19b2428446c_0_29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19b2428446c_0_29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19b2428446c_0_29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19b2428446c_0_29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19b2428446c_0_29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19b2428446c_0_29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19b2428446c_0_29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19b2428446c_0_29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19b2428446c_0_29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19b2428446c_0_29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19b2428446c_0_29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19b2428446c_0_29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19b2428446c_0_29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19b2428446c_0_29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19b2428446c_0_29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19b2428446c_0_29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19b2428446c_0_29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b2428446c_3_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88" name="Google Shape;188;g19b2428446c_3_9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Checked for missing values : 0 missing values → No actions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Checked for duplicated rows: but 163 duplicated rows → Removed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g19b2428446c_3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523" y="688375"/>
            <a:ext cx="2288825" cy="40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b2428446c_3_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Visualization</a:t>
            </a:r>
            <a:endParaRPr/>
          </a:p>
        </p:txBody>
      </p:sp>
      <p:pic>
        <p:nvPicPr>
          <p:cNvPr id="195" name="Google Shape;195;g19b2428446c_3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075" y="1311975"/>
            <a:ext cx="5030050" cy="39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9b2428446c_3_17"/>
          <p:cNvSpPr txBox="1"/>
          <p:nvPr/>
        </p:nvSpPr>
        <p:spPr>
          <a:xfrm>
            <a:off x="532525" y="782875"/>
            <a:ext cx="433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Correlation Heat Map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b2428446c_3_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202" name="Google Shape;202;g19b2428446c_3_25"/>
          <p:cNvSpPr txBox="1"/>
          <p:nvPr/>
        </p:nvSpPr>
        <p:spPr>
          <a:xfrm>
            <a:off x="532525" y="951750"/>
            <a:ext cx="755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Plotting the relationship between the independent variables (State, Response, Coverage, Education,etc…and the dependent/target variable (Total Claim Amount)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03" name="Google Shape;203;g19b2428446c_3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0200"/>
            <a:ext cx="8839200" cy="162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b2428446c_3_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09" name="Google Shape;209;g19b2428446c_3_34"/>
          <p:cNvSpPr txBox="1"/>
          <p:nvPr/>
        </p:nvSpPr>
        <p:spPr>
          <a:xfrm>
            <a:off x="532525" y="951750"/>
            <a:ext cx="75594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</a:t>
            </a: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encoding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of the features are non-numeric, we must transform them via feature encoding, since we wish to use a regression model. We will be using a simple label encoder that turns the target labels to values between 0 and n_labelclasses - 1.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0" name="Google Shape;210;g19b2428446c_3_34"/>
          <p:cNvSpPr txBox="1"/>
          <p:nvPr/>
        </p:nvSpPr>
        <p:spPr>
          <a:xfrm>
            <a:off x="457200" y="2526750"/>
            <a:ext cx="75594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splitting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11" name="Google Shape;211;g19b2428446c_3_3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700" y="2051425"/>
            <a:ext cx="5000625" cy="30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b2428446c_0_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217" name="Google Shape;217;g19b2428446c_0_34"/>
          <p:cNvPicPr preferRelativeResize="0"/>
          <p:nvPr/>
        </p:nvPicPr>
        <p:blipFill rotWithShape="1">
          <a:blip r:embed="rId3">
            <a:alphaModFix/>
          </a:blip>
          <a:srcRect b="12603" l="5520" r="17698" t="52893"/>
          <a:stretch/>
        </p:blipFill>
        <p:spPr>
          <a:xfrm>
            <a:off x="457200" y="1473301"/>
            <a:ext cx="5590826" cy="23833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9b2428446c_0_34"/>
          <p:cNvSpPr txBox="1"/>
          <p:nvPr/>
        </p:nvSpPr>
        <p:spPr>
          <a:xfrm>
            <a:off x="6159575" y="1860950"/>
            <a:ext cx="2374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LinearRegression()</a:t>
            </a:r>
            <a:endParaRPr b="1" sz="11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DecisionTreeRegressor()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