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handoutMasterIdLst>
    <p:handoutMasterId r:id="rId17"/>
  </p:handoutMasterIdLst>
  <p:sldIdLst>
    <p:sldId id="256" r:id="rId2"/>
    <p:sldId id="262" r:id="rId3"/>
    <p:sldId id="264" r:id="rId4"/>
    <p:sldId id="265" r:id="rId5"/>
    <p:sldId id="267" r:id="rId6"/>
    <p:sldId id="268" r:id="rId7"/>
    <p:sldId id="269" r:id="rId8"/>
    <p:sldId id="270" r:id="rId9"/>
    <p:sldId id="271" r:id="rId10"/>
    <p:sldId id="272" r:id="rId11"/>
    <p:sldId id="273" r:id="rId12"/>
    <p:sldId id="259" r:id="rId13"/>
    <p:sldId id="261" r:id="rId14"/>
    <p:sldId id="275"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7"/>
    <a:srgbClr val="E0E0E0"/>
    <a:srgbClr val="D6EAF8"/>
    <a:srgbClr val="EADAB8"/>
    <a:srgbClr val="DABE82"/>
    <a:srgbClr val="E8D3B9"/>
    <a:srgbClr val="C4A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53" autoAdjust="0"/>
  </p:normalViewPr>
  <p:slideViewPr>
    <p:cSldViewPr snapToGrid="0">
      <p:cViewPr varScale="1">
        <p:scale>
          <a:sx n="86" d="100"/>
          <a:sy n="86" d="100"/>
        </p:scale>
        <p:origin x="513" y="42"/>
      </p:cViewPr>
      <p:guideLst/>
    </p:cSldViewPr>
  </p:slideViewPr>
  <p:notesTextViewPr>
    <p:cViewPr>
      <p:scale>
        <a:sx n="1" d="1"/>
        <a:sy n="1" d="1"/>
      </p:scale>
      <p:origin x="0" y="0"/>
    </p:cViewPr>
  </p:notesTextViewPr>
  <p:notesViewPr>
    <p:cSldViewPr snapToGrid="0">
      <p:cViewPr varScale="1">
        <p:scale>
          <a:sx n="129" d="100"/>
          <a:sy n="129" d="100"/>
        </p:scale>
        <p:origin x="4604"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35F3C2-7F9F-9345-7764-4D6176567C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a:extLst>
              <a:ext uri="{FF2B5EF4-FFF2-40B4-BE49-F238E27FC236}">
                <a16:creationId xmlns:a16="http://schemas.microsoft.com/office/drawing/2014/main" id="{EB1FFFC2-3DD9-D161-3CFC-E83FCE0779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3069A2-C3F6-4081-B1AB-8D760EE424CE}" type="datetimeFigureOut">
              <a:rPr lang="pl-PL" smtClean="0"/>
              <a:t>03.10.2024</a:t>
            </a:fld>
            <a:endParaRPr lang="pl-PL"/>
          </a:p>
        </p:txBody>
      </p:sp>
      <p:sp>
        <p:nvSpPr>
          <p:cNvPr id="4" name="Footer Placeholder 3">
            <a:extLst>
              <a:ext uri="{FF2B5EF4-FFF2-40B4-BE49-F238E27FC236}">
                <a16:creationId xmlns:a16="http://schemas.microsoft.com/office/drawing/2014/main" id="{19997754-55A4-5D8B-340D-E76FC899A5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a:extLst>
              <a:ext uri="{FF2B5EF4-FFF2-40B4-BE49-F238E27FC236}">
                <a16:creationId xmlns:a16="http://schemas.microsoft.com/office/drawing/2014/main" id="{D5B92D00-390A-B60A-AA4D-D067651DCB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AE4F13-B091-4E0E-9220-49A142B044D9}" type="slidenum">
              <a:rPr lang="pl-PL" smtClean="0"/>
              <a:t>‹#›</a:t>
            </a:fld>
            <a:endParaRPr lang="pl-PL"/>
          </a:p>
        </p:txBody>
      </p:sp>
    </p:spTree>
    <p:extLst>
      <p:ext uri="{BB962C8B-B14F-4D97-AF65-F5344CB8AC3E}">
        <p14:creationId xmlns:p14="http://schemas.microsoft.com/office/powerpoint/2010/main" val="341184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31221-F8E4-4014-8698-73F505210C60}" type="datetimeFigureOut">
              <a:rPr lang="pl-PL" smtClean="0"/>
              <a:t>03.10.2024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655DE-FF30-4D5D-A50E-CFE6AC1E1D06}" type="slidenum">
              <a:rPr lang="pl-PL" smtClean="0"/>
              <a:t>‹#›</a:t>
            </a:fld>
            <a:endParaRPr lang="pl-PL"/>
          </a:p>
        </p:txBody>
      </p:sp>
    </p:spTree>
    <p:extLst>
      <p:ext uri="{BB962C8B-B14F-4D97-AF65-F5344CB8AC3E}">
        <p14:creationId xmlns:p14="http://schemas.microsoft.com/office/powerpoint/2010/main" val="13393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l-PL" dirty="0" err="1"/>
              <a:t>Intro</a:t>
            </a:r>
            <a:r>
              <a:rPr lang="pl-PL" dirty="0"/>
              <a:t>:</a:t>
            </a:r>
            <a:br>
              <a:rPr lang="pl-PL" dirty="0"/>
            </a:br>
            <a:r>
              <a:rPr lang="pl-PL" sz="1200" b="0" i="0" u="none" strike="noStrike" baseline="0" dirty="0" err="1">
                <a:latin typeface="CIDFont+F1"/>
              </a:rPr>
              <a:t>Universities</a:t>
            </a:r>
            <a:r>
              <a:rPr lang="pl-PL" sz="1200" b="0" i="0" u="none" strike="noStrike" baseline="0" dirty="0">
                <a:latin typeface="CIDFont+F1"/>
              </a:rPr>
              <a:t> as </a:t>
            </a:r>
            <a:r>
              <a:rPr lang="pl-PL" sz="1200" b="0" i="0" u="none" strike="noStrike" baseline="0" dirty="0" err="1">
                <a:latin typeface="CIDFont+F1"/>
              </a:rPr>
              <a:t>engines</a:t>
            </a:r>
            <a:r>
              <a:rPr lang="pl-PL" sz="1200" b="0" i="0" u="none" strike="noStrike" baseline="0" dirty="0">
                <a:latin typeface="CIDFont+F1"/>
              </a:rPr>
              <a:t> for </a:t>
            </a:r>
            <a:r>
              <a:rPr lang="pl-PL" sz="1200" b="0" i="0" u="none" strike="noStrike" baseline="0" dirty="0" err="1">
                <a:latin typeface="CIDFont+F1"/>
              </a:rPr>
              <a:t>social</a:t>
            </a:r>
            <a:r>
              <a:rPr lang="pl-PL" sz="1200" dirty="0">
                <a:latin typeface="CIDFont+F1"/>
              </a:rPr>
              <a:t>, </a:t>
            </a:r>
            <a:r>
              <a:rPr lang="pl-PL" sz="1200" dirty="0" err="1">
                <a:latin typeface="CIDFont+F1"/>
              </a:rPr>
              <a:t>economical</a:t>
            </a:r>
            <a:r>
              <a:rPr lang="pl-PL" sz="1200" dirty="0">
                <a:latin typeface="CIDFont+F1"/>
              </a:rPr>
              <a:t> </a:t>
            </a:r>
            <a:r>
              <a:rPr lang="pl-PL" sz="1200" dirty="0" err="1">
                <a:latin typeface="CIDFont+F1"/>
              </a:rPr>
              <a:t>an</a:t>
            </a:r>
            <a:r>
              <a:rPr lang="pl-PL" sz="1200" dirty="0">
                <a:latin typeface="CIDFont+F1"/>
              </a:rPr>
              <a:t> </a:t>
            </a:r>
            <a:r>
              <a:rPr lang="pl-PL" sz="1200" dirty="0" err="1">
                <a:latin typeface="CIDFont+F1"/>
              </a:rPr>
              <a:t>cultural</a:t>
            </a:r>
            <a:r>
              <a:rPr lang="pl-PL" sz="1200" dirty="0">
                <a:latin typeface="CIDFont+F1"/>
              </a:rPr>
              <a:t> development</a:t>
            </a:r>
            <a:endParaRPr lang="pl-PL" sz="1200" b="0" i="0" u="none" strike="noStrike" baseline="30000" dirty="0">
              <a:latin typeface="CIDFont+F1"/>
            </a:endParaRPr>
          </a:p>
          <a:p>
            <a:pPr algn="l"/>
            <a:r>
              <a:rPr lang="pl-PL" sz="1200" dirty="0">
                <a:latin typeface="CIDFont+F1"/>
              </a:rPr>
              <a:t>Technical </a:t>
            </a:r>
            <a:r>
              <a:rPr lang="pl-PL" sz="1200" dirty="0" err="1">
                <a:latin typeface="CIDFont+F1"/>
              </a:rPr>
              <a:t>universities</a:t>
            </a:r>
            <a:r>
              <a:rPr lang="pl-PL" sz="1200" dirty="0">
                <a:latin typeface="CIDFont+F1"/>
              </a:rPr>
              <a:t> </a:t>
            </a:r>
            <a:r>
              <a:rPr lang="pl-PL" sz="1200" dirty="0" err="1">
                <a:latin typeface="CIDFont+F1"/>
              </a:rPr>
              <a:t>has</a:t>
            </a:r>
            <a:r>
              <a:rPr lang="pl-PL" sz="1200" dirty="0">
                <a:latin typeface="CIDFont+F1"/>
              </a:rPr>
              <a:t> a </a:t>
            </a:r>
            <a:r>
              <a:rPr lang="pl-PL" sz="1200" dirty="0" err="1">
                <a:latin typeface="CIDFont+F1"/>
              </a:rPr>
              <a:t>significant</a:t>
            </a:r>
            <a:r>
              <a:rPr lang="pl-PL" sz="1200" dirty="0">
                <a:latin typeface="CIDFont+F1"/>
              </a:rPr>
              <a:t> role for the </a:t>
            </a:r>
            <a:r>
              <a:rPr lang="pl-PL" sz="1200" dirty="0" err="1">
                <a:latin typeface="CIDFont+F1"/>
              </a:rPr>
              <a:t>economical</a:t>
            </a:r>
            <a:r>
              <a:rPr lang="pl-PL" sz="1200" dirty="0">
                <a:latin typeface="CIDFont+F1"/>
              </a:rPr>
              <a:t> </a:t>
            </a:r>
            <a:r>
              <a:rPr lang="pl-PL" sz="1200" dirty="0" err="1">
                <a:latin typeface="CIDFont+F1"/>
              </a:rPr>
              <a:t>growth</a:t>
            </a:r>
            <a:r>
              <a:rPr lang="pl-PL" sz="1200" dirty="0">
                <a:latin typeface="CIDFont+F1"/>
              </a:rPr>
              <a:t> </a:t>
            </a:r>
            <a:r>
              <a:rPr lang="pl-PL" sz="1200" dirty="0" err="1">
                <a:latin typeface="CIDFont+F1"/>
              </a:rPr>
              <a:t>through</a:t>
            </a:r>
            <a:r>
              <a:rPr lang="pl-PL" sz="1200" dirty="0">
                <a:latin typeface="CIDFont+F1"/>
              </a:rPr>
              <a:t> </a:t>
            </a:r>
            <a:r>
              <a:rPr lang="pl-PL" sz="1200" dirty="0" err="1">
                <a:latin typeface="CIDFont+F1"/>
              </a:rPr>
              <a:t>creation</a:t>
            </a:r>
            <a:r>
              <a:rPr lang="pl-PL" sz="1200" dirty="0">
                <a:latin typeface="CIDFont+F1"/>
              </a:rPr>
              <a:t> of </a:t>
            </a:r>
            <a:r>
              <a:rPr lang="pl-PL" sz="1200" dirty="0" err="1">
                <a:latin typeface="CIDFont+F1"/>
              </a:rPr>
              <a:t>innovations</a:t>
            </a:r>
            <a:r>
              <a:rPr lang="pl-PL" sz="1200" dirty="0">
                <a:latin typeface="CIDFont+F1"/>
              </a:rPr>
              <a:t> for </a:t>
            </a:r>
            <a:r>
              <a:rPr lang="pl-PL" sz="1200" dirty="0" err="1">
                <a:latin typeface="CIDFont+F1"/>
              </a:rPr>
              <a:t>technologies</a:t>
            </a:r>
            <a:r>
              <a:rPr lang="pl-PL" sz="1200" dirty="0">
                <a:latin typeface="CIDFont+F1"/>
              </a:rPr>
              <a:t> </a:t>
            </a:r>
            <a:endParaRPr lang="pl-PL" sz="1200" b="0" i="0" u="none" strike="noStrike" baseline="0" dirty="0">
              <a:latin typeface="CIDFont+F1"/>
            </a:endParaRPr>
          </a:p>
          <a:p>
            <a:pPr algn="l"/>
            <a:endParaRPr lang="pl-PL" sz="1200" b="0" i="0" u="none" strike="noStrike" baseline="0" dirty="0">
              <a:latin typeface="CIDFont+F1"/>
            </a:endParaRPr>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1</a:t>
            </a:fld>
            <a:endParaRPr lang="pl-PL"/>
          </a:p>
        </p:txBody>
      </p:sp>
    </p:spTree>
    <p:extLst>
      <p:ext uri="{BB962C8B-B14F-4D97-AF65-F5344CB8AC3E}">
        <p14:creationId xmlns:p14="http://schemas.microsoft.com/office/powerpoint/2010/main" val="353301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t>features typical of</a:t>
            </a:r>
            <a:r>
              <a:rPr lang="pl-PL" sz="1200" b="0" i="0" u="none" strike="noStrike" baseline="0" dirty="0"/>
              <a:t> </a:t>
            </a:r>
            <a:r>
              <a:rPr lang="en-US" sz="1200" b="0" i="0" u="none" strike="noStrike" baseline="0" dirty="0"/>
              <a:t>academic culture,</a:t>
            </a:r>
            <a:endParaRPr lang="pl-PL" sz="1200" b="0" i="0" u="none" strike="noStrike" baseline="0" dirty="0"/>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2</a:t>
            </a:fld>
            <a:endParaRPr lang="pl-PL"/>
          </a:p>
        </p:txBody>
      </p:sp>
    </p:spTree>
    <p:extLst>
      <p:ext uri="{BB962C8B-B14F-4D97-AF65-F5344CB8AC3E}">
        <p14:creationId xmlns:p14="http://schemas.microsoft.com/office/powerpoint/2010/main" val="279653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t>Universities, due to the complexity of relationships between many groups of people associated</a:t>
            </a:r>
            <a:r>
              <a:rPr lang="pl-PL" sz="1200" b="0" i="0" u="none" strike="noStrike" baseline="0" dirty="0"/>
              <a:t> </a:t>
            </a:r>
            <a:r>
              <a:rPr lang="en-US" sz="1200" b="0" i="0" u="none" strike="noStrike" baseline="0" dirty="0"/>
              <a:t>with them, often with divergent interests, are a particularly challenging environment for implementing</a:t>
            </a:r>
            <a:r>
              <a:rPr lang="pl-PL" sz="1200" b="0" i="0" u="none" strike="noStrike" baseline="0" dirty="0"/>
              <a:t> </a:t>
            </a:r>
            <a:r>
              <a:rPr lang="en-US" sz="1200" b="0" i="0" u="none" strike="noStrike" baseline="0" dirty="0"/>
              <a:t>modern, mature quality management systems, which is confirmed by the results of the literature research</a:t>
            </a:r>
            <a:r>
              <a:rPr lang="pl-PL" sz="1200" b="0" i="0" u="none" strike="noStrike" baseline="0" dirty="0"/>
              <a:t> </a:t>
            </a:r>
            <a:r>
              <a:rPr lang="pl-PL" sz="1200" b="0" i="0" u="none" strike="noStrike" baseline="0" dirty="0" err="1"/>
              <a:t>conducted</a:t>
            </a:r>
            <a:r>
              <a:rPr lang="pl-PL" sz="1200" b="0" i="0" u="none" strike="noStrike" baseline="0" dirty="0"/>
              <a:t>.</a:t>
            </a:r>
          </a:p>
          <a:p>
            <a:endParaRPr lang="pl-PL" sz="1200" b="0" i="0" u="none" strike="noStrike" baseline="0" dirty="0"/>
          </a:p>
          <a:p>
            <a:r>
              <a:rPr lang="en-US" sz="1200" b="0" i="0" u="none" strike="noStrike" baseline="0" dirty="0"/>
              <a:t>complexity of the structure</a:t>
            </a:r>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3</a:t>
            </a:fld>
            <a:endParaRPr lang="pl-PL"/>
          </a:p>
        </p:txBody>
      </p:sp>
    </p:spTree>
    <p:extLst>
      <p:ext uri="{BB962C8B-B14F-4D97-AF65-F5344CB8AC3E}">
        <p14:creationId xmlns:p14="http://schemas.microsoft.com/office/powerpoint/2010/main" val="412127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t>difficulties in defining the customer</a:t>
            </a:r>
            <a:endParaRPr lang="pl-PL" sz="1200" b="0" i="0" u="none" strike="noStrik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u="none" strike="noStrike" baseline="0" dirty="0" err="1"/>
              <a:t>Since</a:t>
            </a:r>
            <a:r>
              <a:rPr lang="pl-PL" sz="1200" b="0" i="0" u="none" strike="noStrike" baseline="0" dirty="0"/>
              <a:t> </a:t>
            </a:r>
            <a:r>
              <a:rPr lang="en-US" sz="1200" b="0" i="0" u="none" strike="noStrike" baseline="0" dirty="0"/>
              <a:t>the idea of customer centricity lies at the foundation of contemporary quality management philosophies,</a:t>
            </a:r>
            <a:r>
              <a:rPr lang="pl-PL" sz="1200" b="0" i="0" u="none" strike="noStrike" baseline="0" dirty="0"/>
              <a:t> </a:t>
            </a:r>
            <a:r>
              <a:rPr lang="en-US" sz="1200" b="0" i="0" u="none" strike="noStrike" baseline="0" dirty="0"/>
              <a:t>when the customer cannot be unequivocally identified, the basic goals of quality improvement activities</a:t>
            </a:r>
            <a:r>
              <a:rPr lang="pl-PL" sz="1200" b="0" i="0" u="none" strike="noStrike" baseline="0" dirty="0"/>
              <a:t> </a:t>
            </a:r>
            <a:r>
              <a:rPr lang="pl-PL" sz="1200" b="0" i="0" u="none" strike="noStrike" baseline="0" dirty="0" err="1"/>
              <a:t>become</a:t>
            </a:r>
            <a:r>
              <a:rPr lang="pl-PL" sz="1200" b="0" i="0" u="none" strike="noStrike" baseline="0" dirty="0"/>
              <a:t> </a:t>
            </a:r>
            <a:r>
              <a:rPr lang="pl-PL" sz="1200" b="0" i="0" u="none" strike="noStrike" baseline="0" dirty="0" err="1"/>
              <a:t>unclear</a:t>
            </a:r>
            <a:r>
              <a:rPr lang="pl-PL" sz="1200" b="0" i="0" u="none" strike="noStrike"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CIDFont+F1"/>
              </a:rPr>
              <a:t>Nowadays, in the context of universities, the concept of the customer is commonly</a:t>
            </a:r>
            <a:r>
              <a:rPr lang="pl-PL" sz="1200" b="0" i="0" u="none" strike="noStrike" baseline="0" dirty="0">
                <a:latin typeface="CIDFont+F1"/>
              </a:rPr>
              <a:t> </a:t>
            </a:r>
            <a:r>
              <a:rPr lang="en-US" sz="1200" b="0" i="0" u="none" strike="noStrike" baseline="0" dirty="0">
                <a:latin typeface="CIDFont+F1"/>
              </a:rPr>
              <a:t>replaced by the concept of stakeholders. Therefore, the author suggests that stakeholder analysis and</a:t>
            </a:r>
            <a:r>
              <a:rPr lang="pl-PL" sz="1200" b="0" i="0" u="none" strike="noStrike" baseline="0" dirty="0">
                <a:latin typeface="CIDFont+F1"/>
              </a:rPr>
              <a:t> </a:t>
            </a:r>
            <a:r>
              <a:rPr lang="en-US" sz="1200" b="0" i="0" u="none" strike="noStrike" baseline="0" dirty="0">
                <a:latin typeface="CIDFont+F1"/>
              </a:rPr>
              <a:t>the measurement of stakeholder satisfaction should form the basis of all improvement actions.</a:t>
            </a:r>
            <a:endParaRPr lang="pl-PL" sz="1200" b="0" i="0" u="none" strike="noStrike" baseline="0" dirty="0">
              <a:latin typeface="CIDFont+F1"/>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0" i="0" u="none" strike="noStrike" baseline="0" dirty="0"/>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6</a:t>
            </a:fld>
            <a:endParaRPr lang="pl-PL"/>
          </a:p>
        </p:txBody>
      </p:sp>
    </p:spTree>
    <p:extLst>
      <p:ext uri="{BB962C8B-B14F-4D97-AF65-F5344CB8AC3E}">
        <p14:creationId xmlns:p14="http://schemas.microsoft.com/office/powerpoint/2010/main" val="349275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Graduates</a:t>
            </a:r>
            <a:r>
              <a:rPr lang="pl-PL" dirty="0"/>
              <a:t> </a:t>
            </a:r>
            <a:r>
              <a:rPr lang="pl-PL" dirty="0" err="1"/>
              <a:t>Tracking</a:t>
            </a:r>
            <a:r>
              <a:rPr lang="pl-PL" dirty="0"/>
              <a:t> System</a:t>
            </a:r>
          </a:p>
        </p:txBody>
      </p:sp>
      <p:sp>
        <p:nvSpPr>
          <p:cNvPr id="4" name="Slide Number Placeholder 3"/>
          <p:cNvSpPr>
            <a:spLocks noGrp="1"/>
          </p:cNvSpPr>
          <p:nvPr>
            <p:ph type="sldNum" sz="quarter" idx="5"/>
          </p:nvPr>
        </p:nvSpPr>
        <p:spPr/>
        <p:txBody>
          <a:bodyPr/>
          <a:lstStyle/>
          <a:p>
            <a:fld id="{95B655DE-FF30-4D5D-A50E-CFE6AC1E1D06}" type="slidenum">
              <a:rPr lang="pl-PL" smtClean="0"/>
              <a:t>9</a:t>
            </a:fld>
            <a:endParaRPr lang="pl-PL"/>
          </a:p>
        </p:txBody>
      </p:sp>
    </p:spTree>
    <p:extLst>
      <p:ext uri="{BB962C8B-B14F-4D97-AF65-F5344CB8AC3E}">
        <p14:creationId xmlns:p14="http://schemas.microsoft.com/office/powerpoint/2010/main" val="29185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Ad. 3. </a:t>
            </a:r>
            <a:r>
              <a:rPr lang="en-US" dirty="0"/>
              <a:t>Number of rights for awarding the degree</a:t>
            </a:r>
            <a:r>
              <a:rPr lang="pl-PL" dirty="0"/>
              <a:t> of </a:t>
            </a:r>
            <a:r>
              <a:rPr lang="pl-PL" dirty="0" err="1"/>
              <a:t>doctor</a:t>
            </a:r>
            <a:r>
              <a:rPr lang="pl-PL" dirty="0"/>
              <a:t> </a:t>
            </a:r>
            <a:r>
              <a:rPr lang="pl-PL" dirty="0" err="1"/>
              <a:t>habilitus</a:t>
            </a:r>
            <a:endParaRPr lang="pl-PL" dirty="0"/>
          </a:p>
        </p:txBody>
      </p:sp>
      <p:sp>
        <p:nvSpPr>
          <p:cNvPr id="4" name="Symbol zastępczy numeru slajdu 3"/>
          <p:cNvSpPr>
            <a:spLocks noGrp="1"/>
          </p:cNvSpPr>
          <p:nvPr>
            <p:ph type="sldNum" sz="quarter" idx="5"/>
          </p:nvPr>
        </p:nvSpPr>
        <p:spPr/>
        <p:txBody>
          <a:bodyPr/>
          <a:lstStyle/>
          <a:p>
            <a:fld id="{95B655DE-FF30-4D5D-A50E-CFE6AC1E1D06}" type="slidenum">
              <a:rPr lang="pl-PL" smtClean="0"/>
              <a:t>11</a:t>
            </a:fld>
            <a:endParaRPr lang="pl-PL"/>
          </a:p>
        </p:txBody>
      </p:sp>
    </p:spTree>
    <p:extLst>
      <p:ext uri="{BB962C8B-B14F-4D97-AF65-F5344CB8AC3E}">
        <p14:creationId xmlns:p14="http://schemas.microsoft.com/office/powerpoint/2010/main" val="3999551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l-PL" sz="1200" b="0" i="0" u="none" strike="noStrike" baseline="0" dirty="0">
                <a:latin typeface="CIDFont+F1"/>
              </a:rPr>
              <a:t>The </a:t>
            </a:r>
            <a:r>
              <a:rPr lang="pl-PL" sz="1200" b="0" i="0" u="none" strike="noStrike" baseline="0" dirty="0" err="1">
                <a:latin typeface="CIDFont+F1"/>
              </a:rPr>
              <a:t>context</a:t>
            </a:r>
            <a:r>
              <a:rPr lang="pl-PL" sz="1200" b="0" i="0" u="none" strike="noStrike" baseline="0" dirty="0">
                <a:latin typeface="CIDFont+F1"/>
              </a:rPr>
              <a:t> of the </a:t>
            </a:r>
            <a:r>
              <a:rPr lang="en-US" sz="1200" b="0" i="0" u="none" strike="noStrike" baseline="0" dirty="0">
                <a:latin typeface="CIDFont+F1"/>
              </a:rPr>
              <a:t>specificity of organizations such as universities has allowed for the development and proposition of tools,</a:t>
            </a:r>
            <a:r>
              <a:rPr lang="pl-PL" sz="1200" b="0" i="0" u="none" strike="noStrike" baseline="0" dirty="0">
                <a:latin typeface="CIDFont+F1"/>
              </a:rPr>
              <a:t> </a:t>
            </a:r>
            <a:r>
              <a:rPr lang="en-US" sz="1200" b="0" i="0" u="none" strike="noStrike" baseline="0" dirty="0">
                <a:latin typeface="CIDFont+F1"/>
              </a:rPr>
              <a:t>the application of which will be a practical manifestation of stakeholder centrism in organizational management.</a:t>
            </a:r>
            <a:endParaRPr lang="pl-PL" sz="1200" b="0" i="0" u="none" strike="noStrike" baseline="0" dirty="0">
              <a:latin typeface="CIDFont+F1"/>
            </a:endParaRPr>
          </a:p>
          <a:p>
            <a:pPr algn="l"/>
            <a:r>
              <a:rPr lang="pl-PL" sz="1200" dirty="0" err="1">
                <a:latin typeface="CIDFont+F1"/>
              </a:rPr>
              <a:t>Cognitive</a:t>
            </a:r>
            <a:r>
              <a:rPr lang="pl-PL" sz="1200" dirty="0">
                <a:latin typeface="CIDFont+F1"/>
              </a:rPr>
              <a:t> </a:t>
            </a:r>
            <a:r>
              <a:rPr lang="pl-PL" sz="1200" dirty="0" err="1">
                <a:latin typeface="CIDFont+F1"/>
              </a:rPr>
              <a:t>goal</a:t>
            </a:r>
            <a:r>
              <a:rPr lang="pl-PL" sz="1200" dirty="0">
                <a:latin typeface="CIDFont+F1"/>
              </a:rPr>
              <a:t>: </a:t>
            </a:r>
            <a:r>
              <a:rPr lang="en-US" sz="1200" b="0" i="0" u="none" strike="noStrike" baseline="0" dirty="0">
                <a:latin typeface="CIDFont+F3"/>
              </a:rPr>
              <a:t>identify effective methods from the perspective of improving the quality management</a:t>
            </a:r>
            <a:r>
              <a:rPr lang="pl-PL" sz="1200" b="0" i="0" u="none" strike="noStrike" baseline="0" dirty="0">
                <a:latin typeface="CIDFont+F3"/>
              </a:rPr>
              <a:t> </a:t>
            </a:r>
            <a:r>
              <a:rPr lang="en-US" sz="1200" b="0" i="0" u="none" strike="noStrike" baseline="0" dirty="0">
                <a:latin typeface="CIDFont+F3"/>
              </a:rPr>
              <a:t>system, through the measurement and analysis of stakeholder satisfaction levels as an</a:t>
            </a:r>
            <a:r>
              <a:rPr lang="pl-PL" sz="1200" b="0" i="0" u="none" strike="noStrike" baseline="0" dirty="0">
                <a:latin typeface="CIDFont+F3"/>
              </a:rPr>
              <a:t> </a:t>
            </a:r>
            <a:r>
              <a:rPr lang="pl-PL" sz="1200" b="0" i="0" u="none" strike="noStrike" baseline="0" dirty="0" err="1">
                <a:latin typeface="CIDFont+F3"/>
              </a:rPr>
              <a:t>indicator</a:t>
            </a:r>
            <a:r>
              <a:rPr lang="pl-PL" sz="1200" b="0" i="0" u="none" strike="noStrike" baseline="0" dirty="0">
                <a:latin typeface="CIDFont+F3"/>
              </a:rPr>
              <a:t> of </a:t>
            </a:r>
            <a:r>
              <a:rPr lang="pl-PL" sz="1200" b="0" i="0" u="none" strike="noStrike" baseline="0" dirty="0" err="1">
                <a:latin typeface="CIDFont+F3"/>
              </a:rPr>
              <a:t>quality</a:t>
            </a:r>
            <a:endParaRPr lang="pl-PL" sz="1200" b="0" i="0" u="none" strike="noStrike" baseline="0" dirty="0">
              <a:latin typeface="CIDFont+F3"/>
            </a:endParaRPr>
          </a:p>
          <a:p>
            <a:pPr algn="l"/>
            <a:r>
              <a:rPr lang="pl-PL" sz="1200" dirty="0">
                <a:latin typeface="CIDFont+F1"/>
              </a:rPr>
              <a:t>U</a:t>
            </a:r>
            <a:r>
              <a:rPr lang="en-US" sz="1200" b="0" i="0" u="none" strike="noStrike" baseline="0" dirty="0" err="1">
                <a:latin typeface="CIDFont+F1"/>
              </a:rPr>
              <a:t>tilitarian</a:t>
            </a:r>
            <a:r>
              <a:rPr lang="en-US" sz="1200" b="0" i="0" u="none" strike="noStrike" baseline="0" dirty="0">
                <a:latin typeface="CIDFont+F1"/>
              </a:rPr>
              <a:t> goal</a:t>
            </a:r>
            <a:r>
              <a:rPr lang="pl-PL" sz="1200" b="0" i="0" u="none" strike="noStrike" baseline="0" dirty="0">
                <a:latin typeface="CIDFont+F1"/>
              </a:rPr>
              <a:t>:</a:t>
            </a:r>
            <a:r>
              <a:rPr lang="en-US" sz="1200" b="0" i="0" u="none" strike="noStrike" baseline="0" dirty="0">
                <a:latin typeface="CIDFont+F1"/>
              </a:rPr>
              <a:t> </a:t>
            </a:r>
            <a:r>
              <a:rPr lang="en-US" sz="1200" b="0" i="0" u="none" strike="noStrike" baseline="0" dirty="0">
                <a:latin typeface="CIDFont+F3"/>
              </a:rPr>
              <a:t>development of a method for improving the quality</a:t>
            </a:r>
            <a:r>
              <a:rPr lang="pl-PL" sz="1200" b="0" i="0" u="none" strike="noStrike" baseline="0" dirty="0">
                <a:latin typeface="CIDFont+F3"/>
              </a:rPr>
              <a:t> </a:t>
            </a:r>
            <a:r>
              <a:rPr lang="en-US" sz="1200" b="0" i="0" u="none" strike="noStrike" baseline="0" dirty="0">
                <a:latin typeface="CIDFont+F3"/>
              </a:rPr>
              <a:t>management system of universities, adapted to the specifics of Polish technical universities, using the</a:t>
            </a:r>
            <a:r>
              <a:rPr lang="pl-PL" sz="1200" b="0" i="0" u="none" strike="noStrike" baseline="0" dirty="0">
                <a:latin typeface="CIDFont+F3"/>
              </a:rPr>
              <a:t> </a:t>
            </a:r>
            <a:r>
              <a:rPr lang="en-US" sz="1200" b="0" i="0" u="none" strike="noStrike" baseline="0" dirty="0">
                <a:latin typeface="CIDFont+F3"/>
              </a:rPr>
              <a:t>measurement of satisfaction of various stakeholder groups as one of the indicators of the university’s</a:t>
            </a:r>
            <a:r>
              <a:rPr lang="pl-PL" sz="1200" b="0" i="0" u="none" strike="noStrike" baseline="0" dirty="0">
                <a:latin typeface="CIDFont+F3"/>
              </a:rPr>
              <a:t> performance</a:t>
            </a:r>
            <a:endParaRPr lang="pl-PL" sz="1200" b="0" i="0" u="none" strike="noStrike" baseline="0" dirty="0">
              <a:latin typeface="CIDFont+F1"/>
            </a:endParaRPr>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12</a:t>
            </a:fld>
            <a:endParaRPr lang="pl-PL"/>
          </a:p>
        </p:txBody>
      </p:sp>
    </p:spTree>
    <p:extLst>
      <p:ext uri="{BB962C8B-B14F-4D97-AF65-F5344CB8AC3E}">
        <p14:creationId xmlns:p14="http://schemas.microsoft.com/office/powerpoint/2010/main" val="417207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t>The notion of quality of education and conditions of its quantification at the</a:t>
            </a:r>
            <a:r>
              <a:rPr lang="pl-PL" sz="1200" b="0" i="0" u="none" strike="noStrike" baseline="0" dirty="0"/>
              <a:t> </a:t>
            </a:r>
            <a:r>
              <a:rPr lang="en-US" sz="1200" b="0" i="0" u="none" strike="noStrike" baseline="0" dirty="0"/>
              <a:t>universities</a:t>
            </a:r>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13</a:t>
            </a:fld>
            <a:endParaRPr lang="pl-PL"/>
          </a:p>
        </p:txBody>
      </p:sp>
    </p:spTree>
    <p:extLst>
      <p:ext uri="{BB962C8B-B14F-4D97-AF65-F5344CB8AC3E}">
        <p14:creationId xmlns:p14="http://schemas.microsoft.com/office/powerpoint/2010/main" val="4248253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solidFill>
          <a:srgbClr val="003767"/>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41E694-2710-DC70-AA0B-4C28B299034C}"/>
              </a:ext>
            </a:extLst>
          </p:cNvPr>
          <p:cNvSpPr>
            <a:spLocks noGrp="1"/>
          </p:cNvSpPr>
          <p:nvPr>
            <p:ph type="ctrTitle"/>
          </p:nvPr>
        </p:nvSpPr>
        <p:spPr>
          <a:xfrm>
            <a:off x="1524000" y="2181142"/>
            <a:ext cx="9144000" cy="2387600"/>
          </a:xfrm>
        </p:spPr>
        <p:txBody>
          <a:bodyPr anchor="b"/>
          <a:lstStyle>
            <a:lvl1pPr algn="ctr">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Podtytuł 2">
            <a:extLst>
              <a:ext uri="{FF2B5EF4-FFF2-40B4-BE49-F238E27FC236}">
                <a16:creationId xmlns:a16="http://schemas.microsoft.com/office/drawing/2014/main" id="{7AB01FE5-8F8F-0DB7-1ECC-5EE73454C42F}"/>
              </a:ext>
            </a:extLst>
          </p:cNvPr>
          <p:cNvSpPr>
            <a:spLocks noGrp="1"/>
          </p:cNvSpPr>
          <p:nvPr>
            <p:ph type="subTitle" idx="1"/>
          </p:nvPr>
        </p:nvSpPr>
        <p:spPr>
          <a:xfrm>
            <a:off x="1524000" y="4856746"/>
            <a:ext cx="9144000" cy="401053"/>
          </a:xfrm>
        </p:spPr>
        <p:txBody>
          <a:bodyP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pl-PL" dirty="0"/>
          </a:p>
        </p:txBody>
      </p:sp>
      <p:sp>
        <p:nvSpPr>
          <p:cNvPr id="4" name="Symbol zastępczy daty 3">
            <a:extLst>
              <a:ext uri="{FF2B5EF4-FFF2-40B4-BE49-F238E27FC236}">
                <a16:creationId xmlns:a16="http://schemas.microsoft.com/office/drawing/2014/main" id="{D7C0CAD3-795D-063D-FA5B-9906B732836E}"/>
              </a:ext>
            </a:extLst>
          </p:cNvPr>
          <p:cNvSpPr>
            <a:spLocks noGrp="1"/>
          </p:cNvSpPr>
          <p:nvPr>
            <p:ph type="dt" sz="half" idx="10"/>
          </p:nvPr>
        </p:nvSpPr>
        <p:spPr/>
        <p:txBody>
          <a:bodyPr/>
          <a:lstStyle>
            <a:lvl1pPr>
              <a:defRPr>
                <a:solidFill>
                  <a:schemeClr val="bg1"/>
                </a:solidFill>
              </a:defRPr>
            </a:lvl1pPr>
          </a:lstStyle>
          <a:p>
            <a:fld id="{F0EF8B8A-156A-435C-AD97-E523B40FBEC6}" type="datetime1">
              <a:rPr lang="pl-PL" smtClean="0"/>
              <a:t>03.10.2024</a:t>
            </a:fld>
            <a:endParaRPr lang="pl-PL" dirty="0"/>
          </a:p>
        </p:txBody>
      </p:sp>
      <p:sp>
        <p:nvSpPr>
          <p:cNvPr id="5" name="Symbol zastępczy stopki 4">
            <a:extLst>
              <a:ext uri="{FF2B5EF4-FFF2-40B4-BE49-F238E27FC236}">
                <a16:creationId xmlns:a16="http://schemas.microsoft.com/office/drawing/2014/main" id="{3D7C33F6-E414-7164-B185-D5897F9389BA}"/>
              </a:ext>
            </a:extLst>
          </p:cNvPr>
          <p:cNvSpPr>
            <a:spLocks noGrp="1"/>
          </p:cNvSpPr>
          <p:nvPr>
            <p:ph type="ftr" sz="quarter" idx="11"/>
          </p:nvPr>
        </p:nvSpPr>
        <p:spPr/>
        <p:txBody>
          <a:bodyPr/>
          <a:lstStyle>
            <a:lvl1pPr>
              <a:defRPr>
                <a:solidFill>
                  <a:schemeClr val="bg1"/>
                </a:solidFill>
              </a:defRPr>
            </a:lvl1pPr>
          </a:lstStyle>
          <a:p>
            <a:endParaRPr lang="pl-PL" dirty="0"/>
          </a:p>
        </p:txBody>
      </p:sp>
      <p:sp>
        <p:nvSpPr>
          <p:cNvPr id="6" name="Symbol zastępczy numeru slajdu 5">
            <a:extLst>
              <a:ext uri="{FF2B5EF4-FFF2-40B4-BE49-F238E27FC236}">
                <a16:creationId xmlns:a16="http://schemas.microsoft.com/office/drawing/2014/main" id="{2775EE83-6C96-117D-25D0-83AB1D8F1BC5}"/>
              </a:ext>
            </a:extLst>
          </p:cNvPr>
          <p:cNvSpPr>
            <a:spLocks noGrp="1"/>
          </p:cNvSpPr>
          <p:nvPr>
            <p:ph type="sldNum" sz="quarter" idx="12"/>
          </p:nvPr>
        </p:nvSpPr>
        <p:spPr/>
        <p:txBody>
          <a:bodyPr/>
          <a:lstStyle>
            <a:lvl1pPr>
              <a:defRPr>
                <a:solidFill>
                  <a:schemeClr val="bg1"/>
                </a:solidFill>
              </a:defRPr>
            </a:lvl1pPr>
          </a:lstStyle>
          <a:p>
            <a:fld id="{ADC9AAA0-29FB-4B62-AB65-7094BA6E939A}" type="slidenum">
              <a:rPr lang="pl-PL" smtClean="0"/>
              <a:pPr/>
              <a:t>‹#›</a:t>
            </a:fld>
            <a:endParaRPr lang="pl-PL" dirty="0"/>
          </a:p>
        </p:txBody>
      </p:sp>
      <p:pic>
        <p:nvPicPr>
          <p:cNvPr id="8" name="Picture 7">
            <a:extLst>
              <a:ext uri="{FF2B5EF4-FFF2-40B4-BE49-F238E27FC236}">
                <a16:creationId xmlns:a16="http://schemas.microsoft.com/office/drawing/2014/main" id="{5C01B713-E988-267E-19AD-5E75F3B5BB59}"/>
              </a:ext>
            </a:extLst>
          </p:cNvPr>
          <p:cNvPicPr>
            <a:picLocks noChangeAspect="1"/>
          </p:cNvPicPr>
          <p:nvPr userDrawn="1"/>
        </p:nvPicPr>
        <p:blipFill>
          <a:blip r:embed="rId2">
            <a:extLst>
              <a:ext uri="{28A0092B-C50C-407E-A947-70E740481C1C}">
                <a14:useLocalDpi xmlns:a14="http://schemas.microsoft.com/office/drawing/2010/main" val="0"/>
              </a:ext>
            </a:extLst>
          </a:blip>
          <a:srcRect t="36750" b="36856"/>
          <a:stretch/>
        </p:blipFill>
        <p:spPr>
          <a:xfrm>
            <a:off x="2856000" y="330201"/>
            <a:ext cx="6480000" cy="1219200"/>
          </a:xfrm>
          <a:prstGeom prst="rect">
            <a:avLst/>
          </a:prstGeom>
        </p:spPr>
      </p:pic>
    </p:spTree>
    <p:extLst>
      <p:ext uri="{BB962C8B-B14F-4D97-AF65-F5344CB8AC3E}">
        <p14:creationId xmlns:p14="http://schemas.microsoft.com/office/powerpoint/2010/main" val="208265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2864CF-6415-3C6F-154C-6FAA81035910}"/>
              </a:ext>
            </a:extLst>
          </p:cNvPr>
          <p:cNvSpPr>
            <a:spLocks noGrp="1"/>
          </p:cNvSpPr>
          <p:nvPr>
            <p:ph type="title"/>
          </p:nvPr>
        </p:nvSpPr>
        <p:spPr/>
        <p:txBody>
          <a:bodyPr/>
          <a:lstStyle/>
          <a:p>
            <a:r>
              <a:rPr lang="en-US"/>
              <a:t>Click to edit Master title style</a:t>
            </a:r>
            <a:endParaRPr lang="pl-PL"/>
          </a:p>
        </p:txBody>
      </p:sp>
      <p:sp>
        <p:nvSpPr>
          <p:cNvPr id="3" name="Symbol zastępczy tytułu pionowego 2">
            <a:extLst>
              <a:ext uri="{FF2B5EF4-FFF2-40B4-BE49-F238E27FC236}">
                <a16:creationId xmlns:a16="http://schemas.microsoft.com/office/drawing/2014/main" id="{BC88A7EA-6470-2884-E80D-942F1E423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ymbol zastępczy daty 3">
            <a:extLst>
              <a:ext uri="{FF2B5EF4-FFF2-40B4-BE49-F238E27FC236}">
                <a16:creationId xmlns:a16="http://schemas.microsoft.com/office/drawing/2014/main" id="{F08F0408-AD79-CD39-4B59-383C3A2F0141}"/>
              </a:ext>
            </a:extLst>
          </p:cNvPr>
          <p:cNvSpPr>
            <a:spLocks noGrp="1"/>
          </p:cNvSpPr>
          <p:nvPr>
            <p:ph type="dt" sz="half" idx="10"/>
          </p:nvPr>
        </p:nvSpPr>
        <p:spPr/>
        <p:txBody>
          <a:bodyPr/>
          <a:lstStyle/>
          <a:p>
            <a:fld id="{6D267998-9FE6-4DC5-B510-9D5DDF5DDD4E}" type="datetime1">
              <a:rPr lang="pl-PL" smtClean="0"/>
              <a:t>03.10.2024</a:t>
            </a:fld>
            <a:endParaRPr lang="pl-PL"/>
          </a:p>
        </p:txBody>
      </p:sp>
      <p:sp>
        <p:nvSpPr>
          <p:cNvPr id="5" name="Symbol zastępczy stopki 4">
            <a:extLst>
              <a:ext uri="{FF2B5EF4-FFF2-40B4-BE49-F238E27FC236}">
                <a16:creationId xmlns:a16="http://schemas.microsoft.com/office/drawing/2014/main" id="{8A65E4D3-B85B-9620-829B-5F31903BEC4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72F47B7-77B6-AB4C-E3D1-CBDA9348045D}"/>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70378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59B8AF65-E0EA-121C-433A-3C51CD8C3F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Symbol zastępczy tytułu pionowego 2">
            <a:extLst>
              <a:ext uri="{FF2B5EF4-FFF2-40B4-BE49-F238E27FC236}">
                <a16:creationId xmlns:a16="http://schemas.microsoft.com/office/drawing/2014/main" id="{B962C26D-E3AD-E249-1AFD-F7E28C4FC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ymbol zastępczy daty 3">
            <a:extLst>
              <a:ext uri="{FF2B5EF4-FFF2-40B4-BE49-F238E27FC236}">
                <a16:creationId xmlns:a16="http://schemas.microsoft.com/office/drawing/2014/main" id="{96D10DC6-3932-5213-7DF0-58158F88569A}"/>
              </a:ext>
            </a:extLst>
          </p:cNvPr>
          <p:cNvSpPr>
            <a:spLocks noGrp="1"/>
          </p:cNvSpPr>
          <p:nvPr>
            <p:ph type="dt" sz="half" idx="10"/>
          </p:nvPr>
        </p:nvSpPr>
        <p:spPr/>
        <p:txBody>
          <a:bodyPr/>
          <a:lstStyle/>
          <a:p>
            <a:fld id="{0D4DDDB4-675E-47A0-B021-EDCA5866B50A}" type="datetime1">
              <a:rPr lang="pl-PL" smtClean="0"/>
              <a:t>03.10.2024</a:t>
            </a:fld>
            <a:endParaRPr lang="pl-PL"/>
          </a:p>
        </p:txBody>
      </p:sp>
      <p:sp>
        <p:nvSpPr>
          <p:cNvPr id="5" name="Symbol zastępczy stopki 4">
            <a:extLst>
              <a:ext uri="{FF2B5EF4-FFF2-40B4-BE49-F238E27FC236}">
                <a16:creationId xmlns:a16="http://schemas.microsoft.com/office/drawing/2014/main" id="{D4AB1BC6-51F2-CF63-9DC9-E0FBC8007C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3F8AB48-97AF-7B65-E7E6-B7DD3036191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36506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869BEB-8675-6127-D69D-7E3305B5A0DD}"/>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Symbol zastępczy zawartości 2">
            <a:extLst>
              <a:ext uri="{FF2B5EF4-FFF2-40B4-BE49-F238E27FC236}">
                <a16:creationId xmlns:a16="http://schemas.microsoft.com/office/drawing/2014/main" id="{C28CE976-2BB5-5094-27A2-7E4E8AAE4A7D}"/>
              </a:ext>
            </a:extLst>
          </p:cNvPr>
          <p:cNvSpPr>
            <a:spLocks noGrp="1"/>
          </p:cNvSpPr>
          <p:nvPr>
            <p:ph idx="1"/>
          </p:nvPr>
        </p:nvSpPr>
        <p:spPr/>
        <p:txBody>
          <a:bodyPr/>
          <a:lstStyle>
            <a:lvl1pPr>
              <a:lnSpc>
                <a:spcPct val="100000"/>
              </a:lnSpc>
              <a:defRPr sz="2600">
                <a:solidFill>
                  <a:schemeClr val="tx1"/>
                </a:solidFill>
                <a:latin typeface="Arial" panose="020B0604020202020204" pitchFamily="34" charset="0"/>
                <a:cs typeface="Arial" panose="020B0604020202020204" pitchFamily="34" charset="0"/>
              </a:defRPr>
            </a:lvl1pPr>
            <a:lvl2pPr>
              <a:lnSpc>
                <a:spcPct val="100000"/>
              </a:lnSpc>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Symbol zastępczy daty 3">
            <a:extLst>
              <a:ext uri="{FF2B5EF4-FFF2-40B4-BE49-F238E27FC236}">
                <a16:creationId xmlns:a16="http://schemas.microsoft.com/office/drawing/2014/main" id="{BAD664DE-B4F8-2F78-06B8-88716C3416A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A999596-79E2-47B9-BE05-8BA149DDBEB8}" type="datetime1">
              <a:rPr lang="pl-PL" smtClean="0"/>
              <a:t>03.10.2024</a:t>
            </a:fld>
            <a:endParaRPr lang="pl-PL" dirty="0"/>
          </a:p>
        </p:txBody>
      </p:sp>
      <p:sp>
        <p:nvSpPr>
          <p:cNvPr id="5" name="Symbol zastępczy stopki 4">
            <a:extLst>
              <a:ext uri="{FF2B5EF4-FFF2-40B4-BE49-F238E27FC236}">
                <a16:creationId xmlns:a16="http://schemas.microsoft.com/office/drawing/2014/main" id="{FF3638B3-B44D-71D4-E038-8E47680539E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pl-PL" dirty="0"/>
          </a:p>
        </p:txBody>
      </p:sp>
      <p:sp>
        <p:nvSpPr>
          <p:cNvPr id="6" name="Symbol zastępczy numeru slajdu 5">
            <a:extLst>
              <a:ext uri="{FF2B5EF4-FFF2-40B4-BE49-F238E27FC236}">
                <a16:creationId xmlns:a16="http://schemas.microsoft.com/office/drawing/2014/main" id="{8233A1D5-2EF8-2213-7071-2D3CF6E6A2EE}"/>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DC9AAA0-29FB-4B62-AB65-7094BA6E939A}" type="slidenum">
              <a:rPr lang="pl-PL" smtClean="0"/>
              <a:pPr/>
              <a:t>‹#›</a:t>
            </a:fld>
            <a:endParaRPr lang="pl-PL" dirty="0"/>
          </a:p>
        </p:txBody>
      </p:sp>
    </p:spTree>
    <p:extLst>
      <p:ext uri="{BB962C8B-B14F-4D97-AF65-F5344CB8AC3E}">
        <p14:creationId xmlns:p14="http://schemas.microsoft.com/office/powerpoint/2010/main" val="333948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543898-FB18-3778-640D-97EA06F7E6FE}"/>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Symbol zastępczy tekstu 2">
            <a:extLst>
              <a:ext uri="{FF2B5EF4-FFF2-40B4-BE49-F238E27FC236}">
                <a16:creationId xmlns:a16="http://schemas.microsoft.com/office/drawing/2014/main" id="{4356E99A-378B-AAF0-05BE-E796E10E7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ymbol zastępczy daty 3">
            <a:extLst>
              <a:ext uri="{FF2B5EF4-FFF2-40B4-BE49-F238E27FC236}">
                <a16:creationId xmlns:a16="http://schemas.microsoft.com/office/drawing/2014/main" id="{B313CC89-FC40-F723-0714-CBFD16A2C695}"/>
              </a:ext>
            </a:extLst>
          </p:cNvPr>
          <p:cNvSpPr>
            <a:spLocks noGrp="1"/>
          </p:cNvSpPr>
          <p:nvPr>
            <p:ph type="dt" sz="half" idx="10"/>
          </p:nvPr>
        </p:nvSpPr>
        <p:spPr/>
        <p:txBody>
          <a:bodyPr/>
          <a:lstStyle/>
          <a:p>
            <a:fld id="{75B5E9CE-1D79-43DA-9F33-E75AC39DFDD8}" type="datetime1">
              <a:rPr lang="pl-PL" smtClean="0"/>
              <a:t>03.10.2024</a:t>
            </a:fld>
            <a:endParaRPr lang="pl-PL"/>
          </a:p>
        </p:txBody>
      </p:sp>
      <p:sp>
        <p:nvSpPr>
          <p:cNvPr id="5" name="Symbol zastępczy stopki 4">
            <a:extLst>
              <a:ext uri="{FF2B5EF4-FFF2-40B4-BE49-F238E27FC236}">
                <a16:creationId xmlns:a16="http://schemas.microsoft.com/office/drawing/2014/main" id="{66E4DC45-3793-16DB-EB42-8004102548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13B5448-4169-0D78-C0EB-60FEFF69E6D5}"/>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02109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C9C6F1-4D8A-C5BE-183C-9BDECD373E0E}"/>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Symbol zastępczy zawartości 2">
            <a:extLst>
              <a:ext uri="{FF2B5EF4-FFF2-40B4-BE49-F238E27FC236}">
                <a16:creationId xmlns:a16="http://schemas.microsoft.com/office/drawing/2014/main" id="{15E89BCF-C4D5-5083-2CF9-E76B3B10C9B3}"/>
              </a:ext>
            </a:extLst>
          </p:cNvPr>
          <p:cNvSpPr>
            <a:spLocks noGrp="1"/>
          </p:cNvSpPr>
          <p:nvPr>
            <p:ph sz="half" idx="1"/>
          </p:nvPr>
        </p:nvSpPr>
        <p:spPr>
          <a:xfrm>
            <a:off x="838200" y="1825625"/>
            <a:ext cx="5181600" cy="4351338"/>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Symbol zastępczy zawartości 3">
            <a:extLst>
              <a:ext uri="{FF2B5EF4-FFF2-40B4-BE49-F238E27FC236}">
                <a16:creationId xmlns:a16="http://schemas.microsoft.com/office/drawing/2014/main" id="{8502A009-8DBF-4E9E-1996-450FC9112701}"/>
              </a:ext>
            </a:extLst>
          </p:cNvPr>
          <p:cNvSpPr>
            <a:spLocks noGrp="1"/>
          </p:cNvSpPr>
          <p:nvPr>
            <p:ph sz="half" idx="2"/>
          </p:nvPr>
        </p:nvSpPr>
        <p:spPr>
          <a:xfrm>
            <a:off x="6172200" y="1825625"/>
            <a:ext cx="5181600" cy="4351338"/>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5" name="Symbol zastępczy daty 4">
            <a:extLst>
              <a:ext uri="{FF2B5EF4-FFF2-40B4-BE49-F238E27FC236}">
                <a16:creationId xmlns:a16="http://schemas.microsoft.com/office/drawing/2014/main" id="{7649A601-D281-CE22-9ABB-B3275184819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C3477A2-E204-4FE0-9357-9D746BEC6204}" type="datetime1">
              <a:rPr lang="pl-PL" smtClean="0"/>
              <a:t>03.10.2024</a:t>
            </a:fld>
            <a:endParaRPr lang="pl-PL" dirty="0"/>
          </a:p>
        </p:txBody>
      </p:sp>
      <p:sp>
        <p:nvSpPr>
          <p:cNvPr id="6" name="Symbol zastępczy stopki 5">
            <a:extLst>
              <a:ext uri="{FF2B5EF4-FFF2-40B4-BE49-F238E27FC236}">
                <a16:creationId xmlns:a16="http://schemas.microsoft.com/office/drawing/2014/main" id="{77E23703-4411-3366-AEAA-E2D567FD43F9}"/>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pl-PL" dirty="0"/>
          </a:p>
        </p:txBody>
      </p:sp>
      <p:sp>
        <p:nvSpPr>
          <p:cNvPr id="7" name="Symbol zastępczy numeru slajdu 6">
            <a:extLst>
              <a:ext uri="{FF2B5EF4-FFF2-40B4-BE49-F238E27FC236}">
                <a16:creationId xmlns:a16="http://schemas.microsoft.com/office/drawing/2014/main" id="{16CCF723-4BD4-F792-B3E6-E4BCC23F7CDC}"/>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DC9AAA0-29FB-4B62-AB65-7094BA6E939A}" type="slidenum">
              <a:rPr lang="pl-PL" smtClean="0"/>
              <a:pPr/>
              <a:t>‹#›</a:t>
            </a:fld>
            <a:endParaRPr lang="pl-PL" dirty="0"/>
          </a:p>
        </p:txBody>
      </p:sp>
    </p:spTree>
    <p:extLst>
      <p:ext uri="{BB962C8B-B14F-4D97-AF65-F5344CB8AC3E}">
        <p14:creationId xmlns:p14="http://schemas.microsoft.com/office/powerpoint/2010/main" val="259039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F9BE3-1A7A-3F29-93BC-DDF03845F142}"/>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Symbol zastępczy tekstu 2">
            <a:extLst>
              <a:ext uri="{FF2B5EF4-FFF2-40B4-BE49-F238E27FC236}">
                <a16:creationId xmlns:a16="http://schemas.microsoft.com/office/drawing/2014/main" id="{65EBE2AE-0A06-8AA1-BAE3-101D778E8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Symbol zastępczy zawartości 3">
            <a:extLst>
              <a:ext uri="{FF2B5EF4-FFF2-40B4-BE49-F238E27FC236}">
                <a16:creationId xmlns:a16="http://schemas.microsoft.com/office/drawing/2014/main" id="{37451D39-E75D-BFBF-39F8-1E6C6220B493}"/>
              </a:ext>
            </a:extLst>
          </p:cNvPr>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5" name="Symbol zastępczy tekstu 4">
            <a:extLst>
              <a:ext uri="{FF2B5EF4-FFF2-40B4-BE49-F238E27FC236}">
                <a16:creationId xmlns:a16="http://schemas.microsoft.com/office/drawing/2014/main" id="{04CB4574-A8FD-733A-12BB-EB1AB2FA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ymbol zastępczy zawartości 5">
            <a:extLst>
              <a:ext uri="{FF2B5EF4-FFF2-40B4-BE49-F238E27FC236}">
                <a16:creationId xmlns:a16="http://schemas.microsoft.com/office/drawing/2014/main" id="{70012007-1553-99D3-F36D-1C2BF29D95CD}"/>
              </a:ext>
            </a:extLst>
          </p:cNvPr>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7" name="Symbol zastępczy daty 6">
            <a:extLst>
              <a:ext uri="{FF2B5EF4-FFF2-40B4-BE49-F238E27FC236}">
                <a16:creationId xmlns:a16="http://schemas.microsoft.com/office/drawing/2014/main" id="{F375FB15-9B36-FAB1-EFE1-15AF72C655B9}"/>
              </a:ext>
            </a:extLst>
          </p:cNvPr>
          <p:cNvSpPr>
            <a:spLocks noGrp="1"/>
          </p:cNvSpPr>
          <p:nvPr>
            <p:ph type="dt" sz="half" idx="10"/>
          </p:nvPr>
        </p:nvSpPr>
        <p:spPr/>
        <p:txBody>
          <a:bodyPr/>
          <a:lstStyle/>
          <a:p>
            <a:fld id="{ABFFCD06-3475-4CDD-804B-4C2809B5A13A}" type="datetime1">
              <a:rPr lang="pl-PL" smtClean="0"/>
              <a:t>03.10.2024</a:t>
            </a:fld>
            <a:endParaRPr lang="pl-PL"/>
          </a:p>
        </p:txBody>
      </p:sp>
      <p:sp>
        <p:nvSpPr>
          <p:cNvPr id="8" name="Symbol zastępczy stopki 7">
            <a:extLst>
              <a:ext uri="{FF2B5EF4-FFF2-40B4-BE49-F238E27FC236}">
                <a16:creationId xmlns:a16="http://schemas.microsoft.com/office/drawing/2014/main" id="{E1778F47-D2B8-25DF-A8F7-D3821FBA4F7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8A86CAC6-0317-66E8-C21D-2B3D8BE468A7}"/>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98511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47FDD4-53BC-0499-48C0-154E20F220D9}"/>
              </a:ext>
            </a:extLst>
          </p:cNvPr>
          <p:cNvSpPr>
            <a:spLocks noGrp="1"/>
          </p:cNvSpPr>
          <p:nvPr>
            <p:ph type="title"/>
          </p:nvPr>
        </p:nvSpPr>
        <p:spPr/>
        <p:txBody>
          <a:bodyPr/>
          <a:lstStyle/>
          <a:p>
            <a:r>
              <a:rPr lang="en-US"/>
              <a:t>Click to edit Master title style</a:t>
            </a:r>
            <a:endParaRPr lang="pl-PL"/>
          </a:p>
        </p:txBody>
      </p:sp>
      <p:sp>
        <p:nvSpPr>
          <p:cNvPr id="3" name="Symbol zastępczy daty 2">
            <a:extLst>
              <a:ext uri="{FF2B5EF4-FFF2-40B4-BE49-F238E27FC236}">
                <a16:creationId xmlns:a16="http://schemas.microsoft.com/office/drawing/2014/main" id="{10DDEB75-05E5-D8DF-A406-EF5A88593547}"/>
              </a:ext>
            </a:extLst>
          </p:cNvPr>
          <p:cNvSpPr>
            <a:spLocks noGrp="1"/>
          </p:cNvSpPr>
          <p:nvPr>
            <p:ph type="dt" sz="half" idx="10"/>
          </p:nvPr>
        </p:nvSpPr>
        <p:spPr/>
        <p:txBody>
          <a:bodyPr/>
          <a:lstStyle/>
          <a:p>
            <a:fld id="{D5BDAB46-48FF-4D68-9F01-A14A7B3B09A5}" type="datetime1">
              <a:rPr lang="pl-PL" smtClean="0"/>
              <a:t>03.10.2024</a:t>
            </a:fld>
            <a:endParaRPr lang="pl-PL"/>
          </a:p>
        </p:txBody>
      </p:sp>
      <p:sp>
        <p:nvSpPr>
          <p:cNvPr id="4" name="Symbol zastępczy stopki 3">
            <a:extLst>
              <a:ext uri="{FF2B5EF4-FFF2-40B4-BE49-F238E27FC236}">
                <a16:creationId xmlns:a16="http://schemas.microsoft.com/office/drawing/2014/main" id="{E98E4CC4-BD6E-F287-570B-81BF2F9B7FD1}"/>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CB11CCA6-72FC-9106-4660-B9E57498D6E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37103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8AB074DC-1C64-7403-23F6-8B72F2328B8A}"/>
              </a:ext>
            </a:extLst>
          </p:cNvPr>
          <p:cNvSpPr>
            <a:spLocks noGrp="1"/>
          </p:cNvSpPr>
          <p:nvPr>
            <p:ph type="dt" sz="half" idx="10"/>
          </p:nvPr>
        </p:nvSpPr>
        <p:spPr/>
        <p:txBody>
          <a:bodyPr/>
          <a:lstStyle/>
          <a:p>
            <a:fld id="{3723169C-5DAD-43A4-A9F4-0546DD4F92EF}" type="datetime1">
              <a:rPr lang="pl-PL" smtClean="0"/>
              <a:t>03.10.2024</a:t>
            </a:fld>
            <a:endParaRPr lang="pl-PL"/>
          </a:p>
        </p:txBody>
      </p:sp>
      <p:sp>
        <p:nvSpPr>
          <p:cNvPr id="3" name="Symbol zastępczy stopki 2">
            <a:extLst>
              <a:ext uri="{FF2B5EF4-FFF2-40B4-BE49-F238E27FC236}">
                <a16:creationId xmlns:a16="http://schemas.microsoft.com/office/drawing/2014/main" id="{581A3F8A-F06A-A128-6CAA-56320B8B0152}"/>
              </a:ext>
            </a:extLst>
          </p:cNvPr>
          <p:cNvSpPr>
            <a:spLocks noGrp="1"/>
          </p:cNvSpPr>
          <p:nvPr>
            <p:ph type="ftr" sz="quarter" idx="11"/>
          </p:nvPr>
        </p:nvSpPr>
        <p:spPr/>
        <p:txBody>
          <a:bodyPr/>
          <a:lstStyle/>
          <a:p>
            <a:endParaRPr lang="pl-PL" dirty="0"/>
          </a:p>
        </p:txBody>
      </p:sp>
      <p:sp>
        <p:nvSpPr>
          <p:cNvPr id="4" name="Symbol zastępczy numeru slajdu 3">
            <a:extLst>
              <a:ext uri="{FF2B5EF4-FFF2-40B4-BE49-F238E27FC236}">
                <a16:creationId xmlns:a16="http://schemas.microsoft.com/office/drawing/2014/main" id="{074F0F96-69A6-864D-047F-A1E6024B3472}"/>
              </a:ext>
            </a:extLst>
          </p:cNvPr>
          <p:cNvSpPr>
            <a:spLocks noGrp="1"/>
          </p:cNvSpPr>
          <p:nvPr>
            <p:ph type="sldNum" sz="quarter" idx="12"/>
          </p:nvPr>
        </p:nvSpPr>
        <p:spPr/>
        <p:txBody>
          <a:bodyPr/>
          <a:lstStyle/>
          <a:p>
            <a:fld id="{ADC9AAA0-29FB-4B62-AB65-7094BA6E939A}" type="slidenum">
              <a:rPr lang="pl-PL" smtClean="0"/>
              <a:t>‹#›</a:t>
            </a:fld>
            <a:endParaRPr lang="pl-PL"/>
          </a:p>
        </p:txBody>
      </p:sp>
      <p:pic>
        <p:nvPicPr>
          <p:cNvPr id="6" name="Picture 5">
            <a:extLst>
              <a:ext uri="{FF2B5EF4-FFF2-40B4-BE49-F238E27FC236}">
                <a16:creationId xmlns:a16="http://schemas.microsoft.com/office/drawing/2014/main" id="{7F766CC3-00EB-4811-0A79-EE6AC37DD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5726" y="0"/>
            <a:ext cx="9620548" cy="6858000"/>
          </a:xfrm>
          <a:prstGeom prst="rect">
            <a:avLst/>
          </a:prstGeom>
        </p:spPr>
      </p:pic>
    </p:spTree>
    <p:extLst>
      <p:ext uri="{BB962C8B-B14F-4D97-AF65-F5344CB8AC3E}">
        <p14:creationId xmlns:p14="http://schemas.microsoft.com/office/powerpoint/2010/main" val="315148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184CE5-422A-F08F-9A7D-3280F84C6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Symbol zastępczy zawartości 2">
            <a:extLst>
              <a:ext uri="{FF2B5EF4-FFF2-40B4-BE49-F238E27FC236}">
                <a16:creationId xmlns:a16="http://schemas.microsoft.com/office/drawing/2014/main" id="{9F235C73-348A-F8F6-4649-082C30DE8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ymbol zastępczy tekstu 3">
            <a:extLst>
              <a:ext uri="{FF2B5EF4-FFF2-40B4-BE49-F238E27FC236}">
                <a16:creationId xmlns:a16="http://schemas.microsoft.com/office/drawing/2014/main" id="{06006204-8BC4-766A-4A3E-9C78F14D3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ymbol zastępczy daty 4">
            <a:extLst>
              <a:ext uri="{FF2B5EF4-FFF2-40B4-BE49-F238E27FC236}">
                <a16:creationId xmlns:a16="http://schemas.microsoft.com/office/drawing/2014/main" id="{88D535CB-CCDC-158B-11B1-CD9C40F5D012}"/>
              </a:ext>
            </a:extLst>
          </p:cNvPr>
          <p:cNvSpPr>
            <a:spLocks noGrp="1"/>
          </p:cNvSpPr>
          <p:nvPr>
            <p:ph type="dt" sz="half" idx="10"/>
          </p:nvPr>
        </p:nvSpPr>
        <p:spPr/>
        <p:txBody>
          <a:bodyPr/>
          <a:lstStyle/>
          <a:p>
            <a:fld id="{84232DA5-5ACB-4357-B607-7FAA6ABE8D2E}" type="datetime1">
              <a:rPr lang="pl-PL" smtClean="0"/>
              <a:t>03.10.2024</a:t>
            </a:fld>
            <a:endParaRPr lang="pl-PL"/>
          </a:p>
        </p:txBody>
      </p:sp>
      <p:sp>
        <p:nvSpPr>
          <p:cNvPr id="6" name="Symbol zastępczy stopki 5">
            <a:extLst>
              <a:ext uri="{FF2B5EF4-FFF2-40B4-BE49-F238E27FC236}">
                <a16:creationId xmlns:a16="http://schemas.microsoft.com/office/drawing/2014/main" id="{43D60152-3D2D-8316-8589-2782702D25E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50A7F0A-AB17-1EB8-D19B-E155D4D237A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5969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E5AF2C-EA42-1807-E930-732D6280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Symbol zastępczy obrazu 2">
            <a:extLst>
              <a:ext uri="{FF2B5EF4-FFF2-40B4-BE49-F238E27FC236}">
                <a16:creationId xmlns:a16="http://schemas.microsoft.com/office/drawing/2014/main" id="{C957C98B-C356-BA7D-7ACA-EA3F69323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l-PL"/>
          </a:p>
        </p:txBody>
      </p:sp>
      <p:sp>
        <p:nvSpPr>
          <p:cNvPr id="4" name="Symbol zastępczy tekstu 3">
            <a:extLst>
              <a:ext uri="{FF2B5EF4-FFF2-40B4-BE49-F238E27FC236}">
                <a16:creationId xmlns:a16="http://schemas.microsoft.com/office/drawing/2014/main" id="{63DCD9D9-7414-01EC-1761-94BF71EDD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ymbol zastępczy daty 4">
            <a:extLst>
              <a:ext uri="{FF2B5EF4-FFF2-40B4-BE49-F238E27FC236}">
                <a16:creationId xmlns:a16="http://schemas.microsoft.com/office/drawing/2014/main" id="{F16D9C4C-2FE2-B6A9-373F-3C67E54AFFCF}"/>
              </a:ext>
            </a:extLst>
          </p:cNvPr>
          <p:cNvSpPr>
            <a:spLocks noGrp="1"/>
          </p:cNvSpPr>
          <p:nvPr>
            <p:ph type="dt" sz="half" idx="10"/>
          </p:nvPr>
        </p:nvSpPr>
        <p:spPr/>
        <p:txBody>
          <a:bodyPr/>
          <a:lstStyle/>
          <a:p>
            <a:fld id="{D6D8E8D5-B667-465B-923C-8AE64D9B5C50}" type="datetime1">
              <a:rPr lang="pl-PL" smtClean="0"/>
              <a:t>03.10.2024</a:t>
            </a:fld>
            <a:endParaRPr lang="pl-PL"/>
          </a:p>
        </p:txBody>
      </p:sp>
      <p:sp>
        <p:nvSpPr>
          <p:cNvPr id="6" name="Symbol zastępczy stopki 5">
            <a:extLst>
              <a:ext uri="{FF2B5EF4-FFF2-40B4-BE49-F238E27FC236}">
                <a16:creationId xmlns:a16="http://schemas.microsoft.com/office/drawing/2014/main" id="{D6EF7CD6-F4D9-B36C-6630-877DF75F74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5AE4303-5956-8AB8-78EE-3538567DE866}"/>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212706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6FCB6DAD-8BDA-D1E7-A03F-18CF4B80B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p>
        </p:txBody>
      </p:sp>
      <p:sp>
        <p:nvSpPr>
          <p:cNvPr id="3" name="Symbol zastępczy tekstu 2">
            <a:extLst>
              <a:ext uri="{FF2B5EF4-FFF2-40B4-BE49-F238E27FC236}">
                <a16:creationId xmlns:a16="http://schemas.microsoft.com/office/drawing/2014/main" id="{1C332C8A-D840-37BF-9134-1085EB86D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a:extLst>
              <a:ext uri="{FF2B5EF4-FFF2-40B4-BE49-F238E27FC236}">
                <a16:creationId xmlns:a16="http://schemas.microsoft.com/office/drawing/2014/main" id="{0C6BF104-03BF-E560-A454-80E28292A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CF5EBC61-B65A-4F86-AC7A-820DD48DEEE0}" type="datetime1">
              <a:rPr lang="pl-PL" smtClean="0"/>
              <a:t>03.10.2024</a:t>
            </a:fld>
            <a:endParaRPr lang="pl-PL" dirty="0"/>
          </a:p>
        </p:txBody>
      </p:sp>
      <p:sp>
        <p:nvSpPr>
          <p:cNvPr id="5" name="Symbol zastępczy stopki 4">
            <a:extLst>
              <a:ext uri="{FF2B5EF4-FFF2-40B4-BE49-F238E27FC236}">
                <a16:creationId xmlns:a16="http://schemas.microsoft.com/office/drawing/2014/main" id="{890B8007-B8F6-90CD-43F0-85C42CED3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pl-PL" dirty="0"/>
          </a:p>
        </p:txBody>
      </p:sp>
      <p:sp>
        <p:nvSpPr>
          <p:cNvPr id="6" name="Symbol zastępczy numeru slajdu 5">
            <a:extLst>
              <a:ext uri="{FF2B5EF4-FFF2-40B4-BE49-F238E27FC236}">
                <a16:creationId xmlns:a16="http://schemas.microsoft.com/office/drawing/2014/main" id="{FB81BDAF-84AF-BBDC-17FD-6B9CB0540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ADC9AAA0-29FB-4B62-AB65-7094BA6E939A}" type="slidenum">
              <a:rPr lang="pl-PL" smtClean="0"/>
              <a:pPr/>
              <a:t>‹#›</a:t>
            </a:fld>
            <a:endParaRPr lang="pl-PL" dirty="0"/>
          </a:p>
        </p:txBody>
      </p:sp>
    </p:spTree>
    <p:extLst>
      <p:ext uri="{BB962C8B-B14F-4D97-AF65-F5344CB8AC3E}">
        <p14:creationId xmlns:p14="http://schemas.microsoft.com/office/powerpoint/2010/main" val="218970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rgbClr val="00376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7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7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37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7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37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9D7799-A4EF-35D7-4BB8-D11444782D5F}"/>
              </a:ext>
            </a:extLst>
          </p:cNvPr>
          <p:cNvSpPr>
            <a:spLocks noGrp="1"/>
          </p:cNvSpPr>
          <p:nvPr>
            <p:ph type="ctrTitle"/>
          </p:nvPr>
        </p:nvSpPr>
        <p:spPr/>
        <p:txBody>
          <a:bodyPr>
            <a:normAutofit/>
          </a:bodyPr>
          <a:lstStyle/>
          <a:p>
            <a:r>
              <a:rPr lang="en-US" sz="3200" b="0" i="0" u="none" strike="noStrike" baseline="0" dirty="0">
                <a:latin typeface="Arial" panose="020B0604020202020204" pitchFamily="34" charset="0"/>
                <a:cs typeface="Arial" panose="020B0604020202020204" pitchFamily="34" charset="0"/>
              </a:rPr>
              <a:t>Stakeholders satisfaction measurement </a:t>
            </a:r>
            <a:br>
              <a:rPr lang="pl-PL" sz="3200" b="0" i="0" u="none" strike="noStrike" baseline="0" dirty="0">
                <a:latin typeface="Arial" panose="020B0604020202020204" pitchFamily="34" charset="0"/>
                <a:cs typeface="Arial" panose="020B0604020202020204" pitchFamily="34" charset="0"/>
              </a:rPr>
            </a:br>
            <a:r>
              <a:rPr lang="en-US" sz="3200" b="0" i="0" u="none" strike="noStrike" baseline="0" dirty="0">
                <a:latin typeface="Arial" panose="020B0604020202020204" pitchFamily="34" charset="0"/>
                <a:cs typeface="Arial" panose="020B0604020202020204" pitchFamily="34" charset="0"/>
              </a:rPr>
              <a:t>for improvement</a:t>
            </a:r>
            <a:r>
              <a:rPr lang="pl-PL" sz="3200" b="0" i="0" u="none" strike="noStrike" baseline="0" dirty="0">
                <a:latin typeface="Arial" panose="020B0604020202020204" pitchFamily="34" charset="0"/>
                <a:cs typeface="Arial" panose="020B0604020202020204" pitchFamily="34" charset="0"/>
              </a:rPr>
              <a:t> </a:t>
            </a:r>
            <a:r>
              <a:rPr lang="en-US" sz="3200" b="0" i="0" u="none" strike="noStrike" baseline="0" dirty="0">
                <a:latin typeface="Arial" panose="020B0604020202020204" pitchFamily="34" charset="0"/>
                <a:cs typeface="Arial" panose="020B0604020202020204" pitchFamily="34" charset="0"/>
              </a:rPr>
              <a:t>of quality management system </a:t>
            </a:r>
            <a:br>
              <a:rPr lang="pl-PL" sz="3200" b="0" i="0" u="none" strike="noStrike" baseline="0" dirty="0">
                <a:latin typeface="Arial" panose="020B0604020202020204" pitchFamily="34" charset="0"/>
                <a:cs typeface="Arial" panose="020B0604020202020204" pitchFamily="34" charset="0"/>
              </a:rPr>
            </a:br>
            <a:r>
              <a:rPr lang="en-US" sz="3200" b="0" i="0" u="none" strike="noStrike" baseline="0" dirty="0">
                <a:latin typeface="Arial" panose="020B0604020202020204" pitchFamily="34" charset="0"/>
                <a:cs typeface="Arial" panose="020B0604020202020204" pitchFamily="34" charset="0"/>
              </a:rPr>
              <a:t>of Polish technical universities</a:t>
            </a:r>
            <a:endParaRPr lang="pl-PL" sz="3200" dirty="0">
              <a:latin typeface="Arial" panose="020B0604020202020204" pitchFamily="34" charset="0"/>
              <a:cs typeface="Arial" panose="020B0604020202020204" pitchFamily="34" charset="0"/>
            </a:endParaRPr>
          </a:p>
        </p:txBody>
      </p:sp>
      <p:sp>
        <p:nvSpPr>
          <p:cNvPr id="3" name="Podtytuł 2">
            <a:extLst>
              <a:ext uri="{FF2B5EF4-FFF2-40B4-BE49-F238E27FC236}">
                <a16:creationId xmlns:a16="http://schemas.microsoft.com/office/drawing/2014/main" id="{28DA0633-C169-56F1-BE82-4CE0776C07E2}"/>
              </a:ext>
            </a:extLst>
          </p:cNvPr>
          <p:cNvSpPr>
            <a:spLocks noGrp="1"/>
          </p:cNvSpPr>
          <p:nvPr>
            <p:ph type="subTitle" idx="1"/>
          </p:nvPr>
        </p:nvSpPr>
        <p:spPr>
          <a:xfrm>
            <a:off x="1524000" y="4847358"/>
            <a:ext cx="9144000" cy="410441"/>
          </a:xfrm>
        </p:spPr>
        <p:txBody>
          <a:bodyPr>
            <a:normAutofit/>
          </a:bodyPr>
          <a:lstStyle/>
          <a:p>
            <a:pPr algn="l"/>
            <a:r>
              <a:rPr lang="pl-PL" sz="2000" dirty="0">
                <a:latin typeface="Arial" panose="020B0604020202020204" pitchFamily="34" charset="0"/>
                <a:cs typeface="Arial" panose="020B0604020202020204" pitchFamily="34" charset="0"/>
              </a:rPr>
              <a:t>Jan Paweł Szefler </a:t>
            </a:r>
            <a:r>
              <a:rPr lang="pl-PL" sz="2000" dirty="0" err="1">
                <a:latin typeface="Arial" panose="020B0604020202020204" pitchFamily="34" charset="0"/>
                <a:cs typeface="Arial" panose="020B0604020202020204" pitchFamily="34" charset="0"/>
              </a:rPr>
              <a:t>MSc</a:t>
            </a:r>
            <a:r>
              <a:rPr lang="pl-PL" sz="2000" dirty="0">
                <a:latin typeface="Arial" panose="020B0604020202020204" pitchFamily="34" charset="0"/>
                <a:cs typeface="Arial" panose="020B0604020202020204" pitchFamily="34" charset="0"/>
              </a:rPr>
              <a:t> </a:t>
            </a:r>
            <a:r>
              <a:rPr lang="pl-PL" sz="2000" dirty="0" err="1">
                <a:latin typeface="Arial" panose="020B0604020202020204" pitchFamily="34" charset="0"/>
                <a:cs typeface="Arial" panose="020B0604020202020204" pitchFamily="34" charset="0"/>
              </a:rPr>
              <a:t>Eng</a:t>
            </a:r>
            <a:r>
              <a:rPr lang="pl-PL"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5083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90351-155B-7356-4743-88EE83BACBDB}"/>
              </a:ext>
            </a:extLst>
          </p:cNvPr>
          <p:cNvSpPr>
            <a:spLocks noGrp="1"/>
          </p:cNvSpPr>
          <p:nvPr>
            <p:ph type="title"/>
          </p:nvPr>
        </p:nvSpPr>
        <p:spPr/>
        <p:txBody>
          <a:bodyPr>
            <a:normAutofit/>
          </a:bodyPr>
          <a:lstStyle/>
          <a:p>
            <a:r>
              <a:rPr lang="en-GB" dirty="0"/>
              <a:t>Proposed practical solution - SSDQM</a:t>
            </a:r>
          </a:p>
        </p:txBody>
      </p:sp>
      <p:sp>
        <p:nvSpPr>
          <p:cNvPr id="9" name="Symbol zastępczy zawartości 8">
            <a:extLst>
              <a:ext uri="{FF2B5EF4-FFF2-40B4-BE49-F238E27FC236}">
                <a16:creationId xmlns:a16="http://schemas.microsoft.com/office/drawing/2014/main" id="{64173AA8-6E89-4AEF-5FDF-8C44185B4716}"/>
              </a:ext>
            </a:extLst>
          </p:cNvPr>
          <p:cNvSpPr>
            <a:spLocks noGrp="1"/>
          </p:cNvSpPr>
          <p:nvPr>
            <p:ph sz="half" idx="1"/>
          </p:nvPr>
        </p:nvSpPr>
        <p:spPr>
          <a:xfrm>
            <a:off x="838200" y="1825625"/>
            <a:ext cx="4500000" cy="4351338"/>
          </a:xfrm>
        </p:spPr>
        <p:txBody>
          <a:bodyPr>
            <a:normAutofit lnSpcReduction="10000"/>
          </a:bodyPr>
          <a:lstStyle/>
          <a:p>
            <a:r>
              <a:rPr lang="en-GB" sz="2400" b="1" dirty="0"/>
              <a:t>Stakeholders Satisfaction Driven Quality Management Model </a:t>
            </a:r>
            <a:br>
              <a:rPr lang="en-GB" sz="2400" dirty="0"/>
            </a:br>
            <a:r>
              <a:rPr lang="en-GB" sz="2400" dirty="0"/>
              <a:t>(main stages only</a:t>
            </a:r>
            <a:r>
              <a:rPr lang="en-GB" sz="2000" dirty="0"/>
              <a:t>)</a:t>
            </a:r>
          </a:p>
          <a:p>
            <a:r>
              <a:rPr lang="en-GB" sz="2400" dirty="0"/>
              <a:t>based on facts </a:t>
            </a:r>
            <a:r>
              <a:rPr lang="en-GB" sz="2400" b="1" dirty="0"/>
              <a:t>→</a:t>
            </a:r>
            <a:r>
              <a:rPr lang="en-GB" sz="2400" dirty="0"/>
              <a:t> qualitative and qua</a:t>
            </a:r>
            <a:r>
              <a:rPr lang="pl-PL" sz="2400" dirty="0"/>
              <a:t>n</a:t>
            </a:r>
            <a:r>
              <a:rPr lang="en-GB" sz="2400" dirty="0" err="1"/>
              <a:t>titative</a:t>
            </a:r>
            <a:r>
              <a:rPr lang="en-GB" sz="2400" dirty="0"/>
              <a:t> research </a:t>
            </a:r>
            <a:r>
              <a:rPr lang="en-GB" sz="2400" b="1" dirty="0"/>
              <a:t>→</a:t>
            </a:r>
            <a:r>
              <a:rPr lang="en-GB" sz="2400" dirty="0"/>
              <a:t> </a:t>
            </a:r>
            <a:br>
              <a:rPr lang="en-GB" sz="2400" dirty="0"/>
            </a:br>
            <a:r>
              <a:rPr lang="en-GB" sz="2400" u="sng" dirty="0"/>
              <a:t>stages 3, 4, 5</a:t>
            </a:r>
          </a:p>
          <a:p>
            <a:r>
              <a:rPr lang="en-GB" sz="2400" dirty="0"/>
              <a:t>choice of agile and waterfall (project) methods </a:t>
            </a:r>
            <a:r>
              <a:rPr lang="en-GB" sz="2400" b="1" dirty="0"/>
              <a:t>→</a:t>
            </a:r>
            <a:r>
              <a:rPr lang="en-GB" sz="2400" dirty="0"/>
              <a:t> </a:t>
            </a:r>
            <a:r>
              <a:rPr lang="en-GB" sz="2400" u="sng" dirty="0"/>
              <a:t>stage 7</a:t>
            </a:r>
            <a:endParaRPr lang="pl-PL" sz="2400" u="sng" dirty="0"/>
          </a:p>
          <a:p>
            <a:r>
              <a:rPr lang="en-GB" sz="2400" dirty="0"/>
              <a:t>supporting compliance with:</a:t>
            </a:r>
          </a:p>
          <a:p>
            <a:pPr lvl="1"/>
            <a:r>
              <a:rPr lang="en-GB" sz="2000" dirty="0"/>
              <a:t>ISO</a:t>
            </a:r>
            <a:r>
              <a:rPr lang="pl-PL" sz="2000" dirty="0"/>
              <a:t> </a:t>
            </a:r>
            <a:r>
              <a:rPr lang="en-GB" sz="2000" dirty="0"/>
              <a:t>21001:2018</a:t>
            </a:r>
          </a:p>
          <a:p>
            <a:pPr lvl="1"/>
            <a:r>
              <a:rPr lang="en-GB" sz="2000" dirty="0"/>
              <a:t>PKA requirements</a:t>
            </a:r>
          </a:p>
          <a:p>
            <a:pPr marL="0" indent="0">
              <a:buNone/>
            </a:pPr>
            <a:endParaRPr lang="en-GB" sz="2400" u="sng" dirty="0"/>
          </a:p>
          <a:p>
            <a:endParaRPr lang="en-GB" dirty="0"/>
          </a:p>
        </p:txBody>
      </p:sp>
      <p:pic>
        <p:nvPicPr>
          <p:cNvPr id="11" name="Symbol zastępczy zawartości 10">
            <a:extLst>
              <a:ext uri="{FF2B5EF4-FFF2-40B4-BE49-F238E27FC236}">
                <a16:creationId xmlns:a16="http://schemas.microsoft.com/office/drawing/2014/main" id="{F3F2F887-44A0-AEBD-0E13-2AE7032173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91667" y="1825625"/>
            <a:ext cx="6645294" cy="3898934"/>
          </a:xfrm>
        </p:spPr>
      </p:pic>
      <p:sp>
        <p:nvSpPr>
          <p:cNvPr id="3" name="Slide Number Placeholder 2">
            <a:extLst>
              <a:ext uri="{FF2B5EF4-FFF2-40B4-BE49-F238E27FC236}">
                <a16:creationId xmlns:a16="http://schemas.microsoft.com/office/drawing/2014/main" id="{5CAD4500-ADCB-5084-A82A-D4F7660BB6A8}"/>
              </a:ext>
            </a:extLst>
          </p:cNvPr>
          <p:cNvSpPr>
            <a:spLocks noGrp="1"/>
          </p:cNvSpPr>
          <p:nvPr>
            <p:ph type="sldNum" sz="quarter" idx="12"/>
          </p:nvPr>
        </p:nvSpPr>
        <p:spPr/>
        <p:txBody>
          <a:bodyPr/>
          <a:lstStyle/>
          <a:p>
            <a:fld id="{ADC9AAA0-29FB-4B62-AB65-7094BA6E939A}" type="slidenum">
              <a:rPr lang="pl-PL" smtClean="0"/>
              <a:pPr/>
              <a:t>10</a:t>
            </a:fld>
            <a:endParaRPr lang="pl-PL" dirty="0"/>
          </a:p>
        </p:txBody>
      </p:sp>
    </p:spTree>
    <p:extLst>
      <p:ext uri="{BB962C8B-B14F-4D97-AF65-F5344CB8AC3E}">
        <p14:creationId xmlns:p14="http://schemas.microsoft.com/office/powerpoint/2010/main" val="196111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90351-155B-7356-4743-88EE83BACBDB}"/>
              </a:ext>
            </a:extLst>
          </p:cNvPr>
          <p:cNvSpPr>
            <a:spLocks noGrp="1"/>
          </p:cNvSpPr>
          <p:nvPr>
            <p:ph type="title"/>
          </p:nvPr>
        </p:nvSpPr>
        <p:spPr>
          <a:xfrm>
            <a:off x="846667" y="352425"/>
            <a:ext cx="10515600" cy="1325563"/>
          </a:xfrm>
        </p:spPr>
        <p:txBody>
          <a:bodyPr>
            <a:normAutofit fontScale="90000"/>
          </a:bodyPr>
          <a:lstStyle/>
          <a:p>
            <a:r>
              <a:rPr lang="en-GB" dirty="0"/>
              <a:t>Set of Indicators supporting implementation of the SSDQM at a Technical University</a:t>
            </a:r>
          </a:p>
        </p:txBody>
      </p:sp>
      <p:graphicFrame>
        <p:nvGraphicFramePr>
          <p:cNvPr id="5" name="Symbol zastępczy zawartości 4">
            <a:extLst>
              <a:ext uri="{FF2B5EF4-FFF2-40B4-BE49-F238E27FC236}">
                <a16:creationId xmlns:a16="http://schemas.microsoft.com/office/drawing/2014/main" id="{2840488D-2F8D-4AB8-56AC-8A9A25522636}"/>
              </a:ext>
            </a:extLst>
          </p:cNvPr>
          <p:cNvGraphicFramePr>
            <a:graphicFrameLocks noGrp="1"/>
          </p:cNvGraphicFramePr>
          <p:nvPr>
            <p:ph idx="1"/>
            <p:extLst>
              <p:ext uri="{D42A27DB-BD31-4B8C-83A1-F6EECF244321}">
                <p14:modId xmlns:p14="http://schemas.microsoft.com/office/powerpoint/2010/main" val="2896269305"/>
              </p:ext>
            </p:extLst>
          </p:nvPr>
        </p:nvGraphicFramePr>
        <p:xfrm>
          <a:off x="540000" y="1656000"/>
          <a:ext cx="10800000" cy="5151120"/>
        </p:xfrm>
        <a:graphic>
          <a:graphicData uri="http://schemas.openxmlformats.org/drawingml/2006/table">
            <a:tbl>
              <a:tblPr firstRow="1" bandRow="1">
                <a:tableStyleId>{6E25E649-3F16-4E02-A733-19D2CDBF48F0}</a:tableStyleId>
              </a:tblPr>
              <a:tblGrid>
                <a:gridCol w="540000">
                  <a:extLst>
                    <a:ext uri="{9D8B030D-6E8A-4147-A177-3AD203B41FA5}">
                      <a16:colId xmlns:a16="http://schemas.microsoft.com/office/drawing/2014/main" val="4184946963"/>
                    </a:ext>
                  </a:extLst>
                </a:gridCol>
                <a:gridCol w="3240000">
                  <a:extLst>
                    <a:ext uri="{9D8B030D-6E8A-4147-A177-3AD203B41FA5}">
                      <a16:colId xmlns:a16="http://schemas.microsoft.com/office/drawing/2014/main" val="3890887164"/>
                    </a:ext>
                  </a:extLst>
                </a:gridCol>
                <a:gridCol w="7020000">
                  <a:extLst>
                    <a:ext uri="{9D8B030D-6E8A-4147-A177-3AD203B41FA5}">
                      <a16:colId xmlns:a16="http://schemas.microsoft.com/office/drawing/2014/main" val="2266764157"/>
                    </a:ext>
                  </a:extLst>
                </a:gridCol>
              </a:tblGrid>
              <a:tr h="0">
                <a:tc>
                  <a:txBody>
                    <a:bodyPr/>
                    <a:lstStyle/>
                    <a:p>
                      <a:r>
                        <a:rPr lang="en-GB" sz="1600" noProof="0" dirty="0"/>
                        <a:t>No.</a:t>
                      </a:r>
                    </a:p>
                  </a:txBody>
                  <a:tcPr/>
                </a:tc>
                <a:tc>
                  <a:txBody>
                    <a:bodyPr/>
                    <a:lstStyle/>
                    <a:p>
                      <a:r>
                        <a:rPr lang="en-GB" sz="1600" noProof="0" dirty="0"/>
                        <a:t>Name</a:t>
                      </a:r>
                    </a:p>
                  </a:txBody>
                  <a:tcPr/>
                </a:tc>
                <a:tc>
                  <a:txBody>
                    <a:bodyPr/>
                    <a:lstStyle/>
                    <a:p>
                      <a:r>
                        <a:rPr lang="pl-PL" sz="1600" dirty="0" err="1"/>
                        <a:t>Description</a:t>
                      </a:r>
                      <a:r>
                        <a:rPr lang="pl-PL" sz="1600" dirty="0"/>
                        <a:t> / </a:t>
                      </a:r>
                      <a:r>
                        <a:rPr lang="pl-PL" sz="1600" dirty="0" err="1"/>
                        <a:t>Comment</a:t>
                      </a:r>
                      <a:endParaRPr lang="en-GB" sz="1600" noProof="0" dirty="0"/>
                    </a:p>
                  </a:txBody>
                  <a:tcPr/>
                </a:tc>
                <a:extLst>
                  <a:ext uri="{0D108BD9-81ED-4DB2-BD59-A6C34878D82A}">
                    <a16:rowId xmlns:a16="http://schemas.microsoft.com/office/drawing/2014/main" val="4123723076"/>
                  </a:ext>
                </a:extLst>
              </a:tr>
              <a:tr h="0">
                <a:tc>
                  <a:txBody>
                    <a:bodyPr/>
                    <a:lstStyle/>
                    <a:p>
                      <a:r>
                        <a:rPr lang="en-GB" sz="1600" noProof="0" dirty="0"/>
                        <a:t>1.</a:t>
                      </a:r>
                    </a:p>
                  </a:txBody>
                  <a:tcPr/>
                </a:tc>
                <a:tc>
                  <a:txBody>
                    <a:bodyPr/>
                    <a:lstStyle/>
                    <a:p>
                      <a:r>
                        <a:rPr lang="en-GB" sz="1600" b="1" noProof="0" dirty="0"/>
                        <a:t>SSI (aggregated)</a:t>
                      </a:r>
                    </a:p>
                  </a:txBody>
                  <a:tcPr/>
                </a:tc>
                <a:tc>
                  <a:txBody>
                    <a:bodyPr/>
                    <a:lstStyle/>
                    <a:p>
                      <a:r>
                        <a:rPr lang="en-GB" sz="1600" noProof="0" dirty="0"/>
                        <a:t>Aggregated Stakeholder Satisfaction Index</a:t>
                      </a:r>
                    </a:p>
                  </a:txBody>
                  <a:tcPr/>
                </a:tc>
                <a:extLst>
                  <a:ext uri="{0D108BD9-81ED-4DB2-BD59-A6C34878D82A}">
                    <a16:rowId xmlns:a16="http://schemas.microsoft.com/office/drawing/2014/main" val="3468548103"/>
                  </a:ext>
                </a:extLst>
              </a:tr>
              <a:tr h="0">
                <a:tc>
                  <a:txBody>
                    <a:bodyPr/>
                    <a:lstStyle/>
                    <a:p>
                      <a:r>
                        <a:rPr lang="en-GB" sz="1600" noProof="0" dirty="0"/>
                        <a:t>2.</a:t>
                      </a:r>
                    </a:p>
                  </a:txBody>
                  <a:tcPr/>
                </a:tc>
                <a:tc>
                  <a:txBody>
                    <a:bodyPr/>
                    <a:lstStyle/>
                    <a:p>
                      <a:r>
                        <a:rPr lang="en-GB" sz="1600" b="1" noProof="0" dirty="0"/>
                        <a:t>Partial SSI indexes</a:t>
                      </a:r>
                    </a:p>
                  </a:txBody>
                  <a:tcPr/>
                </a:tc>
                <a:tc>
                  <a:txBody>
                    <a:bodyPr/>
                    <a:lstStyle/>
                    <a:p>
                      <a:r>
                        <a:rPr lang="en-GB" sz="1600" noProof="0" dirty="0"/>
                        <a:t>Satisfaction measures calculated separately for each stakeholder group</a:t>
                      </a:r>
                    </a:p>
                  </a:txBody>
                  <a:tcPr/>
                </a:tc>
                <a:extLst>
                  <a:ext uri="{0D108BD9-81ED-4DB2-BD59-A6C34878D82A}">
                    <a16:rowId xmlns:a16="http://schemas.microsoft.com/office/drawing/2014/main" val="283931100"/>
                  </a:ext>
                </a:extLst>
              </a:tr>
              <a:tr h="0">
                <a:tc>
                  <a:txBody>
                    <a:bodyPr/>
                    <a:lstStyle/>
                    <a:p>
                      <a:r>
                        <a:rPr lang="en-GB" sz="1600" noProof="0" dirty="0"/>
                        <a:t>3.</a:t>
                      </a:r>
                    </a:p>
                  </a:txBody>
                  <a:tcPr/>
                </a:tc>
                <a:tc>
                  <a:txBody>
                    <a:bodyPr/>
                    <a:lstStyle/>
                    <a:p>
                      <a:r>
                        <a:rPr lang="en-GB" sz="1600" b="1" noProof="0" dirty="0"/>
                        <a:t>Number of </a:t>
                      </a:r>
                      <a:r>
                        <a:rPr lang="en-GB" sz="1600" b="1" noProof="0" dirty="0" err="1"/>
                        <a:t>Habilitation</a:t>
                      </a:r>
                      <a:r>
                        <a:rPr lang="en-GB" sz="1600" b="1" noProof="0" dirty="0"/>
                        <a:t> Rights</a:t>
                      </a:r>
                    </a:p>
                  </a:txBody>
                  <a:tcPr/>
                </a:tc>
                <a:tc>
                  <a:txBody>
                    <a:bodyPr/>
                    <a:lstStyle/>
                    <a:p>
                      <a:pPr marL="285750" indent="-285750">
                        <a:buFont typeface="Arial" panose="020B0604020202020204" pitchFamily="34" charset="0"/>
                        <a:buChar char="•"/>
                      </a:pPr>
                      <a:r>
                        <a:rPr lang="pl-PL" sz="1600" noProof="0" dirty="0"/>
                        <a:t>the </a:t>
                      </a:r>
                      <a:r>
                        <a:rPr lang="en-GB" sz="1600" noProof="0" dirty="0"/>
                        <a:t>strong</a:t>
                      </a:r>
                      <a:r>
                        <a:rPr lang="pl-PL" sz="1600" noProof="0" dirty="0" err="1"/>
                        <a:t>est</a:t>
                      </a:r>
                      <a:r>
                        <a:rPr lang="en-GB" sz="1600" noProof="0" dirty="0"/>
                        <a:t> correlated with </a:t>
                      </a:r>
                      <a:r>
                        <a:rPr lang="en-GB" sz="1600" noProof="0" dirty="0" err="1"/>
                        <a:t>Perspektywy</a:t>
                      </a:r>
                      <a:r>
                        <a:rPr lang="en-GB" sz="1600" noProof="0" dirty="0"/>
                        <a:t> ranking</a:t>
                      </a:r>
                    </a:p>
                    <a:p>
                      <a:pPr marL="285750" indent="-285750">
                        <a:buFont typeface="Arial" panose="020B0604020202020204" pitchFamily="34" charset="0"/>
                        <a:buChar char="•"/>
                      </a:pPr>
                      <a:r>
                        <a:rPr lang="en-GB" sz="1600" noProof="0" dirty="0"/>
                        <a:t>improvements largely dependent on university actions</a:t>
                      </a:r>
                    </a:p>
                  </a:txBody>
                  <a:tcPr/>
                </a:tc>
                <a:extLst>
                  <a:ext uri="{0D108BD9-81ED-4DB2-BD59-A6C34878D82A}">
                    <a16:rowId xmlns:a16="http://schemas.microsoft.com/office/drawing/2014/main" val="1773519349"/>
                  </a:ext>
                </a:extLst>
              </a:tr>
              <a:tr h="0">
                <a:tc>
                  <a:txBody>
                    <a:bodyPr/>
                    <a:lstStyle/>
                    <a:p>
                      <a:r>
                        <a:rPr lang="en-GB" sz="1600" noProof="0" dirty="0"/>
                        <a:t>4.</a:t>
                      </a:r>
                    </a:p>
                  </a:txBody>
                  <a:tcPr/>
                </a:tc>
                <a:tc>
                  <a:txBody>
                    <a:bodyPr/>
                    <a:lstStyle/>
                    <a:p>
                      <a:r>
                        <a:rPr lang="en-GB" sz="1600" b="1" noProof="0" dirty="0"/>
                        <a:t>Parametric Assessment</a:t>
                      </a:r>
                    </a:p>
                  </a:txBody>
                  <a:tcPr/>
                </a:tc>
                <a:tc>
                  <a:txBody>
                    <a:bodyPr/>
                    <a:lstStyle/>
                    <a:p>
                      <a:r>
                        <a:rPr lang="en-GB" sz="1600" noProof="0" dirty="0"/>
                        <a:t>The number and level of parametric grades obtained in various scientific disciplines during the evaluation of scientific activity quality.</a:t>
                      </a:r>
                    </a:p>
                  </a:txBody>
                  <a:tcPr/>
                </a:tc>
                <a:extLst>
                  <a:ext uri="{0D108BD9-81ED-4DB2-BD59-A6C34878D82A}">
                    <a16:rowId xmlns:a16="http://schemas.microsoft.com/office/drawing/2014/main" val="796171817"/>
                  </a:ext>
                </a:extLst>
              </a:tr>
              <a:tr h="0">
                <a:tc>
                  <a:txBody>
                    <a:bodyPr/>
                    <a:lstStyle/>
                    <a:p>
                      <a:r>
                        <a:rPr lang="en-GB" sz="1600" noProof="0" dirty="0"/>
                        <a:t>5.</a:t>
                      </a:r>
                    </a:p>
                  </a:txBody>
                  <a:tcPr/>
                </a:tc>
                <a:tc>
                  <a:txBody>
                    <a:bodyPr/>
                    <a:lstStyle/>
                    <a:p>
                      <a:r>
                        <a:rPr lang="en-GB" sz="1600" b="1" noProof="0" dirty="0"/>
                        <a:t>Position in Webometrics ranking</a:t>
                      </a:r>
                    </a:p>
                  </a:txBody>
                  <a:tcPr/>
                </a:tc>
                <a:tc>
                  <a:txBody>
                    <a:bodyPr/>
                    <a:lstStyle/>
                    <a:p>
                      <a:pPr marL="285750" indent="-285750">
                        <a:buFont typeface="Arial" panose="020B0604020202020204" pitchFamily="34" charset="0"/>
                        <a:buChar char="•"/>
                      </a:pPr>
                      <a:r>
                        <a:rPr lang="en-GB" sz="1600" noProof="0" dirty="0"/>
                        <a:t>extremely easy to monitor; twice a year</a:t>
                      </a:r>
                    </a:p>
                    <a:p>
                      <a:pPr marL="285750" indent="-285750">
                        <a:buFont typeface="Arial" panose="020B0604020202020204" pitchFamily="34" charset="0"/>
                        <a:buChar char="•"/>
                      </a:pPr>
                      <a:r>
                        <a:rPr lang="en-GB" sz="1600" noProof="0" dirty="0"/>
                        <a:t>correlation with the employment level of graduates (3Y)</a:t>
                      </a:r>
                    </a:p>
                  </a:txBody>
                  <a:tcPr/>
                </a:tc>
                <a:extLst>
                  <a:ext uri="{0D108BD9-81ED-4DB2-BD59-A6C34878D82A}">
                    <a16:rowId xmlns:a16="http://schemas.microsoft.com/office/drawing/2014/main" val="3202516766"/>
                  </a:ext>
                </a:extLst>
              </a:tr>
              <a:tr h="0">
                <a:tc>
                  <a:txBody>
                    <a:bodyPr/>
                    <a:lstStyle/>
                    <a:p>
                      <a:r>
                        <a:rPr lang="en-GB" sz="1600" noProof="0" dirty="0"/>
                        <a:t>6.</a:t>
                      </a:r>
                    </a:p>
                  </a:txBody>
                  <a:tcPr/>
                </a:tc>
                <a:tc>
                  <a:txBody>
                    <a:bodyPr/>
                    <a:lstStyle/>
                    <a:p>
                      <a:r>
                        <a:rPr lang="en-GB" sz="1600" noProof="0" dirty="0"/>
                        <a:t>International Recognition</a:t>
                      </a:r>
                    </a:p>
                  </a:txBody>
                  <a:tcPr/>
                </a:tc>
                <a:tc>
                  <a:txBody>
                    <a:bodyPr/>
                    <a:lstStyle/>
                    <a:p>
                      <a:pPr marL="285750" indent="-285750">
                        <a:buFont typeface="Arial" panose="020B0604020202020204" pitchFamily="34" charset="0"/>
                        <a:buChar char="•"/>
                      </a:pPr>
                      <a:r>
                        <a:rPr lang="en-GB" sz="1600" noProof="0" dirty="0"/>
                        <a:t>from </a:t>
                      </a:r>
                      <a:r>
                        <a:rPr lang="en-GB" sz="1600" noProof="0" dirty="0" err="1"/>
                        <a:t>Perspektywy</a:t>
                      </a:r>
                      <a:r>
                        <a:rPr lang="en-GB" sz="1600" noProof="0" dirty="0"/>
                        <a:t> ranking</a:t>
                      </a:r>
                    </a:p>
                    <a:p>
                      <a:pPr marL="285750" indent="-285750">
                        <a:buFont typeface="Arial" panose="020B0604020202020204" pitchFamily="34" charset="0"/>
                        <a:buChar char="•"/>
                      </a:pPr>
                      <a:r>
                        <a:rPr lang="en-GB" sz="1600" noProof="0" dirty="0"/>
                        <a:t>strong correlation with the overall score in the ranking</a:t>
                      </a:r>
                    </a:p>
                  </a:txBody>
                  <a:tcPr/>
                </a:tc>
                <a:extLst>
                  <a:ext uri="{0D108BD9-81ED-4DB2-BD59-A6C34878D82A}">
                    <a16:rowId xmlns:a16="http://schemas.microsoft.com/office/drawing/2014/main" val="21566169"/>
                  </a:ext>
                </a:extLst>
              </a:tr>
              <a:tr h="0">
                <a:tc>
                  <a:txBody>
                    <a:bodyPr/>
                    <a:lstStyle/>
                    <a:p>
                      <a:r>
                        <a:rPr lang="en-GB" sz="1600" noProof="0" dirty="0"/>
                        <a:t>7.</a:t>
                      </a:r>
                    </a:p>
                  </a:txBody>
                  <a:tcPr/>
                </a:tc>
                <a:tc>
                  <a:txBody>
                    <a:bodyPr/>
                    <a:lstStyle/>
                    <a:p>
                      <a:r>
                        <a:rPr lang="en-GB" sz="1600" noProof="0" dirty="0"/>
                        <a:t>WOP index</a:t>
                      </a:r>
                    </a:p>
                  </a:txBody>
                  <a:tcPr/>
                </a:tc>
                <a:tc>
                  <a:txBody>
                    <a:bodyPr/>
                    <a:lstStyle/>
                    <a:p>
                      <a:pPr marL="285750" indent="-285750">
                        <a:buFont typeface="Arial" panose="020B0604020202020204" pitchFamily="34" charset="0"/>
                        <a:buChar char="•"/>
                      </a:pPr>
                      <a:r>
                        <a:rPr lang="en-GB" sz="1600" noProof="0" dirty="0"/>
                        <a:t>based on </a:t>
                      </a:r>
                      <a:r>
                        <a:rPr lang="en-GB" sz="1600" noProof="0" dirty="0" err="1"/>
                        <a:t>Perspektywy</a:t>
                      </a:r>
                      <a:r>
                        <a:rPr lang="en-GB" sz="1600" noProof="0" dirty="0"/>
                        <a:t> ranking; weighted score – not position</a:t>
                      </a:r>
                    </a:p>
                  </a:txBody>
                  <a:tcPr/>
                </a:tc>
                <a:extLst>
                  <a:ext uri="{0D108BD9-81ED-4DB2-BD59-A6C34878D82A}">
                    <a16:rowId xmlns:a16="http://schemas.microsoft.com/office/drawing/2014/main" val="2667974067"/>
                  </a:ext>
                </a:extLst>
              </a:tr>
              <a:tr h="0">
                <a:tc>
                  <a:txBody>
                    <a:bodyPr/>
                    <a:lstStyle/>
                    <a:p>
                      <a:r>
                        <a:rPr lang="en-GB" sz="1600" noProof="0" dirty="0"/>
                        <a:t>8.</a:t>
                      </a:r>
                    </a:p>
                  </a:txBody>
                  <a:tcPr/>
                </a:tc>
                <a:tc>
                  <a:txBody>
                    <a:bodyPr/>
                    <a:lstStyle/>
                    <a:p>
                      <a:r>
                        <a:rPr lang="en-GB" sz="1600" noProof="0" dirty="0"/>
                        <a:t>Graduate Earnings (3Y)</a:t>
                      </a:r>
                    </a:p>
                  </a:txBody>
                  <a:tcPr/>
                </a:tc>
                <a:tc>
                  <a:txBody>
                    <a:bodyPr/>
                    <a:lstStyle/>
                    <a:p>
                      <a:r>
                        <a:rPr lang="en-GB" sz="1600" noProof="0" dirty="0"/>
                        <a:t>Based on the nationwide ELA survey, or on other proprietary research.</a:t>
                      </a:r>
                    </a:p>
                  </a:txBody>
                  <a:tcPr/>
                </a:tc>
                <a:extLst>
                  <a:ext uri="{0D108BD9-81ED-4DB2-BD59-A6C34878D82A}">
                    <a16:rowId xmlns:a16="http://schemas.microsoft.com/office/drawing/2014/main" val="495237317"/>
                  </a:ext>
                </a:extLst>
              </a:tr>
              <a:tr h="0">
                <a:tc>
                  <a:txBody>
                    <a:bodyPr/>
                    <a:lstStyle/>
                    <a:p>
                      <a:r>
                        <a:rPr lang="en-GB" sz="1600" noProof="0" dirty="0"/>
                        <a:t>9.</a:t>
                      </a:r>
                    </a:p>
                  </a:txBody>
                  <a:tcPr/>
                </a:tc>
                <a:tc>
                  <a:txBody>
                    <a:bodyPr/>
                    <a:lstStyle/>
                    <a:p>
                      <a:r>
                        <a:rPr lang="en-GB" sz="1600" noProof="0" dirty="0"/>
                        <a:t>Graduate Employment (3Y)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noProof="0" dirty="0"/>
                        <a:t>Based on the nationwide ELA survey, or on other proprietary research.</a:t>
                      </a:r>
                    </a:p>
                  </a:txBody>
                  <a:tcPr/>
                </a:tc>
                <a:extLst>
                  <a:ext uri="{0D108BD9-81ED-4DB2-BD59-A6C34878D82A}">
                    <a16:rowId xmlns:a16="http://schemas.microsoft.com/office/drawing/2014/main" val="3413915075"/>
                  </a:ext>
                </a:extLst>
              </a:tr>
              <a:tr h="0">
                <a:tc>
                  <a:txBody>
                    <a:bodyPr/>
                    <a:lstStyle/>
                    <a:p>
                      <a:r>
                        <a:rPr lang="en-GB" sz="1600" noProof="0" dirty="0"/>
                        <a:t>10.</a:t>
                      </a:r>
                    </a:p>
                  </a:txBody>
                  <a:tcPr/>
                </a:tc>
                <a:tc>
                  <a:txBody>
                    <a:bodyPr/>
                    <a:lstStyle/>
                    <a:p>
                      <a:r>
                        <a:rPr lang="en-GB" sz="1600" noProof="0" dirty="0"/>
                        <a:t>Prestige Index</a:t>
                      </a:r>
                    </a:p>
                  </a:txBody>
                  <a:tcPr/>
                </a:tc>
                <a:tc>
                  <a:txBody>
                    <a:bodyPr/>
                    <a:lstStyle/>
                    <a:p>
                      <a:r>
                        <a:rPr lang="en-GB" sz="1600" noProof="0" dirty="0"/>
                        <a:t>Based on a survey conducted among academic staff in Poland by the Educational Foundation "</a:t>
                      </a:r>
                      <a:r>
                        <a:rPr lang="en-GB" sz="1600" noProof="0" dirty="0" err="1"/>
                        <a:t>Perspektywy</a:t>
                      </a:r>
                      <a:r>
                        <a:rPr lang="en-GB" sz="1600" noProof="0" dirty="0"/>
                        <a:t>" and the "International Recognition" parameter</a:t>
                      </a:r>
                    </a:p>
                  </a:txBody>
                  <a:tcPr/>
                </a:tc>
                <a:extLst>
                  <a:ext uri="{0D108BD9-81ED-4DB2-BD59-A6C34878D82A}">
                    <a16:rowId xmlns:a16="http://schemas.microsoft.com/office/drawing/2014/main" val="3168712342"/>
                  </a:ext>
                </a:extLst>
              </a:tr>
            </a:tbl>
          </a:graphicData>
        </a:graphic>
      </p:graphicFrame>
      <p:sp>
        <p:nvSpPr>
          <p:cNvPr id="3" name="Slide Number Placeholder 2">
            <a:extLst>
              <a:ext uri="{FF2B5EF4-FFF2-40B4-BE49-F238E27FC236}">
                <a16:creationId xmlns:a16="http://schemas.microsoft.com/office/drawing/2014/main" id="{FD962B16-CD40-493E-4C70-E0536CDF3D1B}"/>
              </a:ext>
            </a:extLst>
          </p:cNvPr>
          <p:cNvSpPr>
            <a:spLocks noGrp="1"/>
          </p:cNvSpPr>
          <p:nvPr>
            <p:ph type="sldNum" sz="quarter" idx="12"/>
          </p:nvPr>
        </p:nvSpPr>
        <p:spPr/>
        <p:txBody>
          <a:bodyPr/>
          <a:lstStyle/>
          <a:p>
            <a:fld id="{ADC9AAA0-29FB-4B62-AB65-7094BA6E939A}" type="slidenum">
              <a:rPr lang="pl-PL" smtClean="0"/>
              <a:pPr/>
              <a:t>11</a:t>
            </a:fld>
            <a:endParaRPr lang="pl-PL" dirty="0"/>
          </a:p>
        </p:txBody>
      </p:sp>
    </p:spTree>
    <p:extLst>
      <p:ext uri="{BB962C8B-B14F-4D97-AF65-F5344CB8AC3E}">
        <p14:creationId xmlns:p14="http://schemas.microsoft.com/office/powerpoint/2010/main" val="354214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en-GB" dirty="0"/>
              <a:t>Summary</a:t>
            </a:r>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a:bodyPr>
          <a:lstStyle/>
          <a:p>
            <a:pPr algn="l"/>
            <a:r>
              <a:rPr lang="en-GB" sz="2400" b="0" i="0" u="none" strike="noStrike" baseline="0" dirty="0">
                <a:latin typeface="+mn-lt"/>
              </a:rPr>
              <a:t>Synthesis of quality management theory and stakeholder theory</a:t>
            </a:r>
          </a:p>
          <a:p>
            <a:pPr algn="l"/>
            <a:r>
              <a:rPr lang="en-GB" sz="2400" b="0" i="0" u="none" strike="noStrike" baseline="0" dirty="0">
                <a:latin typeface="+mn-lt"/>
              </a:rPr>
              <a:t>Cognitive and utilitarian goals of the study - achieved</a:t>
            </a:r>
          </a:p>
          <a:p>
            <a:pPr algn="l"/>
            <a:r>
              <a:rPr lang="en-GB" sz="2400" b="0" i="0" u="none" strike="noStrike" baseline="0" dirty="0">
                <a:latin typeface="+mn-lt"/>
              </a:rPr>
              <a:t>SSDQM</a:t>
            </a:r>
            <a:r>
              <a:rPr lang="en-GB" sz="2400" dirty="0">
                <a:latin typeface="+mn-lt"/>
              </a:rPr>
              <a:t> as a tool for improvements</a:t>
            </a:r>
            <a:endParaRPr lang="en-GB" sz="2400" b="0" i="0" u="none" strike="noStrike" baseline="0" dirty="0">
              <a:latin typeface="+mn-lt"/>
            </a:endParaRPr>
          </a:p>
          <a:p>
            <a:pPr algn="l"/>
            <a:r>
              <a:rPr lang="pl-PL" sz="2400" dirty="0">
                <a:latin typeface="+mn-lt"/>
              </a:rPr>
              <a:t>B</a:t>
            </a:r>
            <a:r>
              <a:rPr lang="en-GB" sz="2400" b="0" i="0" u="none" strike="noStrike" baseline="0" dirty="0" err="1">
                <a:latin typeface="+mn-lt"/>
              </a:rPr>
              <a:t>asic</a:t>
            </a:r>
            <a:r>
              <a:rPr lang="en-GB" sz="2400" b="0" i="0" u="none" strike="noStrike" baseline="0" dirty="0">
                <a:latin typeface="+mn-lt"/>
              </a:rPr>
              <a:t> set of indicators supporting the implementation of SSDQM</a:t>
            </a:r>
          </a:p>
          <a:p>
            <a:pPr algn="l"/>
            <a:r>
              <a:rPr lang="en-GB" sz="2400" dirty="0">
                <a:latin typeface="+mn-lt"/>
              </a:rPr>
              <a:t>A</a:t>
            </a:r>
            <a:r>
              <a:rPr lang="en-GB" sz="2400" b="0" i="0" u="none" strike="noStrike" baseline="0" dirty="0">
                <a:latin typeface="+mn-lt"/>
              </a:rPr>
              <a:t>pplication of SSDQM </a:t>
            </a:r>
            <a:r>
              <a:rPr lang="pl-PL" sz="2400" b="0" i="0" u="none" strike="noStrike" baseline="0" dirty="0">
                <a:latin typeface="+mn-lt"/>
              </a:rPr>
              <a:t>as </a:t>
            </a:r>
            <a:r>
              <a:rPr lang="en-GB" sz="2400" b="0" i="0" u="none" strike="noStrike" baseline="0" dirty="0">
                <a:latin typeface="+mn-lt"/>
              </a:rPr>
              <a:t>preparation for implement</a:t>
            </a:r>
            <a:r>
              <a:rPr lang="pl-PL" sz="2400" b="0" i="0" u="none" strike="noStrike" baseline="0" dirty="0" err="1">
                <a:latin typeface="+mn-lt"/>
              </a:rPr>
              <a:t>ing</a:t>
            </a:r>
            <a:r>
              <a:rPr lang="en-GB" sz="2400" b="0" i="0" u="none" strike="noStrike" baseline="0" dirty="0">
                <a:latin typeface="+mn-lt"/>
              </a:rPr>
              <a:t> ISO</a:t>
            </a:r>
            <a:r>
              <a:rPr lang="en-GB" sz="2400" dirty="0">
                <a:latin typeface="+mn-lt"/>
              </a:rPr>
              <a:t> </a:t>
            </a:r>
            <a:r>
              <a:rPr lang="en-GB" sz="2400" b="0" i="0" u="none" strike="noStrike" baseline="0" dirty="0">
                <a:latin typeface="+mn-lt"/>
              </a:rPr>
              <a:t>21001:2018 and other standards promoting focus on stakeholders</a:t>
            </a:r>
            <a:endParaRPr lang="en-GB" sz="2400" dirty="0">
              <a:latin typeface="+mn-lt"/>
            </a:endParaRPr>
          </a:p>
        </p:txBody>
      </p:sp>
      <p:sp>
        <p:nvSpPr>
          <p:cNvPr id="4" name="Slide Number Placeholder 3">
            <a:extLst>
              <a:ext uri="{FF2B5EF4-FFF2-40B4-BE49-F238E27FC236}">
                <a16:creationId xmlns:a16="http://schemas.microsoft.com/office/drawing/2014/main" id="{EC1BD1F1-20DD-5B06-C501-0CEB8101DA9B}"/>
              </a:ext>
            </a:extLst>
          </p:cNvPr>
          <p:cNvSpPr>
            <a:spLocks noGrp="1"/>
          </p:cNvSpPr>
          <p:nvPr>
            <p:ph type="sldNum" sz="quarter" idx="12"/>
          </p:nvPr>
        </p:nvSpPr>
        <p:spPr/>
        <p:txBody>
          <a:bodyPr/>
          <a:lstStyle/>
          <a:p>
            <a:fld id="{ADC9AAA0-29FB-4B62-AB65-7094BA6E939A}" type="slidenum">
              <a:rPr lang="en-GB" smtClean="0"/>
              <a:pPr/>
              <a:t>12</a:t>
            </a:fld>
            <a:endParaRPr lang="en-GB" dirty="0"/>
          </a:p>
        </p:txBody>
      </p:sp>
    </p:spTree>
    <p:extLst>
      <p:ext uri="{BB962C8B-B14F-4D97-AF65-F5344CB8AC3E}">
        <p14:creationId xmlns:p14="http://schemas.microsoft.com/office/powerpoint/2010/main" val="175189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Literature</a:t>
            </a:r>
            <a:endParaRPr lang="pl-PL" dirty="0"/>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fontScale="85000" lnSpcReduction="20000"/>
          </a:bodyPr>
          <a:lstStyle/>
          <a:p>
            <a:r>
              <a:rPr lang="pl-PL" sz="2800" b="0" i="0" u="none" strike="noStrike" baseline="0" dirty="0" err="1"/>
              <a:t>Grudowski</a:t>
            </a:r>
            <a:r>
              <a:rPr lang="pl-PL" sz="2800" b="0" i="0" u="none" strike="noStrike" baseline="0" dirty="0"/>
              <a:t> </a:t>
            </a:r>
            <a:r>
              <a:rPr lang="pl-PL" sz="2800" dirty="0"/>
              <a:t>P.,</a:t>
            </a:r>
            <a:r>
              <a:rPr lang="pl-PL" sz="2800" b="0" i="0" u="none" strike="noStrike" baseline="0" dirty="0"/>
              <a:t> Lewandowski K. (2012), Pojęcie jakości kształcenia i uwarunkowania jej kwantyfikacji w uczelniach wyższych, Zarządzanie i Finanse, nr 3, cz. 1</a:t>
            </a:r>
            <a:endParaRPr lang="pl-PL" sz="2800" dirty="0"/>
          </a:p>
          <a:p>
            <a:r>
              <a:rPr lang="en-US" dirty="0"/>
              <a:t>Freeman R.E. (1984), Strategic Management: A Stakeholder Approach, Pitman, London and Boston, MA</a:t>
            </a:r>
            <a:endParaRPr lang="pl-PL" dirty="0"/>
          </a:p>
          <a:p>
            <a:pPr algn="l"/>
            <a:r>
              <a:rPr lang="pl-PL" dirty="0"/>
              <a:t>Leja K. (2011), Koncepcje zarządzania współczesnym uniwersytetem, 10.13140/RG.2.1.3539.1529. </a:t>
            </a:r>
          </a:p>
          <a:p>
            <a:pPr algn="l"/>
            <a:r>
              <a:rPr lang="pl-PL" dirty="0"/>
              <a:t>Leja K. (2019), Misja społecznie odpowiedzialnego uniwersytetu, w: Jastrzębska, E., Przybysz, M. (red.), Społeczna odpowiedzialność uczelni znaczenie dla uczelni i sposoby jej wdrażania (s. 11-13), Ministerstwo Nauki i Szkolnictwa Wyższego i Ministerstwo Inwestycji i Rozwoju, Warszawa</a:t>
            </a:r>
          </a:p>
          <a:p>
            <a:pPr algn="l"/>
            <a:r>
              <a:rPr lang="pl-PL" dirty="0" err="1"/>
              <a:t>Puente</a:t>
            </a:r>
            <a:r>
              <a:rPr lang="pl-PL" dirty="0"/>
              <a:t> C., </a:t>
            </a:r>
            <a:r>
              <a:rPr lang="pl-PL" dirty="0" err="1"/>
              <a:t>Fabra</a:t>
            </a:r>
            <a:r>
              <a:rPr lang="pl-PL" dirty="0"/>
              <a:t> M., Mason C. et al. (2021), Role of the </a:t>
            </a:r>
            <a:r>
              <a:rPr lang="pl-PL" dirty="0" err="1"/>
              <a:t>Universities</a:t>
            </a:r>
            <a:r>
              <a:rPr lang="pl-PL" dirty="0"/>
              <a:t> as Drivers of </a:t>
            </a:r>
            <a:r>
              <a:rPr lang="pl-PL" dirty="0" err="1"/>
              <a:t>Social</a:t>
            </a:r>
            <a:r>
              <a:rPr lang="pl-PL" dirty="0"/>
              <a:t> </a:t>
            </a:r>
            <a:r>
              <a:rPr lang="pl-PL" dirty="0" err="1"/>
              <a:t>Innovation</a:t>
            </a:r>
            <a:r>
              <a:rPr lang="pl-PL" dirty="0"/>
              <a:t>, </a:t>
            </a:r>
            <a:r>
              <a:rPr lang="pl-PL" dirty="0" err="1"/>
              <a:t>Sustainability</a:t>
            </a:r>
            <a:r>
              <a:rPr lang="pl-PL" dirty="0"/>
              <a:t>, 13, 13727, 10.3390/su132413727</a:t>
            </a:r>
            <a:endParaRPr lang="en-US" dirty="0"/>
          </a:p>
          <a:p>
            <a:pPr algn="l"/>
            <a:endParaRPr lang="pl-PL" dirty="0"/>
          </a:p>
        </p:txBody>
      </p:sp>
      <p:sp>
        <p:nvSpPr>
          <p:cNvPr id="4" name="Slide Number Placeholder 3">
            <a:extLst>
              <a:ext uri="{FF2B5EF4-FFF2-40B4-BE49-F238E27FC236}">
                <a16:creationId xmlns:a16="http://schemas.microsoft.com/office/drawing/2014/main" id="{8CE4049D-1C83-5BCB-31E1-B99EF9414431}"/>
              </a:ext>
            </a:extLst>
          </p:cNvPr>
          <p:cNvSpPr>
            <a:spLocks noGrp="1"/>
          </p:cNvSpPr>
          <p:nvPr>
            <p:ph type="sldNum" sz="quarter" idx="12"/>
          </p:nvPr>
        </p:nvSpPr>
        <p:spPr/>
        <p:txBody>
          <a:bodyPr/>
          <a:lstStyle/>
          <a:p>
            <a:fld id="{ADC9AAA0-29FB-4B62-AB65-7094BA6E939A}" type="slidenum">
              <a:rPr lang="pl-PL" smtClean="0"/>
              <a:pPr/>
              <a:t>13</a:t>
            </a:fld>
            <a:endParaRPr lang="pl-PL" dirty="0"/>
          </a:p>
        </p:txBody>
      </p:sp>
    </p:spTree>
    <p:extLst>
      <p:ext uri="{BB962C8B-B14F-4D97-AF65-F5344CB8AC3E}">
        <p14:creationId xmlns:p14="http://schemas.microsoft.com/office/powerpoint/2010/main" val="290540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3169F-44A2-D153-B55A-DF5B146ED084}"/>
              </a:ext>
            </a:extLst>
          </p:cNvPr>
          <p:cNvSpPr>
            <a:spLocks noGrp="1"/>
          </p:cNvSpPr>
          <p:nvPr>
            <p:ph type="sldNum" sz="quarter" idx="12"/>
          </p:nvPr>
        </p:nvSpPr>
        <p:spPr/>
        <p:txBody>
          <a:bodyPr/>
          <a:lstStyle/>
          <a:p>
            <a:fld id="{ADC9AAA0-29FB-4B62-AB65-7094BA6E939A}" type="slidenum">
              <a:rPr lang="pl-PL" smtClean="0"/>
              <a:t>14</a:t>
            </a:fld>
            <a:endParaRPr lang="pl-PL"/>
          </a:p>
        </p:txBody>
      </p:sp>
    </p:spTree>
    <p:extLst>
      <p:ext uri="{BB962C8B-B14F-4D97-AF65-F5344CB8AC3E}">
        <p14:creationId xmlns:p14="http://schemas.microsoft.com/office/powerpoint/2010/main" val="309906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en-GB" dirty="0"/>
              <a:t>Main concepts for universities - radar</a:t>
            </a:r>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a:bodyPr>
          <a:lstStyle/>
          <a:p>
            <a:pPr algn="l"/>
            <a:endParaRPr lang="en-GB" sz="1800" b="0" i="0" u="none" strike="noStrike" baseline="0" dirty="0"/>
          </a:p>
          <a:p>
            <a:pPr algn="l"/>
            <a:endParaRPr lang="en-GB" sz="1800" dirty="0"/>
          </a:p>
          <a:p>
            <a:pPr algn="l"/>
            <a:endParaRPr lang="en-GB" sz="1800" dirty="0"/>
          </a:p>
        </p:txBody>
      </p:sp>
      <p:sp>
        <p:nvSpPr>
          <p:cNvPr id="6" name="pole tekstowe 5">
            <a:extLst>
              <a:ext uri="{FF2B5EF4-FFF2-40B4-BE49-F238E27FC236}">
                <a16:creationId xmlns:a16="http://schemas.microsoft.com/office/drawing/2014/main" id="{C3202C3E-F339-ADDF-F292-0C12D4F32501}"/>
              </a:ext>
            </a:extLst>
          </p:cNvPr>
          <p:cNvSpPr txBox="1"/>
          <p:nvPr/>
        </p:nvSpPr>
        <p:spPr>
          <a:xfrm>
            <a:off x="9237517" y="2553133"/>
            <a:ext cx="2047010" cy="2585323"/>
          </a:xfrm>
          <a:prstGeom prst="rect">
            <a:avLst/>
          </a:prstGeom>
          <a:noFill/>
        </p:spPr>
        <p:txBody>
          <a:bodyPr wrap="square" rtlCol="0">
            <a:spAutoFit/>
          </a:bodyPr>
          <a:lstStyle/>
          <a:p>
            <a:r>
              <a:rPr lang="en-GB" b="1" dirty="0"/>
              <a:t>SR</a:t>
            </a:r>
            <a:r>
              <a:rPr lang="en-GB" dirty="0"/>
              <a:t> – State Regulations</a:t>
            </a:r>
          </a:p>
          <a:p>
            <a:r>
              <a:rPr lang="en-GB" b="1" dirty="0"/>
              <a:t>AG</a:t>
            </a:r>
            <a:r>
              <a:rPr lang="en-GB" dirty="0"/>
              <a:t> – Academic </a:t>
            </a:r>
            <a:br>
              <a:rPr lang="en-GB" dirty="0"/>
            </a:br>
            <a:r>
              <a:rPr lang="en-GB" dirty="0"/>
              <a:t>self-Governance</a:t>
            </a:r>
          </a:p>
          <a:p>
            <a:r>
              <a:rPr lang="en-GB" b="1" dirty="0"/>
              <a:t>SG</a:t>
            </a:r>
            <a:r>
              <a:rPr lang="en-GB" dirty="0"/>
              <a:t> – Stakeholder guidance</a:t>
            </a:r>
          </a:p>
          <a:p>
            <a:r>
              <a:rPr lang="en-GB" b="1" dirty="0"/>
              <a:t>MG</a:t>
            </a:r>
            <a:r>
              <a:rPr lang="en-GB" dirty="0"/>
              <a:t> – Managerial self-Governance</a:t>
            </a:r>
          </a:p>
          <a:p>
            <a:r>
              <a:rPr lang="en-GB" b="1" dirty="0"/>
              <a:t>C</a:t>
            </a:r>
            <a:r>
              <a:rPr lang="en-GB" dirty="0"/>
              <a:t> – Competition</a:t>
            </a:r>
          </a:p>
        </p:txBody>
      </p:sp>
      <p:grpSp>
        <p:nvGrpSpPr>
          <p:cNvPr id="11" name="Grupa 10">
            <a:extLst>
              <a:ext uri="{FF2B5EF4-FFF2-40B4-BE49-F238E27FC236}">
                <a16:creationId xmlns:a16="http://schemas.microsoft.com/office/drawing/2014/main" id="{721446EF-F0EC-F112-05A4-8D8C2EE55137}"/>
              </a:ext>
            </a:extLst>
          </p:cNvPr>
          <p:cNvGrpSpPr/>
          <p:nvPr/>
        </p:nvGrpSpPr>
        <p:grpSpPr>
          <a:xfrm>
            <a:off x="616752" y="1690688"/>
            <a:ext cx="7919382" cy="5129794"/>
            <a:chOff x="616752" y="1690688"/>
            <a:chExt cx="7919382" cy="5129794"/>
          </a:xfrm>
        </p:grpSpPr>
        <p:pic>
          <p:nvPicPr>
            <p:cNvPr id="5" name="Obraz 4">
              <a:extLst>
                <a:ext uri="{FF2B5EF4-FFF2-40B4-BE49-F238E27FC236}">
                  <a16:creationId xmlns:a16="http://schemas.microsoft.com/office/drawing/2014/main" id="{27CC000E-4B98-06A3-E1D7-6F30D50BF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52" y="1690688"/>
              <a:ext cx="7735806" cy="5129794"/>
            </a:xfrm>
            <a:prstGeom prst="rect">
              <a:avLst/>
            </a:prstGeom>
          </p:spPr>
        </p:pic>
        <p:grpSp>
          <p:nvGrpSpPr>
            <p:cNvPr id="10" name="Grupa 9">
              <a:extLst>
                <a:ext uri="{FF2B5EF4-FFF2-40B4-BE49-F238E27FC236}">
                  <a16:creationId xmlns:a16="http://schemas.microsoft.com/office/drawing/2014/main" id="{C4F6DFF3-9781-D8F8-2163-838CBABFA5C7}"/>
                </a:ext>
              </a:extLst>
            </p:cNvPr>
            <p:cNvGrpSpPr/>
            <p:nvPr/>
          </p:nvGrpSpPr>
          <p:grpSpPr>
            <a:xfrm>
              <a:off x="6468340" y="2904260"/>
              <a:ext cx="2067794" cy="2064226"/>
              <a:chOff x="6468340" y="2904260"/>
              <a:chExt cx="2067794" cy="2064226"/>
            </a:xfrm>
          </p:grpSpPr>
          <p:sp>
            <p:nvSpPr>
              <p:cNvPr id="7" name="pole tekstowe 6">
                <a:extLst>
                  <a:ext uri="{FF2B5EF4-FFF2-40B4-BE49-F238E27FC236}">
                    <a16:creationId xmlns:a16="http://schemas.microsoft.com/office/drawing/2014/main" id="{70509911-A4FA-5523-E5B4-40B6B8C22E88}"/>
                  </a:ext>
                </a:extLst>
              </p:cNvPr>
              <p:cNvSpPr txBox="1"/>
              <p:nvPr/>
            </p:nvSpPr>
            <p:spPr>
              <a:xfrm>
                <a:off x="6468340" y="2904260"/>
                <a:ext cx="1958686" cy="584775"/>
              </a:xfrm>
              <a:prstGeom prst="rect">
                <a:avLst/>
              </a:prstGeom>
              <a:solidFill>
                <a:schemeClr val="bg1"/>
              </a:solidFill>
            </p:spPr>
            <p:txBody>
              <a:bodyPr wrap="square" rtlCol="0">
                <a:spAutoFit/>
              </a:bodyPr>
              <a:lstStyle/>
              <a:p>
                <a:r>
                  <a:rPr lang="en-GB" sz="1600" dirty="0" err="1"/>
                  <a:t>Entrepr</a:t>
                </a:r>
                <a:r>
                  <a:rPr lang="pl-PL" sz="1600" dirty="0"/>
                  <a:t>e</a:t>
                </a:r>
                <a:r>
                  <a:rPr lang="en-GB" sz="1600" dirty="0" err="1"/>
                  <a:t>neurial</a:t>
                </a:r>
                <a:r>
                  <a:rPr lang="en-GB" sz="1600" dirty="0"/>
                  <a:t> University</a:t>
                </a:r>
              </a:p>
            </p:txBody>
          </p:sp>
          <p:sp>
            <p:nvSpPr>
              <p:cNvPr id="8" name="pole tekstowe 7">
                <a:extLst>
                  <a:ext uri="{FF2B5EF4-FFF2-40B4-BE49-F238E27FC236}">
                    <a16:creationId xmlns:a16="http://schemas.microsoft.com/office/drawing/2014/main" id="{5351021F-5506-2F1F-01B5-E468EE484EEF}"/>
                  </a:ext>
                </a:extLst>
              </p:cNvPr>
              <p:cNvSpPr txBox="1"/>
              <p:nvPr/>
            </p:nvSpPr>
            <p:spPr>
              <a:xfrm>
                <a:off x="6489124" y="3739645"/>
                <a:ext cx="2047010" cy="584775"/>
              </a:xfrm>
              <a:prstGeom prst="rect">
                <a:avLst/>
              </a:prstGeom>
              <a:solidFill>
                <a:schemeClr val="bg1"/>
              </a:solidFill>
            </p:spPr>
            <p:txBody>
              <a:bodyPr wrap="square" rtlCol="0">
                <a:spAutoFit/>
              </a:bodyPr>
              <a:lstStyle/>
              <a:p>
                <a:r>
                  <a:rPr lang="en-GB" sz="1600" dirty="0"/>
                  <a:t>Socially Responsible University</a:t>
                </a:r>
              </a:p>
            </p:txBody>
          </p:sp>
          <p:sp>
            <p:nvSpPr>
              <p:cNvPr id="9" name="pole tekstowe 8">
                <a:extLst>
                  <a:ext uri="{FF2B5EF4-FFF2-40B4-BE49-F238E27FC236}">
                    <a16:creationId xmlns:a16="http://schemas.microsoft.com/office/drawing/2014/main" id="{141BB123-9A70-12E5-CFA1-44B54CAC83B3}"/>
                  </a:ext>
                </a:extLst>
              </p:cNvPr>
              <p:cNvSpPr txBox="1"/>
              <p:nvPr/>
            </p:nvSpPr>
            <p:spPr>
              <a:xfrm>
                <a:off x="6468340" y="4629932"/>
                <a:ext cx="1958686" cy="338554"/>
              </a:xfrm>
              <a:prstGeom prst="rect">
                <a:avLst/>
              </a:prstGeom>
              <a:solidFill>
                <a:schemeClr val="bg1"/>
              </a:solidFill>
            </p:spPr>
            <p:txBody>
              <a:bodyPr wrap="square" rtlCol="0">
                <a:spAutoFit/>
              </a:bodyPr>
              <a:lstStyle/>
              <a:p>
                <a:r>
                  <a:rPr lang="en-GB" sz="1600" dirty="0"/>
                  <a:t>Liberal University</a:t>
                </a:r>
              </a:p>
            </p:txBody>
          </p:sp>
        </p:grpSp>
      </p:grpSp>
      <p:sp>
        <p:nvSpPr>
          <p:cNvPr id="12" name="pole tekstowe 11">
            <a:extLst>
              <a:ext uri="{FF2B5EF4-FFF2-40B4-BE49-F238E27FC236}">
                <a16:creationId xmlns:a16="http://schemas.microsoft.com/office/drawing/2014/main" id="{FDEE6D3E-84F5-B8E0-3C77-B12CF760BF8D}"/>
              </a:ext>
            </a:extLst>
          </p:cNvPr>
          <p:cNvSpPr txBox="1"/>
          <p:nvPr/>
        </p:nvSpPr>
        <p:spPr>
          <a:xfrm>
            <a:off x="5520651" y="6142218"/>
            <a:ext cx="4972050" cy="276999"/>
          </a:xfrm>
          <a:prstGeom prst="rect">
            <a:avLst/>
          </a:prstGeom>
          <a:noFill/>
        </p:spPr>
        <p:txBody>
          <a:bodyPr wrap="square" rtlCol="0">
            <a:spAutoFit/>
          </a:bodyPr>
          <a:lstStyle/>
          <a:p>
            <a:r>
              <a:rPr lang="pl-PL" sz="1200" dirty="0" err="1"/>
              <a:t>source</a:t>
            </a:r>
            <a:r>
              <a:rPr lang="en-GB" sz="1200" dirty="0"/>
              <a:t>: </a:t>
            </a:r>
            <a:r>
              <a:rPr lang="en-GB" sz="1200" dirty="0" err="1"/>
              <a:t>Leja</a:t>
            </a:r>
            <a:r>
              <a:rPr lang="en-GB" sz="1200" dirty="0"/>
              <a:t> 2011, p. 175</a:t>
            </a:r>
          </a:p>
        </p:txBody>
      </p:sp>
      <p:sp>
        <p:nvSpPr>
          <p:cNvPr id="4" name="Slide Number Placeholder 3">
            <a:extLst>
              <a:ext uri="{FF2B5EF4-FFF2-40B4-BE49-F238E27FC236}">
                <a16:creationId xmlns:a16="http://schemas.microsoft.com/office/drawing/2014/main" id="{3001EB93-B0E7-B56E-BC62-1B168010B356}"/>
              </a:ext>
            </a:extLst>
          </p:cNvPr>
          <p:cNvSpPr>
            <a:spLocks noGrp="1"/>
          </p:cNvSpPr>
          <p:nvPr>
            <p:ph type="sldNum" sz="quarter" idx="12"/>
          </p:nvPr>
        </p:nvSpPr>
        <p:spPr/>
        <p:txBody>
          <a:bodyPr/>
          <a:lstStyle/>
          <a:p>
            <a:fld id="{ADC9AAA0-29FB-4B62-AB65-7094BA6E939A}" type="slidenum">
              <a:rPr lang="pl-PL" smtClean="0"/>
              <a:pPr/>
              <a:t>2</a:t>
            </a:fld>
            <a:endParaRPr lang="pl-PL" dirty="0"/>
          </a:p>
        </p:txBody>
      </p:sp>
    </p:spTree>
    <p:extLst>
      <p:ext uri="{BB962C8B-B14F-4D97-AF65-F5344CB8AC3E}">
        <p14:creationId xmlns:p14="http://schemas.microsoft.com/office/powerpoint/2010/main" val="32041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6EC187-A11A-B519-3209-BC9B1F37B6E7}"/>
              </a:ext>
            </a:extLst>
          </p:cNvPr>
          <p:cNvSpPr>
            <a:spLocks noGrp="1"/>
          </p:cNvSpPr>
          <p:nvPr>
            <p:ph type="title"/>
          </p:nvPr>
        </p:nvSpPr>
        <p:spPr/>
        <p:txBody>
          <a:bodyPr/>
          <a:lstStyle/>
          <a:p>
            <a:r>
              <a:rPr lang="en-GB" dirty="0"/>
              <a:t>Conflicting interests environment</a:t>
            </a:r>
          </a:p>
        </p:txBody>
      </p:sp>
      <p:sp>
        <p:nvSpPr>
          <p:cNvPr id="3" name="Slide Number Placeholder 2">
            <a:extLst>
              <a:ext uri="{FF2B5EF4-FFF2-40B4-BE49-F238E27FC236}">
                <a16:creationId xmlns:a16="http://schemas.microsoft.com/office/drawing/2014/main" id="{FA4ACDDB-93A9-15D0-5528-E83A51433C0B}"/>
              </a:ext>
            </a:extLst>
          </p:cNvPr>
          <p:cNvSpPr>
            <a:spLocks noGrp="1"/>
          </p:cNvSpPr>
          <p:nvPr>
            <p:ph type="sldNum" sz="quarter" idx="12"/>
          </p:nvPr>
        </p:nvSpPr>
        <p:spPr/>
        <p:txBody>
          <a:bodyPr/>
          <a:lstStyle/>
          <a:p>
            <a:fld id="{ADC9AAA0-29FB-4B62-AB65-7094BA6E939A}" type="slidenum">
              <a:rPr lang="en-GB" smtClean="0"/>
              <a:pPr/>
              <a:t>3</a:t>
            </a:fld>
            <a:endParaRPr lang="en-GB" dirty="0"/>
          </a:p>
        </p:txBody>
      </p:sp>
      <p:sp>
        <p:nvSpPr>
          <p:cNvPr id="4" name="pole tekstowe 11">
            <a:extLst>
              <a:ext uri="{FF2B5EF4-FFF2-40B4-BE49-F238E27FC236}">
                <a16:creationId xmlns:a16="http://schemas.microsoft.com/office/drawing/2014/main" id="{3B6EF422-0C08-1440-62F5-F70B3F42E972}"/>
              </a:ext>
            </a:extLst>
          </p:cNvPr>
          <p:cNvSpPr txBox="1"/>
          <p:nvPr/>
        </p:nvSpPr>
        <p:spPr>
          <a:xfrm>
            <a:off x="3160183" y="6297057"/>
            <a:ext cx="5871634" cy="276999"/>
          </a:xfrm>
          <a:prstGeom prst="rect">
            <a:avLst/>
          </a:prstGeom>
          <a:noFill/>
        </p:spPr>
        <p:txBody>
          <a:bodyPr wrap="square" rtlCol="0">
            <a:spAutoFit/>
          </a:bodyPr>
          <a:lstStyle/>
          <a:p>
            <a:r>
              <a:rPr lang="en-GB" sz="1200" dirty="0"/>
              <a:t>source: author’s own work based on </a:t>
            </a:r>
            <a:r>
              <a:rPr lang="en-GB" sz="1200" dirty="0" err="1"/>
              <a:t>Leja</a:t>
            </a:r>
            <a:r>
              <a:rPr lang="en-GB" sz="1200" dirty="0"/>
              <a:t>, 2019, s. 13</a:t>
            </a:r>
          </a:p>
        </p:txBody>
      </p:sp>
      <p:pic>
        <p:nvPicPr>
          <p:cNvPr id="9" name="Content Placeholder 8">
            <a:extLst>
              <a:ext uri="{FF2B5EF4-FFF2-40B4-BE49-F238E27FC236}">
                <a16:creationId xmlns:a16="http://schemas.microsoft.com/office/drawing/2014/main" id="{ECC408E6-662C-1270-B799-2C604D51DD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2564" y="1825625"/>
            <a:ext cx="7846872" cy="4351338"/>
          </a:xfrm>
        </p:spPr>
      </p:pic>
    </p:spTree>
    <p:extLst>
      <p:ext uri="{BB962C8B-B14F-4D97-AF65-F5344CB8AC3E}">
        <p14:creationId xmlns:p14="http://schemas.microsoft.com/office/powerpoint/2010/main" val="298445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What is Quality of Education</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fontScale="70000" lnSpcReduction="20000"/>
          </a:bodyPr>
          <a:lstStyle/>
          <a:p>
            <a:r>
              <a:rPr lang="pl-PL" sz="3100" dirty="0" err="1">
                <a:solidFill>
                  <a:srgbClr val="181818"/>
                </a:solidFill>
              </a:rPr>
              <a:t>Educational</a:t>
            </a:r>
            <a:r>
              <a:rPr lang="pl-PL" sz="3100" dirty="0">
                <a:solidFill>
                  <a:srgbClr val="181818"/>
                </a:solidFill>
              </a:rPr>
              <a:t> services:</a:t>
            </a:r>
          </a:p>
          <a:p>
            <a:pPr lvl="1"/>
            <a:r>
              <a:rPr lang="en-GB" sz="2300" dirty="0">
                <a:solidFill>
                  <a:srgbClr val="181818"/>
                </a:solidFill>
              </a:rPr>
              <a:t>Hyper intangible</a:t>
            </a:r>
            <a:endParaRPr lang="pl-PL" sz="2300" dirty="0">
              <a:solidFill>
                <a:srgbClr val="181818"/>
              </a:solidFill>
            </a:endParaRPr>
          </a:p>
          <a:p>
            <a:pPr lvl="1"/>
            <a:r>
              <a:rPr lang="pl-PL" sz="2300" dirty="0">
                <a:solidFill>
                  <a:srgbClr val="181818"/>
                </a:solidFill>
              </a:rPr>
              <a:t>H</a:t>
            </a:r>
            <a:r>
              <a:rPr lang="en-GB" sz="2300" dirty="0" err="1">
                <a:solidFill>
                  <a:srgbClr val="181818"/>
                </a:solidFill>
              </a:rPr>
              <a:t>eavily</a:t>
            </a:r>
            <a:r>
              <a:rPr lang="en-GB" sz="2300" dirty="0">
                <a:solidFill>
                  <a:srgbClr val="181818"/>
                </a:solidFill>
              </a:rPr>
              <a:t> „customer” dependent</a:t>
            </a:r>
            <a:endParaRPr lang="pl-PL" sz="2300" dirty="0">
              <a:solidFill>
                <a:srgbClr val="181818"/>
              </a:solidFill>
            </a:endParaRPr>
          </a:p>
          <a:p>
            <a:pPr lvl="1"/>
            <a:r>
              <a:rPr lang="pl-PL" sz="2300" b="0" i="0" dirty="0" err="1">
                <a:solidFill>
                  <a:srgbClr val="181818"/>
                </a:solidFill>
                <a:effectLst/>
              </a:rPr>
              <a:t>Complex</a:t>
            </a:r>
            <a:r>
              <a:rPr lang="pl-PL" sz="2300" b="0" i="0" dirty="0">
                <a:solidFill>
                  <a:srgbClr val="181818"/>
                </a:solidFill>
                <a:effectLst/>
              </a:rPr>
              <a:t> </a:t>
            </a:r>
            <a:r>
              <a:rPr lang="pl-PL" sz="2300" b="0" i="0" dirty="0" err="1">
                <a:solidFill>
                  <a:srgbClr val="181818"/>
                </a:solidFill>
                <a:effectLst/>
              </a:rPr>
              <a:t>structure</a:t>
            </a:r>
            <a:r>
              <a:rPr lang="pl-PL" sz="2300" b="0" i="0" dirty="0">
                <a:solidFill>
                  <a:srgbClr val="181818"/>
                </a:solidFill>
                <a:effectLst/>
              </a:rPr>
              <a:t> of relations</a:t>
            </a:r>
          </a:p>
          <a:p>
            <a:pPr lvl="1"/>
            <a:endParaRPr lang="pl-PL" sz="3100" b="0" i="0" u="none" strike="noStrike" baseline="0" dirty="0">
              <a:highlight>
                <a:srgbClr val="FFFF00"/>
              </a:highlight>
            </a:endParaRPr>
          </a:p>
          <a:p>
            <a:pPr algn="l"/>
            <a:r>
              <a:rPr lang="en-GB" sz="3100" b="0" i="0" u="none" strike="noStrike" baseline="0" dirty="0"/>
              <a:t>Quality of Education:</a:t>
            </a:r>
            <a:endParaRPr lang="pl-PL" sz="3100" b="0" i="0" u="none" strike="noStrike" baseline="0" dirty="0"/>
          </a:p>
          <a:p>
            <a:pPr algn="l"/>
            <a:endParaRPr lang="pl-PL" sz="3100" dirty="0"/>
          </a:p>
          <a:p>
            <a:pPr algn="l"/>
            <a:endParaRPr lang="pl-PL" sz="3100" dirty="0"/>
          </a:p>
          <a:p>
            <a:pPr marL="0" indent="0" algn="l">
              <a:buNone/>
            </a:pPr>
            <a:endParaRPr lang="pl-PL" sz="3100" dirty="0"/>
          </a:p>
          <a:p>
            <a:pPr algn="l"/>
            <a:r>
              <a:rPr lang="en-GB" sz="3100" dirty="0"/>
              <a:t>CFM (</a:t>
            </a:r>
            <a:r>
              <a:rPr lang="en-GB" sz="3100" i="1" dirty="0"/>
              <a:t>Customer Feedback Measures</a:t>
            </a:r>
            <a:r>
              <a:rPr lang="en-GB" sz="3100" dirty="0"/>
              <a:t>) – NPS, </a:t>
            </a:r>
            <a:r>
              <a:rPr lang="en-GB" sz="3100" b="1" dirty="0"/>
              <a:t>Satisfaction</a:t>
            </a:r>
            <a:r>
              <a:rPr lang="en-GB" sz="3100" dirty="0"/>
              <a:t>, Loyalty, etc.</a:t>
            </a:r>
          </a:p>
          <a:p>
            <a:pPr algn="l"/>
            <a:r>
              <a:rPr lang="en-GB" sz="3100" dirty="0"/>
              <a:t>Rankings – polish universities’ far positions – inadequate to the polish economy’s potential</a:t>
            </a:r>
            <a:endParaRPr lang="en-GB" sz="3100" b="0" i="0" u="none" strike="noStrike" baseline="0" dirty="0"/>
          </a:p>
          <a:p>
            <a:pPr marL="0" indent="0">
              <a:buNone/>
            </a:pPr>
            <a:endParaRPr lang="en-GB" dirty="0"/>
          </a:p>
        </p:txBody>
      </p:sp>
      <p:sp>
        <p:nvSpPr>
          <p:cNvPr id="11" name="Scroll: Horizontal 10">
            <a:extLst>
              <a:ext uri="{FF2B5EF4-FFF2-40B4-BE49-F238E27FC236}">
                <a16:creationId xmlns:a16="http://schemas.microsoft.com/office/drawing/2014/main" id="{70767E45-FAD7-2F11-D2D5-2402BC8C858F}"/>
              </a:ext>
            </a:extLst>
          </p:cNvPr>
          <p:cNvSpPr/>
          <p:nvPr/>
        </p:nvSpPr>
        <p:spPr>
          <a:xfrm>
            <a:off x="5012211" y="1374958"/>
            <a:ext cx="6480000" cy="1800000"/>
          </a:xfrm>
          <a:prstGeom prst="horizontalScroll">
            <a:avLst/>
          </a:prstGeom>
          <a:solidFill>
            <a:srgbClr val="DABE82"/>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sz="1400" b="0" i="0" dirty="0">
                <a:solidFill>
                  <a:srgbClr val="181818"/>
                </a:solidFill>
                <a:effectLst/>
                <a:latin typeface="Bookman Old Style" panose="02050604050505020204" pitchFamily="18" charset="0"/>
                <a:cs typeface="Calibri" panose="020F0502020204030204" pitchFamily="34" charset="0"/>
              </a:rPr>
              <a:t>“</a:t>
            </a:r>
            <a:r>
              <a:rPr lang="en-GB" sz="1400" b="0" i="1" dirty="0">
                <a:solidFill>
                  <a:srgbClr val="181818"/>
                </a:solidFill>
                <a:effectLst/>
                <a:latin typeface="Bookman Old Style" panose="02050604050505020204" pitchFamily="18" charset="0"/>
                <a:cs typeface="Calibri" panose="020F0502020204030204" pitchFamily="34" charset="0"/>
              </a:rPr>
              <a:t>Quality ... you know what it is, yet you don't know what it is. </a:t>
            </a:r>
            <a:br>
              <a:rPr lang="pl-PL" sz="1400" b="0" i="1" dirty="0">
                <a:solidFill>
                  <a:srgbClr val="181818"/>
                </a:solidFill>
                <a:effectLst/>
                <a:latin typeface="Bookman Old Style" panose="02050604050505020204" pitchFamily="18" charset="0"/>
                <a:cs typeface="Calibri" panose="020F0502020204030204" pitchFamily="34" charset="0"/>
              </a:rPr>
            </a:br>
            <a:r>
              <a:rPr lang="en-GB" sz="1400" b="0" i="1" dirty="0">
                <a:solidFill>
                  <a:srgbClr val="181818"/>
                </a:solidFill>
                <a:effectLst/>
                <a:latin typeface="Bookman Old Style" panose="02050604050505020204" pitchFamily="18" charset="0"/>
                <a:cs typeface="Calibri" panose="020F0502020204030204" pitchFamily="34" charset="0"/>
              </a:rPr>
              <a:t>But that's self-contradictory. But some things are better than others, that is, they have more quality. But when you try to say what the quality is, apart from the things that have it, it all goes poof!</a:t>
            </a:r>
            <a:r>
              <a:rPr lang="en-GB" sz="1400" b="0" i="0" dirty="0">
                <a:solidFill>
                  <a:srgbClr val="181818"/>
                </a:solidFill>
                <a:effectLst/>
                <a:latin typeface="Bookman Old Style" panose="02050604050505020204" pitchFamily="18" charset="0"/>
                <a:cs typeface="Calibri" panose="020F0502020204030204" pitchFamily="34" charset="0"/>
              </a:rPr>
              <a:t>”</a:t>
            </a:r>
            <a:endParaRPr lang="pl-PL" sz="1400" b="0" i="0" dirty="0">
              <a:solidFill>
                <a:srgbClr val="181818"/>
              </a:solidFill>
              <a:effectLst/>
              <a:latin typeface="Bookman Old Style" panose="02050604050505020204" pitchFamily="18" charset="0"/>
              <a:cs typeface="Calibri" panose="020F0502020204030204" pitchFamily="34" charset="0"/>
            </a:endParaRPr>
          </a:p>
          <a:p>
            <a:pPr algn="ctr">
              <a:spcBef>
                <a:spcPts val="600"/>
              </a:spcBef>
            </a:pPr>
            <a:r>
              <a:rPr lang="en-GB" sz="1100" b="0" i="0" dirty="0">
                <a:solidFill>
                  <a:srgbClr val="181818"/>
                </a:solidFill>
                <a:effectLst/>
              </a:rPr>
              <a:t>Robert M. Pirsig, Zen and the Art of Motorcycle Maintenance: An Inquiry Into Values</a:t>
            </a:r>
            <a:endParaRPr lang="pl-PL" sz="1200" dirty="0"/>
          </a:p>
        </p:txBody>
      </p:sp>
      <p:sp>
        <p:nvSpPr>
          <p:cNvPr id="12" name="Scroll: Horizontal 11">
            <a:extLst>
              <a:ext uri="{FF2B5EF4-FFF2-40B4-BE49-F238E27FC236}">
                <a16:creationId xmlns:a16="http://schemas.microsoft.com/office/drawing/2014/main" id="{B8D49D25-B875-347A-5328-3FB5C98CCA85}"/>
              </a:ext>
            </a:extLst>
          </p:cNvPr>
          <p:cNvSpPr/>
          <p:nvPr/>
        </p:nvSpPr>
        <p:spPr>
          <a:xfrm>
            <a:off x="696000" y="3539998"/>
            <a:ext cx="10800000" cy="1384384"/>
          </a:xfrm>
          <a:prstGeom prst="horizontalScroll">
            <a:avLst/>
          </a:prstGeom>
          <a:solidFill>
            <a:srgbClr val="D6EAF8"/>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0" i="1" dirty="0">
                <a:solidFill>
                  <a:srgbClr val="181818"/>
                </a:solidFill>
                <a:effectLst/>
                <a:latin typeface="Calibri" panose="020F0502020204030204" pitchFamily="34" charset="0"/>
                <a:cs typeface="Calibri" panose="020F0502020204030204" pitchFamily="34" charset="0"/>
              </a:rPr>
              <a:t>„</a:t>
            </a:r>
            <a:r>
              <a:rPr lang="en-US" b="0" i="1" dirty="0">
                <a:solidFill>
                  <a:srgbClr val="181818"/>
                </a:solidFill>
                <a:effectLst/>
                <a:cs typeface="Calibri" panose="020F0502020204030204" pitchFamily="34" charset="0"/>
              </a:rPr>
              <a:t>the </a:t>
            </a:r>
            <a:r>
              <a:rPr lang="en-US" b="1" i="1" dirty="0">
                <a:solidFill>
                  <a:srgbClr val="181818"/>
                </a:solidFill>
                <a:effectLst/>
                <a:cs typeface="Calibri" panose="020F0502020204030204" pitchFamily="34" charset="0"/>
              </a:rPr>
              <a:t>degree</a:t>
            </a:r>
            <a:r>
              <a:rPr lang="en-US" b="0" i="1" dirty="0">
                <a:solidFill>
                  <a:srgbClr val="181818"/>
                </a:solidFill>
                <a:effectLst/>
                <a:cs typeface="Calibri" panose="020F0502020204030204" pitchFamily="34" charset="0"/>
              </a:rPr>
              <a:t> to which the </a:t>
            </a:r>
            <a:r>
              <a:rPr lang="en-US" b="1" i="1" dirty="0">
                <a:solidFill>
                  <a:srgbClr val="181818"/>
                </a:solidFill>
                <a:effectLst/>
                <a:cs typeface="Calibri" panose="020F0502020204030204" pitchFamily="34" charset="0"/>
              </a:rPr>
              <a:t>requirements</a:t>
            </a:r>
            <a:r>
              <a:rPr lang="en-US" b="0" i="1" dirty="0">
                <a:solidFill>
                  <a:srgbClr val="181818"/>
                </a:solidFill>
                <a:effectLst/>
                <a:cs typeface="Calibri" panose="020F0502020204030204" pitchFamily="34" charset="0"/>
              </a:rPr>
              <a:t> regarding the educational process and its outcomes, formulated by </a:t>
            </a:r>
            <a:r>
              <a:rPr lang="en-US" i="1" dirty="0">
                <a:solidFill>
                  <a:srgbClr val="181818"/>
                </a:solidFill>
                <a:effectLst/>
                <a:cs typeface="Calibri" panose="020F0502020204030204" pitchFamily="34" charset="0"/>
              </a:rPr>
              <a:t>stakeholders</a:t>
            </a:r>
            <a:r>
              <a:rPr lang="en-US" b="0" i="1" dirty="0">
                <a:solidFill>
                  <a:srgbClr val="181818"/>
                </a:solidFill>
                <a:effectLst/>
                <a:cs typeface="Calibri" panose="020F0502020204030204" pitchFamily="34" charset="0"/>
              </a:rPr>
              <a:t>, are </a:t>
            </a:r>
            <a:r>
              <a:rPr lang="en-US" b="1" i="1" dirty="0">
                <a:solidFill>
                  <a:srgbClr val="181818"/>
                </a:solidFill>
                <a:effectLst/>
                <a:cs typeface="Calibri" panose="020F0502020204030204" pitchFamily="34" charset="0"/>
              </a:rPr>
              <a:t>met</a:t>
            </a:r>
            <a:r>
              <a:rPr lang="en-US" b="0" i="1" dirty="0">
                <a:solidFill>
                  <a:srgbClr val="181818"/>
                </a:solidFill>
                <a:effectLst/>
                <a:cs typeface="Calibri" panose="020F0502020204030204" pitchFamily="34" charset="0"/>
              </a:rPr>
              <a:t>, taking into account internal and external conditions</a:t>
            </a:r>
            <a:r>
              <a:rPr lang="pl-PL" sz="2000" b="0" i="1" dirty="0">
                <a:solidFill>
                  <a:srgbClr val="181818"/>
                </a:solidFill>
                <a:effectLst/>
                <a:latin typeface="Calibri" panose="020F0502020204030204" pitchFamily="34" charset="0"/>
                <a:cs typeface="Calibri" panose="020F0502020204030204" pitchFamily="34" charset="0"/>
              </a:rPr>
              <a:t>”</a:t>
            </a:r>
          </a:p>
          <a:p>
            <a:pPr algn="ctr">
              <a:spcBef>
                <a:spcPts val="600"/>
              </a:spcBef>
            </a:pPr>
            <a:r>
              <a:rPr lang="en-US" sz="1100" b="0" i="0" dirty="0" err="1">
                <a:solidFill>
                  <a:srgbClr val="181818"/>
                </a:solidFill>
                <a:effectLst/>
              </a:rPr>
              <a:t>Grudowski</a:t>
            </a:r>
            <a:r>
              <a:rPr lang="en-US" sz="1100" b="0" i="0" dirty="0">
                <a:solidFill>
                  <a:srgbClr val="181818"/>
                </a:solidFill>
                <a:effectLst/>
              </a:rPr>
              <a:t> &amp; Lewandowski, The notion of quality of education and conditions of its quantification at the universities, </a:t>
            </a:r>
            <a:r>
              <a:rPr lang="en-US" sz="1100" b="0" i="0" dirty="0" err="1">
                <a:solidFill>
                  <a:srgbClr val="181818"/>
                </a:solidFill>
                <a:effectLst/>
              </a:rPr>
              <a:t>Zarządzanie</a:t>
            </a:r>
            <a:r>
              <a:rPr lang="en-US" sz="1100" b="0" i="0" dirty="0">
                <a:solidFill>
                  <a:srgbClr val="181818"/>
                </a:solidFill>
                <a:effectLst/>
              </a:rPr>
              <a:t> </a:t>
            </a:r>
            <a:r>
              <a:rPr lang="en-US" sz="1100" b="0" i="0" dirty="0" err="1">
                <a:solidFill>
                  <a:srgbClr val="181818"/>
                </a:solidFill>
                <a:effectLst/>
              </a:rPr>
              <a:t>i</a:t>
            </a:r>
            <a:r>
              <a:rPr lang="en-US" sz="1100" b="0" i="0" dirty="0">
                <a:solidFill>
                  <a:srgbClr val="181818"/>
                </a:solidFill>
                <a:effectLst/>
              </a:rPr>
              <a:t> </a:t>
            </a:r>
            <a:r>
              <a:rPr lang="en-US" sz="1100" b="0" i="0" dirty="0" err="1">
                <a:solidFill>
                  <a:srgbClr val="181818"/>
                </a:solidFill>
                <a:effectLst/>
              </a:rPr>
              <a:t>Finanse</a:t>
            </a:r>
            <a:r>
              <a:rPr lang="en-US" sz="1100" b="0" i="0" dirty="0">
                <a:solidFill>
                  <a:srgbClr val="181818"/>
                </a:solidFill>
                <a:effectLst/>
              </a:rPr>
              <a:t>, nr 3, </a:t>
            </a:r>
            <a:r>
              <a:rPr lang="en-US" sz="1100" b="0" i="0" dirty="0" err="1">
                <a:solidFill>
                  <a:srgbClr val="181818"/>
                </a:solidFill>
                <a:effectLst/>
              </a:rPr>
              <a:t>cz</a:t>
            </a:r>
            <a:r>
              <a:rPr lang="en-US" sz="1100" b="0" i="0" dirty="0">
                <a:solidFill>
                  <a:srgbClr val="181818"/>
                </a:solidFill>
                <a:effectLst/>
              </a:rPr>
              <a:t>. 1, 2012</a:t>
            </a:r>
          </a:p>
        </p:txBody>
      </p:sp>
      <p:sp>
        <p:nvSpPr>
          <p:cNvPr id="13" name="Slide Number Placeholder 12">
            <a:extLst>
              <a:ext uri="{FF2B5EF4-FFF2-40B4-BE49-F238E27FC236}">
                <a16:creationId xmlns:a16="http://schemas.microsoft.com/office/drawing/2014/main" id="{1CB7240E-A730-AE43-6D20-BFAE35339E28}"/>
              </a:ext>
            </a:extLst>
          </p:cNvPr>
          <p:cNvSpPr>
            <a:spLocks noGrp="1"/>
          </p:cNvSpPr>
          <p:nvPr>
            <p:ph type="sldNum" sz="quarter" idx="12"/>
          </p:nvPr>
        </p:nvSpPr>
        <p:spPr/>
        <p:txBody>
          <a:bodyPr/>
          <a:lstStyle/>
          <a:p>
            <a:fld id="{ADC9AAA0-29FB-4B62-AB65-7094BA6E939A}" type="slidenum">
              <a:rPr lang="pl-PL" smtClean="0"/>
              <a:pPr/>
              <a:t>4</a:t>
            </a:fld>
            <a:endParaRPr lang="pl-PL" dirty="0"/>
          </a:p>
        </p:txBody>
      </p:sp>
    </p:spTree>
    <p:extLst>
      <p:ext uri="{BB962C8B-B14F-4D97-AF65-F5344CB8AC3E}">
        <p14:creationId xmlns:p14="http://schemas.microsoft.com/office/powerpoint/2010/main" val="282646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What is Quality Management for Education</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a:xfrm>
            <a:off x="838199" y="1825625"/>
            <a:ext cx="10704023" cy="4351338"/>
          </a:xfrm>
        </p:spPr>
        <p:txBody>
          <a:bodyPr>
            <a:normAutofit fontScale="92500"/>
          </a:bodyPr>
          <a:lstStyle/>
          <a:p>
            <a:r>
              <a:rPr lang="en-GB" sz="2600" dirty="0">
                <a:solidFill>
                  <a:srgbClr val="181818"/>
                </a:solidFill>
              </a:rPr>
              <a:t>Quality Management Systems are</a:t>
            </a:r>
            <a:br>
              <a:rPr lang="en-GB" sz="2600" dirty="0">
                <a:solidFill>
                  <a:srgbClr val="181818"/>
                </a:solidFill>
              </a:rPr>
            </a:br>
            <a:r>
              <a:rPr lang="en-GB" sz="2600" b="1" dirty="0">
                <a:solidFill>
                  <a:srgbClr val="181818"/>
                </a:solidFill>
              </a:rPr>
              <a:t>client-centric</a:t>
            </a:r>
            <a:r>
              <a:rPr lang="en-GB" sz="2600" dirty="0">
                <a:solidFill>
                  <a:srgbClr val="181818"/>
                </a:solidFill>
              </a:rPr>
              <a:t> (customer </a:t>
            </a:r>
            <a:r>
              <a:rPr lang="pl-PL" sz="2600" dirty="0">
                <a:solidFill>
                  <a:srgbClr val="181818"/>
                </a:solidFill>
              </a:rPr>
              <a:t>f</a:t>
            </a:r>
            <a:r>
              <a:rPr lang="en-GB" sz="2600" dirty="0" err="1">
                <a:solidFill>
                  <a:srgbClr val="181818"/>
                </a:solidFill>
              </a:rPr>
              <a:t>ocus</a:t>
            </a:r>
            <a:r>
              <a:rPr lang="en-GB" sz="2600" dirty="0">
                <a:solidFill>
                  <a:srgbClr val="181818"/>
                </a:solidFill>
              </a:rPr>
              <a:t>)</a:t>
            </a:r>
          </a:p>
          <a:p>
            <a:r>
              <a:rPr lang="en-GB" sz="2600" dirty="0">
                <a:solidFill>
                  <a:srgbClr val="181818"/>
                </a:solidFill>
              </a:rPr>
              <a:t>Who is a client of University?</a:t>
            </a:r>
          </a:p>
          <a:p>
            <a:r>
              <a:rPr lang="en-GB" sz="2600" b="0" i="0" dirty="0">
                <a:solidFill>
                  <a:srgbClr val="181818"/>
                </a:solidFill>
                <a:effectLst/>
              </a:rPr>
              <a:t>Unsuccessful implementations at universities </a:t>
            </a:r>
            <a:r>
              <a:rPr lang="en-GB" sz="2600" dirty="0">
                <a:solidFill>
                  <a:srgbClr val="181818"/>
                </a:solidFill>
              </a:rPr>
              <a:t>of TQM, Lean or </a:t>
            </a:r>
            <a:r>
              <a:rPr lang="en-GB" sz="2600" dirty="0" err="1">
                <a:solidFill>
                  <a:srgbClr val="181818"/>
                </a:solidFill>
              </a:rPr>
              <a:t>SixSigma</a:t>
            </a:r>
            <a:endParaRPr lang="en-GB" sz="2600" dirty="0">
              <a:solidFill>
                <a:srgbClr val="181818"/>
              </a:solidFill>
            </a:endParaRPr>
          </a:p>
          <a:p>
            <a:r>
              <a:rPr lang="en-GB" sz="2600" dirty="0">
                <a:solidFill>
                  <a:srgbClr val="181818"/>
                </a:solidFill>
              </a:rPr>
              <a:t>CAF (</a:t>
            </a:r>
            <a:r>
              <a:rPr lang="en-GB" sz="2600" i="1" dirty="0">
                <a:solidFill>
                  <a:srgbClr val="181818"/>
                </a:solidFill>
              </a:rPr>
              <a:t>Common Assessment Framework)</a:t>
            </a:r>
            <a:r>
              <a:rPr lang="en-GB" sz="2600" dirty="0">
                <a:solidFill>
                  <a:srgbClr val="181818"/>
                </a:solidFill>
              </a:rPr>
              <a:t> for public institutions – close to QM</a:t>
            </a:r>
          </a:p>
          <a:p>
            <a:r>
              <a:rPr lang="en-GB" sz="2600" b="0" i="0" dirty="0">
                <a:solidFill>
                  <a:srgbClr val="181818"/>
                </a:solidFill>
                <a:effectLst/>
              </a:rPr>
              <a:t>PKA (</a:t>
            </a:r>
            <a:r>
              <a:rPr lang="en-GB" sz="2600" i="1" dirty="0">
                <a:solidFill>
                  <a:srgbClr val="181818"/>
                </a:solidFill>
              </a:rPr>
              <a:t>P</a:t>
            </a:r>
            <a:r>
              <a:rPr lang="en-GB" sz="2600" b="0" i="1" dirty="0">
                <a:solidFill>
                  <a:srgbClr val="181818"/>
                </a:solidFill>
                <a:effectLst/>
              </a:rPr>
              <a:t>olish Accreditation </a:t>
            </a:r>
            <a:r>
              <a:rPr lang="en-GB" sz="2600" b="0" i="1" dirty="0" err="1">
                <a:solidFill>
                  <a:srgbClr val="181818"/>
                </a:solidFill>
                <a:effectLst/>
              </a:rPr>
              <a:t>Comission</a:t>
            </a:r>
            <a:r>
              <a:rPr lang="en-GB" sz="2600" b="0" i="0" dirty="0">
                <a:solidFill>
                  <a:srgbClr val="181818"/>
                </a:solidFill>
                <a:effectLst/>
              </a:rPr>
              <a:t>) – 10 quality criterions – far from QM</a:t>
            </a:r>
          </a:p>
          <a:p>
            <a:r>
              <a:rPr lang="en-GB" sz="2600" dirty="0">
                <a:solidFill>
                  <a:srgbClr val="181818"/>
                </a:solidFill>
              </a:rPr>
              <a:t>Key role of organisation’s leaders</a:t>
            </a:r>
          </a:p>
          <a:p>
            <a:r>
              <a:rPr lang="en-GB" sz="2600" b="0" i="0" dirty="0">
                <a:solidFill>
                  <a:srgbClr val="181818"/>
                </a:solidFill>
                <a:effectLst/>
              </a:rPr>
              <a:t>ISO </a:t>
            </a:r>
            <a:r>
              <a:rPr lang="en-GB" sz="2600" dirty="0">
                <a:solidFill>
                  <a:srgbClr val="181818"/>
                </a:solidFill>
              </a:rPr>
              <a:t>21001:2018 </a:t>
            </a:r>
            <a:r>
              <a:rPr lang="en-GB" sz="2600" b="0" i="0" dirty="0">
                <a:solidFill>
                  <a:srgbClr val="181818"/>
                </a:solidFill>
                <a:effectLst/>
              </a:rPr>
              <a:t>–</a:t>
            </a:r>
            <a:r>
              <a:rPr lang="en-GB" sz="2600" dirty="0">
                <a:solidFill>
                  <a:srgbClr val="181818"/>
                </a:solidFill>
              </a:rPr>
              <a:t> </a:t>
            </a:r>
            <a:r>
              <a:rPr lang="en-GB" sz="2600" i="1" dirty="0">
                <a:solidFill>
                  <a:srgbClr val="181818"/>
                </a:solidFill>
              </a:rPr>
              <a:t>Management systems for educational organizations</a:t>
            </a:r>
          </a:p>
          <a:p>
            <a:endParaRPr lang="en-GB" sz="2400" b="0" i="0" dirty="0">
              <a:solidFill>
                <a:srgbClr val="181818"/>
              </a:solidFill>
              <a:effectLst/>
            </a:endParaRPr>
          </a:p>
          <a:p>
            <a:pPr marL="0" indent="0">
              <a:buNone/>
            </a:pPr>
            <a:endParaRPr lang="en-GB" dirty="0"/>
          </a:p>
        </p:txBody>
      </p:sp>
      <p:sp>
        <p:nvSpPr>
          <p:cNvPr id="4" name="Scroll: Horizontal 3">
            <a:extLst>
              <a:ext uri="{FF2B5EF4-FFF2-40B4-BE49-F238E27FC236}">
                <a16:creationId xmlns:a16="http://schemas.microsoft.com/office/drawing/2014/main" id="{D221825B-B07B-DF61-C34D-74AAA5803C91}"/>
              </a:ext>
            </a:extLst>
          </p:cNvPr>
          <p:cNvSpPr/>
          <p:nvPr/>
        </p:nvSpPr>
        <p:spPr>
          <a:xfrm>
            <a:off x="6096001" y="1431256"/>
            <a:ext cx="5400000" cy="1440000"/>
          </a:xfrm>
          <a:prstGeom prst="horizontalScroll">
            <a:avLst/>
          </a:prstGeom>
          <a:solidFill>
            <a:srgbClr val="DABE82"/>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000" lvl="1"/>
            <a:r>
              <a:rPr lang="en-GB" sz="1600" dirty="0">
                <a:solidFill>
                  <a:srgbClr val="181818"/>
                </a:solidFill>
                <a:latin typeface="Century Schoolbook" panose="02040604050505020304" pitchFamily="18" charset="0"/>
              </a:rPr>
              <a:t>1900’s → QI – Quality Inspection</a:t>
            </a:r>
          </a:p>
          <a:p>
            <a:pPr marL="180000" lvl="1"/>
            <a:r>
              <a:rPr lang="en-GB" sz="1600" dirty="0">
                <a:solidFill>
                  <a:srgbClr val="181818"/>
                </a:solidFill>
                <a:latin typeface="Century Schoolbook" panose="02040604050505020304" pitchFamily="18" charset="0"/>
              </a:rPr>
              <a:t>1920’s → QC – Quality Control</a:t>
            </a:r>
          </a:p>
          <a:p>
            <a:pPr marL="180000" lvl="1"/>
            <a:r>
              <a:rPr lang="en-GB" sz="1600" dirty="0">
                <a:solidFill>
                  <a:srgbClr val="181818"/>
                </a:solidFill>
                <a:latin typeface="Century Schoolbook" panose="02040604050505020304" pitchFamily="18" charset="0"/>
              </a:rPr>
              <a:t>1960’s → QA – Quality Assurance</a:t>
            </a:r>
          </a:p>
          <a:p>
            <a:pPr marL="180000" lvl="1"/>
            <a:r>
              <a:rPr lang="en-GB" sz="1600" dirty="0">
                <a:solidFill>
                  <a:srgbClr val="181818"/>
                </a:solidFill>
                <a:latin typeface="Century Schoolbook" panose="02040604050505020304" pitchFamily="18" charset="0"/>
              </a:rPr>
              <a:t>1980’s → QM / TQM – Total Quality Management</a:t>
            </a:r>
          </a:p>
        </p:txBody>
      </p:sp>
      <p:sp>
        <p:nvSpPr>
          <p:cNvPr id="5" name="Slide Number Placeholder 4">
            <a:extLst>
              <a:ext uri="{FF2B5EF4-FFF2-40B4-BE49-F238E27FC236}">
                <a16:creationId xmlns:a16="http://schemas.microsoft.com/office/drawing/2014/main" id="{CD66043F-DBD1-68AC-9F1E-6D3787309C0C}"/>
              </a:ext>
            </a:extLst>
          </p:cNvPr>
          <p:cNvSpPr>
            <a:spLocks noGrp="1"/>
          </p:cNvSpPr>
          <p:nvPr>
            <p:ph type="sldNum" sz="quarter" idx="12"/>
          </p:nvPr>
        </p:nvSpPr>
        <p:spPr/>
        <p:txBody>
          <a:bodyPr/>
          <a:lstStyle/>
          <a:p>
            <a:fld id="{ADC9AAA0-29FB-4B62-AB65-7094BA6E939A}" type="slidenum">
              <a:rPr lang="en-GB" smtClean="0"/>
              <a:pPr/>
              <a:t>5</a:t>
            </a:fld>
            <a:endParaRPr lang="en-GB" dirty="0"/>
          </a:p>
        </p:txBody>
      </p:sp>
    </p:spTree>
    <p:extLst>
      <p:ext uri="{BB962C8B-B14F-4D97-AF65-F5344CB8AC3E}">
        <p14:creationId xmlns:p14="http://schemas.microsoft.com/office/powerpoint/2010/main" val="390995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67EAA3FD-18D3-0427-F62F-7DE28BA03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240" y="2656975"/>
            <a:ext cx="4967420" cy="2026936"/>
          </a:xfrm>
          <a:prstGeom prst="rect">
            <a:avLst/>
          </a:prstGeom>
        </p:spPr>
      </p:pic>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If not Client then Stakeholder?</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fontScale="92500" lnSpcReduction="10000"/>
          </a:bodyPr>
          <a:lstStyle/>
          <a:p>
            <a:r>
              <a:rPr lang="en-GB" sz="2400" dirty="0">
                <a:solidFill>
                  <a:srgbClr val="181818"/>
                </a:solidFill>
              </a:rPr>
              <a:t>Stakeholders’ theories since 1960’s</a:t>
            </a:r>
          </a:p>
          <a:p>
            <a:r>
              <a:rPr lang="en-GB" sz="2400" dirty="0">
                <a:solidFill>
                  <a:srgbClr val="181818"/>
                </a:solidFill>
              </a:rPr>
              <a:t>Stakeholder – „can affect and can be affected by” </a:t>
            </a:r>
            <a:r>
              <a:rPr lang="en-GB" sz="1800" b="1" dirty="0">
                <a:solidFill>
                  <a:srgbClr val="181818"/>
                </a:solidFill>
              </a:rPr>
              <a:t>Freeman (1984)</a:t>
            </a:r>
          </a:p>
          <a:p>
            <a:r>
              <a:rPr lang="en-GB" sz="2400" b="0" i="0" dirty="0">
                <a:solidFill>
                  <a:srgbClr val="181818"/>
                </a:solidFill>
                <a:effectLst/>
              </a:rPr>
              <a:t>Based on analysis of 474 articles’ abstracts:</a:t>
            </a:r>
          </a:p>
          <a:p>
            <a:r>
              <a:rPr lang="en-GB" sz="2400" dirty="0">
                <a:solidFill>
                  <a:srgbClr val="181818"/>
                </a:solidFill>
              </a:rPr>
              <a:t>Stakeholders’ analysis methods:</a:t>
            </a:r>
          </a:p>
          <a:p>
            <a:pPr lvl="1"/>
            <a:r>
              <a:rPr lang="en-GB" sz="2000" dirty="0">
                <a:solidFill>
                  <a:srgbClr val="181818"/>
                </a:solidFill>
              </a:rPr>
              <a:t>Interest – power chart</a:t>
            </a:r>
          </a:p>
          <a:p>
            <a:pPr lvl="1"/>
            <a:r>
              <a:rPr lang="en-GB" sz="2000" dirty="0">
                <a:solidFill>
                  <a:srgbClr val="181818"/>
                </a:solidFill>
              </a:rPr>
              <a:t>Relations diagrams</a:t>
            </a:r>
          </a:p>
          <a:p>
            <a:pPr lvl="1"/>
            <a:r>
              <a:rPr lang="en-GB" sz="2000" dirty="0">
                <a:solidFill>
                  <a:srgbClr val="181818"/>
                </a:solidFill>
              </a:rPr>
              <a:t>Policy attractiveness vs stakeholder capability grid</a:t>
            </a:r>
          </a:p>
          <a:p>
            <a:pPr lvl="1"/>
            <a:r>
              <a:rPr lang="en-GB" sz="2000" dirty="0" err="1">
                <a:solidFill>
                  <a:srgbClr val="181818"/>
                </a:solidFill>
              </a:rPr>
              <a:t>Stak</a:t>
            </a:r>
            <a:r>
              <a:rPr lang="pl-PL" sz="2000" dirty="0">
                <a:solidFill>
                  <a:srgbClr val="181818"/>
                </a:solidFill>
              </a:rPr>
              <a:t>e</a:t>
            </a:r>
            <a:r>
              <a:rPr lang="en-GB" sz="2000" dirty="0">
                <a:solidFill>
                  <a:srgbClr val="181818"/>
                </a:solidFill>
              </a:rPr>
              <a:t>holder maps</a:t>
            </a:r>
          </a:p>
          <a:p>
            <a:r>
              <a:rPr lang="en-GB" sz="2400" dirty="0">
                <a:solidFill>
                  <a:srgbClr val="181818"/>
                </a:solidFill>
              </a:rPr>
              <a:t>Management recommendations based on outcomes of analysis</a:t>
            </a:r>
          </a:p>
          <a:p>
            <a:r>
              <a:rPr lang="en-GB" sz="2400" dirty="0">
                <a:solidFill>
                  <a:srgbClr val="181818"/>
                </a:solidFill>
              </a:rPr>
              <a:t>Measuring quality as stakeholders’ satisfaction?</a:t>
            </a:r>
          </a:p>
          <a:p>
            <a:r>
              <a:rPr lang="en-GB" sz="2400" dirty="0">
                <a:solidFill>
                  <a:srgbClr val="181818"/>
                </a:solidFill>
              </a:rPr>
              <a:t>ISO 21001:2018 – lots of references to „interested groups”</a:t>
            </a:r>
          </a:p>
          <a:p>
            <a:pPr lvl="1"/>
            <a:endParaRPr lang="en-GB" sz="2000" dirty="0">
              <a:solidFill>
                <a:srgbClr val="181818"/>
              </a:solidFill>
            </a:endParaRPr>
          </a:p>
          <a:p>
            <a:endParaRPr lang="en-GB" sz="2400" b="0" i="0" dirty="0">
              <a:solidFill>
                <a:srgbClr val="181818"/>
              </a:solidFill>
              <a:effectLst/>
            </a:endParaRPr>
          </a:p>
          <a:p>
            <a:endParaRPr lang="en-GB" sz="2400" dirty="0">
              <a:solidFill>
                <a:srgbClr val="181818"/>
              </a:solidFill>
            </a:endParaRPr>
          </a:p>
          <a:p>
            <a:endParaRPr lang="en-GB" sz="2400" b="0" i="0" dirty="0">
              <a:solidFill>
                <a:srgbClr val="181818"/>
              </a:solidFill>
              <a:effectLst/>
            </a:endParaRPr>
          </a:p>
          <a:p>
            <a:pPr marL="0" indent="0">
              <a:buNone/>
            </a:pPr>
            <a:endParaRPr lang="en-GB" dirty="0"/>
          </a:p>
        </p:txBody>
      </p:sp>
      <p:sp>
        <p:nvSpPr>
          <p:cNvPr id="4" name="Slide Number Placeholder 3">
            <a:extLst>
              <a:ext uri="{FF2B5EF4-FFF2-40B4-BE49-F238E27FC236}">
                <a16:creationId xmlns:a16="http://schemas.microsoft.com/office/drawing/2014/main" id="{E5795693-37E4-F7BC-02D8-69AD48FF015D}"/>
              </a:ext>
            </a:extLst>
          </p:cNvPr>
          <p:cNvSpPr>
            <a:spLocks noGrp="1"/>
          </p:cNvSpPr>
          <p:nvPr>
            <p:ph type="sldNum" sz="quarter" idx="12"/>
          </p:nvPr>
        </p:nvSpPr>
        <p:spPr/>
        <p:txBody>
          <a:bodyPr/>
          <a:lstStyle/>
          <a:p>
            <a:fld id="{ADC9AAA0-29FB-4B62-AB65-7094BA6E939A}" type="slidenum">
              <a:rPr lang="pl-PL" smtClean="0"/>
              <a:pPr/>
              <a:t>6</a:t>
            </a:fld>
            <a:endParaRPr lang="pl-PL" dirty="0"/>
          </a:p>
        </p:txBody>
      </p:sp>
    </p:spTree>
    <p:extLst>
      <p:ext uri="{BB962C8B-B14F-4D97-AF65-F5344CB8AC3E}">
        <p14:creationId xmlns:p14="http://schemas.microsoft.com/office/powerpoint/2010/main" val="329277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questions</a:t>
            </a:r>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lstStyle/>
          <a:p>
            <a:r>
              <a:rPr lang="en-GB" b="1" dirty="0"/>
              <a:t>Q1</a:t>
            </a:r>
            <a:r>
              <a:rPr lang="en-GB" dirty="0"/>
              <a:t>: </a:t>
            </a:r>
            <a:r>
              <a:rPr lang="en-GB" i="1" dirty="0"/>
              <a:t>how different stakeholders perceive the aim </a:t>
            </a:r>
            <a:br>
              <a:rPr lang="en-GB" i="1" dirty="0"/>
            </a:br>
            <a:r>
              <a:rPr lang="en-GB" i="1" dirty="0"/>
              <a:t>of universities’ existence</a:t>
            </a:r>
          </a:p>
          <a:p>
            <a:r>
              <a:rPr lang="en-GB" b="1" dirty="0"/>
              <a:t>Q2: </a:t>
            </a:r>
            <a:r>
              <a:rPr lang="en-GB" i="1" dirty="0"/>
              <a:t>how different stakeholders perceive the importance </a:t>
            </a:r>
            <a:br>
              <a:rPr lang="en-GB" i="1" dirty="0"/>
            </a:br>
            <a:r>
              <a:rPr lang="en-GB" i="1" dirty="0"/>
              <a:t>of different stakeholders’ groups</a:t>
            </a:r>
          </a:p>
          <a:p>
            <a:r>
              <a:rPr lang="en-GB" dirty="0"/>
              <a:t>Qualitative research: 33 respondents of interviews from 8 chosen (</a:t>
            </a:r>
            <a:r>
              <a:rPr lang="en-GB" b="1" dirty="0"/>
              <a:t>↑</a:t>
            </a:r>
            <a:r>
              <a:rPr lang="en-GB" dirty="0"/>
              <a:t>) groups of </a:t>
            </a:r>
            <a:r>
              <a:rPr lang="en-GB" dirty="0" err="1"/>
              <a:t>stak</a:t>
            </a:r>
            <a:r>
              <a:rPr lang="pl-PL" dirty="0"/>
              <a:t>e</a:t>
            </a:r>
            <a:r>
              <a:rPr lang="en-GB" dirty="0"/>
              <a:t>holders</a:t>
            </a:r>
          </a:p>
          <a:p>
            <a:r>
              <a:rPr lang="en-GB" dirty="0"/>
              <a:t>Who is the most important</a:t>
            </a:r>
            <a:br>
              <a:rPr lang="en-GB" dirty="0"/>
            </a:br>
            <a:r>
              <a:rPr lang="en-GB" dirty="0"/>
              <a:t>stakeholder?</a:t>
            </a:r>
          </a:p>
        </p:txBody>
      </p:sp>
      <p:graphicFrame>
        <p:nvGraphicFramePr>
          <p:cNvPr id="4" name="Tabela 3">
            <a:extLst>
              <a:ext uri="{FF2B5EF4-FFF2-40B4-BE49-F238E27FC236}">
                <a16:creationId xmlns:a16="http://schemas.microsoft.com/office/drawing/2014/main" id="{A7E3645C-BBA2-5858-7740-5D8EDFD53343}"/>
              </a:ext>
            </a:extLst>
          </p:cNvPr>
          <p:cNvGraphicFramePr>
            <a:graphicFrameLocks noGrp="1"/>
          </p:cNvGraphicFramePr>
          <p:nvPr>
            <p:extLst>
              <p:ext uri="{D42A27DB-BD31-4B8C-83A1-F6EECF244321}">
                <p14:modId xmlns:p14="http://schemas.microsoft.com/office/powerpoint/2010/main" val="1551994088"/>
              </p:ext>
            </p:extLst>
          </p:nvPr>
        </p:nvGraphicFramePr>
        <p:xfrm>
          <a:off x="9537420" y="879544"/>
          <a:ext cx="2628000" cy="2651760"/>
        </p:xfrm>
        <a:graphic>
          <a:graphicData uri="http://schemas.openxmlformats.org/drawingml/2006/table">
            <a:tbl>
              <a:tblPr firstRow="1" bandRow="1">
                <a:tableStyleId>{B301B821-A1FF-4177-AEE7-76D212191A09}</a:tableStyleId>
              </a:tblPr>
              <a:tblGrid>
                <a:gridCol w="2628000">
                  <a:extLst>
                    <a:ext uri="{9D8B030D-6E8A-4147-A177-3AD203B41FA5}">
                      <a16:colId xmlns:a16="http://schemas.microsoft.com/office/drawing/2014/main" val="2777251045"/>
                    </a:ext>
                  </a:extLst>
                </a:gridCol>
              </a:tblGrid>
              <a:tr h="272000">
                <a:tc>
                  <a:txBody>
                    <a:bodyPr/>
                    <a:lstStyle/>
                    <a:p>
                      <a:r>
                        <a:rPr lang="pl-PL" sz="1200" dirty="0" err="1"/>
                        <a:t>Stakeholders</a:t>
                      </a:r>
                      <a:r>
                        <a:rPr lang="pl-PL" sz="1200" dirty="0"/>
                        <a:t> - </a:t>
                      </a:r>
                      <a:r>
                        <a:rPr lang="pl-PL" sz="1200" dirty="0" err="1"/>
                        <a:t>respondents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06250783"/>
                  </a:ext>
                </a:extLst>
              </a:tr>
              <a:tr h="272000">
                <a:tc>
                  <a:txBody>
                    <a:bodyPr/>
                    <a:lstStyle/>
                    <a:p>
                      <a:r>
                        <a:rPr lang="en-US" sz="1200" dirty="0"/>
                        <a:t>Students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96521361"/>
                  </a:ext>
                </a:extLst>
              </a:tr>
              <a:tr h="272000">
                <a:tc>
                  <a:txBody>
                    <a:bodyPr/>
                    <a:lstStyle/>
                    <a:p>
                      <a:r>
                        <a:rPr lang="en-US" sz="1200" dirty="0"/>
                        <a:t>Alumni</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3881332"/>
                  </a:ext>
                </a:extLst>
              </a:tr>
              <a:tr h="272000">
                <a:tc>
                  <a:txBody>
                    <a:bodyPr/>
                    <a:lstStyle/>
                    <a:p>
                      <a:r>
                        <a:rPr lang="en-US" sz="1200" dirty="0"/>
                        <a:t>Parents (Guardians)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32416095"/>
                  </a:ext>
                </a:extLst>
              </a:tr>
              <a:tr h="272000">
                <a:tc>
                  <a:txBody>
                    <a:bodyPr/>
                    <a:lstStyle/>
                    <a:p>
                      <a:r>
                        <a:rPr lang="en-US" sz="1200" dirty="0"/>
                        <a:t>Administrative Staff</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3091227"/>
                  </a:ext>
                </a:extLst>
              </a:tr>
              <a:tr h="272000">
                <a:tc>
                  <a:txBody>
                    <a:bodyPr/>
                    <a:lstStyle/>
                    <a:p>
                      <a:r>
                        <a:rPr lang="en-US" sz="1200" dirty="0"/>
                        <a:t>Academic Staff (Researchers/Lecturers</a:t>
                      </a:r>
                      <a:r>
                        <a:rPr lang="pl-PL" sz="1200" dirty="0"/>
                        <a:t>)</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5074268"/>
                  </a:ext>
                </a:extLst>
              </a:tr>
              <a:tr h="272000">
                <a:tc>
                  <a:txBody>
                    <a:bodyPr/>
                    <a:lstStyle/>
                    <a:p>
                      <a:r>
                        <a:rPr lang="en-US" sz="1200" dirty="0"/>
                        <a:t>Entrepreneurs (Employers)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7437686"/>
                  </a:ext>
                </a:extLst>
              </a:tr>
              <a:tr h="272000">
                <a:tc>
                  <a:txBody>
                    <a:bodyPr/>
                    <a:lstStyle/>
                    <a:p>
                      <a:r>
                        <a:rPr lang="en-US" sz="1200" dirty="0"/>
                        <a:t>University Authorities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95579080"/>
                  </a:ext>
                </a:extLst>
              </a:tr>
              <a:tr h="272000">
                <a:tc>
                  <a:txBody>
                    <a:bodyPr/>
                    <a:lstStyle/>
                    <a:p>
                      <a:r>
                        <a:rPr lang="en-US" sz="1200" dirty="0"/>
                        <a:t>Local </a:t>
                      </a:r>
                      <a:r>
                        <a:rPr lang="pl-PL" sz="1200" dirty="0"/>
                        <a:t>&amp; </a:t>
                      </a:r>
                      <a:r>
                        <a:rPr lang="en-US" sz="1200" dirty="0"/>
                        <a:t>Government </a:t>
                      </a:r>
                      <a:r>
                        <a:rPr lang="en-US" sz="1200" dirty="0" err="1"/>
                        <a:t>Authoritie</a:t>
                      </a:r>
                      <a:r>
                        <a:rPr lang="pl-PL" sz="1200" dirty="0"/>
                        <a:t>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91176430"/>
                  </a:ext>
                </a:extLst>
              </a:tr>
            </a:tbl>
          </a:graphicData>
        </a:graphic>
      </p:graphicFrame>
      <p:pic>
        <p:nvPicPr>
          <p:cNvPr id="6" name="Obraz 5">
            <a:extLst>
              <a:ext uri="{FF2B5EF4-FFF2-40B4-BE49-F238E27FC236}">
                <a16:creationId xmlns:a16="http://schemas.microsoft.com/office/drawing/2014/main" id="{7D521D14-9540-E01F-6B53-DE9293B7C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083" y="4092787"/>
            <a:ext cx="6816918" cy="2765214"/>
          </a:xfrm>
          <a:prstGeom prst="rect">
            <a:avLst/>
          </a:prstGeom>
        </p:spPr>
      </p:pic>
      <p:sp>
        <p:nvSpPr>
          <p:cNvPr id="5" name="Slide Number Placeholder 4">
            <a:extLst>
              <a:ext uri="{FF2B5EF4-FFF2-40B4-BE49-F238E27FC236}">
                <a16:creationId xmlns:a16="http://schemas.microsoft.com/office/drawing/2014/main" id="{FFB6F134-6A41-FFAD-CF78-89AA66461608}"/>
              </a:ext>
            </a:extLst>
          </p:cNvPr>
          <p:cNvSpPr>
            <a:spLocks noGrp="1"/>
          </p:cNvSpPr>
          <p:nvPr>
            <p:ph type="sldNum" sz="quarter" idx="12"/>
          </p:nvPr>
        </p:nvSpPr>
        <p:spPr/>
        <p:txBody>
          <a:bodyPr/>
          <a:lstStyle/>
          <a:p>
            <a:fld id="{ADC9AAA0-29FB-4B62-AB65-7094BA6E939A}" type="slidenum">
              <a:rPr lang="pl-PL" smtClean="0"/>
              <a:pPr/>
              <a:t>7</a:t>
            </a:fld>
            <a:endParaRPr lang="pl-PL" dirty="0"/>
          </a:p>
        </p:txBody>
      </p:sp>
    </p:spTree>
    <p:extLst>
      <p:ext uri="{BB962C8B-B14F-4D97-AF65-F5344CB8AC3E}">
        <p14:creationId xmlns:p14="http://schemas.microsoft.com/office/powerpoint/2010/main" val="347313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hypothesis</a:t>
            </a:r>
            <a:r>
              <a:rPr lang="pl-PL" dirty="0"/>
              <a:t> </a:t>
            </a:r>
            <a:r>
              <a:rPr lang="pl-PL" dirty="0" err="1"/>
              <a:t>verification</a:t>
            </a:r>
            <a:r>
              <a:rPr lang="pl-PL" dirty="0"/>
              <a:t> 1/2</a:t>
            </a:r>
            <a:endParaRPr lang="en-GB" dirty="0"/>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normAutofit/>
          </a:bodyPr>
          <a:lstStyle/>
          <a:p>
            <a:r>
              <a:rPr lang="en-GB" sz="1800" b="1" dirty="0"/>
              <a:t>H1</a:t>
            </a:r>
            <a:r>
              <a:rPr lang="en-GB" sz="1800" dirty="0"/>
              <a:t>: </a:t>
            </a:r>
            <a:r>
              <a:rPr lang="en-GB" sz="1800" i="1" dirty="0"/>
              <a:t>there is positive correlation between stakeholders’ satisfaction and other measures of quality of universities’ services </a:t>
            </a:r>
            <a:r>
              <a:rPr lang="en-GB" sz="1800" b="1" i="1" dirty="0"/>
              <a:t>→</a:t>
            </a:r>
            <a:r>
              <a:rPr lang="en-GB" sz="1800" i="1" dirty="0"/>
              <a:t> </a:t>
            </a:r>
            <a:r>
              <a:rPr lang="en-GB" sz="1800" dirty="0"/>
              <a:t>Not confirmed</a:t>
            </a:r>
          </a:p>
          <a:p>
            <a:r>
              <a:rPr lang="en-GB" sz="1800" b="1" dirty="0"/>
              <a:t>H2: </a:t>
            </a:r>
            <a:r>
              <a:rPr lang="en-GB" sz="1800" i="1" dirty="0"/>
              <a:t>there is a positive correlation between stakeholders’ satisfaction and graduates’ market performance index (earnings, employment – named </a:t>
            </a:r>
            <a:r>
              <a:rPr lang="en-GB" sz="1800" b="1" i="1" dirty="0"/>
              <a:t>IWRA</a:t>
            </a:r>
            <a:r>
              <a:rPr lang="en-GB" sz="1800" i="1" dirty="0"/>
              <a:t>) </a:t>
            </a:r>
            <a:r>
              <a:rPr lang="en-GB" sz="1800" b="1" i="1" dirty="0"/>
              <a:t>→</a:t>
            </a:r>
            <a:r>
              <a:rPr lang="en-GB" sz="1800" i="1" dirty="0"/>
              <a:t> </a:t>
            </a:r>
            <a:r>
              <a:rPr lang="en-GB" sz="1800" dirty="0"/>
              <a:t>Not confirmed</a:t>
            </a:r>
          </a:p>
          <a:p>
            <a:pPr lvl="1"/>
            <a:r>
              <a:rPr lang="en-GB" sz="1600" b="1" dirty="0"/>
              <a:t>H2a</a:t>
            </a:r>
            <a:r>
              <a:rPr lang="en-GB" sz="1600" i="1" dirty="0"/>
              <a:t>: </a:t>
            </a:r>
            <a:r>
              <a:rPr lang="en-GB" sz="1600" i="1" u="sng" dirty="0"/>
              <a:t>Employment rate</a:t>
            </a:r>
            <a:r>
              <a:rPr lang="en-GB" sz="1600" i="1" dirty="0"/>
              <a:t> among university graduates </a:t>
            </a:r>
            <a:r>
              <a:rPr lang="en-GB" sz="1600" i="1" u="sng" dirty="0"/>
              <a:t>one year</a:t>
            </a:r>
            <a:r>
              <a:rPr lang="en-GB" sz="1600" i="1" dirty="0"/>
              <a:t> after graduation is positively correlated with satisfaction of universities’ services</a:t>
            </a:r>
            <a:r>
              <a:rPr lang="en-GB" sz="1600" dirty="0"/>
              <a:t> </a:t>
            </a:r>
            <a:r>
              <a:rPr lang="en-GB" sz="1600" b="1" i="1" dirty="0"/>
              <a:t>→</a:t>
            </a:r>
            <a:r>
              <a:rPr lang="en-GB" sz="1600" i="1" dirty="0"/>
              <a:t> </a:t>
            </a:r>
            <a:r>
              <a:rPr lang="en-GB" sz="1600" dirty="0"/>
              <a:t>Not confirmed</a:t>
            </a:r>
          </a:p>
          <a:p>
            <a:pPr lvl="1"/>
            <a:r>
              <a:rPr lang="en-GB" sz="1600" b="1" dirty="0"/>
              <a:t>H2b</a:t>
            </a:r>
            <a:r>
              <a:rPr lang="en-GB" sz="1600" i="1" dirty="0"/>
              <a:t>: </a:t>
            </a:r>
            <a:r>
              <a:rPr lang="en-GB" sz="1600" i="1" u="sng" dirty="0"/>
              <a:t>Employment rate</a:t>
            </a:r>
            <a:r>
              <a:rPr lang="en-GB" sz="1600" i="1" dirty="0"/>
              <a:t> among university graduates </a:t>
            </a:r>
            <a:r>
              <a:rPr lang="en-GB" sz="1600" i="1" u="sng" dirty="0"/>
              <a:t>three years</a:t>
            </a:r>
            <a:r>
              <a:rPr lang="en-GB" sz="1600" i="1" dirty="0"/>
              <a:t> after graduation is positively correlated with satisfaction of universities’ services</a:t>
            </a:r>
            <a:r>
              <a:rPr lang="en-GB" sz="1600" dirty="0"/>
              <a:t> </a:t>
            </a:r>
            <a:r>
              <a:rPr lang="en-GB" sz="1600" b="1" i="1" dirty="0"/>
              <a:t>→</a:t>
            </a:r>
            <a:r>
              <a:rPr lang="en-GB" sz="1600" dirty="0"/>
              <a:t> Not confirmed</a:t>
            </a:r>
            <a:endParaRPr lang="pl-PL" sz="1600" dirty="0"/>
          </a:p>
          <a:p>
            <a:pPr lvl="1"/>
            <a:r>
              <a:rPr lang="en-GB" sz="1600" b="1" dirty="0"/>
              <a:t>H2</a:t>
            </a:r>
            <a:r>
              <a:rPr lang="pl-PL" sz="1600" b="1" dirty="0"/>
              <a:t>c</a:t>
            </a:r>
            <a:r>
              <a:rPr lang="en-GB" sz="1600" i="1" dirty="0"/>
              <a:t>: </a:t>
            </a:r>
            <a:r>
              <a:rPr lang="en-US" sz="1600" i="1" dirty="0"/>
              <a:t>Graduate </a:t>
            </a:r>
            <a:r>
              <a:rPr lang="en-US" sz="1600" i="1" u="sng" dirty="0"/>
              <a:t>salary</a:t>
            </a:r>
            <a:r>
              <a:rPr lang="en-US" sz="1600" i="1" dirty="0"/>
              <a:t> levels </a:t>
            </a:r>
            <a:r>
              <a:rPr lang="en-US" sz="1600" i="1" u="sng" dirty="0"/>
              <a:t>one year </a:t>
            </a:r>
            <a:r>
              <a:rPr lang="en-US" sz="1600" i="1" dirty="0"/>
              <a:t>after graduation are positively correlated with satisfaction </a:t>
            </a:r>
            <a:r>
              <a:rPr lang="pl-PL" sz="1600" i="1" dirty="0"/>
              <a:t>of</a:t>
            </a:r>
            <a:r>
              <a:rPr lang="en-US" sz="1600" i="1" dirty="0"/>
              <a:t> university services</a:t>
            </a:r>
            <a:r>
              <a:rPr lang="en-GB" sz="1600" dirty="0"/>
              <a:t> </a:t>
            </a:r>
            <a:r>
              <a:rPr lang="en-GB" sz="1600" b="1" i="1" dirty="0"/>
              <a:t>→</a:t>
            </a:r>
            <a:r>
              <a:rPr lang="pl-PL" sz="1600" dirty="0"/>
              <a:t> </a:t>
            </a:r>
            <a:r>
              <a:rPr lang="en-GB" sz="1600" dirty="0"/>
              <a:t>Not confirmed</a:t>
            </a:r>
            <a:endParaRPr lang="pl-PL" sz="1600" dirty="0"/>
          </a:p>
          <a:p>
            <a:pPr lvl="1"/>
            <a:r>
              <a:rPr lang="en-GB" sz="1600" b="1" dirty="0"/>
              <a:t>H2</a:t>
            </a:r>
            <a:r>
              <a:rPr lang="pl-PL" sz="1600" b="1" dirty="0"/>
              <a:t>d</a:t>
            </a:r>
            <a:r>
              <a:rPr lang="en-GB" sz="1600" i="1" dirty="0"/>
              <a:t>: </a:t>
            </a:r>
            <a:r>
              <a:rPr lang="en-US" sz="1600" i="1" dirty="0"/>
              <a:t>Graduate </a:t>
            </a:r>
            <a:r>
              <a:rPr lang="en-US" sz="1600" i="1" u="sng" dirty="0"/>
              <a:t>salary</a:t>
            </a:r>
            <a:r>
              <a:rPr lang="en-US" sz="1600" i="1" dirty="0"/>
              <a:t> levels </a:t>
            </a:r>
            <a:r>
              <a:rPr lang="en-US" sz="1600" i="1" u="sng" dirty="0"/>
              <a:t>three years </a:t>
            </a:r>
            <a:r>
              <a:rPr lang="en-US" sz="1600" i="1" dirty="0"/>
              <a:t>after graduation are positively correlated with satisfaction </a:t>
            </a:r>
            <a:r>
              <a:rPr lang="pl-PL" sz="1600" i="1" dirty="0"/>
              <a:t>of</a:t>
            </a:r>
            <a:r>
              <a:rPr lang="en-US" sz="1600" i="1" dirty="0"/>
              <a:t> university services</a:t>
            </a:r>
            <a:r>
              <a:rPr lang="en-GB" sz="1600" dirty="0"/>
              <a:t> </a:t>
            </a:r>
            <a:r>
              <a:rPr lang="en-GB" sz="1600" b="1" i="1" dirty="0"/>
              <a:t>→</a:t>
            </a:r>
            <a:r>
              <a:rPr lang="pl-PL" sz="1600" dirty="0"/>
              <a:t> </a:t>
            </a:r>
            <a:r>
              <a:rPr lang="pl-PL" sz="1600" b="1" dirty="0"/>
              <a:t>C</a:t>
            </a:r>
            <a:r>
              <a:rPr lang="en-GB" sz="1600" b="1" dirty="0" err="1"/>
              <a:t>onfirmed</a:t>
            </a:r>
            <a:endParaRPr lang="en-GB" sz="1600" b="1" dirty="0"/>
          </a:p>
          <a:p>
            <a:endParaRPr lang="en-GB" dirty="0"/>
          </a:p>
        </p:txBody>
      </p:sp>
      <p:sp>
        <p:nvSpPr>
          <p:cNvPr id="4" name="Slide Number Placeholder 3">
            <a:extLst>
              <a:ext uri="{FF2B5EF4-FFF2-40B4-BE49-F238E27FC236}">
                <a16:creationId xmlns:a16="http://schemas.microsoft.com/office/drawing/2014/main" id="{DB706B49-6F9B-ABED-D6D6-67D3575E89AC}"/>
              </a:ext>
            </a:extLst>
          </p:cNvPr>
          <p:cNvSpPr>
            <a:spLocks noGrp="1"/>
          </p:cNvSpPr>
          <p:nvPr>
            <p:ph type="sldNum" sz="quarter" idx="12"/>
          </p:nvPr>
        </p:nvSpPr>
        <p:spPr/>
        <p:txBody>
          <a:bodyPr/>
          <a:lstStyle/>
          <a:p>
            <a:fld id="{ADC9AAA0-29FB-4B62-AB65-7094BA6E939A}" type="slidenum">
              <a:rPr lang="pl-PL" smtClean="0"/>
              <a:pPr/>
              <a:t>8</a:t>
            </a:fld>
            <a:endParaRPr lang="pl-PL" dirty="0"/>
          </a:p>
        </p:txBody>
      </p:sp>
    </p:spTree>
    <p:extLst>
      <p:ext uri="{BB962C8B-B14F-4D97-AF65-F5344CB8AC3E}">
        <p14:creationId xmlns:p14="http://schemas.microsoft.com/office/powerpoint/2010/main" val="6255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hypothesis verification 2/2</a:t>
            </a:r>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normAutofit fontScale="62500" lnSpcReduction="20000"/>
          </a:bodyPr>
          <a:lstStyle/>
          <a:p>
            <a:r>
              <a:rPr lang="en-GB" sz="3200" b="1" dirty="0"/>
              <a:t>H3</a:t>
            </a:r>
            <a:r>
              <a:rPr lang="en-GB" sz="3200" dirty="0"/>
              <a:t>: </a:t>
            </a:r>
            <a:r>
              <a:rPr lang="en-GB" sz="3200" i="1" dirty="0"/>
              <a:t>Graduates of </a:t>
            </a:r>
            <a:r>
              <a:rPr lang="en-GB" sz="3200" i="1" u="sng" dirty="0"/>
              <a:t>public technical universities </a:t>
            </a:r>
            <a:r>
              <a:rPr lang="en-GB" sz="3200" i="1" dirty="0"/>
              <a:t>are </a:t>
            </a:r>
            <a:r>
              <a:rPr lang="en-GB" sz="3200" i="1" u="sng" dirty="0"/>
              <a:t>more valued </a:t>
            </a:r>
            <a:r>
              <a:rPr lang="en-GB" sz="3200" i="1" dirty="0"/>
              <a:t>in the labour market than graduates of other universities (higher IWRA index values) </a:t>
            </a:r>
            <a:r>
              <a:rPr lang="en-GB" sz="3200" b="1" i="1" dirty="0"/>
              <a:t>→</a:t>
            </a:r>
            <a:r>
              <a:rPr lang="en-GB" sz="3200" i="1" dirty="0"/>
              <a:t> </a:t>
            </a:r>
            <a:r>
              <a:rPr lang="en-GB" sz="3200" dirty="0"/>
              <a:t>Not confirmed</a:t>
            </a:r>
          </a:p>
          <a:p>
            <a:pPr lvl="1"/>
            <a:r>
              <a:rPr lang="en-GB" sz="2600" b="1" dirty="0"/>
              <a:t>H3a</a:t>
            </a:r>
            <a:r>
              <a:rPr lang="en-GB" sz="2600" b="1" dirty="0">
                <a:solidFill>
                  <a:srgbClr val="FF0000"/>
                </a:solidFill>
              </a:rPr>
              <a:t>’</a:t>
            </a:r>
            <a:r>
              <a:rPr lang="en-GB" sz="2600" i="1" dirty="0"/>
              <a:t>: </a:t>
            </a:r>
            <a:r>
              <a:rPr lang="en-GB" sz="2600" i="1" u="sng" dirty="0"/>
              <a:t>Employment rate</a:t>
            </a:r>
            <a:r>
              <a:rPr lang="en-GB" sz="2600" i="1" dirty="0"/>
              <a:t> among graduates of public </a:t>
            </a:r>
            <a:r>
              <a:rPr lang="en-GB" sz="2600" i="1" u="sng" dirty="0"/>
              <a:t>technical</a:t>
            </a:r>
            <a:r>
              <a:rPr lang="en-GB" sz="2600" i="1" dirty="0"/>
              <a:t> universities </a:t>
            </a:r>
            <a:r>
              <a:rPr lang="en-GB" sz="2600" i="1" u="sng" dirty="0"/>
              <a:t>one year </a:t>
            </a:r>
            <a:r>
              <a:rPr lang="en-GB" sz="2600" i="1" dirty="0"/>
              <a:t>after graduation is </a:t>
            </a:r>
            <a:r>
              <a:rPr lang="en-GB" sz="2600" b="1" i="1" dirty="0">
                <a:solidFill>
                  <a:srgbClr val="FF0000"/>
                </a:solidFill>
              </a:rPr>
              <a:t>lower</a:t>
            </a:r>
            <a:r>
              <a:rPr lang="en-GB" sz="2600" i="1" dirty="0"/>
              <a:t> than the employment rate of graduates from other universities </a:t>
            </a:r>
            <a:r>
              <a:rPr lang="en-GB" sz="2600" b="1" i="1" dirty="0"/>
              <a:t>→</a:t>
            </a:r>
            <a:r>
              <a:rPr lang="en-GB" sz="2600" dirty="0"/>
              <a:t> </a:t>
            </a:r>
            <a:r>
              <a:rPr lang="pl-PL" sz="2600" b="1" dirty="0"/>
              <a:t>C</a:t>
            </a:r>
            <a:r>
              <a:rPr lang="en-GB" sz="2600" b="1" dirty="0" err="1"/>
              <a:t>onfirmed</a:t>
            </a:r>
            <a:endParaRPr lang="en-GB" sz="2600" b="1" dirty="0"/>
          </a:p>
          <a:p>
            <a:pPr lvl="1"/>
            <a:r>
              <a:rPr lang="en-GB" sz="2600" b="1" dirty="0"/>
              <a:t>H3b</a:t>
            </a:r>
            <a:r>
              <a:rPr lang="en-GB" sz="2600" i="1" dirty="0"/>
              <a:t>: </a:t>
            </a:r>
            <a:r>
              <a:rPr lang="en-GB" sz="2600" i="1" u="sng" dirty="0"/>
              <a:t>Employment rate</a:t>
            </a:r>
            <a:r>
              <a:rPr lang="en-GB" sz="2600" i="1" dirty="0"/>
              <a:t> among graduates of public </a:t>
            </a:r>
            <a:r>
              <a:rPr lang="en-GB" sz="2600" i="1" u="sng" dirty="0"/>
              <a:t>technical</a:t>
            </a:r>
            <a:r>
              <a:rPr lang="en-GB" sz="2600" i="1" dirty="0"/>
              <a:t> universities </a:t>
            </a:r>
            <a:r>
              <a:rPr lang="en-GB" sz="2600" i="1" u="sng" dirty="0"/>
              <a:t>three years</a:t>
            </a:r>
            <a:r>
              <a:rPr lang="en-GB" sz="2600" i="1" dirty="0"/>
              <a:t> after graduation is higher than for graduates from other universities </a:t>
            </a:r>
            <a:r>
              <a:rPr lang="en-GB" sz="2600" b="1" i="1" dirty="0"/>
              <a:t>→</a:t>
            </a:r>
            <a:r>
              <a:rPr lang="en-GB" sz="2600" dirty="0"/>
              <a:t> Not confirmed</a:t>
            </a:r>
          </a:p>
          <a:p>
            <a:pPr lvl="1"/>
            <a:r>
              <a:rPr lang="en-GB" sz="2600" b="1" dirty="0"/>
              <a:t>H3c</a:t>
            </a:r>
            <a:r>
              <a:rPr lang="en-GB" sz="2600" i="1" dirty="0"/>
              <a:t>: Average </a:t>
            </a:r>
            <a:r>
              <a:rPr lang="en-GB" sz="2600" i="1" u="sng" dirty="0"/>
              <a:t>salaries</a:t>
            </a:r>
            <a:r>
              <a:rPr lang="en-GB" sz="2600" i="1" dirty="0"/>
              <a:t> of graduates of public </a:t>
            </a:r>
            <a:r>
              <a:rPr lang="en-GB" sz="2600" i="1" u="sng" dirty="0"/>
              <a:t>technical</a:t>
            </a:r>
            <a:r>
              <a:rPr lang="en-GB" sz="2600" i="1" dirty="0"/>
              <a:t> universities </a:t>
            </a:r>
            <a:r>
              <a:rPr lang="en-GB" sz="2600" i="1" u="sng" dirty="0"/>
              <a:t>one year</a:t>
            </a:r>
            <a:r>
              <a:rPr lang="en-GB" sz="2600" i="1" dirty="0"/>
              <a:t> after graduation are higher than for other universities </a:t>
            </a:r>
            <a:r>
              <a:rPr lang="en-GB" sz="2600" b="1" i="1" dirty="0"/>
              <a:t>→</a:t>
            </a:r>
            <a:r>
              <a:rPr lang="en-GB" sz="2600" dirty="0"/>
              <a:t> Not confirmed</a:t>
            </a:r>
          </a:p>
          <a:p>
            <a:pPr lvl="1"/>
            <a:r>
              <a:rPr lang="en-GB" sz="2600" b="1" dirty="0"/>
              <a:t>H3d</a:t>
            </a:r>
            <a:r>
              <a:rPr lang="en-GB" sz="2600" i="1" dirty="0"/>
              <a:t>: Average </a:t>
            </a:r>
            <a:r>
              <a:rPr lang="en-GB" sz="2600" i="1" u="sng" dirty="0"/>
              <a:t>salaries</a:t>
            </a:r>
            <a:r>
              <a:rPr lang="en-GB" sz="2600" i="1" dirty="0"/>
              <a:t> of graduates of public </a:t>
            </a:r>
            <a:r>
              <a:rPr lang="en-GB" sz="2600" i="1" u="sng" dirty="0"/>
              <a:t>technical</a:t>
            </a:r>
            <a:r>
              <a:rPr lang="en-GB" sz="2600" i="1" dirty="0"/>
              <a:t> universities </a:t>
            </a:r>
            <a:r>
              <a:rPr lang="en-GB" sz="2600" i="1" u="sng" dirty="0"/>
              <a:t>three years</a:t>
            </a:r>
            <a:r>
              <a:rPr lang="en-GB" sz="2600" i="1" dirty="0"/>
              <a:t> after graduation are higher than for other universities </a:t>
            </a:r>
            <a:r>
              <a:rPr lang="en-GB" sz="2600" b="1" i="1" dirty="0"/>
              <a:t>→</a:t>
            </a:r>
            <a:r>
              <a:rPr lang="en-GB" sz="2600" dirty="0"/>
              <a:t> </a:t>
            </a:r>
            <a:r>
              <a:rPr lang="en-GB" sz="2600" b="1" dirty="0"/>
              <a:t>Confirmed</a:t>
            </a:r>
          </a:p>
          <a:p>
            <a:pPr lvl="1"/>
            <a:r>
              <a:rPr lang="en-GB" sz="2600" b="1" dirty="0"/>
              <a:t>H3e</a:t>
            </a:r>
            <a:r>
              <a:rPr lang="en-GB" sz="2600" i="1" dirty="0"/>
              <a:t>: </a:t>
            </a:r>
            <a:r>
              <a:rPr lang="en-GB" sz="2600" i="1" u="sng" dirty="0"/>
              <a:t>IWRA indicator</a:t>
            </a:r>
            <a:r>
              <a:rPr lang="en-GB" sz="2600" i="1" dirty="0"/>
              <a:t> values, based on employment and salary data </a:t>
            </a:r>
            <a:r>
              <a:rPr lang="en-GB" sz="2600" i="1" u="sng" dirty="0"/>
              <a:t>one year</a:t>
            </a:r>
            <a:r>
              <a:rPr lang="en-GB" sz="2600" i="1" dirty="0"/>
              <a:t> after graduation, for </a:t>
            </a:r>
            <a:r>
              <a:rPr lang="en-GB" sz="2600" i="1" u="sng" dirty="0"/>
              <a:t>technical</a:t>
            </a:r>
            <a:r>
              <a:rPr lang="en-GB" sz="2600" i="1" dirty="0"/>
              <a:t> universities are higher than for other universities </a:t>
            </a:r>
            <a:r>
              <a:rPr lang="en-GB" sz="2600" b="1" i="1" dirty="0"/>
              <a:t>→</a:t>
            </a:r>
            <a:r>
              <a:rPr lang="en-GB" sz="2600" dirty="0"/>
              <a:t> Not confirmed</a:t>
            </a:r>
          </a:p>
          <a:p>
            <a:pPr lvl="1"/>
            <a:r>
              <a:rPr lang="en-GB" sz="2600" b="1" dirty="0"/>
              <a:t>H3</a:t>
            </a:r>
            <a:r>
              <a:rPr lang="pl-PL" sz="2600" b="1" dirty="0"/>
              <a:t>f</a:t>
            </a:r>
            <a:r>
              <a:rPr lang="en-GB" sz="2600" i="1" dirty="0"/>
              <a:t>: </a:t>
            </a:r>
            <a:r>
              <a:rPr lang="en-GB" sz="2600" i="1" u="sng" dirty="0"/>
              <a:t>IWRA indicator</a:t>
            </a:r>
            <a:r>
              <a:rPr lang="en-GB" sz="2600" i="1" dirty="0"/>
              <a:t> values, based on employment and salary data </a:t>
            </a:r>
            <a:r>
              <a:rPr lang="en-GB" sz="2600" i="1" u="sng" dirty="0"/>
              <a:t>three years</a:t>
            </a:r>
            <a:r>
              <a:rPr lang="en-GB" sz="2600" i="1" dirty="0"/>
              <a:t> after graduation, for </a:t>
            </a:r>
            <a:r>
              <a:rPr lang="en-GB" sz="2600" i="1" u="sng" dirty="0"/>
              <a:t>technical</a:t>
            </a:r>
            <a:r>
              <a:rPr lang="en-GB" sz="2600" i="1" dirty="0"/>
              <a:t> universities are higher than for other universities </a:t>
            </a:r>
            <a:r>
              <a:rPr lang="en-GB" sz="2600" b="1" i="1" dirty="0"/>
              <a:t>→</a:t>
            </a:r>
            <a:r>
              <a:rPr lang="en-GB" sz="2600" dirty="0"/>
              <a:t> </a:t>
            </a:r>
            <a:r>
              <a:rPr lang="en-GB" sz="2600" b="1" dirty="0"/>
              <a:t>Confirmed</a:t>
            </a:r>
          </a:p>
          <a:p>
            <a:r>
              <a:rPr lang="en-GB" sz="3200" b="1" dirty="0"/>
              <a:t>H4:</a:t>
            </a:r>
            <a:r>
              <a:rPr lang="en-GB" sz="3200" i="1" dirty="0"/>
              <a:t> </a:t>
            </a:r>
            <a:r>
              <a:rPr lang="en-GB" sz="3200" i="1" u="sng" dirty="0"/>
              <a:t>IWRA</a:t>
            </a:r>
            <a:r>
              <a:rPr lang="en-GB" sz="3200" i="1" dirty="0"/>
              <a:t> results for Polish </a:t>
            </a:r>
            <a:r>
              <a:rPr lang="en-GB" sz="3200" i="1" u="sng" dirty="0"/>
              <a:t>public technical universities</a:t>
            </a:r>
            <a:r>
              <a:rPr lang="en-GB" sz="3200" i="1" dirty="0"/>
              <a:t> are positively correlated with the quality of university services measured by the </a:t>
            </a:r>
            <a:r>
              <a:rPr lang="en-GB" sz="3200" i="1" u="sng" dirty="0" err="1"/>
              <a:t>Perspektywy</a:t>
            </a:r>
            <a:r>
              <a:rPr lang="en-GB" sz="3200" i="1" dirty="0"/>
              <a:t> ranking</a:t>
            </a:r>
            <a:r>
              <a:rPr lang="en-GB" sz="3200" dirty="0"/>
              <a:t> </a:t>
            </a:r>
            <a:r>
              <a:rPr lang="en-GB" sz="3200" b="1" i="1" dirty="0"/>
              <a:t>→</a:t>
            </a:r>
            <a:r>
              <a:rPr lang="en-GB" sz="3200" dirty="0"/>
              <a:t> </a:t>
            </a:r>
            <a:r>
              <a:rPr lang="en-GB" sz="3200" b="1" dirty="0"/>
              <a:t>Confirmed</a:t>
            </a:r>
            <a:endParaRPr lang="en-GB" sz="3200" b="1" i="1" dirty="0"/>
          </a:p>
        </p:txBody>
      </p:sp>
      <p:sp>
        <p:nvSpPr>
          <p:cNvPr id="4" name="Slide Number Placeholder 3">
            <a:extLst>
              <a:ext uri="{FF2B5EF4-FFF2-40B4-BE49-F238E27FC236}">
                <a16:creationId xmlns:a16="http://schemas.microsoft.com/office/drawing/2014/main" id="{A6DD0FC7-E803-7AEB-2E6D-23B8016AE1CE}"/>
              </a:ext>
            </a:extLst>
          </p:cNvPr>
          <p:cNvSpPr>
            <a:spLocks noGrp="1"/>
          </p:cNvSpPr>
          <p:nvPr>
            <p:ph type="sldNum" sz="quarter" idx="12"/>
          </p:nvPr>
        </p:nvSpPr>
        <p:spPr/>
        <p:txBody>
          <a:bodyPr/>
          <a:lstStyle/>
          <a:p>
            <a:fld id="{ADC9AAA0-29FB-4B62-AB65-7094BA6E939A}" type="slidenum">
              <a:rPr lang="pl-PL" smtClean="0"/>
              <a:pPr/>
              <a:t>9</a:t>
            </a:fld>
            <a:endParaRPr lang="pl-PL" dirty="0"/>
          </a:p>
        </p:txBody>
      </p:sp>
    </p:spTree>
    <p:extLst>
      <p:ext uri="{BB962C8B-B14F-4D97-AF65-F5344CB8AC3E}">
        <p14:creationId xmlns:p14="http://schemas.microsoft.com/office/powerpoint/2010/main" val="1001564616"/>
      </p:ext>
    </p:extLst>
  </p:cSld>
  <p:clrMapOvr>
    <a:masterClrMapping/>
  </p:clrMapOvr>
</p:sld>
</file>

<file path=ppt/theme/theme1.xml><?xml version="1.0" encoding="utf-8"?>
<a:theme xmlns:a="http://schemas.openxmlformats.org/drawingml/2006/main" name="PrezentacjaDoktorat">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zentacjaDoktorat" id="{03DCC6B5-56FC-4C66-BE4B-0DA88A1E4869}" vid="{01F318E3-63AE-4CE6-A1E5-8F7DC2440B87}"/>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1791</TotalTime>
  <Words>1698</Words>
  <Application>Microsoft Office PowerPoint</Application>
  <PresentationFormat>Widescreen</PresentationFormat>
  <Paragraphs>180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Century Schoolbook</vt:lpstr>
      <vt:lpstr>CIDFont+F1</vt:lpstr>
      <vt:lpstr>CIDFont+F3</vt:lpstr>
      <vt:lpstr>PrezentacjaDoktorat</vt:lpstr>
      <vt:lpstr>Stakeholders satisfaction measurement  for improvement of quality management system  of Polish technical universities</vt:lpstr>
      <vt:lpstr>Main concepts for universities - radar</vt:lpstr>
      <vt:lpstr>Conflicting interests environment</vt:lpstr>
      <vt:lpstr>What is Quality of Education</vt:lpstr>
      <vt:lpstr>What is Quality Management for Education</vt:lpstr>
      <vt:lpstr>If not Client then Stakeholder?</vt:lpstr>
      <vt:lpstr>Research - questions</vt:lpstr>
      <vt:lpstr>Research – hypothesis verification 1/2</vt:lpstr>
      <vt:lpstr>Research – hypothesis verification 2/2</vt:lpstr>
      <vt:lpstr>Proposed practical solution - SSDQM</vt:lpstr>
      <vt:lpstr>Set of Indicators supporting implementation of the SSDQM at a Technical University</vt:lpstr>
      <vt:lpstr>Summary</vt:lpstr>
      <vt:lpstr>Literature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Paweł Szefler</dc:creator>
  <cp:lastModifiedBy>Jan Szefler</cp:lastModifiedBy>
  <cp:revision>20</cp:revision>
  <dcterms:created xsi:type="dcterms:W3CDTF">2024-09-06T06:15:37Z</dcterms:created>
  <dcterms:modified xsi:type="dcterms:W3CDTF">2024-10-03T20:22:50Z</dcterms:modified>
</cp:coreProperties>
</file>