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7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0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47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0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4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32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2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5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7C1B-C20C-4376-AFC4-F5CC3CD2B15E}" type="datetimeFigureOut">
              <a:rPr lang="pl-PL" smtClean="0"/>
              <a:t>08.09.2024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2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D7799-A4EF-35D7-4BB8-D11444782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Stakeholders satisfaction measurement </a:t>
            </a:r>
            <a:b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for improvement</a:t>
            </a:r>
            <a: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quality management system </a:t>
            </a:r>
            <a:b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Polish technical universities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DA0633-C169-56F1-BE82-4CE0776C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/>
              <a:t>Jan Paweł Szefler </a:t>
            </a:r>
            <a:r>
              <a:rPr lang="pl-PL" sz="2000" dirty="0" err="1"/>
              <a:t>MSc</a:t>
            </a:r>
            <a:r>
              <a:rPr lang="pl-PL" sz="2000" dirty="0"/>
              <a:t> </a:t>
            </a:r>
            <a:r>
              <a:rPr lang="pl-PL" sz="2000" dirty="0" err="1"/>
              <a:t>Eng</a:t>
            </a:r>
            <a:r>
              <a:rPr lang="pl-P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83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narracji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/>
              <a:t>Dlaczego warto zająć się tematem?: uniwersytety są  „silnikiem” rozwoju społecznego, gospodarczego i kulturowego</a:t>
            </a:r>
            <a:r>
              <a:rPr lang="pl-PL" baseline="30000" dirty="0"/>
              <a:t>1</a:t>
            </a:r>
            <a:r>
              <a:rPr lang="pl-PL" dirty="0"/>
              <a:t> 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r>
              <a:rPr lang="pl-PL" dirty="0"/>
              <a:t>Skąd mogą się brać obecne problemy?: Silna kultura akademicka związana z odwoływaniem się do wielowiekowej tradycji; konflikt tradycja a nowoczesność to często sprzeczność między koncepcją uniwersytetu liberalnego i uniwersytetu przedsiębiorczego, a obecnie także z cechami uniwersytetu społecznie odpowiedzialnego; żadna nie może być w pełni </a:t>
            </a:r>
            <a:r>
              <a:rPr lang="pl-PL" dirty="0" err="1"/>
              <a:t>rezalizowana</a:t>
            </a:r>
            <a:r>
              <a:rPr lang="pl-PL" dirty="0"/>
              <a:t> przez różne ograniczenia (w tym regulacje prawne); </a:t>
            </a:r>
          </a:p>
          <a:p>
            <a:endParaRPr lang="pl-PL" dirty="0"/>
          </a:p>
          <a:p>
            <a:r>
              <a:rPr lang="pl-PL" dirty="0"/>
              <a:t>Sprzeczne oczekiwania różnych interesariuszy; dziedzictwo wielu wieków tradycji uniwersyteckich potęgujących sprzeczności</a:t>
            </a:r>
          </a:p>
          <a:p>
            <a:r>
              <a:rPr lang="en-US" sz="2800" b="0" i="0" u="none" strike="noStrike" baseline="0" dirty="0">
                <a:latin typeface="CIDFont+F1"/>
              </a:rPr>
              <a:t>utilitarian goal, formulated as </a:t>
            </a:r>
            <a:r>
              <a:rPr lang="en-US" sz="2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2800" b="0" i="0" u="none" strike="noStrike" baseline="0" dirty="0">
                <a:latin typeface="CIDFont+F3"/>
              </a:rPr>
              <a:t> performance</a:t>
            </a:r>
            <a:endParaRPr lang="pl-PL" dirty="0"/>
          </a:p>
          <a:p>
            <a:r>
              <a:rPr lang="pl-PL" dirty="0"/>
              <a:t>W Polsce wiele złych skojarzeń z kolejnymi reformami szkolnictwa wyższego</a:t>
            </a:r>
          </a:p>
          <a:p>
            <a:r>
              <a:rPr lang="pl-PL" dirty="0"/>
              <a:t>Jednocześnie ogromny potencjał w Polsce dla szkolnictwa wyższego; stale utrzymujące się duże zainteresowanie studiowaniem</a:t>
            </a:r>
          </a:p>
          <a:p>
            <a:r>
              <a:rPr lang="pl-PL" dirty="0"/>
              <a:t>[Na obronę: rys. 1 teoria zarządzania jakością – </a:t>
            </a:r>
            <a:r>
              <a:rPr lang="pl-PL" dirty="0" err="1"/>
              <a:t>kliento</a:t>
            </a:r>
            <a:r>
              <a:rPr lang="pl-PL" dirty="0"/>
              <a:t>-centryzm]</a:t>
            </a:r>
          </a:p>
          <a:p>
            <a:r>
              <a:rPr lang="pl-PL" dirty="0"/>
              <a:t>[Na obronę: rys. 2 „cykliczność” zmian koncepcji uniwersytetu]</a:t>
            </a:r>
          </a:p>
          <a:p>
            <a:r>
              <a:rPr lang="pl-PL" dirty="0"/>
              <a:t>[Na obronę: rys. 13 do ilustracji sprzecznych interesów]</a:t>
            </a:r>
          </a:p>
          <a:p>
            <a:r>
              <a:rPr lang="pl-PL" dirty="0"/>
              <a:t>[Na obronę: geniusz „i” zamiast tyranii „albo” str. 55]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0" i="0" u="none" strike="noStrike" baseline="0" dirty="0" err="1">
                <a:latin typeface="CIDFont+F1"/>
              </a:rPr>
              <a:t>Universities</a:t>
            </a:r>
            <a:r>
              <a:rPr lang="pl-PL" sz="1800" b="0" i="0" u="none" strike="noStrike" baseline="0" dirty="0">
                <a:latin typeface="CIDFont+F1"/>
              </a:rPr>
              <a:t> as </a:t>
            </a:r>
            <a:r>
              <a:rPr lang="pl-PL" sz="1800" b="0" i="0" u="none" strike="noStrike" baseline="0" dirty="0" err="1">
                <a:latin typeface="CIDFont+F1"/>
              </a:rPr>
              <a:t>engines</a:t>
            </a:r>
            <a:r>
              <a:rPr lang="pl-PL" sz="1800" b="0" i="0" u="none" strike="noStrike" baseline="0" dirty="0">
                <a:latin typeface="CIDFont+F1"/>
              </a:rPr>
              <a:t> for </a:t>
            </a:r>
            <a:r>
              <a:rPr lang="pl-PL" sz="1800" b="0" i="0" u="none" strike="noStrike" baseline="0" dirty="0" err="1">
                <a:latin typeface="CIDFont+F1"/>
              </a:rPr>
              <a:t>social</a:t>
            </a:r>
            <a:r>
              <a:rPr lang="pl-PL" sz="1800" dirty="0">
                <a:latin typeface="CIDFont+F1"/>
              </a:rPr>
              <a:t>, </a:t>
            </a:r>
            <a:r>
              <a:rPr lang="pl-PL" sz="1800" dirty="0" err="1">
                <a:latin typeface="CIDFont+F1"/>
              </a:rPr>
              <a:t>economical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an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cultural</a:t>
            </a:r>
            <a:r>
              <a:rPr lang="pl-PL" sz="1800" dirty="0">
                <a:latin typeface="CIDFont+F1"/>
              </a:rPr>
              <a:t> development</a:t>
            </a:r>
            <a:r>
              <a:rPr lang="pl-PL" sz="1800" baseline="30000" dirty="0">
                <a:latin typeface="CIDFont+F1"/>
              </a:rPr>
              <a:t>1</a:t>
            </a:r>
            <a:endParaRPr lang="pl-PL" sz="1800" b="0" i="0" u="none" strike="noStrike" baseline="30000" dirty="0">
              <a:latin typeface="CIDFont+F1"/>
            </a:endParaRPr>
          </a:p>
          <a:p>
            <a:pPr algn="l"/>
            <a:r>
              <a:rPr lang="pl-PL" sz="1800" dirty="0">
                <a:latin typeface="CIDFont+F1"/>
              </a:rPr>
              <a:t>Technical </a:t>
            </a:r>
            <a:r>
              <a:rPr lang="pl-PL" sz="1800" dirty="0" err="1">
                <a:latin typeface="CIDFont+F1"/>
              </a:rPr>
              <a:t>universities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has</a:t>
            </a:r>
            <a:r>
              <a:rPr lang="pl-PL" sz="1800" dirty="0">
                <a:latin typeface="CIDFont+F1"/>
              </a:rPr>
              <a:t> a </a:t>
            </a:r>
            <a:r>
              <a:rPr lang="pl-PL" sz="1800" dirty="0" err="1">
                <a:latin typeface="CIDFont+F1"/>
              </a:rPr>
              <a:t>significant</a:t>
            </a:r>
            <a:r>
              <a:rPr lang="pl-PL" sz="1800" dirty="0">
                <a:latin typeface="CIDFont+F1"/>
              </a:rPr>
              <a:t> role for the </a:t>
            </a:r>
            <a:r>
              <a:rPr lang="pl-PL" sz="1800" dirty="0" err="1">
                <a:latin typeface="CIDFont+F1"/>
              </a:rPr>
              <a:t>economical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growth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through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creation</a:t>
            </a:r>
            <a:r>
              <a:rPr lang="pl-PL" sz="1800" dirty="0">
                <a:latin typeface="CIDFont+F1"/>
              </a:rPr>
              <a:t> of </a:t>
            </a:r>
            <a:r>
              <a:rPr lang="pl-PL" sz="1800" dirty="0" err="1">
                <a:latin typeface="CIDFont+F1"/>
              </a:rPr>
              <a:t>innovations</a:t>
            </a:r>
            <a:r>
              <a:rPr lang="pl-PL" sz="1800" dirty="0">
                <a:latin typeface="CIDFont+F1"/>
              </a:rPr>
              <a:t> for </a:t>
            </a:r>
            <a:r>
              <a:rPr lang="pl-PL" sz="1800" dirty="0" err="1">
                <a:latin typeface="CIDFont+F1"/>
              </a:rPr>
              <a:t>technologies</a:t>
            </a:r>
            <a:r>
              <a:rPr lang="pl-PL" sz="1800" dirty="0">
                <a:latin typeface="CIDFont+F1"/>
              </a:rPr>
              <a:t> 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subject of this dissertation is quality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management and the entities of the research are polish public technical universities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context</a:t>
            </a:r>
            <a:r>
              <a:rPr lang="pl-PL" sz="1800" b="0" i="0" u="none" strike="noStrike" baseline="0" dirty="0">
                <a:latin typeface="CIDFont+F1"/>
              </a:rPr>
              <a:t> of the </a:t>
            </a:r>
            <a:r>
              <a:rPr lang="en-US" sz="1800" b="0" i="0" u="none" strike="noStrike" baseline="0" dirty="0">
                <a:latin typeface="CIDFont+F1"/>
              </a:rPr>
              <a:t>specificity of organizations such as universities has allowed for the development and proposition of tools,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the application of which will be a practical manifestation of stakeholder centrism in organizational management.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dirty="0" err="1">
                <a:latin typeface="CIDFont+F1"/>
              </a:rPr>
              <a:t>Cognitive</a:t>
            </a:r>
            <a:r>
              <a:rPr lang="pl-PL" sz="1800" dirty="0">
                <a:latin typeface="CIDFont+F1"/>
              </a:rPr>
              <a:t> </a:t>
            </a:r>
            <a:r>
              <a:rPr lang="pl-PL" sz="1800" dirty="0" err="1">
                <a:latin typeface="CIDFont+F1"/>
              </a:rPr>
              <a:t>goal</a:t>
            </a:r>
            <a:r>
              <a:rPr lang="pl-PL" sz="1800" dirty="0">
                <a:latin typeface="CIDFont+F1"/>
              </a:rPr>
              <a:t>: </a:t>
            </a:r>
            <a:r>
              <a:rPr lang="en-US" sz="18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pl-PL" sz="1800" b="0" i="0" u="none" strike="noStrike" baseline="0" dirty="0" err="1">
                <a:latin typeface="CIDFont+F3"/>
              </a:rPr>
              <a:t>indicator</a:t>
            </a:r>
            <a:r>
              <a:rPr lang="pl-PL" sz="1800" b="0" i="0" u="none" strike="noStrike" baseline="0" dirty="0">
                <a:latin typeface="CIDFont+F3"/>
              </a:rPr>
              <a:t> of </a:t>
            </a:r>
            <a:r>
              <a:rPr lang="pl-PL" sz="1800" b="0" i="0" u="none" strike="noStrike" baseline="0" dirty="0" err="1">
                <a:latin typeface="CIDFont+F3"/>
              </a:rPr>
              <a:t>quality</a:t>
            </a:r>
            <a:endParaRPr lang="pl-PL" sz="1800" b="0" i="0" u="none" strike="noStrike" baseline="0" dirty="0">
              <a:latin typeface="CIDFont+F3"/>
            </a:endParaRPr>
          </a:p>
          <a:p>
            <a:pPr algn="l"/>
            <a:r>
              <a:rPr lang="pl-PL" sz="1800" dirty="0">
                <a:latin typeface="CIDFont+F1"/>
              </a:rPr>
              <a:t>U</a:t>
            </a:r>
            <a:r>
              <a:rPr lang="en-US" sz="1800" b="0" i="0" u="none" strike="noStrike" baseline="0" dirty="0" err="1">
                <a:latin typeface="CIDFont+F1"/>
              </a:rPr>
              <a:t>tilitarian</a:t>
            </a:r>
            <a:r>
              <a:rPr lang="en-US" sz="1800" b="0" i="0" u="none" strike="noStrike" baseline="0" dirty="0">
                <a:latin typeface="CIDFont+F1"/>
              </a:rPr>
              <a:t> goal</a:t>
            </a:r>
            <a:r>
              <a:rPr lang="pl-PL" sz="1800" b="0" i="0" u="none" strike="noStrike" baseline="0" dirty="0">
                <a:latin typeface="CIDFont+F1"/>
              </a:rPr>
              <a:t>:</a:t>
            </a:r>
            <a:r>
              <a:rPr lang="en-US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800" b="0" i="0" u="none" strike="noStrike" baseline="0" dirty="0">
                <a:latin typeface="CIDFont+F3"/>
              </a:rPr>
              <a:t> performance</a:t>
            </a:r>
            <a:endParaRPr lang="pl-PL" sz="1800" b="0" i="0" u="none" strike="noStrike" baseline="0" dirty="0"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35165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part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l-PL" sz="1800" b="0" i="0" u="none" strike="noStrike" baseline="0" dirty="0"/>
          </a:p>
          <a:p>
            <a:pPr algn="l"/>
            <a:endParaRPr lang="pl-PL" sz="1800" dirty="0"/>
          </a:p>
          <a:p>
            <a:pPr algn="l"/>
            <a:r>
              <a:rPr lang="en-US" sz="1800" b="0" i="0" u="none" strike="noStrike" baseline="0" dirty="0"/>
              <a:t>Universities, due to the complexity of relationships between many groups of people associated</a:t>
            </a:r>
            <a:r>
              <a:rPr lang="pl-PL" sz="1800" b="0" i="0" u="none" strike="noStrike" baseline="0" dirty="0"/>
              <a:t> </a:t>
            </a:r>
            <a:r>
              <a:rPr lang="en-US" sz="1800" b="0" i="0" u="none" strike="noStrike" baseline="0" dirty="0"/>
              <a:t>with them, often with divergent interests, are a particularly challenging environment for implementing</a:t>
            </a:r>
            <a:r>
              <a:rPr lang="pl-PL" sz="1800" b="0" i="0" u="none" strike="noStrike" baseline="0" dirty="0"/>
              <a:t> </a:t>
            </a:r>
            <a:r>
              <a:rPr lang="en-US" sz="1800" b="0" i="0" u="none" strike="noStrike" baseline="0" dirty="0"/>
              <a:t>modern, mature quality management systems, which is confirmed by the results of the literature research</a:t>
            </a:r>
            <a:r>
              <a:rPr lang="pl-PL" sz="1800" b="0" i="0" u="none" strike="noStrike" baseline="0" dirty="0"/>
              <a:t> </a:t>
            </a:r>
            <a:r>
              <a:rPr lang="pl-PL" sz="1800" b="0" i="0" u="none" strike="noStrike" baseline="0" dirty="0" err="1"/>
              <a:t>conducted</a:t>
            </a:r>
            <a:r>
              <a:rPr lang="pl-PL" sz="1800" b="0" i="0" u="none" strike="noStrike" baseline="0" dirty="0"/>
              <a:t>.</a:t>
            </a:r>
          </a:p>
          <a:p>
            <a:pPr algn="l"/>
            <a:r>
              <a:rPr lang="en-US" sz="1800" b="0" i="0" u="none" strike="noStrike" baseline="0" dirty="0"/>
              <a:t>The reasons for this state of affairs are manifold, from certain features typical of</a:t>
            </a:r>
            <a:r>
              <a:rPr lang="pl-PL" sz="1800" b="0" i="0" u="none" strike="noStrike" baseline="0" dirty="0"/>
              <a:t> </a:t>
            </a:r>
            <a:r>
              <a:rPr lang="en-US" sz="1800" b="0" i="0" u="none" strike="noStrike" baseline="0" dirty="0"/>
              <a:t>academic culture, through the complexity of the structure, to difficulties in defining the customer.</a:t>
            </a:r>
            <a:endParaRPr lang="pl-PL" sz="1800" dirty="0"/>
          </a:p>
          <a:p>
            <a:pPr algn="l"/>
            <a:r>
              <a:rPr lang="pl-PL" sz="1800" b="0" i="0" u="none" strike="noStrike" baseline="0" dirty="0" err="1"/>
              <a:t>Since</a:t>
            </a:r>
            <a:r>
              <a:rPr lang="pl-PL" sz="1800" b="0" i="0" u="none" strike="noStrike" baseline="0" dirty="0"/>
              <a:t> </a:t>
            </a:r>
            <a:r>
              <a:rPr lang="en-US" sz="1800" b="0" i="0" u="none" strike="noStrike" baseline="0" dirty="0"/>
              <a:t>the idea of customer centricity lies at the foundation of contemporary quality management philosophies,</a:t>
            </a:r>
            <a:r>
              <a:rPr lang="pl-PL" sz="1800" b="0" i="0" u="none" strike="noStrike" baseline="0" dirty="0"/>
              <a:t> </a:t>
            </a:r>
            <a:r>
              <a:rPr lang="en-US" sz="1800" b="0" i="0" u="none" strike="noStrike" baseline="0" dirty="0"/>
              <a:t>when the customer cannot be unequivocally identified, the basic goals of quality improvement activities</a:t>
            </a:r>
            <a:r>
              <a:rPr lang="pl-PL" sz="1800" b="0" i="0" u="none" strike="noStrike" baseline="0" dirty="0"/>
              <a:t> </a:t>
            </a:r>
            <a:r>
              <a:rPr lang="pl-PL" sz="1800" b="0" i="0" u="none" strike="noStrike" baseline="0" dirty="0" err="1"/>
              <a:t>become</a:t>
            </a:r>
            <a:r>
              <a:rPr lang="pl-PL" sz="1800" b="0" i="0" u="none" strike="noStrike" baseline="0" dirty="0"/>
              <a:t> </a:t>
            </a:r>
            <a:r>
              <a:rPr lang="pl-PL" sz="1800" b="0" i="0" u="none" strike="noStrike" baseline="0" dirty="0" err="1"/>
              <a:t>unclear</a:t>
            </a:r>
            <a:r>
              <a:rPr lang="pl-PL" sz="1800" b="0" i="0" u="none" strike="noStrike" baseline="0" dirty="0"/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61546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concepts</a:t>
            </a:r>
            <a:r>
              <a:rPr lang="pl-PL" dirty="0"/>
              <a:t> for </a:t>
            </a:r>
            <a:r>
              <a:rPr lang="pl-PL" dirty="0" err="1"/>
              <a:t>universities</a:t>
            </a:r>
            <a:r>
              <a:rPr lang="pl-PL" dirty="0"/>
              <a:t> - radar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l-PL" sz="1800" b="0" i="0" u="none" strike="noStrike" baseline="0" dirty="0"/>
          </a:p>
          <a:p>
            <a:pPr algn="l"/>
            <a:endParaRPr lang="pl-PL" sz="1800" dirty="0"/>
          </a:p>
          <a:p>
            <a:pPr algn="l"/>
            <a:endParaRPr lang="pl-PL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202C3E-F339-ADDF-F292-0C12D4F32501}"/>
              </a:ext>
            </a:extLst>
          </p:cNvPr>
          <p:cNvSpPr txBox="1"/>
          <p:nvPr/>
        </p:nvSpPr>
        <p:spPr>
          <a:xfrm>
            <a:off x="9237517" y="2553133"/>
            <a:ext cx="2047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SR</a:t>
            </a:r>
            <a:r>
              <a:rPr lang="pl-PL" dirty="0"/>
              <a:t> –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Regulations</a:t>
            </a:r>
            <a:endParaRPr lang="pl-PL" dirty="0"/>
          </a:p>
          <a:p>
            <a:r>
              <a:rPr lang="pl-PL" b="1" dirty="0"/>
              <a:t>AG</a:t>
            </a:r>
            <a:r>
              <a:rPr lang="pl-PL" dirty="0"/>
              <a:t> – </a:t>
            </a:r>
            <a:r>
              <a:rPr lang="pl-PL" dirty="0" err="1"/>
              <a:t>Academic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self-Governance</a:t>
            </a:r>
            <a:endParaRPr lang="pl-PL" dirty="0"/>
          </a:p>
          <a:p>
            <a:r>
              <a:rPr lang="pl-PL" b="1" dirty="0"/>
              <a:t>SG</a:t>
            </a:r>
            <a:r>
              <a:rPr lang="pl-PL" dirty="0"/>
              <a:t> – </a:t>
            </a:r>
            <a:r>
              <a:rPr lang="pl-PL" dirty="0" err="1"/>
              <a:t>Stakeholder</a:t>
            </a:r>
            <a:r>
              <a:rPr lang="pl-PL" dirty="0"/>
              <a:t> </a:t>
            </a:r>
            <a:r>
              <a:rPr lang="pl-PL" dirty="0" err="1"/>
              <a:t>guidance</a:t>
            </a:r>
            <a:endParaRPr lang="pl-PL" dirty="0"/>
          </a:p>
          <a:p>
            <a:r>
              <a:rPr lang="pl-PL" b="1" dirty="0"/>
              <a:t>MG</a:t>
            </a:r>
            <a:r>
              <a:rPr lang="pl-PL" dirty="0"/>
              <a:t> – </a:t>
            </a:r>
            <a:r>
              <a:rPr lang="pl-PL" dirty="0" err="1"/>
              <a:t>Managerial</a:t>
            </a:r>
            <a:r>
              <a:rPr lang="pl-PL" dirty="0"/>
              <a:t> </a:t>
            </a:r>
            <a:r>
              <a:rPr lang="pl-PL" dirty="0" err="1"/>
              <a:t>self-Governance</a:t>
            </a:r>
            <a:endParaRPr lang="pl-PL" dirty="0"/>
          </a:p>
          <a:p>
            <a:r>
              <a:rPr lang="pl-PL" b="1" dirty="0"/>
              <a:t>C</a:t>
            </a:r>
            <a:r>
              <a:rPr lang="pl-PL" dirty="0"/>
              <a:t> – </a:t>
            </a:r>
            <a:r>
              <a:rPr lang="pl-PL" dirty="0" err="1"/>
              <a:t>Competition</a:t>
            </a:r>
            <a:endParaRPr lang="pl-PL" dirty="0"/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721446EF-F0EC-F112-05A4-8D8C2EE55137}"/>
              </a:ext>
            </a:extLst>
          </p:cNvPr>
          <p:cNvGrpSpPr/>
          <p:nvPr/>
        </p:nvGrpSpPr>
        <p:grpSpPr>
          <a:xfrm>
            <a:off x="616752" y="1690688"/>
            <a:ext cx="7919382" cy="5129794"/>
            <a:chOff x="616752" y="1690688"/>
            <a:chExt cx="7919382" cy="5129794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27CC000E-4B98-06A3-E1D7-6F30D50B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52" y="1690688"/>
              <a:ext cx="7735806" cy="5129794"/>
            </a:xfrm>
            <a:prstGeom prst="rect">
              <a:avLst/>
            </a:prstGeom>
          </p:spPr>
        </p:pic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C4F6DFF3-9781-D8F8-2163-838CBABFA5C7}"/>
                </a:ext>
              </a:extLst>
            </p:cNvPr>
            <p:cNvGrpSpPr/>
            <p:nvPr/>
          </p:nvGrpSpPr>
          <p:grpSpPr>
            <a:xfrm>
              <a:off x="6468340" y="2904260"/>
              <a:ext cx="2067794" cy="2064226"/>
              <a:chOff x="6468340" y="2904260"/>
              <a:chExt cx="2067794" cy="2064226"/>
            </a:xfrm>
          </p:grpSpPr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70509911-A4FA-5523-E5B4-40B6B8C22E88}"/>
                  </a:ext>
                </a:extLst>
              </p:cNvPr>
              <p:cNvSpPr txBox="1"/>
              <p:nvPr/>
            </p:nvSpPr>
            <p:spPr>
              <a:xfrm>
                <a:off x="6468340" y="2904260"/>
                <a:ext cx="1958686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err="1"/>
                  <a:t>Entreprneurial</a:t>
                </a:r>
                <a:r>
                  <a:rPr lang="pl-PL" sz="1600" dirty="0"/>
                  <a:t> University</a:t>
                </a:r>
              </a:p>
            </p:txBody>
          </p:sp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5351021F-5506-2F1F-01B5-E468EE484EEF}"/>
                  </a:ext>
                </a:extLst>
              </p:cNvPr>
              <p:cNvSpPr txBox="1"/>
              <p:nvPr/>
            </p:nvSpPr>
            <p:spPr>
              <a:xfrm>
                <a:off x="6489124" y="3739645"/>
                <a:ext cx="204701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err="1"/>
                  <a:t>Socially</a:t>
                </a:r>
                <a:r>
                  <a:rPr lang="pl-PL" sz="1600" dirty="0"/>
                  <a:t> </a:t>
                </a:r>
                <a:r>
                  <a:rPr lang="pl-PL" sz="1600" dirty="0" err="1"/>
                  <a:t>Responsible</a:t>
                </a:r>
                <a:r>
                  <a:rPr lang="pl-PL" sz="1600" dirty="0"/>
                  <a:t> University</a:t>
                </a:r>
              </a:p>
            </p:txBody>
          </p:sp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141BB123-9A70-12E5-CFA1-44B54CAC83B3}"/>
                  </a:ext>
                </a:extLst>
              </p:cNvPr>
              <p:cNvSpPr txBox="1"/>
              <p:nvPr/>
            </p:nvSpPr>
            <p:spPr>
              <a:xfrm>
                <a:off x="6468340" y="4629932"/>
                <a:ext cx="195868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err="1"/>
                  <a:t>Liberal</a:t>
                </a:r>
                <a:r>
                  <a:rPr lang="pl-PL" sz="1600" dirty="0"/>
                  <a:t> University</a:t>
                </a:r>
              </a:p>
            </p:txBody>
          </p:sp>
        </p:grp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922818" y="6176963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aseline="30000" dirty="0"/>
              <a:t>2</a:t>
            </a:r>
            <a:r>
              <a:rPr lang="pl-PL" dirty="0"/>
              <a:t> </a:t>
            </a:r>
            <a:r>
              <a:rPr lang="pl-PL" dirty="0" err="1"/>
              <a:t>literature</a:t>
            </a:r>
            <a:r>
              <a:rPr lang="pl-PL" dirty="0"/>
              <a:t>: Leja 2011, p. 175</a:t>
            </a:r>
          </a:p>
        </p:txBody>
      </p:sp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EC187-A11A-B519-3209-BC9B1F3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Conflicting</a:t>
            </a:r>
            <a:r>
              <a:rPr lang="pl-PL" dirty="0"/>
              <a:t> </a:t>
            </a:r>
            <a:r>
              <a:rPr lang="pl-PL" dirty="0" err="1"/>
              <a:t>interests</a:t>
            </a:r>
            <a:r>
              <a:rPr lang="pl-PL" dirty="0"/>
              <a:t> environment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60F0D5-D538-6348-95A8-72F46C14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</a:rPr>
              <a:t>Przygotować rysunek w </a:t>
            </a:r>
            <a:r>
              <a:rPr lang="pl-PL">
                <a:solidFill>
                  <a:srgbClr val="FF0000"/>
                </a:solidFill>
              </a:rPr>
              <a:t>draw.io </a:t>
            </a:r>
            <a:r>
              <a:rPr lang="pl-PL" dirty="0">
                <a:solidFill>
                  <a:srgbClr val="FF0000"/>
                </a:solidFill>
              </a:rPr>
              <a:t>– środowisko relacji uniwersytetu – </a:t>
            </a:r>
            <a:r>
              <a:rPr lang="pl-PL" dirty="0" err="1">
                <a:solidFill>
                  <a:srgbClr val="FF0000"/>
                </a:solidFill>
              </a:rPr>
              <a:t>pol</a:t>
            </a:r>
            <a:r>
              <a:rPr lang="pl-PL" dirty="0">
                <a:solidFill>
                  <a:srgbClr val="FF0000"/>
                </a:solidFill>
              </a:rPr>
              <a:t> i ang.</a:t>
            </a:r>
          </a:p>
        </p:txBody>
      </p:sp>
    </p:spTree>
    <p:extLst>
      <p:ext uri="{BB962C8B-B14F-4D97-AF65-F5344CB8AC3E}">
        <p14:creationId xmlns:p14="http://schemas.microsoft.com/office/powerpoint/2010/main" val="298445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CIDFont+F1"/>
              </a:rPr>
              <a:t>This dissertation contributes to the development of management and quality sciences through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synthesis of quality management theory and stakeholder theory.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conducted qualitative and quantitative research allowed for achieving the cognitive goal of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the study, which was to </a:t>
            </a:r>
            <a:r>
              <a:rPr lang="en-US" sz="18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pl-PL" sz="1800" b="0" i="0" u="none" strike="noStrike" baseline="0" dirty="0" err="1">
                <a:latin typeface="CIDFont+F3"/>
              </a:rPr>
              <a:t>indicator</a:t>
            </a:r>
            <a:r>
              <a:rPr lang="pl-PL" sz="1800" b="0" i="0" u="none" strike="noStrike" baseline="0" dirty="0">
                <a:latin typeface="CIDFont+F3"/>
              </a:rPr>
              <a:t> of </a:t>
            </a:r>
            <a:r>
              <a:rPr lang="pl-PL" sz="1800" b="0" i="0" u="none" strike="noStrike" baseline="0" dirty="0" err="1">
                <a:latin typeface="CIDFont+F3"/>
              </a:rPr>
              <a:t>quality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utilitarian goal, formulated as </a:t>
            </a:r>
            <a:r>
              <a:rPr lang="en-US" sz="1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800" b="0" i="0" u="none" strike="noStrike" baseline="0" dirty="0">
                <a:latin typeface="CIDFont+F3"/>
              </a:rPr>
              <a:t> performance</a:t>
            </a:r>
            <a:r>
              <a:rPr lang="pl-PL" sz="1800" b="0" i="0" u="none" strike="noStrike" baseline="0" dirty="0">
                <a:latin typeface="CIDFont+F1"/>
              </a:rPr>
              <a:t>, was </a:t>
            </a:r>
            <a:r>
              <a:rPr lang="pl-PL" sz="1800" b="0" i="0" u="none" strike="noStrike" baseline="0" dirty="0" err="1">
                <a:latin typeface="CIDFont+F1"/>
              </a:rPr>
              <a:t>also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achieved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This objective has been achieved with developing Stakeholders Satisfaction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Driven Quality Management Model – SSDQM.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model is developed taking into account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possible applications in the context of the specifics of Polish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applicative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value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has been enhanced with recommendations resulting from the conducted research,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a significant part of which is the development of a basic set of indicators.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 err="1">
                <a:latin typeface="CIDFont+F1"/>
              </a:rPr>
              <a:t>These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are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measures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statistically proven to be significant for the environment of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strong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connections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with the field of quality management are also confirmed by analyses indicating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that the application of SSDQM can provide very good preparation for organizations to implement the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requirements of the ISO</a:t>
            </a:r>
            <a:r>
              <a:rPr lang="pl-PL" sz="180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21001:2018 and other standards and requirements that promote focus 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stakeholders</a:t>
            </a:r>
            <a:r>
              <a:rPr lang="pl-PL" sz="1800" b="0" i="0" u="none" strike="noStrike" baseline="0" dirty="0">
                <a:latin typeface="CIDFont+F1"/>
              </a:rPr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Literature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dirty="0"/>
              <a:t>1. </a:t>
            </a:r>
            <a:r>
              <a:rPr lang="pl-PL" dirty="0" err="1"/>
              <a:t>Puente</a:t>
            </a:r>
            <a:r>
              <a:rPr lang="pl-PL" dirty="0"/>
              <a:t> et al. 2021</a:t>
            </a:r>
          </a:p>
          <a:p>
            <a:pPr algn="l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909</Words>
  <Application>Microsoft Office PowerPoint</Application>
  <PresentationFormat>Panoramiczny</PresentationFormat>
  <Paragraphs>52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CIDFont+F1</vt:lpstr>
      <vt:lpstr>CIDFont+F3</vt:lpstr>
      <vt:lpstr>Motyw pakietu Office</vt:lpstr>
      <vt:lpstr>Stakeholders satisfaction measurement  for improvement of quality management system  of Polish technical universities</vt:lpstr>
      <vt:lpstr>Plan narracji</vt:lpstr>
      <vt:lpstr>Intro</vt:lpstr>
      <vt:lpstr>Main part</vt:lpstr>
      <vt:lpstr>Main concepts for universities - radar</vt:lpstr>
      <vt:lpstr>Conflicting interests environment</vt:lpstr>
      <vt:lpstr>Summary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Paweł Szefler</cp:lastModifiedBy>
  <cp:revision>4</cp:revision>
  <dcterms:created xsi:type="dcterms:W3CDTF">2024-09-06T06:15:37Z</dcterms:created>
  <dcterms:modified xsi:type="dcterms:W3CDTF">2024-09-08T09:02:52Z</dcterms:modified>
</cp:coreProperties>
</file>