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76" r:id="rId2"/>
    <p:sldId id="281" r:id="rId3"/>
    <p:sldId id="262" r:id="rId4"/>
    <p:sldId id="292" r:id="rId5"/>
    <p:sldId id="269" r:id="rId6"/>
    <p:sldId id="289" r:id="rId7"/>
    <p:sldId id="288" r:id="rId8"/>
    <p:sldId id="290" r:id="rId9"/>
    <p:sldId id="270" r:id="rId10"/>
    <p:sldId id="272" r:id="rId11"/>
    <p:sldId id="273" r:id="rId12"/>
    <p:sldId id="259" r:id="rId13"/>
    <p:sldId id="291" r:id="rId14"/>
    <p:sldId id="261" r:id="rId15"/>
    <p:sldId id="279" r:id="rId16"/>
    <p:sldId id="271" r:id="rId17"/>
    <p:sldId id="282" r:id="rId18"/>
    <p:sldId id="260" r:id="rId19"/>
    <p:sldId id="283" r:id="rId20"/>
    <p:sldId id="284" r:id="rId21"/>
    <p:sldId id="285" r:id="rId22"/>
    <p:sldId id="286" r:id="rId23"/>
    <p:sldId id="287" r:id="rId24"/>
    <p:sldId id="280" r:id="rId25"/>
    <p:sldId id="264" r:id="rId26"/>
    <p:sldId id="265" r:id="rId27"/>
    <p:sldId id="267" r:id="rId28"/>
    <p:sldId id="268" r:id="rId29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767"/>
    <a:srgbClr val="E0E0E0"/>
    <a:srgbClr val="D6EAF8"/>
    <a:srgbClr val="EADAB8"/>
    <a:srgbClr val="DABE82"/>
    <a:srgbClr val="E8D3B9"/>
    <a:srgbClr val="C4A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767" autoAdjust="0"/>
  </p:normalViewPr>
  <p:slideViewPr>
    <p:cSldViewPr snapToGrid="0">
      <p:cViewPr varScale="1">
        <p:scale>
          <a:sx n="153" d="100"/>
          <a:sy n="153" d="100"/>
        </p:scale>
        <p:origin x="344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9" d="100"/>
          <a:sy n="129" d="100"/>
        </p:scale>
        <p:origin x="4604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35F3C2-7F9F-9345-7764-4D6176567C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1FFFC2-3DD9-D161-3CFC-E83FCE07793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069A2-C3F6-4081-B1AB-8D760EE424CE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997754-55A4-5D8B-340D-E76FC899A5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B92D00-390A-B60A-AA4D-D067651DCB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E4F13-B091-4E0E-9220-49A142B044D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118498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C31221-F8E4-4014-8698-73F505210C60}" type="datetimeFigureOut">
              <a:rPr lang="pl-PL" smtClean="0"/>
              <a:t>28.11.2024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655DE-FF30-4D5D-A50E-CFE6AC1E1D06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39347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E24B5-C517-7203-3BF0-E9DC26D9F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DA588-E7E7-0B73-BF67-288A53DF3A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8464A-4BB5-2831-F461-5EE514DDAB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 err="1"/>
              <a:t>Intro</a:t>
            </a:r>
            <a:r>
              <a:rPr lang="pl-PL" dirty="0"/>
              <a:t>:</a:t>
            </a:r>
            <a:br>
              <a:rPr lang="pl-PL" dirty="0"/>
            </a:br>
            <a:r>
              <a:rPr lang="pl-PL" dirty="0"/>
              <a:t>Dlaczego warto zająć się tematem?: uniwersytety są  „silnikiem” rozwoju społecznego, gospodarczego i kulturowego, pozycja polskich uczelni w świecie nauki nie odpowiada pozycji ani potencjałowi Polski w globalnej gospodarce. Ponadto polscy naukowcy osiągają wiele sukcesów naukowych, które nie są odpowiednio komercjalizowane przez polskie przedsiębiorstwa.</a:t>
            </a:r>
          </a:p>
          <a:p>
            <a:pPr algn="l"/>
            <a:endParaRPr lang="pl-PL" sz="1200" b="0" i="0" u="none" strike="noStrike" baseline="0" dirty="0">
              <a:latin typeface="CIDFont+F1"/>
            </a:endParaRPr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FCC4B6-479F-2BB7-1DBD-AF6C92E1C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2100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997AD-3100-D38E-1988-D18356F6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B4D5AB-D2B8-C0B4-1343-51FB35D88F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A143BB-F61B-C657-1800-BE96425DC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A4A8-FBAD-C81A-A473-EB2CFA9E2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847815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/>
              <a:t>Tabela 12: 27 przykładów sprzeczności interesów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Universities, due to the complexity of relationships between many groups of people associated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with them, often with divergent interests, are a particularly challenging environment for implementing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modern, mature quality management systems, which is confirmed by the results of the literature research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conducted</a:t>
            </a:r>
            <a:r>
              <a:rPr lang="pl-PL" sz="1200" b="0" i="0" u="none" strike="noStrike" baseline="0" dirty="0"/>
              <a:t>.</a:t>
            </a:r>
          </a:p>
          <a:p>
            <a:endParaRPr lang="pl-PL" sz="1200" b="0" i="0" u="none" strike="noStrike" baseline="0" dirty="0"/>
          </a:p>
          <a:p>
            <a:r>
              <a:rPr lang="en-US" sz="1200" b="0" i="0" u="none" strike="noStrike" baseline="0" dirty="0"/>
              <a:t>complexity of the structure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12792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2758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AC753-ABDC-2864-FAE9-C71DF01D8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CFA1DA-2568-6762-0A10-2FE499F56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68D4DF-E6A7-3706-AC7C-35C732646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4101DB-A681-1AF6-A7E6-9A9F156E6B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79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/>
              <a:t>features typical of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academic culture,</a:t>
            </a: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96532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4F5E5-2AEF-0C9A-F549-0C6094F71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A81F10-366F-5959-0987-F6C125F31B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6A50EF-0E74-5EFF-1D7A-DAA915D7FC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difficulties in defining the customer</a:t>
            </a:r>
            <a:endParaRPr lang="pl-PL" sz="1200" b="0" i="0" u="none" strike="noStrike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l-PL" sz="1200" b="0" i="0" u="none" strike="noStrike" baseline="0" dirty="0" err="1"/>
              <a:t>Since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the idea of customer centricity lies at the foundation of contemporary quality management philosophies,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when the customer cannot be unequivocally identified, the basic goals of quality improvement activities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become</a:t>
            </a:r>
            <a:r>
              <a:rPr lang="pl-PL" sz="1200" b="0" i="0" u="none" strike="noStrike" baseline="0" dirty="0"/>
              <a:t> </a:t>
            </a:r>
            <a:r>
              <a:rPr lang="pl-PL" sz="1200" b="0" i="0" u="none" strike="noStrike" baseline="0" dirty="0" err="1"/>
              <a:t>unclear</a:t>
            </a:r>
            <a:r>
              <a:rPr lang="pl-PL" sz="1200" b="0" i="0" u="none" strike="noStrike" baseline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baseline="0" dirty="0">
                <a:latin typeface="CIDFont+F1"/>
              </a:rPr>
              <a:t>Nowadays, in the context of universities, the concept of the customer is commonly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replaced by the concept of stakeholders. Therefore, the author suggests that stakeholder analysis and</a:t>
            </a:r>
            <a:r>
              <a:rPr lang="pl-PL" sz="1200" b="0" i="0" u="none" strike="noStrike" baseline="0" dirty="0">
                <a:latin typeface="CIDFont+F1"/>
              </a:rPr>
              <a:t> </a:t>
            </a:r>
            <a:r>
              <a:rPr lang="en-US" sz="1200" b="0" i="0" u="none" strike="noStrike" baseline="0" dirty="0">
                <a:latin typeface="CIDFont+F1"/>
              </a:rPr>
              <a:t>the measurement of stakeholder satisfaction should form the basis of all improvement actions.</a:t>
            </a:r>
            <a:endParaRPr lang="pl-PL" sz="1200" b="0" i="0" u="none" strike="noStrike" baseline="0" dirty="0">
              <a:latin typeface="CIDFont+F1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l-PL" sz="1200" b="0" i="0" u="none" strike="noStrike" baseline="0" dirty="0"/>
          </a:p>
          <a:p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D55800-B4B6-48E8-C742-C61D7C841A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924803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Ad. 3. </a:t>
            </a:r>
            <a:r>
              <a:rPr lang="en-US" dirty="0"/>
              <a:t>Number of rights for awarding the degree</a:t>
            </a:r>
            <a:r>
              <a:rPr lang="pl-PL" dirty="0"/>
              <a:t> of </a:t>
            </a:r>
            <a:r>
              <a:rPr lang="pl-PL" dirty="0" err="1"/>
              <a:t>doctor</a:t>
            </a:r>
            <a:r>
              <a:rPr lang="pl-PL" dirty="0"/>
              <a:t> </a:t>
            </a:r>
            <a:r>
              <a:rPr lang="pl-PL" dirty="0" err="1"/>
              <a:t>habilitus</a:t>
            </a:r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99551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720716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7F02-D92E-8CE2-2095-85CFC59C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EC7325-6C4F-0D5A-8DB7-2FE10D06B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D7071C-0CD8-6CCB-9CEC-0AC776E15D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l-PL" sz="1200" b="0" i="0" u="none" strike="noStrike" baseline="0" dirty="0">
                <a:latin typeface="CIDFont+F1"/>
              </a:rPr>
              <a:t>Cel poznawczy (</a:t>
            </a:r>
            <a:r>
              <a:rPr lang="pl-PL" sz="1200" b="0" i="1" u="none" strike="noStrike" baseline="0" dirty="0">
                <a:latin typeface="CIDFont+F3"/>
              </a:rPr>
              <a:t>identyfikacja skutecznych z perspektywy doskonalenia systemu zarządzania jakością metod pomiaru i analizy poziomu satysfakcji interesariuszy jako miernika jakości)</a:t>
            </a:r>
          </a:p>
          <a:p>
            <a:pPr algn="l"/>
            <a:r>
              <a:rPr lang="pl-PL" sz="1200" b="0" i="0" u="none" strike="noStrike" baseline="0" dirty="0">
                <a:latin typeface="CIDFont+F1"/>
              </a:rPr>
              <a:t>Cel utylitarny (opracowanie metody doskonalenia systemu zarządzania jakością uczelni, dostosowanego do specyfiki polskich uczelni technicznych, z wykorzystaniem pomiaru satysfakcji różnych grup interesariuszy jako jednego z mierników efektów działania uczelni) </a:t>
            </a:r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5560C-9451-9697-6797-5238855029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11004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baseline="0" dirty="0"/>
              <a:t>The notion of quality of education and conditions of its quantification at the</a:t>
            </a:r>
            <a:r>
              <a:rPr lang="pl-PL" sz="1200" b="0" i="0" u="none" strike="noStrike" baseline="0" dirty="0"/>
              <a:t> </a:t>
            </a:r>
            <a:r>
              <a:rPr lang="en-US" sz="1200" b="0" i="0" u="none" strike="noStrike" baseline="0" dirty="0"/>
              <a:t>universities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8253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l-PL" dirty="0"/>
              <a:t>Uczelnie techniczne nadzorowane przez Ministerstwo Edukacji i Nauki plus Politechnika Bydgoska (klasyfikowana przez Ministerstwo jako uczelnia przyrodnicza)</a:t>
            </a:r>
          </a:p>
          <a:p>
            <a:r>
              <a:rPr lang="pl-PL" dirty="0"/>
              <a:t>Uczelnie nadzorowane przez Ministerstwo Infrastruktury: Politechnika Morska w Szczecinie, Uniwersytet Morski w Gdyni</a:t>
            </a:r>
          </a:p>
          <a:p>
            <a:r>
              <a:rPr lang="pl-PL" dirty="0"/>
              <a:t>Nadzorowane przez Ministerstwo Obrony Narodowej: WAT (Wojskowa Akademia Techniczna)</a:t>
            </a:r>
            <a:br>
              <a:rPr lang="pl-PL" dirty="0"/>
            </a:b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B655DE-FF30-4D5D-A50E-CFE6AC1E1D06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178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bg>
      <p:bgPr>
        <a:solidFill>
          <a:srgbClr val="00376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41E694-2710-DC70-AA0B-4C28B2990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81142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7AB01FE5-8F8F-0DB7-1ECC-5EE73454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56746"/>
            <a:ext cx="9144000" cy="401053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7C0CAD3-795D-063D-FA5B-9906B732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F8B8A-156A-435C-AD97-E523B40FBEC6}" type="datetime1">
              <a:rPr lang="pl-PL" smtClean="0"/>
              <a:t>28.11.2024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D7C33F6-E414-7164-B185-D5897F938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775EE83-6C96-117D-25D0-83AB1D8F1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  <p:pic>
        <p:nvPicPr>
          <p:cNvPr id="9" name="Image" descr="Image">
            <a:extLst>
              <a:ext uri="{FF2B5EF4-FFF2-40B4-BE49-F238E27FC236}">
                <a16:creationId xmlns:a16="http://schemas.microsoft.com/office/drawing/2014/main" id="{5E855CC7-5BE1-611D-2959-51F87F5B90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33599"/>
          <a:stretch>
            <a:fillRect/>
          </a:stretch>
        </p:blipFill>
        <p:spPr>
          <a:xfrm>
            <a:off x="2856000" y="410016"/>
            <a:ext cx="6480000" cy="157189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082651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E2864CF-6415-3C6F-154C-6FAA8103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C88A7EA-6470-2884-E80D-942F1E423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08F0408-AD79-CD39-4B59-383C3A2F0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67998-9FE6-4DC5-B510-9D5DDF5DDD4E}" type="datetime1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A65E4D3-B85B-9620-829B-5F31903B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472F47B7-77B6-AB4C-E3D1-CBDA9348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0378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59B8AF65-E0EA-121C-433A-3C51CD8C3F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B962C26D-E3AD-E249-1AFD-F7E28C4F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96D10DC6-3932-5213-7DF0-58158F885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DDDB4-675E-47A0-B021-EDCA5866B50A}" type="datetime1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D4AB1BC6-51F2-CF63-9DC9-E0FBC80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3F8AB48-97AF-7B65-E7E6-B7DD30361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65069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_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Image" descr="Image"/>
          <p:cNvPicPr>
            <a:picLocks noChangeAspect="1"/>
          </p:cNvPicPr>
          <p:nvPr/>
        </p:nvPicPr>
        <p:blipFill>
          <a:blip r:embed="rId2"/>
          <a:srcRect r="33607"/>
          <a:stretch>
            <a:fillRect/>
          </a:stretch>
        </p:blipFill>
        <p:spPr>
          <a:xfrm>
            <a:off x="3128218" y="2709000"/>
            <a:ext cx="5935564" cy="1440000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069920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869BEB-8675-6127-D69D-7E3305B5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8CE976-2BB5-5094-27A2-7E4E8AAE4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 sz="2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AD664DE-B4F8-2F78-06B8-88716C341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A999596-79E2-47B9-BE05-8BA149DDBEB8}" type="datetime1">
              <a:rPr lang="pl-PL" smtClean="0"/>
              <a:t>28.11.2024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FF3638B3-B44D-71D4-E038-8E4768053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233A1D5-2EF8-2213-7071-2D3CF6E6A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39487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9543898-FB18-3778-640D-97EA06F7E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356E99A-378B-AAF0-05BE-E796E10E77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313CC89-FC40-F723-0714-CBFD16A2C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5E9CE-1D79-43DA-9F33-E75AC39DFDD8}" type="datetime1">
              <a:rPr lang="pl-PL" smtClean="0"/>
              <a:t>28.11.2024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6E4DC45-3793-16DB-EB42-80041025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13B5448-4169-0D78-C0EB-60FEFF69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21090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5C9C6F1-4D8A-C5BE-183C-9BDECD3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15E89BCF-C4D5-5083-2CF9-E76B3B10C9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8502A009-8DBF-4E9E-1996-450FC9112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7649A601-D281-CE22-9ABB-B3275184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C3477A2-E204-4FE0-9357-9D746BEC6204}" type="datetime1">
              <a:rPr lang="pl-PL" smtClean="0"/>
              <a:t>28.11.2024</a:t>
            </a:fld>
            <a:endParaRPr lang="pl-PL" dirty="0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77E23703-4411-3366-AEAA-E2D567FD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6CCF723-4BD4-F792-B3E6-E4BCC23F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59039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07F9BE3-1A7A-3F29-93BC-DDF03845F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5EBE2AE-0A06-8AA1-BAE3-101D778E8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7451D39-E75D-BFBF-39F8-1E6C6220B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04CB4574-A8FD-733A-12BB-EB1AB2FAB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70012007-1553-99D3-F36D-1C2BF29D95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pl-PL" dirty="0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375FB15-9B36-FAB1-EFE1-15AF72C6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FCD06-3475-4CDD-804B-4C2809B5A13A}" type="datetime1">
              <a:rPr lang="pl-PL" smtClean="0"/>
              <a:t>28.11.2024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E1778F47-D2B8-25DF-A8F7-D3821FBA4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8A86CAC6-0317-66E8-C21D-2B3D8BE46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511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7FDD4-53BC-0499-48C0-154E20F22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10DDEB75-05E5-D8DF-A406-EF5A88593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DAB46-48FF-4D68-9F01-A14A7B3B09A5}" type="datetime1">
              <a:rPr lang="pl-PL" smtClean="0"/>
              <a:t>28.11.2024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98E4CC4-BD6E-F287-570B-81BF2F9B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CB11CCA6-72FC-9106-4660-B9E57498D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371034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8AB074DC-1C64-7403-23F6-8B72F2328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3169C-5DAD-43A4-A9F4-0546DD4F92EF}" type="datetime1">
              <a:rPr lang="pl-PL" smtClean="0"/>
              <a:t>28.11.2024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581A3F8A-F06A-A128-6CAA-56320B8B0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074F0F96-69A6-864D-047F-A1E6024B3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F766CC3-00EB-4811-0A79-EE6AC37DD6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726" y="0"/>
            <a:ext cx="96205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84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184CE5-422A-F08F-9A7D-3280F84C6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F235C73-348A-F8F6-4649-082C30DE8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06006204-8BC4-766A-4A3E-9C78F14D3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8D535CB-CCDC-158B-11B1-CD9C40F5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32DA5-5ACB-4357-B607-7FAA6ABE8D2E}" type="datetime1">
              <a:rPr lang="pl-PL" smtClean="0"/>
              <a:t>28.11.2024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43D60152-3D2D-8316-8589-2782702D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50A7F0A-AB17-1EB8-D19B-E155D4D23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972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6E5AF2C-EA42-1807-E930-732D62806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C957C98B-C356-BA7D-7ACA-EA3F69323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63DCD9D9-7414-01EC-1761-94BF71EDD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F16D9C4C-2FE2-B6A9-373F-3C67E54A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E8D5-B667-465B-923C-8AE64D9B5C50}" type="datetime1">
              <a:rPr lang="pl-PL" smtClean="0"/>
              <a:t>28.11.2024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D6EF7CD6-F4D9-B36C-6630-877DF75F7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5AE4303-5956-8AB8-78EE-3538567DE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2706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6FCB6DAD-8BDA-D1E7-A03F-18CF4B80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 dirty="0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1C332C8A-D840-37BF-9134-1085EB86D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  <a:p>
            <a:pPr lvl="3"/>
            <a:r>
              <a:rPr lang="pl-PL" dirty="0"/>
              <a:t>Czwarty poziom</a:t>
            </a:r>
          </a:p>
          <a:p>
            <a:pPr lvl="4"/>
            <a:r>
              <a:rPr lang="pl-PL" dirty="0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C6BF104-03BF-E560-A454-80E28292A3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F5EBC61-B65A-4F86-AC7A-820DD48DEEE0}" type="datetime1">
              <a:rPr lang="pl-PL" smtClean="0"/>
              <a:t>28.11.2024</a:t>
            </a:fld>
            <a:endParaRPr lang="pl-PL" dirty="0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890B8007-B8F6-90CD-43F0-85C42CED3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pl-PL" dirty="0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FB81BDAF-84AF-BBDC-17FD-6B9CB0540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DC9AAA0-29FB-4B62-AB65-7094BA6E939A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1897058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767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76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76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76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76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76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0303-AB49-249B-063F-6EF784A5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48A32A-55BC-6AE8-FD6B-A3F50260BE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sz="3200" dirty="0"/>
              <a:t>Pomiar satysfakcji interesariuszy w doskonaleniu systemu zarządzania jakością uczelni technicznych w Polsce</a:t>
            </a:r>
            <a:endParaRPr lang="pl-PL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19DEA9DD-F948-B38A-F6CF-7962AD56E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47358"/>
            <a:ext cx="9144000" cy="410441"/>
          </a:xfrm>
        </p:spPr>
        <p:txBody>
          <a:bodyPr>
            <a:normAutofit/>
          </a:bodyPr>
          <a:lstStyle/>
          <a:p>
            <a:pPr algn="l"/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Mgr inż. Jan Paweł Szefler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301B0-1A9E-3D74-979F-6F2D5056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Gdańsk, 19.12.2024</a:t>
            </a:r>
          </a:p>
        </p:txBody>
      </p:sp>
    </p:spTree>
    <p:extLst>
      <p:ext uri="{BB962C8B-B14F-4D97-AF65-F5344CB8AC3E}">
        <p14:creationId xmlns:p14="http://schemas.microsoft.com/office/powerpoint/2010/main" val="2185784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Proponowane narzędzie</a:t>
            </a:r>
            <a:r>
              <a:rPr lang="en-GB" dirty="0"/>
              <a:t> - SSDQM</a:t>
            </a:r>
          </a:p>
        </p:txBody>
      </p:sp>
      <p:sp>
        <p:nvSpPr>
          <p:cNvPr id="9" name="Symbol zastępczy zawartości 8">
            <a:extLst>
              <a:ext uri="{FF2B5EF4-FFF2-40B4-BE49-F238E27FC236}">
                <a16:creationId xmlns:a16="http://schemas.microsoft.com/office/drawing/2014/main" id="{64173AA8-6E89-4AEF-5FDF-8C44185B4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565073" cy="4351338"/>
          </a:xfrm>
        </p:spPr>
        <p:txBody>
          <a:bodyPr>
            <a:normAutofit fontScale="85000" lnSpcReduction="10000"/>
          </a:bodyPr>
          <a:lstStyle/>
          <a:p>
            <a:r>
              <a:rPr lang="pl-PL" sz="2400" b="1" dirty="0"/>
              <a:t>Model Doskonalenia Systemu Zarządzania Jakością Inspirowany Satysfakcją Interesariuszy </a:t>
            </a:r>
            <a:br>
              <a:rPr lang="pl-PL" sz="2400" b="1" dirty="0"/>
            </a:br>
            <a:r>
              <a:rPr lang="pl-PL" sz="2400" dirty="0"/>
              <a:t>(główne etapy)</a:t>
            </a:r>
          </a:p>
          <a:p>
            <a:pPr marL="0" indent="0">
              <a:buNone/>
            </a:pPr>
            <a:r>
              <a:rPr lang="en-GB" sz="2200" b="1" i="1" dirty="0"/>
              <a:t>S</a:t>
            </a:r>
            <a:r>
              <a:rPr lang="en-GB" sz="2200" i="1" dirty="0"/>
              <a:t>takeholders </a:t>
            </a:r>
            <a:r>
              <a:rPr lang="en-GB" sz="2200" b="1" i="1" dirty="0"/>
              <a:t>S</a:t>
            </a:r>
            <a:r>
              <a:rPr lang="en-GB" sz="2200" i="1" dirty="0"/>
              <a:t>atisfaction </a:t>
            </a:r>
            <a:r>
              <a:rPr lang="en-GB" sz="2200" b="1" i="1" dirty="0"/>
              <a:t>D</a:t>
            </a:r>
            <a:r>
              <a:rPr lang="en-GB" sz="2200" i="1" dirty="0"/>
              <a:t>riven </a:t>
            </a:r>
            <a:r>
              <a:rPr lang="en-GB" sz="2200" b="1" i="1" dirty="0"/>
              <a:t>Q</a:t>
            </a:r>
            <a:r>
              <a:rPr lang="en-GB" sz="2200" i="1" dirty="0"/>
              <a:t>uality </a:t>
            </a:r>
            <a:r>
              <a:rPr lang="en-GB" sz="2200" b="1" i="1" dirty="0"/>
              <a:t>M</a:t>
            </a:r>
            <a:r>
              <a:rPr lang="en-GB" sz="2200" i="1" dirty="0"/>
              <a:t>anagement Model</a:t>
            </a:r>
            <a:br>
              <a:rPr lang="en-GB" sz="2200" dirty="0"/>
            </a:br>
            <a:endParaRPr lang="pl-PL" sz="2200" dirty="0"/>
          </a:p>
          <a:p>
            <a:r>
              <a:rPr lang="pl-PL" sz="2400" dirty="0"/>
              <a:t>Wspiera zgodność z</a:t>
            </a:r>
            <a:r>
              <a:rPr lang="en-GB" sz="2400" dirty="0"/>
              <a:t>:</a:t>
            </a:r>
          </a:p>
          <a:p>
            <a:pPr lvl="1"/>
            <a:r>
              <a:rPr lang="en-GB" sz="2000" dirty="0"/>
              <a:t>ISO</a:t>
            </a:r>
            <a:r>
              <a:rPr lang="pl-PL" sz="2000" dirty="0"/>
              <a:t> </a:t>
            </a:r>
            <a:r>
              <a:rPr lang="en-GB" sz="2000" dirty="0"/>
              <a:t>21001:2018</a:t>
            </a:r>
          </a:p>
          <a:p>
            <a:pPr lvl="1"/>
            <a:r>
              <a:rPr lang="pl-PL" sz="2000" dirty="0"/>
              <a:t>wymaganiami </a:t>
            </a:r>
            <a:r>
              <a:rPr lang="en-GB" sz="2000" dirty="0"/>
              <a:t>PKA</a:t>
            </a:r>
          </a:p>
          <a:p>
            <a:r>
              <a:rPr lang="pl-PL" sz="2400" dirty="0"/>
              <a:t>na podstawie faktów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dirty="0"/>
              <a:t>badania jakościowe i ilościowe</a:t>
            </a:r>
            <a:r>
              <a:rPr lang="en-GB" sz="2400" dirty="0"/>
              <a:t> </a:t>
            </a:r>
            <a:r>
              <a:rPr lang="pl-PL" sz="2400" dirty="0"/>
              <a:t>(</a:t>
            </a:r>
            <a:r>
              <a:rPr lang="pl-PL" sz="2400" u="sng" dirty="0"/>
              <a:t>etapy</a:t>
            </a:r>
            <a:r>
              <a:rPr lang="en-GB" sz="2400" u="sng" dirty="0"/>
              <a:t> 3, 4, 5</a:t>
            </a:r>
            <a:r>
              <a:rPr lang="pl-PL" sz="2400" u="sng" dirty="0"/>
              <a:t>)</a:t>
            </a:r>
            <a:endParaRPr lang="en-GB" sz="2400" u="sng" dirty="0"/>
          </a:p>
          <a:p>
            <a:r>
              <a:rPr lang="pl-PL" sz="2400" dirty="0"/>
              <a:t>wdrażanie - wybór metod zwinnych lub projektowych</a:t>
            </a:r>
            <a:r>
              <a:rPr lang="en-GB" sz="2400" dirty="0"/>
              <a:t> </a:t>
            </a:r>
            <a:r>
              <a:rPr lang="en-GB" sz="2400" b="1" dirty="0"/>
              <a:t>→</a:t>
            </a:r>
            <a:r>
              <a:rPr lang="en-GB" sz="2400" dirty="0"/>
              <a:t> </a:t>
            </a:r>
            <a:r>
              <a:rPr lang="pl-PL" sz="2400" u="sng" dirty="0"/>
              <a:t>etap</a:t>
            </a:r>
            <a:r>
              <a:rPr lang="en-GB" sz="2400" u="sng" dirty="0"/>
              <a:t> 7</a:t>
            </a:r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CAD4500-ADCB-5084-A82A-D4F7660B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10</a:t>
            </a:fld>
            <a:endParaRPr lang="pl-PL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32F76EC-66D5-F8D1-556C-8062AB273C4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8072" y="1909646"/>
            <a:ext cx="6641315" cy="3888000"/>
          </a:xfrm>
        </p:spPr>
      </p:pic>
    </p:spTree>
    <p:extLst>
      <p:ext uri="{BB962C8B-B14F-4D97-AF65-F5344CB8AC3E}">
        <p14:creationId xmlns:p14="http://schemas.microsoft.com/office/powerpoint/2010/main" val="1961115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6890351-155B-7356-4743-88EE83BAC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666" y="352425"/>
            <a:ext cx="10640825" cy="1325563"/>
          </a:xfrm>
        </p:spPr>
        <p:txBody>
          <a:bodyPr>
            <a:normAutofit fontScale="90000"/>
          </a:bodyPr>
          <a:lstStyle/>
          <a:p>
            <a:r>
              <a:rPr lang="pl-PL" dirty="0"/>
              <a:t>Zestaw wskaźników wspierających implementację SSDQM na uczelni technicznej</a:t>
            </a:r>
          </a:p>
        </p:txBody>
      </p:sp>
      <p:graphicFrame>
        <p:nvGraphicFramePr>
          <p:cNvPr id="5" name="Symbol zastępczy zawartości 4">
            <a:extLst>
              <a:ext uri="{FF2B5EF4-FFF2-40B4-BE49-F238E27FC236}">
                <a16:creationId xmlns:a16="http://schemas.microsoft.com/office/drawing/2014/main" id="{2840488D-2F8D-4AB8-56AC-8A9A255226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2182729"/>
              </p:ext>
            </p:extLst>
          </p:nvPr>
        </p:nvGraphicFramePr>
        <p:xfrm>
          <a:off x="540000" y="1656000"/>
          <a:ext cx="11124000" cy="46329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468000">
                  <a:extLst>
                    <a:ext uri="{9D8B030D-6E8A-4147-A177-3AD203B41FA5}">
                      <a16:colId xmlns:a16="http://schemas.microsoft.com/office/drawing/2014/main" val="4184946963"/>
                    </a:ext>
                  </a:extLst>
                </a:gridCol>
                <a:gridCol w="3024000">
                  <a:extLst>
                    <a:ext uri="{9D8B030D-6E8A-4147-A177-3AD203B41FA5}">
                      <a16:colId xmlns:a16="http://schemas.microsoft.com/office/drawing/2014/main" val="3890887164"/>
                    </a:ext>
                  </a:extLst>
                </a:gridCol>
                <a:gridCol w="7632000">
                  <a:extLst>
                    <a:ext uri="{9D8B030D-6E8A-4147-A177-3AD203B41FA5}">
                      <a16:colId xmlns:a16="http://schemas.microsoft.com/office/drawing/2014/main" val="226676415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Lp.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Nazwa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Opis / komentarz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3723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Zagregowany Indeks Satysfakcji Interesariuszy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85481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2.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SSI cząstkowe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Indeksy Satysfakcji Interesariuszy obliczane dla każdej z grup interesariuszy osobno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31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3.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Liczba uprawnień habilitacyjnych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Najsilniej skorelowany z oceną w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3519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4.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Ocena parametryczna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Liczba i poziom uzyskanych ocen parametrycznych w ramach</a:t>
                      </a:r>
                    </a:p>
                    <a:p>
                      <a:r>
                        <a:rPr lang="pl-PL" sz="1400" noProof="0" dirty="0"/>
                        <a:t>różnych dyscyplin nauki w procesie ewaluacji jakości działalności naukowej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96171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5.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b="1" noProof="0" dirty="0"/>
                        <a:t>Pozycja w rankingu </a:t>
                      </a:r>
                      <a:r>
                        <a:rPr lang="pl-PL" sz="1400" b="1" noProof="0" dirty="0" err="1"/>
                        <a:t>Webometrics</a:t>
                      </a:r>
                      <a:endParaRPr lang="pl-PL" sz="1400" b="1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niezwykła łatwość monitorowania; publikowany 2 razy do roku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pl-PL" sz="1400" noProof="0" dirty="0"/>
                        <a:t>skorelowany ze stopą zatrudnienia absolwentów (techn.; 3L)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2516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6.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Uznanie międzynarodowe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z Rankingu Perspektywy; silna korelacja z ogólną oceną rankingową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5661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7.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WOP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pl-PL" sz="1400" noProof="0" dirty="0"/>
                        <a:t>Niepublikowany Wskaźnik Oceny Punktowej obliczany na podstawie oceny ważonej szczegółowych parametrów oceny Rankingu Perspektywy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67974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8.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Poziom zarobków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5237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9.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Stopa zatrudnienia absolwentów </a:t>
                      </a:r>
                      <a:br>
                        <a:rPr lang="pl-PL" sz="1400" noProof="0" dirty="0"/>
                      </a:br>
                      <a:r>
                        <a:rPr lang="pl-PL" sz="1400" noProof="0" dirty="0"/>
                        <a:t>po 3. latach od studiów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Na podstawie wyników badania ELA lub innych odpowiednich (np. własnych) badań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3915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10.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Wskaźnik prestiżu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l-PL" sz="1400" noProof="0" dirty="0"/>
                        <a:t>Ocena na podstawie badania ankietowego wykonywanego wśród kadry akademickiej w Polsce przez Fundację Edukacyjną „Perspektywy” oraz parametru „uznanie międzynarodowe”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8712342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962B16-CD40-493E-4C70-E0536CD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4214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Proponowane dalsze kierunki badań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Szersze badania dot. satysfakcji różnych grup interesariuszy uczelni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  <a:p>
            <a:pPr algn="l"/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pl-PL" sz="2400" b="0" i="0" u="none" strike="noStrike" baseline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BD1F1-20DD-5B06-C501-0CEB8101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51899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9EE0-E927-0FF1-9B86-35A29D8EC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784076D-0C70-EFAD-F624-AD1211E4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Podsumowanie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3C1A854-43B2-9FCA-43B0-998121C06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Praca przyczynia się do rozwoju nauk o zarządzaniu i jakości – synteza teorii zarządzania jakością oraz teorii interesariuszy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Cele (poznawczy, utylitarny) osiągnięte</a:t>
            </a:r>
          </a:p>
          <a:p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Zidentyfikowano mierniki pomocne przy wdrażaniu udoskonaleń SZJ</a:t>
            </a:r>
            <a:endParaRPr lang="pl-PL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pl-PL" sz="2400" dirty="0">
                <a:latin typeface="Calibri" panose="020F0502020204030204" pitchFamily="34" charset="0"/>
                <a:cs typeface="Calibri" panose="020F0502020204030204" pitchFamily="34" charset="0"/>
              </a:rPr>
              <a:t>Uwzględniono kontekst specyfiki polskich uczelni technicznych</a:t>
            </a:r>
          </a:p>
          <a:p>
            <a:pPr algn="l"/>
            <a:r>
              <a:rPr lang="pl-PL" sz="2400" b="0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Silne związki modelu SSDQM z zarządzaniem jakością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E4CE1-6E5F-2A62-1B61-7CDFEA7A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618832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Literatura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baseline="0" dirty="0"/>
              <a:t>Anderson, J. C., </a:t>
            </a:r>
            <a:r>
              <a:rPr lang="en-US" b="0" i="0" u="none" strike="noStrike" baseline="0" dirty="0" err="1"/>
              <a:t>Rungtusanatham</a:t>
            </a:r>
            <a:r>
              <a:rPr lang="en-US" b="0" i="0" u="none" strike="noStrike" baseline="0" dirty="0"/>
              <a:t>, M., &amp; Schroeder, R. G. (1994)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 Theory Of Quality Management Underlying The Deming Management Method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Academy of Management Review, 19(3), 472–509</a:t>
            </a:r>
            <a:endParaRPr lang="pl-PL" b="0" i="0" u="none" strike="noStrike" baseline="0" dirty="0"/>
          </a:p>
          <a:p>
            <a:r>
              <a:rPr lang="en-US" b="0" i="0" u="none" strike="noStrike" baseline="0" dirty="0" err="1"/>
              <a:t>Cwynar</a:t>
            </a:r>
            <a:r>
              <a:rPr lang="en-US" b="0" i="0" u="none" strike="noStrike" baseline="0" dirty="0"/>
              <a:t>, K. M. (2005)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The Idea Of The University In European Culture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Polityka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i</a:t>
            </a:r>
            <a:r>
              <a:rPr lang="en-US" b="0" i="0" u="none" strike="noStrike" baseline="0" dirty="0"/>
              <a:t> </a:t>
            </a:r>
            <a:r>
              <a:rPr lang="en-US" b="0" i="0" u="none" strike="noStrike" baseline="0" dirty="0" err="1"/>
              <a:t>Społeczeństwo</a:t>
            </a:r>
            <a:r>
              <a:rPr lang="en-US" b="0" i="0" u="none" strike="noStrike" baseline="0" dirty="0"/>
              <a:t> </a:t>
            </a:r>
            <a:r>
              <a:rPr lang="pl-PL" b="0" i="0" u="none" strike="noStrike" baseline="0" dirty="0"/>
              <a:t>(s. </a:t>
            </a:r>
            <a:r>
              <a:rPr lang="en-US" b="0" i="0" u="none" strike="noStrike" baseline="0" dirty="0"/>
              <a:t>60–72</a:t>
            </a:r>
            <a:r>
              <a:rPr lang="pl-PL" dirty="0"/>
              <a:t>)</a:t>
            </a:r>
            <a:endParaRPr lang="pl-PL" b="0" i="0" u="none" strike="noStrike" baseline="0" dirty="0"/>
          </a:p>
          <a:p>
            <a:r>
              <a:rPr lang="en-US" b="0" i="0" u="none" strike="noStrike" baseline="0" dirty="0"/>
              <a:t>De Ridder-</a:t>
            </a:r>
            <a:r>
              <a:rPr lang="en-US" b="0" i="0" u="none" strike="noStrike" baseline="0" dirty="0" err="1"/>
              <a:t>Symoens</a:t>
            </a:r>
            <a:r>
              <a:rPr lang="en-US" b="0" i="0" u="none" strike="noStrike" baseline="0" dirty="0"/>
              <a:t>, H. (2020)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Universities and Their Missions in Early Modern Times. W L. </a:t>
            </a:r>
            <a:r>
              <a:rPr lang="en-US" b="0" i="0" u="none" strike="noStrike" baseline="0" dirty="0" err="1"/>
              <a:t>Engwall</a:t>
            </a:r>
            <a:r>
              <a:rPr lang="en-US" b="0" i="0" u="none" strike="noStrike" baseline="0" dirty="0"/>
              <a:t> (Red.), Missions of Universities: Past, Present, Future (s. 43–61)</a:t>
            </a:r>
            <a:r>
              <a:rPr lang="pl-PL" b="0" i="0" u="none" strike="noStrike" baseline="0" dirty="0"/>
              <a:t>,</a:t>
            </a:r>
            <a:r>
              <a:rPr lang="en-US" b="0" i="0" u="none" strike="noStrike" baseline="0" dirty="0"/>
              <a:t> Springer International Publishing</a:t>
            </a:r>
            <a:endParaRPr lang="pl-PL" b="0" i="0" u="none" strike="noStrike" baseline="0" dirty="0"/>
          </a:p>
          <a:p>
            <a:pPr algn="l"/>
            <a:r>
              <a:rPr lang="en-US" dirty="0"/>
              <a:t>Freeman, R. E. (2010). Strategic Management: A stakeholder </a:t>
            </a:r>
            <a:r>
              <a:rPr lang="en-US" dirty="0" err="1"/>
              <a:t>apporach</a:t>
            </a:r>
            <a:r>
              <a:rPr lang="en-US" dirty="0"/>
              <a:t>. Cambridge</a:t>
            </a:r>
            <a:r>
              <a:rPr lang="pl-PL" dirty="0"/>
              <a:t> University Press</a:t>
            </a:r>
          </a:p>
          <a:p>
            <a:r>
              <a:rPr lang="pl-PL" b="0" i="0" u="none" strike="noStrike" baseline="0" dirty="0" err="1"/>
              <a:t>Grudowski</a:t>
            </a:r>
            <a:r>
              <a:rPr lang="pl-PL" b="0" i="0" u="none" strike="noStrike" baseline="0" dirty="0"/>
              <a:t> </a:t>
            </a:r>
            <a:r>
              <a:rPr lang="pl-PL" dirty="0"/>
              <a:t>P.,</a:t>
            </a:r>
            <a:r>
              <a:rPr lang="pl-PL" b="0" i="0" u="none" strike="noStrike" baseline="0" dirty="0"/>
              <a:t> Lewandowski K. (2012), Pojęcie jakości kształcenia i uwarunkowania jej kwantyfikacji w uczelniach wyższych, Zarządzanie i Finanse, nr 3, cz. 1</a:t>
            </a:r>
            <a:endParaRPr lang="pl-PL" dirty="0"/>
          </a:p>
          <a:p>
            <a:pPr algn="l"/>
            <a:r>
              <a:rPr lang="pl-PL" dirty="0"/>
              <a:t>Leja K. (2011), Koncepcje zarządzania współczesnym uniwersytetem, 10.13140/RG.2.1.3539.1529. </a:t>
            </a:r>
          </a:p>
          <a:p>
            <a:pPr algn="l"/>
            <a:r>
              <a:rPr lang="pl-PL" dirty="0"/>
              <a:t>Leja K. (2019), Misja społecznie odpowiedzialnego uniwersytetu, w: Jastrzębska, E., Przybysz, M. (red.), Społeczna odpowiedzialność uczelni znaczenie dla uczelni i sposoby jej wdrażania (s. 11-13), Ministerstwo Nauki i Szkolnictwa Wyższego i Ministerstwo Inwestycji i Rozwoju, Warszawa</a:t>
            </a:r>
          </a:p>
          <a:p>
            <a:pPr algn="l"/>
            <a:r>
              <a:rPr lang="pl-PL" dirty="0" err="1"/>
              <a:t>Puente</a:t>
            </a:r>
            <a:r>
              <a:rPr lang="pl-PL" dirty="0"/>
              <a:t> C., </a:t>
            </a:r>
            <a:r>
              <a:rPr lang="pl-PL" dirty="0" err="1"/>
              <a:t>Fabra</a:t>
            </a:r>
            <a:r>
              <a:rPr lang="pl-PL" dirty="0"/>
              <a:t> M., Mason C. et al. (2021), Role of the </a:t>
            </a:r>
            <a:r>
              <a:rPr lang="pl-PL" dirty="0" err="1"/>
              <a:t>Universities</a:t>
            </a:r>
            <a:r>
              <a:rPr lang="pl-PL" dirty="0"/>
              <a:t> as Drivers of </a:t>
            </a:r>
            <a:r>
              <a:rPr lang="pl-PL" dirty="0" err="1"/>
              <a:t>Social</a:t>
            </a:r>
            <a:r>
              <a:rPr lang="pl-PL" dirty="0"/>
              <a:t> </a:t>
            </a:r>
            <a:r>
              <a:rPr lang="pl-PL" dirty="0" err="1"/>
              <a:t>Innovation</a:t>
            </a:r>
            <a:r>
              <a:rPr lang="pl-PL" dirty="0"/>
              <a:t>, </a:t>
            </a:r>
            <a:r>
              <a:rPr lang="pl-PL" dirty="0" err="1"/>
              <a:t>Sustainability</a:t>
            </a:r>
            <a:r>
              <a:rPr lang="pl-PL" dirty="0"/>
              <a:t>, 13, 13727, 10.3390/su132413727</a:t>
            </a:r>
            <a:endParaRPr lang="en-US" dirty="0"/>
          </a:p>
          <a:p>
            <a:pPr algn="l"/>
            <a:endParaRPr lang="pl-P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4049D-1C83-5BCB-31E1-B99EF941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54088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</a:t>
            </a:r>
            <a:r>
              <a:rPr lang="pl-PL" dirty="0"/>
              <a:t>1</a:t>
            </a:r>
            <a:r>
              <a:rPr lang="en-GB" dirty="0"/>
              <a:t>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  <a:endParaRPr lang="en-GB" sz="1900" dirty="0"/>
          </a:p>
          <a:p>
            <a:pPr lvl="1"/>
            <a:r>
              <a:rPr lang="en-GB" sz="1600" b="1" dirty="0"/>
              <a:t>H2a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i="1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  <a:endParaRPr lang="en-GB" sz="1600" dirty="0"/>
          </a:p>
          <a:p>
            <a:pPr lvl="1"/>
            <a:r>
              <a:rPr lang="en-GB" sz="1600" b="1" dirty="0"/>
              <a:t>H2b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skorelowana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r>
              <a:rPr lang="pl-PL" sz="1600" dirty="0"/>
              <a:t>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c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roku</a:t>
            </a:r>
            <a:r>
              <a:rPr lang="pl-PL" sz="1600" i="1" dirty="0"/>
              <a:t> od uzyskania dyplomu jest pozytywnie skorelowany </a:t>
            </a:r>
            <a:br>
              <a:rPr lang="pl-PL" sz="1600" i="1" dirty="0"/>
            </a:br>
            <a:r>
              <a:rPr lang="pl-PL" sz="1600" i="1" dirty="0"/>
              <a:t>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Nie potwierdzona (H</a:t>
            </a:r>
            <a:r>
              <a:rPr lang="pl-PL" sz="1600" baseline="-25000" dirty="0"/>
              <a:t>0</a:t>
            </a:r>
            <a:r>
              <a:rPr lang="pl-PL" sz="1600" dirty="0"/>
              <a:t> nie odrzucona)</a:t>
            </a:r>
          </a:p>
          <a:p>
            <a:pPr lvl="1"/>
            <a:r>
              <a:rPr lang="en-GB" sz="1600" b="1" dirty="0"/>
              <a:t>H2</a:t>
            </a:r>
            <a:r>
              <a:rPr lang="pl-PL" sz="1600" b="1" dirty="0"/>
              <a:t>d</a:t>
            </a:r>
            <a:r>
              <a:rPr lang="en-GB" sz="1600" i="1" dirty="0"/>
              <a:t>: </a:t>
            </a:r>
            <a:r>
              <a:rPr lang="pl-PL" sz="1600" i="1" u="sng" dirty="0"/>
              <a:t>Poziom zarobków</a:t>
            </a:r>
            <a:r>
              <a:rPr lang="pl-PL" sz="1600" i="1" dirty="0"/>
              <a:t> absolwentów uczelni </a:t>
            </a:r>
            <a:r>
              <a:rPr lang="pl-PL" sz="1600" i="1" u="sng" dirty="0"/>
              <a:t>po 3 latach</a:t>
            </a:r>
            <a:r>
              <a:rPr lang="pl-PL" sz="1600" i="1" dirty="0"/>
              <a:t> od uzyskania dyplomu jest pozytywnie skorelowany z wartościami satysfakcji z usług uczelni</a:t>
            </a:r>
            <a:r>
              <a:rPr lang="en-GB" sz="1600" dirty="0"/>
              <a:t> </a:t>
            </a:r>
            <a:r>
              <a:rPr lang="en-GB" sz="1600" b="1" i="1" dirty="0"/>
              <a:t>→</a:t>
            </a:r>
            <a:r>
              <a:rPr lang="pl-PL" sz="1600" dirty="0"/>
              <a:t> </a:t>
            </a: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  <a:r>
              <a:rPr lang="en-GB" sz="1900" i="1" dirty="0"/>
              <a:t> </a:t>
            </a:r>
            <a:r>
              <a:rPr lang="en-GB" sz="1900" b="1" i="1" dirty="0"/>
              <a:t>→</a:t>
            </a:r>
            <a:r>
              <a:rPr lang="en-GB" sz="1900" i="1" dirty="0"/>
              <a:t> </a:t>
            </a:r>
            <a:r>
              <a:rPr lang="pl-PL" sz="1900" dirty="0"/>
              <a:t>Nie potwierdzona</a:t>
            </a:r>
          </a:p>
          <a:p>
            <a:pPr lvl="1"/>
            <a:r>
              <a:rPr lang="en-GB" sz="1600" b="1" dirty="0"/>
              <a:t>H3a</a:t>
            </a:r>
            <a:r>
              <a:rPr lang="en-GB" sz="1600" b="1" dirty="0">
                <a:solidFill>
                  <a:srgbClr val="FF0000"/>
                </a:solidFill>
              </a:rPr>
              <a:t>’</a:t>
            </a:r>
            <a:r>
              <a:rPr lang="en-GB" sz="1600" i="1" dirty="0"/>
              <a:t>: </a:t>
            </a:r>
            <a:r>
              <a:rPr lang="pl-PL" sz="1600" i="1" u="sng" dirty="0"/>
              <a:t>Stopa zatrudnienia</a:t>
            </a:r>
            <a:r>
              <a:rPr lang="pl-PL" sz="1600" i="1" dirty="0"/>
              <a:t> wśród absolwentów publicznych uczelni technicznych po roku od uzyskania dyplomu jest </a:t>
            </a:r>
            <a:r>
              <a:rPr lang="pl-PL" sz="1600" b="1" i="1" dirty="0">
                <a:solidFill>
                  <a:srgbClr val="FF0000"/>
                </a:solidFill>
              </a:rPr>
              <a:t>niższa</a:t>
            </a:r>
            <a:r>
              <a:rPr lang="pl-PL" sz="1600" i="1" dirty="0"/>
              <a:t> niż stopa zatrudnienia absolwentów pozostałych uczelni w tym samym okresie</a:t>
            </a:r>
            <a:r>
              <a:rPr lang="en-GB" sz="1600" i="1" dirty="0"/>
              <a:t> </a:t>
            </a:r>
            <a:r>
              <a:rPr lang="en-GB" sz="1600" b="1" i="1" dirty="0"/>
              <a:t>→</a:t>
            </a:r>
            <a:r>
              <a:rPr lang="en-GB" sz="1600" dirty="0"/>
              <a:t> </a:t>
            </a:r>
            <a:br>
              <a:rPr lang="pl-PL" sz="1600" dirty="0"/>
            </a:br>
            <a:r>
              <a:rPr lang="pl-PL" sz="1600" b="1" dirty="0"/>
              <a:t>Potwierdzona (H</a:t>
            </a:r>
            <a:r>
              <a:rPr lang="pl-PL" sz="1600" b="1" baseline="-25000" dirty="0"/>
              <a:t>0</a:t>
            </a:r>
            <a:r>
              <a:rPr lang="pl-PL" sz="1600" b="1" dirty="0"/>
              <a:t> odrzucona)</a:t>
            </a:r>
            <a:endParaRPr lang="en-GB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D0FC7-E803-7AEB-2E6D-23B8016A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015646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1D49-231F-7F5E-F1CF-799CD7A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7E7DB41-724C-C09D-BD4D-B310E3347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Weryfikacja hipotez</a:t>
            </a:r>
            <a:r>
              <a:rPr lang="en-GB" dirty="0"/>
              <a:t> 2/2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728C0DF-99F2-47E3-D3F4-7192E22DBA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lvl="1"/>
            <a:endParaRPr lang="pl-PL" sz="3200" b="1" dirty="0"/>
          </a:p>
          <a:p>
            <a:pPr lvl="1"/>
            <a:r>
              <a:rPr lang="en-GB" sz="3200" b="1" dirty="0"/>
              <a:t>H3b</a:t>
            </a:r>
            <a:r>
              <a:rPr lang="en-GB" sz="3200" i="1" dirty="0"/>
              <a:t>: </a:t>
            </a:r>
            <a:r>
              <a:rPr lang="pl-PL" sz="3200" i="1" u="sng" dirty="0"/>
              <a:t>Stopa zatrudnienia</a:t>
            </a:r>
            <a:r>
              <a:rPr lang="pl-PL" sz="3200" i="1" dirty="0"/>
              <a:t> wśród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jest wyższa niż stopa zatrudnienia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H3c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H3d</a:t>
            </a:r>
            <a:r>
              <a:rPr lang="en-GB" sz="3200" i="1" dirty="0"/>
              <a:t>: </a:t>
            </a:r>
            <a:r>
              <a:rPr lang="pl-PL" sz="3200" i="1" dirty="0"/>
              <a:t>Średnie </a:t>
            </a:r>
            <a:r>
              <a:rPr lang="pl-PL" sz="3200" i="1" u="sng" dirty="0"/>
              <a:t>zarobki</a:t>
            </a:r>
            <a:r>
              <a:rPr lang="pl-PL" sz="3200" i="1" dirty="0"/>
              <a:t> absolwentów publicznych uczelni technicznych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 są wyższe niż średnie zarobki absolwentów pozostałych uczelni w tym samym okresie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pPr lvl="1"/>
            <a:r>
              <a:rPr lang="en-GB" sz="3200" b="1" dirty="0"/>
              <a:t>H3e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roku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r>
              <a:rPr lang="pl-PL" sz="3200" dirty="0"/>
              <a:t>Nie potwierdzona</a:t>
            </a:r>
            <a:endParaRPr lang="en-GB" sz="3200" dirty="0"/>
          </a:p>
          <a:p>
            <a:pPr lvl="1"/>
            <a:r>
              <a:rPr lang="en-GB" sz="3200" b="1" dirty="0"/>
              <a:t>H3</a:t>
            </a:r>
            <a:r>
              <a:rPr lang="pl-PL" sz="3200" b="1" dirty="0"/>
              <a:t>f</a:t>
            </a:r>
            <a:r>
              <a:rPr lang="en-GB" sz="3200" i="1" dirty="0"/>
              <a:t>: </a:t>
            </a:r>
            <a:r>
              <a:rPr lang="pl-PL" sz="3200" i="1" dirty="0"/>
              <a:t>Wartości </a:t>
            </a:r>
            <a:r>
              <a:rPr lang="pl-PL" sz="3200" i="1" u="sng" dirty="0"/>
              <a:t>wskaźników IWRA</a:t>
            </a:r>
            <a:r>
              <a:rPr lang="pl-PL" sz="3200" i="1" dirty="0"/>
              <a:t>, obliczonych na podstawie danych o zatrudnieniu i zarobkach absolwentów </a:t>
            </a:r>
            <a:r>
              <a:rPr lang="pl-PL" sz="3200" i="1" u="sng" dirty="0"/>
              <a:t>po 3 latach</a:t>
            </a:r>
            <a:r>
              <a:rPr lang="pl-PL" sz="3200" i="1" dirty="0"/>
              <a:t> od uzyskania dyplomu, dla uczelni technicznych są wyższe niż dla pozostałych uczelni</a:t>
            </a:r>
            <a:r>
              <a:rPr lang="en-GB" sz="3200" i="1" dirty="0"/>
              <a:t> </a:t>
            </a:r>
            <a:r>
              <a:rPr lang="en-GB" sz="3200" b="1" i="1" dirty="0"/>
              <a:t>→</a:t>
            </a:r>
            <a:r>
              <a:rPr lang="en-GB" sz="3200" dirty="0"/>
              <a:t> </a:t>
            </a:r>
            <a:br>
              <a:rPr lang="pl-PL" sz="3200" dirty="0"/>
            </a:br>
            <a:r>
              <a:rPr lang="pl-PL" sz="3200" b="1" dirty="0"/>
              <a:t>Potwierdzona (H</a:t>
            </a:r>
            <a:r>
              <a:rPr lang="pl-PL" sz="3200" b="1" baseline="-25000" dirty="0"/>
              <a:t>0</a:t>
            </a:r>
            <a:r>
              <a:rPr lang="pl-PL" sz="3200" b="1" dirty="0"/>
              <a:t> odrzucona)</a:t>
            </a:r>
            <a:endParaRPr lang="en-GB" sz="3200" b="1" dirty="0"/>
          </a:p>
          <a:p>
            <a:r>
              <a:rPr lang="en-GB" sz="3800" b="1" dirty="0"/>
              <a:t>H4:</a:t>
            </a:r>
            <a:r>
              <a:rPr lang="en-GB" sz="3800" i="1" dirty="0"/>
              <a:t> </a:t>
            </a:r>
            <a:r>
              <a:rPr lang="pl-PL" sz="38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3800" dirty="0"/>
              <a:t>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  <a:p>
            <a:r>
              <a:rPr lang="pl-PL" sz="3800" b="1" dirty="0"/>
              <a:t>H5:</a:t>
            </a:r>
            <a:r>
              <a:rPr lang="pl-PL" sz="3800" b="1" i="1" dirty="0"/>
              <a:t> </a:t>
            </a:r>
            <a:r>
              <a:rPr lang="pl-PL" sz="3800" i="1" dirty="0"/>
              <a:t>Wyniki wskaźników IWRA są pozytywnie skorelowane z wynikami oceny prestiżu uczelni </a:t>
            </a:r>
            <a:r>
              <a:rPr lang="en-GB" sz="3800" b="1" i="1" dirty="0"/>
              <a:t>→</a:t>
            </a:r>
            <a:r>
              <a:rPr lang="en-GB" sz="3800" dirty="0"/>
              <a:t> </a:t>
            </a:r>
            <a:r>
              <a:rPr lang="pl-PL" sz="3800" b="1" dirty="0"/>
              <a:t>Potwierdzona (H</a:t>
            </a:r>
            <a:r>
              <a:rPr lang="pl-PL" sz="3800" b="1" baseline="-25000" dirty="0"/>
              <a:t>0</a:t>
            </a:r>
            <a:r>
              <a:rPr lang="pl-PL" sz="3800" b="1" dirty="0"/>
              <a:t> odrzucona)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0226D-A1C0-885D-D2CC-651E1EE64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49690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F146487-78BF-B718-BD20-9D922B93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Lista uczelni technicznych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3AAA29-CC14-7130-6830-03F85D6C5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18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17236-1780-FD20-9CFA-8BAB5B915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162256"/>
              </p:ext>
            </p:extLst>
          </p:nvPr>
        </p:nvGraphicFramePr>
        <p:xfrm>
          <a:off x="540532" y="1379195"/>
          <a:ext cx="10080000" cy="53695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040000">
                  <a:extLst>
                    <a:ext uri="{9D8B030D-6E8A-4147-A177-3AD203B41FA5}">
                      <a16:colId xmlns:a16="http://schemas.microsoft.com/office/drawing/2014/main" val="3959542645"/>
                    </a:ext>
                  </a:extLst>
                </a:gridCol>
                <a:gridCol w="5040000">
                  <a:extLst>
                    <a:ext uri="{9D8B030D-6E8A-4147-A177-3AD203B41FA5}">
                      <a16:colId xmlns:a16="http://schemas.microsoft.com/office/drawing/2014/main" val="1946425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endParaRPr lang="pl-PL" dirty="0"/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935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pl-PL" sz="1600" dirty="0"/>
                        <a:t>1. Akademia Górniczo-Hutnicza (AGH)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13. Politechnika Poznańska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7438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2. Akademia Techniczno-Humanistyczna w Bielsku-Białej (obecnie Uniwersytet Bielsko-Bialski)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14. Politechnika Rzeszowska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1426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3. Politechnika Białostocka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15. Politechnika Śląska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721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4. Politechnika Bydgoska (dawniej Uniwersytet Technologiczno-Przyrodniczy)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16. Politechnika Świętokrzyska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1675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5. Politechnika Częstochowska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17. Politechnika Warszawska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43497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600" dirty="0"/>
                        <a:t>6. Politechnika Gdańska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18. Politechnika Wrocławska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9277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7. Politechnika Koszalińska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19. Uniwersytet Morski w Gdyni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7869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8. Politechnika Krakowska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20. Uniwersytet Technologiczno-Humanistyczny w Radomiu (obecnie Uniwersytet Radomski)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847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9. Politechnika Lubelska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21. Wojskowa Akademia Techniczna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73752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10. Politechnika Łódzka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22. Zachodniopomorski Uniwersytet Technologiczny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98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11. Politechnika Morska w Szczecinie (dawniej Akademia Morska)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9271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600" dirty="0"/>
                        <a:t>12. Politechnika Opolska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pl-PL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013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966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0F82F-B11F-29B8-9E16-D1F23DE95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AED2154-D69D-5AA9-A0B5-655C196F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1/4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E77668-F81F-1000-6D2E-94C97D9B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19</a:t>
            </a:fld>
            <a:endParaRPr lang="pl-PL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14AC38D-E102-A90E-56E5-CFF4E33DFF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63941"/>
            <a:ext cx="6727154" cy="537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093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6AA11-E039-65BB-26A4-E3A4E0B67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2A14A42-1B92-9784-BC35-5C9D20F3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Istotne współcześnie koncepcje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090B7A1D-900A-B07F-9669-5987791D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F53C298A-0337-328D-FCD3-EE3F62913EA5}"/>
              </a:ext>
            </a:extLst>
          </p:cNvPr>
          <p:cNvSpPr txBox="1"/>
          <p:nvPr/>
        </p:nvSpPr>
        <p:spPr>
          <a:xfrm>
            <a:off x="8574005" y="2647996"/>
            <a:ext cx="2836831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SR</a:t>
            </a:r>
            <a:r>
              <a:rPr lang="en-GB" dirty="0"/>
              <a:t> – </a:t>
            </a:r>
            <a:r>
              <a:rPr lang="pl-PL" dirty="0"/>
              <a:t>regulacje prawne </a:t>
            </a:r>
            <a:r>
              <a:rPr lang="pl-PL" sz="1600" dirty="0"/>
              <a:t>(</a:t>
            </a:r>
            <a:r>
              <a:rPr lang="en-GB" sz="1600" i="1" dirty="0"/>
              <a:t>State Regulations</a:t>
            </a:r>
            <a:r>
              <a:rPr lang="pl-PL" sz="1600" dirty="0"/>
              <a:t>)</a:t>
            </a:r>
            <a:endParaRPr lang="en-GB" sz="1600" dirty="0"/>
          </a:p>
          <a:p>
            <a:r>
              <a:rPr lang="en-GB" b="1" dirty="0"/>
              <a:t>AG</a:t>
            </a:r>
            <a:r>
              <a:rPr lang="en-GB" dirty="0"/>
              <a:t> – </a:t>
            </a:r>
            <a:r>
              <a:rPr lang="pl-PL" dirty="0"/>
              <a:t>znaczenie kolegialności </a:t>
            </a:r>
            <a:r>
              <a:rPr lang="pl-PL" sz="1600" dirty="0"/>
              <a:t>(</a:t>
            </a:r>
            <a:r>
              <a:rPr lang="en-GB" sz="1600" i="1" dirty="0"/>
              <a:t>Academic</a:t>
            </a:r>
            <a:r>
              <a:rPr lang="pl-PL" sz="1600" i="1" dirty="0"/>
              <a:t> </a:t>
            </a:r>
            <a:r>
              <a:rPr lang="en-GB" sz="1600" i="1" dirty="0"/>
              <a:t>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SG</a:t>
            </a:r>
            <a:r>
              <a:rPr lang="en-GB" dirty="0"/>
              <a:t> – </a:t>
            </a:r>
            <a:r>
              <a:rPr lang="pl-PL" dirty="0"/>
              <a:t>rola interesariuszy </a:t>
            </a:r>
            <a:r>
              <a:rPr lang="pl-PL" sz="1600" dirty="0"/>
              <a:t>(</a:t>
            </a:r>
            <a:r>
              <a:rPr lang="en-GB" sz="1600" i="1" dirty="0"/>
              <a:t>Stakeholder guidance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MG</a:t>
            </a:r>
            <a:r>
              <a:rPr lang="en-GB" dirty="0"/>
              <a:t> –</a:t>
            </a:r>
            <a:r>
              <a:rPr lang="pl-PL" dirty="0"/>
              <a:t> umocowanie władzy rektora </a:t>
            </a:r>
            <a:r>
              <a:rPr lang="pl-PL" sz="1600" dirty="0"/>
              <a:t>(</a:t>
            </a:r>
            <a:r>
              <a:rPr lang="en-GB" sz="1600" i="1" dirty="0"/>
              <a:t>Managerial self-Governance</a:t>
            </a:r>
            <a:r>
              <a:rPr lang="pl-PL" sz="1600" dirty="0"/>
              <a:t>)</a:t>
            </a:r>
            <a:endParaRPr lang="en-GB" dirty="0"/>
          </a:p>
          <a:p>
            <a:r>
              <a:rPr lang="en-GB" b="1" dirty="0"/>
              <a:t>C</a:t>
            </a:r>
            <a:r>
              <a:rPr lang="en-GB" dirty="0"/>
              <a:t> – </a:t>
            </a:r>
            <a:r>
              <a:rPr lang="pl-PL" dirty="0"/>
              <a:t>konkurencyjność </a:t>
            </a:r>
            <a:r>
              <a:rPr lang="pl-PL" sz="1600" dirty="0"/>
              <a:t>(</a:t>
            </a:r>
            <a:r>
              <a:rPr lang="en-GB" sz="1600" i="1" dirty="0"/>
              <a:t>Competition</a:t>
            </a:r>
            <a:r>
              <a:rPr lang="pl-PL" sz="1600" dirty="0"/>
              <a:t>)</a:t>
            </a:r>
            <a:endParaRPr lang="en-GB" dirty="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FBC298E-44CC-7CAE-285D-D56AB17656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52" y="1690688"/>
            <a:ext cx="7735806" cy="5129794"/>
          </a:xfrm>
          <a:prstGeom prst="rect">
            <a:avLst/>
          </a:prstGeom>
        </p:spPr>
      </p:pic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7889635-5BA9-6891-5DEB-6C9D858EF2F7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en-GB" sz="1200" dirty="0" err="1"/>
              <a:t>Leja</a:t>
            </a:r>
            <a:r>
              <a:rPr lang="en-GB" sz="1200" dirty="0"/>
              <a:t> 2011, </a:t>
            </a:r>
            <a:r>
              <a:rPr lang="pl-PL" sz="1200" dirty="0"/>
              <a:t>s</a:t>
            </a:r>
            <a:r>
              <a:rPr lang="en-GB" sz="1200" dirty="0"/>
              <a:t>. 175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AC23-3475-4523-C972-1623159CF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7706074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EE5FD-FFE9-DF2B-E9AB-DF665F102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2AAB3C6-246A-5A22-41C1-21D137631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2/4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156EC0-4523-3700-7EDC-B0D918A5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20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8C2D84-2542-C273-83F4-F9FBA73230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451352"/>
            <a:ext cx="7199920" cy="5406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49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8C0CA-6642-3869-CB14-5891903CD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C1AE95-84DF-D253-0E13-6F3D46751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3/4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C1EF0A-6EC2-080A-C789-FA2F4C2E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21</a:t>
            </a:fld>
            <a:endParaRPr lang="pl-P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67A521-74EC-2D5C-67A8-E66218B33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371172"/>
            <a:ext cx="4800104" cy="5486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8337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6E10F-81F9-549B-4129-418FC678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9CDE3C1-1FCA-458F-002B-816D11925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SSDQM</a:t>
            </a:r>
            <a:r>
              <a:rPr lang="pl-PL" dirty="0"/>
              <a:t> szczegółowy 4/4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AE83DB-4903-E89E-8506-078EBF08B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22</a:t>
            </a:fld>
            <a:endParaRPr lang="pl-P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146A23D-EED4-E5D8-8646-B7A3D480B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000" y="1728000"/>
            <a:ext cx="8438932" cy="5024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102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FF4A3-B714-750A-55F7-D07D165746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B36A6B9-5287-75AA-A291-755B0122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/>
              <a:t>Przykłady MUDA dla działalności naukowej, współpracy z otoczeniem gospodarczy, umiędzynarodowienia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A079AD-68E2-E939-A5F6-39C8CB14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23</a:t>
            </a:fld>
            <a:endParaRPr lang="pl-P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34DD2D-8086-9288-245E-16A44FD1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2218269"/>
              </p:ext>
            </p:extLst>
          </p:nvPr>
        </p:nvGraphicFramePr>
        <p:xfrm>
          <a:off x="729718" y="2013482"/>
          <a:ext cx="10107949" cy="4393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2000">
                  <a:extLst>
                    <a:ext uri="{9D8B030D-6E8A-4147-A177-3AD203B41FA5}">
                      <a16:colId xmlns:a16="http://schemas.microsoft.com/office/drawing/2014/main" val="1203265383"/>
                    </a:ext>
                  </a:extLst>
                </a:gridCol>
                <a:gridCol w="2763240">
                  <a:extLst>
                    <a:ext uri="{9D8B030D-6E8A-4147-A177-3AD203B41FA5}">
                      <a16:colId xmlns:a16="http://schemas.microsoft.com/office/drawing/2014/main" val="1423675002"/>
                    </a:ext>
                  </a:extLst>
                </a:gridCol>
                <a:gridCol w="2666854">
                  <a:extLst>
                    <a:ext uri="{9D8B030D-6E8A-4147-A177-3AD203B41FA5}">
                      <a16:colId xmlns:a16="http://schemas.microsoft.com/office/drawing/2014/main" val="96020671"/>
                    </a:ext>
                  </a:extLst>
                </a:gridCol>
                <a:gridCol w="2625855">
                  <a:extLst>
                    <a:ext uri="{9D8B030D-6E8A-4147-A177-3AD203B41FA5}">
                      <a16:colId xmlns:a16="http://schemas.microsoft.com/office/drawing/2014/main" val="1618127580"/>
                    </a:ext>
                  </a:extLst>
                </a:gridCol>
              </a:tblGrid>
              <a:tr h="918608">
                <a:tc>
                  <a:txBody>
                    <a:bodyPr/>
                    <a:lstStyle/>
                    <a:p>
                      <a:r>
                        <a:rPr lang="pl-PL" dirty="0"/>
                        <a:t>Rodzaj MUDA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Działalność naukowa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Współpraca z otoczeniem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dirty="0"/>
                        <a:t>Umiędzynarodowienie</a:t>
                      </a: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64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1. Nadprodukcja (</a:t>
                      </a:r>
                      <a:r>
                        <a:rPr lang="pl-PL" sz="1200" dirty="0" err="1"/>
                        <a:t>Overproduction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143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2. Zapasy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192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3. Braki / naprawa (</a:t>
                      </a:r>
                      <a:r>
                        <a:rPr lang="pl-PL" sz="1200" dirty="0" err="1"/>
                        <a:t>Defects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65593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4. Zbędny ruch (Motion)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1454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5. Zbędne przetwarzanie (</a:t>
                      </a:r>
                      <a:r>
                        <a:rPr lang="pl-PL" sz="1200" dirty="0" err="1"/>
                        <a:t>Overprocessing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7556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6. Oczekiwanie (</a:t>
                      </a:r>
                      <a:r>
                        <a:rPr lang="pl-PL" sz="1200" dirty="0" err="1"/>
                        <a:t>Waiting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026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7. Transport (</a:t>
                      </a:r>
                      <a:r>
                        <a:rPr lang="pl-PL" sz="1200" dirty="0" err="1"/>
                        <a:t>Transportation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907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l-PL" sz="1200" dirty="0"/>
                        <a:t>*8. Niewykorzystany potencjał pracowników (</a:t>
                      </a:r>
                      <a:r>
                        <a:rPr lang="pl-PL" sz="1200" dirty="0" err="1"/>
                        <a:t>Untapped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human</a:t>
                      </a:r>
                      <a:r>
                        <a:rPr lang="pl-PL" sz="1200" dirty="0"/>
                        <a:t> </a:t>
                      </a:r>
                      <a:r>
                        <a:rPr lang="pl-PL" sz="1200" dirty="0" err="1"/>
                        <a:t>potential</a:t>
                      </a:r>
                      <a:r>
                        <a:rPr lang="pl-PL" sz="1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l-P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1905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2924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02E52-2C34-5D43-D9A0-F97E73020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2CD0E2F-995B-4010-9501-BDB9F6BA1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Zmiany w koncepcjach uniwersytetu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997F5E1-4FDF-8E25-1565-AFADBA00C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0C09BB2A-EC85-660C-037E-DE4BCCEBA79C}"/>
              </a:ext>
            </a:extLst>
          </p:cNvPr>
          <p:cNvSpPr txBox="1"/>
          <p:nvPr/>
        </p:nvSpPr>
        <p:spPr>
          <a:xfrm>
            <a:off x="7122386" y="5946130"/>
            <a:ext cx="39363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 Cwynar, 2005; De </a:t>
            </a:r>
            <a:r>
              <a:rPr lang="pl-PL" sz="1200" dirty="0" err="1"/>
              <a:t>Ridder-Symoens</a:t>
            </a:r>
            <a:r>
              <a:rPr lang="pl-PL" sz="1200" dirty="0"/>
              <a:t>, 2020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2CF7E-75DD-BCDF-4424-BEADBBC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24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DA9C8F-8406-6195-D4CE-6D0F723DAB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195" y="1584138"/>
            <a:ext cx="6031109" cy="5117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1606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6EC187-A11A-B519-3209-BC9B1F37B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Środowisko sprzecznych interesów</a:t>
            </a:r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4ACDDB-93A9-15D0-5528-E83A5143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en-GB" smtClean="0"/>
              <a:pPr/>
              <a:t>25</a:t>
            </a:fld>
            <a:endParaRPr lang="en-GB" dirty="0"/>
          </a:p>
        </p:txBody>
      </p:sp>
      <p:sp>
        <p:nvSpPr>
          <p:cNvPr id="4" name="pole tekstowe 11">
            <a:extLst>
              <a:ext uri="{FF2B5EF4-FFF2-40B4-BE49-F238E27FC236}">
                <a16:creationId xmlns:a16="http://schemas.microsoft.com/office/drawing/2014/main" id="{3B6EF422-0C08-1440-62F5-F70B3F42E972}"/>
              </a:ext>
            </a:extLst>
          </p:cNvPr>
          <p:cNvSpPr txBox="1"/>
          <p:nvPr/>
        </p:nvSpPr>
        <p:spPr>
          <a:xfrm>
            <a:off x="3160183" y="6346153"/>
            <a:ext cx="58716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opracowanie własne na podstawie</a:t>
            </a:r>
            <a:r>
              <a:rPr lang="en-GB" sz="1200" dirty="0"/>
              <a:t> </a:t>
            </a:r>
            <a:r>
              <a:rPr lang="en-GB" sz="1200" dirty="0" err="1"/>
              <a:t>Leja</a:t>
            </a:r>
            <a:r>
              <a:rPr lang="en-GB" sz="1200" dirty="0"/>
              <a:t>, 2019, s. 13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D82D832-CC46-F562-B860-AA104EFE62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1300" y="1495830"/>
            <a:ext cx="8569399" cy="4752000"/>
          </a:xfrm>
        </p:spPr>
      </p:pic>
    </p:spTree>
    <p:extLst>
      <p:ext uri="{BB962C8B-B14F-4D97-AF65-F5344CB8AC3E}">
        <p14:creationId xmlns:p14="http://schemas.microsoft.com/office/powerpoint/2010/main" val="29844500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jakość edukacji?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sz="3100" dirty="0">
                <a:solidFill>
                  <a:srgbClr val="181818"/>
                </a:solidFill>
              </a:rPr>
              <a:t>Usługi edukacyjne:</a:t>
            </a:r>
          </a:p>
          <a:p>
            <a:pPr lvl="1"/>
            <a:r>
              <a:rPr lang="pl-PL" sz="2300" dirty="0">
                <a:solidFill>
                  <a:srgbClr val="181818"/>
                </a:solidFill>
              </a:rPr>
              <a:t>Hiper niematerialne</a:t>
            </a:r>
          </a:p>
          <a:p>
            <a:pPr lvl="1"/>
            <a:r>
              <a:rPr lang="pl-PL" sz="2300" dirty="0">
                <a:solidFill>
                  <a:srgbClr val="181818"/>
                </a:solidFill>
              </a:rPr>
              <a:t>Silnie zależne od udziału „klienta”</a:t>
            </a:r>
          </a:p>
          <a:p>
            <a:pPr lvl="1"/>
            <a:r>
              <a:rPr lang="pl-PL" sz="2300" b="0" i="0" dirty="0">
                <a:solidFill>
                  <a:srgbClr val="181818"/>
                </a:solidFill>
                <a:effectLst/>
              </a:rPr>
              <a:t>Skomplikowana struktura relacji</a:t>
            </a:r>
          </a:p>
          <a:p>
            <a:pPr lvl="1"/>
            <a:endParaRPr lang="pl-PL" sz="3100" b="0" i="0" u="none" strike="noStrike" baseline="0" dirty="0">
              <a:highlight>
                <a:srgbClr val="FFFF00"/>
              </a:highlight>
            </a:endParaRPr>
          </a:p>
          <a:p>
            <a:pPr algn="l"/>
            <a:r>
              <a:rPr lang="pl-PL" sz="3100" b="0" i="0" u="none" strike="noStrike" baseline="0" dirty="0"/>
              <a:t>Jakość edukacji</a:t>
            </a:r>
            <a:r>
              <a:rPr lang="en-GB" sz="3100" b="0" i="0" u="none" strike="noStrike" baseline="0" dirty="0"/>
              <a:t>:</a:t>
            </a:r>
            <a:endParaRPr lang="pl-PL" sz="3100" b="0" i="0" u="none" strike="noStrike" baseline="0" dirty="0"/>
          </a:p>
          <a:p>
            <a:pPr algn="l"/>
            <a:endParaRPr lang="pl-PL" sz="3100" dirty="0"/>
          </a:p>
          <a:p>
            <a:pPr algn="l"/>
            <a:endParaRPr lang="pl-PL" sz="3100" dirty="0"/>
          </a:p>
          <a:p>
            <a:pPr marL="0" indent="0" algn="l">
              <a:buNone/>
            </a:pPr>
            <a:endParaRPr lang="pl-PL" sz="3100" dirty="0"/>
          </a:p>
          <a:p>
            <a:pPr algn="l"/>
            <a:r>
              <a:rPr lang="en-GB" sz="3100" dirty="0"/>
              <a:t>CFM (</a:t>
            </a:r>
            <a:r>
              <a:rPr lang="en-GB" sz="3100" i="1" dirty="0"/>
              <a:t>Customer Feedback Measures</a:t>
            </a:r>
            <a:r>
              <a:rPr lang="en-GB" sz="3100" dirty="0"/>
              <a:t>) – NPS, </a:t>
            </a:r>
            <a:r>
              <a:rPr lang="pl-PL" sz="3100" b="1" dirty="0"/>
              <a:t>satysfakcja</a:t>
            </a:r>
            <a:r>
              <a:rPr lang="en-GB" sz="3100" dirty="0"/>
              <a:t>, </a:t>
            </a:r>
            <a:r>
              <a:rPr lang="pl-PL" sz="3100" dirty="0"/>
              <a:t>lojalność</a:t>
            </a:r>
            <a:r>
              <a:rPr lang="en-GB" sz="3100" dirty="0"/>
              <a:t>, </a:t>
            </a:r>
            <a:r>
              <a:rPr lang="pl-PL" sz="3100" dirty="0" err="1"/>
              <a:t>itd</a:t>
            </a:r>
            <a:r>
              <a:rPr lang="en-GB" sz="3100" dirty="0"/>
              <a:t>.</a:t>
            </a:r>
          </a:p>
          <a:p>
            <a:pPr algn="l"/>
            <a:r>
              <a:rPr lang="pl-PL" sz="3100" dirty="0"/>
              <a:t>Rankingi</a:t>
            </a:r>
            <a:r>
              <a:rPr lang="en-GB" sz="3100" dirty="0"/>
              <a:t> – </a:t>
            </a:r>
            <a:r>
              <a:rPr lang="pl-PL" sz="3100" dirty="0"/>
              <a:t>odległe pozycje polskich uniwersytetów</a:t>
            </a:r>
            <a:r>
              <a:rPr lang="en-GB" sz="3100" dirty="0"/>
              <a:t> – </a:t>
            </a:r>
            <a:r>
              <a:rPr lang="pl-PL" sz="3100" dirty="0"/>
              <a:t>nieadekwatne do potencjału polskiej gospodarki</a:t>
            </a:r>
            <a:endParaRPr lang="en-GB" sz="3100" b="0" i="0" u="none" strike="noStrike" baseline="0" dirty="0"/>
          </a:p>
          <a:p>
            <a:pPr marL="0" indent="0">
              <a:buNone/>
            </a:pPr>
            <a:endParaRPr lang="en-GB" dirty="0"/>
          </a:p>
        </p:txBody>
      </p:sp>
      <p:sp>
        <p:nvSpPr>
          <p:cNvPr id="11" name="Scroll: Horizontal 10">
            <a:extLst>
              <a:ext uri="{FF2B5EF4-FFF2-40B4-BE49-F238E27FC236}">
                <a16:creationId xmlns:a16="http://schemas.microsoft.com/office/drawing/2014/main" id="{70767E45-FAD7-2F11-D2D5-2402BC8C858F}"/>
              </a:ext>
            </a:extLst>
          </p:cNvPr>
          <p:cNvSpPr/>
          <p:nvPr/>
        </p:nvSpPr>
        <p:spPr>
          <a:xfrm>
            <a:off x="5016000" y="1442650"/>
            <a:ext cx="6480000" cy="1973194"/>
          </a:xfrm>
          <a:prstGeom prst="horizontalScroll">
            <a:avLst>
              <a:gd name="adj" fmla="val 6902"/>
            </a:avLst>
          </a:prstGeom>
          <a:solidFill>
            <a:srgbClr val="DABE8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GB" sz="1600" b="0" i="0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“</a:t>
            </a:r>
            <a:r>
              <a:rPr lang="pl-PL" sz="1600" b="0" i="1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Jakość... wiesz i nie wiesz, co to jest. To jest zaś sprzeczność sama w sobie. Ale przecież pewne rzeczy są lepsze od innych, czyli mają lepszą jakość. Spróbuj jednak powiedzieć, czym jest jakość w oderwaniu od przedmiotów, których jest właściwością, wtedy wszystko pęka jak bańka mydlana</a:t>
            </a:r>
            <a:r>
              <a:rPr lang="en-GB" sz="1600" b="0" i="0" dirty="0">
                <a:solidFill>
                  <a:srgbClr val="181818"/>
                </a:solidFill>
                <a:effectLst/>
                <a:latin typeface="Bookman Old Style" panose="02050604050505020204" pitchFamily="18" charset="0"/>
                <a:cs typeface="Calibri" panose="020F0502020204030204" pitchFamily="34" charset="0"/>
              </a:rPr>
              <a:t>”</a:t>
            </a:r>
            <a:endParaRPr lang="pl-PL" sz="1600" b="0" i="0" dirty="0">
              <a:solidFill>
                <a:srgbClr val="181818"/>
              </a:solidFill>
              <a:effectLst/>
              <a:latin typeface="Bookman Old Style" panose="02050604050505020204" pitchFamily="18" charset="0"/>
              <a:cs typeface="Calibri" panose="020F0502020204030204" pitchFamily="34" charset="0"/>
            </a:endParaRPr>
          </a:p>
          <a:p>
            <a:pPr algn="ctr">
              <a:spcBef>
                <a:spcPts val="600"/>
              </a:spcBef>
            </a:pPr>
            <a:r>
              <a:rPr lang="en-GB" sz="1100" b="0" i="0" dirty="0">
                <a:solidFill>
                  <a:srgbClr val="181818"/>
                </a:solidFill>
                <a:effectLst/>
              </a:rPr>
              <a:t>Robert M. Pirsig, </a:t>
            </a:r>
            <a:r>
              <a:rPr lang="pl-PL" sz="1100" b="0" i="0" dirty="0">
                <a:solidFill>
                  <a:srgbClr val="181818"/>
                </a:solidFill>
                <a:effectLst/>
              </a:rPr>
              <a:t>Zen i sztuka oporządzania motocykla</a:t>
            </a:r>
            <a:endParaRPr lang="pl-PL" sz="1200" dirty="0"/>
          </a:p>
        </p:txBody>
      </p:sp>
      <p:sp>
        <p:nvSpPr>
          <p:cNvPr id="12" name="Scroll: Horizontal 11">
            <a:extLst>
              <a:ext uri="{FF2B5EF4-FFF2-40B4-BE49-F238E27FC236}">
                <a16:creationId xmlns:a16="http://schemas.microsoft.com/office/drawing/2014/main" id="{B8D49D25-B875-347A-5328-3FB5C98CCA85}"/>
              </a:ext>
            </a:extLst>
          </p:cNvPr>
          <p:cNvSpPr/>
          <p:nvPr/>
        </p:nvSpPr>
        <p:spPr>
          <a:xfrm>
            <a:off x="696000" y="3539998"/>
            <a:ext cx="10800000" cy="1384384"/>
          </a:xfrm>
          <a:prstGeom prst="horizontalScroll">
            <a:avLst/>
          </a:prstGeom>
          <a:solidFill>
            <a:srgbClr val="D6EAF8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2000" b="0" i="1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„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stopień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spełnienia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</a:t>
            </a:r>
            <a:r>
              <a:rPr lang="pl-PL" b="1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wymagań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dotyczących procesu </a:t>
            </a:r>
            <a:r>
              <a:rPr lang="pl-PL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kształcenia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 i jego efektów, formułowanych przez interesariuszy (</a:t>
            </a:r>
            <a:r>
              <a:rPr lang="pl-PL" b="0" i="1" dirty="0" err="1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stakeholders</a:t>
            </a:r>
            <a:r>
              <a:rPr lang="pl-PL" b="0" i="1" dirty="0">
                <a:solidFill>
                  <a:srgbClr val="181818"/>
                </a:solidFill>
                <a:effectLst/>
                <a:cs typeface="Calibri" panose="020F0502020204030204" pitchFamily="34" charset="0"/>
              </a:rPr>
              <a:t>), przy uwzględnieniu uwarunkowań wewnętrznych i zewnętrznych</a:t>
            </a:r>
            <a:r>
              <a:rPr lang="pl-PL" sz="2000" b="0" i="1" dirty="0">
                <a:solidFill>
                  <a:srgbClr val="18181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pPr algn="ctr">
              <a:spcBef>
                <a:spcPts val="600"/>
              </a:spcBef>
            </a:pPr>
            <a:r>
              <a:rPr lang="en-US" sz="1100" b="0" i="0" dirty="0" err="1">
                <a:solidFill>
                  <a:srgbClr val="181818"/>
                </a:solidFill>
                <a:effectLst/>
              </a:rPr>
              <a:t>Grudowski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&amp; Lewandowski,</a:t>
            </a:r>
            <a:r>
              <a:rPr lang="pl-PL" sz="1100" b="0" i="0" dirty="0">
                <a:solidFill>
                  <a:srgbClr val="181818"/>
                </a:solidFill>
                <a:effectLst/>
              </a:rPr>
              <a:t> Pojęcie jakości kształcenia i uwarunkowania jej kwantyfikacji w uczelniach wyższych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,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Zarządzanie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i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Finanse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, nr 3, </a:t>
            </a:r>
            <a:r>
              <a:rPr lang="en-US" sz="1100" b="0" i="0" dirty="0" err="1">
                <a:solidFill>
                  <a:srgbClr val="181818"/>
                </a:solidFill>
                <a:effectLst/>
              </a:rPr>
              <a:t>cz</a:t>
            </a:r>
            <a:r>
              <a:rPr lang="en-US" sz="1100" b="0" i="0" dirty="0">
                <a:solidFill>
                  <a:srgbClr val="181818"/>
                </a:solidFill>
                <a:effectLst/>
              </a:rPr>
              <a:t>. 1, 2012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1CB7240E-A730-AE43-6D20-BFAE35339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26465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Czym jest zarządzanie jakością edukacji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>
                <a:solidFill>
                  <a:srgbClr val="181818"/>
                </a:solidFill>
              </a:rPr>
              <a:t>Systemy zarządzania jakością są </a:t>
            </a:r>
            <a:br>
              <a:rPr lang="pl-PL" dirty="0">
                <a:solidFill>
                  <a:srgbClr val="181818"/>
                </a:solidFill>
              </a:rPr>
            </a:br>
            <a:r>
              <a:rPr lang="pl-PL" b="1" dirty="0" err="1">
                <a:solidFill>
                  <a:srgbClr val="181818"/>
                </a:solidFill>
              </a:rPr>
              <a:t>kliento</a:t>
            </a:r>
            <a:r>
              <a:rPr lang="pl-PL" b="1" dirty="0">
                <a:solidFill>
                  <a:srgbClr val="181818"/>
                </a:solidFill>
              </a:rPr>
              <a:t>-centryczne</a:t>
            </a:r>
          </a:p>
          <a:p>
            <a:r>
              <a:rPr lang="pl-PL" sz="2600" dirty="0">
                <a:solidFill>
                  <a:srgbClr val="181818"/>
                </a:solidFill>
              </a:rPr>
              <a:t>Kto jest klientem uczelni?</a:t>
            </a:r>
          </a:p>
          <a:p>
            <a:r>
              <a:rPr lang="pl-PL" sz="2600" b="0" i="0" dirty="0">
                <a:solidFill>
                  <a:srgbClr val="181818"/>
                </a:solidFill>
                <a:effectLst/>
              </a:rPr>
              <a:t>Nieudane implementacje </a:t>
            </a:r>
            <a:r>
              <a:rPr lang="en-GB" sz="2600" dirty="0">
                <a:solidFill>
                  <a:srgbClr val="181818"/>
                </a:solidFill>
              </a:rPr>
              <a:t>TQM, Lean </a:t>
            </a:r>
            <a:r>
              <a:rPr lang="pl-PL" dirty="0">
                <a:solidFill>
                  <a:srgbClr val="181818"/>
                </a:solidFill>
              </a:rPr>
              <a:t>lub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en-GB" sz="2600" dirty="0" err="1">
                <a:solidFill>
                  <a:srgbClr val="181818"/>
                </a:solidFill>
              </a:rPr>
              <a:t>SixSigma</a:t>
            </a:r>
            <a:r>
              <a:rPr lang="pl-PL" sz="2600" dirty="0">
                <a:solidFill>
                  <a:srgbClr val="181818"/>
                </a:solidFill>
              </a:rPr>
              <a:t> na uczelniach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dirty="0">
                <a:solidFill>
                  <a:srgbClr val="181818"/>
                </a:solidFill>
              </a:rPr>
              <a:t>CAF (</a:t>
            </a:r>
            <a:r>
              <a:rPr lang="en-GB" sz="2600" i="1" dirty="0">
                <a:solidFill>
                  <a:srgbClr val="181818"/>
                </a:solidFill>
              </a:rPr>
              <a:t>Common Assessment Framework)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pl-PL" sz="2600" dirty="0">
                <a:solidFill>
                  <a:srgbClr val="181818"/>
                </a:solidFill>
              </a:rPr>
              <a:t>Wspólna Metoda Oceny </a:t>
            </a:r>
            <a:br>
              <a:rPr lang="pl-PL" sz="2600" dirty="0">
                <a:solidFill>
                  <a:srgbClr val="181818"/>
                </a:solidFill>
              </a:rPr>
            </a:br>
            <a:r>
              <a:rPr lang="pl-PL" sz="2600" dirty="0">
                <a:solidFill>
                  <a:srgbClr val="181818"/>
                </a:solidFill>
              </a:rPr>
              <a:t>dla instytucji publicznych</a:t>
            </a:r>
            <a:r>
              <a:rPr lang="en-GB" sz="2600" dirty="0">
                <a:solidFill>
                  <a:srgbClr val="181818"/>
                </a:solidFill>
              </a:rPr>
              <a:t> – </a:t>
            </a:r>
            <a:r>
              <a:rPr lang="pl-PL" sz="2600" dirty="0">
                <a:solidFill>
                  <a:srgbClr val="181818"/>
                </a:solidFill>
              </a:rPr>
              <a:t>bliskie idei zarządzania jakością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b="0" i="0" dirty="0">
                <a:solidFill>
                  <a:srgbClr val="181818"/>
                </a:solidFill>
                <a:effectLst/>
              </a:rPr>
              <a:t>PKA (</a:t>
            </a:r>
            <a:r>
              <a:rPr lang="pl-PL" sz="2600" i="1" dirty="0">
                <a:solidFill>
                  <a:srgbClr val="181818"/>
                </a:solidFill>
              </a:rPr>
              <a:t>Państwowa Komisja Akredytacyjna</a:t>
            </a:r>
            <a:r>
              <a:rPr lang="en-GB" sz="2600" b="0" i="0" dirty="0">
                <a:solidFill>
                  <a:srgbClr val="181818"/>
                </a:solidFill>
                <a:effectLst/>
              </a:rPr>
              <a:t>) – 10 </a:t>
            </a:r>
            <a:r>
              <a:rPr lang="pl-PL" sz="2600" b="0" i="0" dirty="0">
                <a:solidFill>
                  <a:srgbClr val="181818"/>
                </a:solidFill>
                <a:effectLst/>
              </a:rPr>
              <a:t>kryteriów jakości</a:t>
            </a:r>
            <a:br>
              <a:rPr lang="pl-PL" sz="2600" b="0" i="0" dirty="0">
                <a:solidFill>
                  <a:srgbClr val="181818"/>
                </a:solidFill>
                <a:effectLst/>
              </a:rPr>
            </a:br>
            <a:r>
              <a:rPr lang="en-GB" sz="2600" b="0" i="0" dirty="0">
                <a:solidFill>
                  <a:srgbClr val="181818"/>
                </a:solidFill>
                <a:effectLst/>
              </a:rPr>
              <a:t> – </a:t>
            </a:r>
            <a:r>
              <a:rPr lang="pl-PL" dirty="0">
                <a:solidFill>
                  <a:srgbClr val="181818"/>
                </a:solidFill>
              </a:rPr>
              <a:t>daleko od idei zarządzania jakością</a:t>
            </a:r>
            <a:endParaRPr lang="en-GB" sz="2600" b="0" i="0" dirty="0">
              <a:solidFill>
                <a:srgbClr val="181818"/>
              </a:solidFill>
              <a:effectLst/>
            </a:endParaRPr>
          </a:p>
          <a:p>
            <a:r>
              <a:rPr lang="pl-PL" dirty="0">
                <a:solidFill>
                  <a:srgbClr val="181818"/>
                </a:solidFill>
              </a:rPr>
              <a:t>Kluczowa rola liderów organizacji</a:t>
            </a:r>
            <a:endParaRPr lang="en-GB" sz="2600" dirty="0">
              <a:solidFill>
                <a:srgbClr val="181818"/>
              </a:solidFill>
            </a:endParaRPr>
          </a:p>
          <a:p>
            <a:r>
              <a:rPr lang="en-GB" sz="2600" b="0" i="0" dirty="0">
                <a:solidFill>
                  <a:srgbClr val="181818"/>
                </a:solidFill>
                <a:effectLst/>
              </a:rPr>
              <a:t>ISO </a:t>
            </a:r>
            <a:r>
              <a:rPr lang="en-GB" sz="2600" dirty="0">
                <a:solidFill>
                  <a:srgbClr val="181818"/>
                </a:solidFill>
              </a:rPr>
              <a:t>21001:2018 </a:t>
            </a:r>
            <a:r>
              <a:rPr lang="en-GB" sz="2600" b="0" i="0" dirty="0">
                <a:solidFill>
                  <a:srgbClr val="181818"/>
                </a:solidFill>
                <a:effectLst/>
              </a:rPr>
              <a:t>–</a:t>
            </a:r>
            <a:r>
              <a:rPr lang="en-GB" sz="2600" dirty="0">
                <a:solidFill>
                  <a:srgbClr val="181818"/>
                </a:solidFill>
              </a:rPr>
              <a:t> </a:t>
            </a:r>
            <a:r>
              <a:rPr lang="pl-PL" sz="2600" dirty="0">
                <a:solidFill>
                  <a:srgbClr val="181818"/>
                </a:solidFill>
              </a:rPr>
              <a:t>System zarządzania organizacją edukacyjną</a:t>
            </a:r>
            <a:endParaRPr lang="en-GB" dirty="0"/>
          </a:p>
        </p:txBody>
      </p:sp>
      <p:sp>
        <p:nvSpPr>
          <p:cNvPr id="4" name="Scroll: Horizontal 3">
            <a:extLst>
              <a:ext uri="{FF2B5EF4-FFF2-40B4-BE49-F238E27FC236}">
                <a16:creationId xmlns:a16="http://schemas.microsoft.com/office/drawing/2014/main" id="{D221825B-B07B-DF61-C34D-74AAA5803C91}"/>
              </a:ext>
            </a:extLst>
          </p:cNvPr>
          <p:cNvSpPr/>
          <p:nvPr/>
        </p:nvSpPr>
        <p:spPr>
          <a:xfrm>
            <a:off x="5858730" y="1379813"/>
            <a:ext cx="5688992" cy="1708340"/>
          </a:xfrm>
          <a:prstGeom prst="horizontalScroll">
            <a:avLst>
              <a:gd name="adj" fmla="val 8378"/>
            </a:avLst>
          </a:prstGeom>
          <a:solidFill>
            <a:srgbClr val="DABE82"/>
          </a:solidFill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1900’s → QI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Kontrola jakości 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Inspection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1920’s → QC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Sterowanie jakością 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Control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1960’s → QA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Zapewnianie jakości 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(</a:t>
            </a:r>
            <a:r>
              <a:rPr lang="en-GB" sz="14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Quality Assurance</a:t>
            </a:r>
            <a:r>
              <a:rPr lang="pl-PL" sz="14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  <a:p>
            <a:pPr marL="180000" lvl="1"/>
            <a:r>
              <a:rPr lang="en-GB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1980’s → QM / TQM – 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Kompleksowe zarządzanie jakością (</a:t>
            </a:r>
            <a:r>
              <a:rPr lang="en-GB" sz="1600" i="1" dirty="0">
                <a:solidFill>
                  <a:srgbClr val="181818"/>
                </a:solidFill>
                <a:latin typeface="Century Schoolbook" panose="02040604050505020304" pitchFamily="18" charset="0"/>
              </a:rPr>
              <a:t>Total Quality Management</a:t>
            </a:r>
            <a:r>
              <a:rPr lang="pl-PL" sz="1600" dirty="0">
                <a:solidFill>
                  <a:srgbClr val="181818"/>
                </a:solidFill>
                <a:latin typeface="Century Schoolbook" panose="02040604050505020304" pitchFamily="18" charset="0"/>
              </a:rPr>
              <a:t>)</a:t>
            </a:r>
            <a:endParaRPr lang="en-GB" sz="1600" dirty="0">
              <a:solidFill>
                <a:srgbClr val="181818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66043F-DBD1-68AC-9F1E-6D378730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en-GB" smtClean="0"/>
              <a:pPr/>
              <a:t>27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99594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26C596-948F-F80E-E9EE-EE1A73CC88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216" y="2611071"/>
            <a:ext cx="5308473" cy="2163135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23619B1C-ACF5-E6EC-AB5C-E36EC3206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Czy jeśli nie klient to interesariusz</a:t>
            </a:r>
            <a:r>
              <a:rPr lang="en-GB" dirty="0"/>
              <a:t>?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504B623-DA54-D1B2-D8C7-1772E1CEC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sz="2400" dirty="0">
                <a:solidFill>
                  <a:srgbClr val="181818"/>
                </a:solidFill>
              </a:rPr>
              <a:t>Teorie interesariuszy od lat 60. XX w.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Interesariusz</a:t>
            </a:r>
            <a:r>
              <a:rPr lang="en-GB" sz="2400" dirty="0">
                <a:solidFill>
                  <a:srgbClr val="181818"/>
                </a:solidFill>
              </a:rPr>
              <a:t> – „</a:t>
            </a:r>
            <a:r>
              <a:rPr lang="pl-PL" sz="2400" dirty="0">
                <a:solidFill>
                  <a:srgbClr val="181818"/>
                </a:solidFill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</a:rPr>
              <a:t>” </a:t>
            </a:r>
            <a:r>
              <a:rPr lang="en-GB" sz="1800" b="1" dirty="0">
                <a:solidFill>
                  <a:srgbClr val="181818"/>
                </a:solidFill>
              </a:rPr>
              <a:t>Freeman (1984)</a:t>
            </a:r>
          </a:p>
          <a:p>
            <a:r>
              <a:rPr lang="pl-PL" sz="2400" b="0" i="0" dirty="0">
                <a:solidFill>
                  <a:srgbClr val="181818"/>
                </a:solidFill>
                <a:effectLst/>
              </a:rPr>
              <a:t>Po analizie abstraktów</a:t>
            </a:r>
            <a:r>
              <a:rPr lang="en-GB" sz="2400" b="0" i="0" dirty="0">
                <a:solidFill>
                  <a:srgbClr val="181818"/>
                </a:solidFill>
                <a:effectLst/>
              </a:rPr>
              <a:t> 474 art</a:t>
            </a:r>
            <a:r>
              <a:rPr lang="pl-PL" sz="2400" b="0" i="0" dirty="0" err="1">
                <a:solidFill>
                  <a:srgbClr val="181818"/>
                </a:solidFill>
                <a:effectLst/>
              </a:rPr>
              <a:t>ykułów</a:t>
            </a:r>
            <a:r>
              <a:rPr lang="en-GB" sz="2400" b="0" i="0" dirty="0">
                <a:solidFill>
                  <a:srgbClr val="181818"/>
                </a:solidFill>
                <a:effectLst/>
              </a:rPr>
              <a:t>:</a:t>
            </a:r>
          </a:p>
          <a:p>
            <a:r>
              <a:rPr lang="pl-PL" sz="2400" dirty="0">
                <a:solidFill>
                  <a:srgbClr val="181818"/>
                </a:solidFill>
              </a:rPr>
              <a:t>Metody analizy interesariuszy</a:t>
            </a:r>
            <a:r>
              <a:rPr lang="en-GB" sz="2400" dirty="0">
                <a:solidFill>
                  <a:srgbClr val="181818"/>
                </a:solidFill>
              </a:rPr>
              <a:t>:</a:t>
            </a:r>
          </a:p>
          <a:p>
            <a:pPr lvl="1"/>
            <a:r>
              <a:rPr lang="pl-PL" sz="2000" dirty="0">
                <a:solidFill>
                  <a:srgbClr val="181818"/>
                </a:solidFill>
              </a:rPr>
              <a:t>Diagram interes – siła</a:t>
            </a:r>
            <a:endParaRPr lang="en-GB" sz="2000" dirty="0">
              <a:solidFill>
                <a:srgbClr val="181818"/>
              </a:solidFill>
            </a:endParaRPr>
          </a:p>
          <a:p>
            <a:pPr lvl="1"/>
            <a:r>
              <a:rPr lang="pl-PL" sz="2000" dirty="0">
                <a:solidFill>
                  <a:srgbClr val="181818"/>
                </a:solidFill>
              </a:rPr>
              <a:t>Diagramy relacji</a:t>
            </a:r>
          </a:p>
          <a:p>
            <a:pPr lvl="1"/>
            <a:r>
              <a:rPr lang="pl-PL" sz="2100" dirty="0">
                <a:solidFill>
                  <a:srgbClr val="181818"/>
                </a:solidFill>
              </a:rPr>
              <a:t>Mapa atrakcyjności rozwiązań versus możliwości </a:t>
            </a:r>
            <a:br>
              <a:rPr lang="pl-PL" sz="2100" dirty="0">
                <a:solidFill>
                  <a:srgbClr val="181818"/>
                </a:solidFill>
              </a:rPr>
            </a:br>
            <a:r>
              <a:rPr lang="pl-PL" sz="2100" dirty="0">
                <a:solidFill>
                  <a:srgbClr val="181818"/>
                </a:solidFill>
              </a:rPr>
              <a:t>przyjęcia przez interesariuszy</a:t>
            </a:r>
            <a:endParaRPr lang="en-GB" sz="2100" dirty="0">
              <a:solidFill>
                <a:srgbClr val="181818"/>
              </a:solidFill>
            </a:endParaRPr>
          </a:p>
          <a:p>
            <a:pPr lvl="1"/>
            <a:r>
              <a:rPr lang="pl-PL" sz="2100" dirty="0">
                <a:solidFill>
                  <a:srgbClr val="181818"/>
                </a:solidFill>
              </a:rPr>
              <a:t>Mapy interesariuszy</a:t>
            </a:r>
            <a:endParaRPr lang="en-GB" sz="21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Rekomendacje dla zarządzających na podstawie wyników analiz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pl-PL" sz="2400" dirty="0">
                <a:solidFill>
                  <a:srgbClr val="181818"/>
                </a:solidFill>
              </a:rPr>
              <a:t>Czy mierzyć jakość jako satysfakcję interesariuszy?</a:t>
            </a:r>
            <a:endParaRPr lang="en-GB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95693-37E4-F7BC-02D8-69AD48FF0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28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292773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AFA99-E6F6-9C32-FCD9-295254D96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Teoria zarządzania jakością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AEEA72C-DA17-8133-04DC-5D0CEE84D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GB" sz="1800" b="0" i="0" u="none" strike="noStrike" baseline="0" dirty="0"/>
          </a:p>
          <a:p>
            <a:pPr algn="l"/>
            <a:endParaRPr lang="en-GB" sz="1800" dirty="0"/>
          </a:p>
          <a:p>
            <a:pPr algn="l"/>
            <a:endParaRPr lang="en-GB" sz="1800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FDEE6D3E-84F5-B8E0-3C77-B12CF760BF8D}"/>
              </a:ext>
            </a:extLst>
          </p:cNvPr>
          <p:cNvSpPr txBox="1"/>
          <p:nvPr/>
        </p:nvSpPr>
        <p:spPr>
          <a:xfrm>
            <a:off x="5520651" y="6142218"/>
            <a:ext cx="49720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200" dirty="0"/>
              <a:t>źródło</a:t>
            </a:r>
            <a:r>
              <a:rPr lang="en-GB" sz="1200" dirty="0"/>
              <a:t>: </a:t>
            </a:r>
            <a:r>
              <a:rPr lang="pl-PL" sz="1200" dirty="0"/>
              <a:t>Anderson i in.</a:t>
            </a:r>
            <a:r>
              <a:rPr lang="en-GB" sz="1200" dirty="0"/>
              <a:t> </a:t>
            </a:r>
            <a:r>
              <a:rPr lang="pl-PL" sz="1200" dirty="0"/>
              <a:t>1994</a:t>
            </a:r>
            <a:endParaRPr lang="en-GB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01EB93-B0E7-B56E-BC62-1B168010B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3</a:t>
            </a:fld>
            <a:endParaRPr lang="pl-P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0B1A005-724B-553F-B808-E29E83BEE1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16" y="2135545"/>
            <a:ext cx="7301168" cy="3510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12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549FA-9DBE-AB02-35B7-0AAA6C4F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E0E76CF-143A-F327-7494-80647C2B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Teorie interesariuszy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C9B0153-9658-E370-BA5F-D71E4C850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sz="2400" dirty="0">
                <a:solidFill>
                  <a:srgbClr val="181818"/>
                </a:solidFill>
                <a:latin typeface="+mn-lt"/>
              </a:rPr>
              <a:t>od lat 60. XX w.</a:t>
            </a:r>
            <a:endParaRPr lang="en-GB" sz="2400" dirty="0">
              <a:solidFill>
                <a:srgbClr val="181818"/>
              </a:solidFill>
              <a:latin typeface="+mn-lt"/>
            </a:endParaRPr>
          </a:p>
          <a:p>
            <a:r>
              <a:rPr lang="pl-PL" sz="2400" dirty="0">
                <a:solidFill>
                  <a:srgbClr val="181818"/>
                </a:solidFill>
                <a:latin typeface="+mn-lt"/>
              </a:rPr>
              <a:t>interesariusz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 – „</a:t>
            </a:r>
            <a:r>
              <a:rPr lang="pl-PL" sz="2400" dirty="0">
                <a:solidFill>
                  <a:srgbClr val="181818"/>
                </a:solidFill>
                <a:latin typeface="+mn-lt"/>
              </a:rPr>
              <a:t>może wypływać i może być pod wpływem</a:t>
            </a:r>
            <a:r>
              <a:rPr lang="en-GB" sz="2400" dirty="0">
                <a:solidFill>
                  <a:srgbClr val="181818"/>
                </a:solidFill>
                <a:latin typeface="+mn-lt"/>
              </a:rPr>
              <a:t>”</a:t>
            </a:r>
            <a:endParaRPr lang="pl-PL" sz="2100" dirty="0">
              <a:solidFill>
                <a:srgbClr val="181818"/>
              </a:solidFill>
              <a:latin typeface="+mn-lt"/>
            </a:endParaRPr>
          </a:p>
          <a:p>
            <a:pPr algn="l"/>
            <a:r>
              <a:rPr lang="pl-PL" sz="2400" b="0" i="0" u="none" strike="noStrike" baseline="0" dirty="0">
                <a:latin typeface="+mn-lt"/>
              </a:rPr>
              <a:t>zarządzanie interesariuszami: 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Umiejętność analizy interesariuszy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Wdrażanie wniosków z analizy</a:t>
            </a:r>
          </a:p>
          <a:p>
            <a:pPr lvl="1"/>
            <a:r>
              <a:rPr lang="pl-PL" dirty="0">
                <a:solidFill>
                  <a:srgbClr val="181818"/>
                </a:solidFill>
                <a:latin typeface="+mn-lt"/>
              </a:rPr>
              <a:t>m. in. postawa „służenia interesariuszom” 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por. 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Freeman (</a:t>
            </a:r>
            <a:r>
              <a:rPr lang="pl-PL" sz="1800" b="1" dirty="0">
                <a:solidFill>
                  <a:srgbClr val="181818"/>
                </a:solidFill>
                <a:latin typeface="+mn-lt"/>
              </a:rPr>
              <a:t>2010</a:t>
            </a:r>
            <a:r>
              <a:rPr lang="en-GB" sz="1800" b="1" dirty="0">
                <a:solidFill>
                  <a:srgbClr val="181818"/>
                </a:solidFill>
                <a:latin typeface="+mn-lt"/>
              </a:rPr>
              <a:t>)</a:t>
            </a:r>
            <a:endParaRPr lang="pl-PL" dirty="0">
              <a:solidFill>
                <a:srgbClr val="181818"/>
              </a:solidFill>
              <a:latin typeface="+mn-lt"/>
            </a:endParaRPr>
          </a:p>
          <a:p>
            <a:endParaRPr lang="pl-PL" sz="2400" dirty="0">
              <a:solidFill>
                <a:srgbClr val="181818"/>
              </a:solidFill>
            </a:endParaRPr>
          </a:p>
          <a:p>
            <a:r>
              <a:rPr lang="en-GB" sz="2400" dirty="0">
                <a:solidFill>
                  <a:srgbClr val="181818"/>
                </a:solidFill>
              </a:rPr>
              <a:t>ISO 21001:2018 – </a:t>
            </a:r>
            <a:r>
              <a:rPr lang="pl-PL" sz="2400" dirty="0">
                <a:solidFill>
                  <a:srgbClr val="181818"/>
                </a:solidFill>
              </a:rPr>
              <a:t>bardzo wiele odniesień do </a:t>
            </a:r>
            <a:r>
              <a:rPr lang="en-GB" sz="2400" dirty="0">
                <a:solidFill>
                  <a:srgbClr val="181818"/>
                </a:solidFill>
              </a:rPr>
              <a:t>„group</a:t>
            </a:r>
            <a:r>
              <a:rPr lang="pl-PL" sz="2400" dirty="0">
                <a:solidFill>
                  <a:srgbClr val="181818"/>
                </a:solidFill>
              </a:rPr>
              <a:t> zainteresowanych</a:t>
            </a:r>
            <a:r>
              <a:rPr lang="en-GB" sz="2400" dirty="0">
                <a:solidFill>
                  <a:srgbClr val="181818"/>
                </a:solidFill>
              </a:rPr>
              <a:t>”</a:t>
            </a:r>
          </a:p>
          <a:p>
            <a:pPr lvl="1"/>
            <a:endParaRPr lang="en-GB" sz="20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endParaRPr lang="en-GB" sz="2400" dirty="0">
              <a:solidFill>
                <a:srgbClr val="181818"/>
              </a:solidFill>
            </a:endParaRPr>
          </a:p>
          <a:p>
            <a:endParaRPr lang="en-GB" sz="2400" b="0" i="0" dirty="0">
              <a:solidFill>
                <a:srgbClr val="181818"/>
              </a:solidFill>
              <a:effectLst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094F-112C-9C7D-FF75-73A30DE26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09883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 badawczy i cele pracy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b="1" dirty="0"/>
              <a:t>Problem badawczy:</a:t>
            </a:r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rozwiązania w zakresie pomiaru oraz wskaźników satysfakcji interesariuszy mogą skutecznie wspierać doskonalenie systemów zarządzania jakością w uczelniach technicznych w Polsce? </a:t>
            </a:r>
            <a:endParaRPr lang="pl-PL" sz="2000" b="1" dirty="0"/>
          </a:p>
          <a:p>
            <a:r>
              <a:rPr lang="pl-PL" b="1" dirty="0"/>
              <a:t>Cel poznawczy</a:t>
            </a:r>
            <a:r>
              <a:rPr lang="en-GB" b="1" dirty="0"/>
              <a:t>: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Identyfikacja skutecznych z perspektywy doskonalenia systemu zarządzania jakością metod pomiaru i analizy poziomu satysfakcji interesariuszy jako miernika jakości </a:t>
            </a:r>
            <a:endParaRPr lang="en-GB" b="1" i="1" dirty="0"/>
          </a:p>
          <a:p>
            <a:r>
              <a:rPr lang="pl-PL" b="1" dirty="0"/>
              <a:t>Cel utylitarny</a:t>
            </a:r>
            <a:r>
              <a:rPr lang="en-GB" b="1" dirty="0"/>
              <a:t>: </a:t>
            </a:r>
            <a:endParaRPr lang="pl-PL" b="1" dirty="0"/>
          </a:p>
          <a:p>
            <a:pPr marL="0" indent="0">
              <a:buNone/>
            </a:pPr>
            <a:r>
              <a:rPr lang="pl-PL" sz="2000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Opracowanie metody doskonalenia systemu zarządzania jakością uczelni, dostosowanego do specyfiki polskich uczelni technicznych, z wykorzystaniem pomiaru satysfakcji różnych grup interesariuszy jako jednego z mierników efektów działania uczelni </a:t>
            </a:r>
            <a:endParaRPr lang="en-GB" sz="28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B6F134-6A41-FFAD-CF78-89AA6646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473138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42C7F5-E4EF-BDD3-83D3-F72315A43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1F79411-668D-900C-8F13-F555F87AF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Pytania badawcze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9474C2-84CB-6169-25A3-842CDA8A8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l-PL" b="1" dirty="0"/>
              <a:t>P</a:t>
            </a:r>
            <a:r>
              <a:rPr lang="en-GB" b="1" dirty="0"/>
              <a:t>1</a:t>
            </a:r>
            <a:r>
              <a:rPr lang="en-GB" dirty="0"/>
              <a:t>: </a:t>
            </a:r>
            <a:r>
              <a:rPr lang="pl-PL" i="1" dirty="0"/>
              <a:t>Jak różni interesariusze postrzegają cel istnienia </a:t>
            </a:r>
            <a:br>
              <a:rPr lang="pl-PL" i="1" dirty="0"/>
            </a:br>
            <a:r>
              <a:rPr lang="pl-PL" i="1" dirty="0"/>
              <a:t>uniwersytetów?</a:t>
            </a:r>
            <a:endParaRPr lang="en-GB" i="1" dirty="0"/>
          </a:p>
          <a:p>
            <a:r>
              <a:rPr lang="pl-PL" b="1" dirty="0"/>
              <a:t>P</a:t>
            </a:r>
            <a:r>
              <a:rPr lang="en-GB" b="1" dirty="0"/>
              <a:t>2: </a:t>
            </a:r>
            <a:r>
              <a:rPr lang="pl-PL" i="1" dirty="0"/>
              <a:t>Jak różni interesariusze postrzegają znaczenie </a:t>
            </a:r>
            <a:br>
              <a:rPr lang="pl-PL" i="1" dirty="0"/>
            </a:br>
            <a:r>
              <a:rPr lang="pl-PL" i="1" dirty="0"/>
              <a:t>różnych grup interesariuszy uniwersytetów?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P3: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Jakie wyniki uzyskują najlepsze uczelnie techniczne w Polsce, w ramach różnych miar efektów działań?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r>
              <a:rPr lang="pl-PL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P4: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r>
              <a:rPr lang="pl-PL" b="0" i="1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Czy usługi publicznych uczelni technicznych są oceniane wyżej niż wyniki pozostałych polskich uczelni?</a:t>
            </a:r>
            <a:r>
              <a:rPr lang="pl-PL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</a:p>
          <a:p>
            <a:endParaRPr lang="en-GB" i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1A3EEA-4380-FBB8-BE7B-959A060DD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7542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CC57A-FA31-88CA-D683-A3D8E650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AC5A75B-260B-B78C-2AD3-76214A7D0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Wywiady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94AC1F-C01F-62BA-40A5-03F9350B9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 lnSpcReduction="10000"/>
          </a:bodyPr>
          <a:lstStyle/>
          <a:p>
            <a:r>
              <a:rPr lang="pl-PL" dirty="0"/>
              <a:t>Badanie jakościowe</a:t>
            </a:r>
            <a:r>
              <a:rPr lang="en-GB" dirty="0"/>
              <a:t>: 33 </a:t>
            </a:r>
            <a:r>
              <a:rPr lang="pl-PL" dirty="0"/>
              <a:t>respondentów z</a:t>
            </a:r>
            <a:r>
              <a:rPr lang="en-GB" dirty="0"/>
              <a:t> 8 </a:t>
            </a:r>
            <a:r>
              <a:rPr lang="pl-PL" dirty="0"/>
              <a:t>wybranych</a:t>
            </a:r>
            <a:r>
              <a:rPr lang="en-GB" dirty="0"/>
              <a:t> </a:t>
            </a:r>
            <a:r>
              <a:rPr lang="pl-PL" dirty="0"/>
              <a:t>grup</a:t>
            </a:r>
            <a:r>
              <a:rPr lang="en-GB" dirty="0"/>
              <a:t> </a:t>
            </a:r>
            <a:r>
              <a:rPr lang="pl-PL" dirty="0"/>
              <a:t>interesariuszy</a:t>
            </a:r>
            <a:endParaRPr lang="en-GB" dirty="0"/>
          </a:p>
          <a:p>
            <a:r>
              <a:rPr lang="pl-PL" dirty="0"/>
              <a:t>Dobór celowy</a:t>
            </a:r>
          </a:p>
          <a:p>
            <a:r>
              <a:rPr lang="pl-PL" dirty="0"/>
              <a:t>Wybrane spostrzeżenia:</a:t>
            </a:r>
          </a:p>
          <a:p>
            <a:pPr lvl="1"/>
            <a:r>
              <a:rPr lang="pl-PL" dirty="0"/>
              <a:t>różnice w opiniach o celu istnienia uczelni</a:t>
            </a:r>
          </a:p>
          <a:p>
            <a:pPr lvl="1"/>
            <a:r>
              <a:rPr lang="pl-PL" dirty="0"/>
              <a:t>opinia o większej wartości absolwentów uczelni technicznych</a:t>
            </a:r>
          </a:p>
          <a:p>
            <a:pPr lvl="1"/>
            <a:r>
              <a:rPr lang="pl-PL" dirty="0"/>
              <a:t>opinia o tym, że uczelnie znane uważane są za lepsze</a:t>
            </a:r>
          </a:p>
          <a:p>
            <a:pPr lvl="1"/>
            <a:r>
              <a:rPr lang="pl-PL" dirty="0"/>
              <a:t>opinia o tym, że studenci są najistotniejszymi interesariuszami uczelni</a:t>
            </a:r>
          </a:p>
          <a:p>
            <a:pPr marL="457200" lvl="1" indent="0">
              <a:buNone/>
            </a:pPr>
            <a:endParaRPr lang="en-GB" dirty="0"/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02110609-88ED-AD86-4638-D686B1845E88}"/>
              </a:ext>
            </a:extLst>
          </p:cNvPr>
          <p:cNvGraphicFramePr>
            <a:graphicFrameLocks noGrp="1"/>
          </p:cNvGraphicFramePr>
          <p:nvPr/>
        </p:nvGraphicFramePr>
        <p:xfrm>
          <a:off x="9936000" y="900000"/>
          <a:ext cx="2268000" cy="26517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268000">
                  <a:extLst>
                    <a:ext uri="{9D8B030D-6E8A-4147-A177-3AD203B41FA5}">
                      <a16:colId xmlns:a16="http://schemas.microsoft.com/office/drawing/2014/main" val="2777251045"/>
                    </a:ext>
                  </a:extLst>
                </a:gridCol>
              </a:tblGrid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Interesariusze - respondenci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50783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Studenci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21361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Absolwenci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3881332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Rodzice (opiekunowie)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416095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administracyjni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91227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Pracownicy akademiccy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Badacze </a:t>
                      </a:r>
                      <a:r>
                        <a:rPr lang="en-US" sz="1200" dirty="0"/>
                        <a:t>/</a:t>
                      </a:r>
                      <a:r>
                        <a:rPr lang="pl-PL" sz="1200" dirty="0"/>
                        <a:t> Wykładowcy)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074268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Przedsiębiorcy</a:t>
                      </a:r>
                      <a:r>
                        <a:rPr lang="en-US" sz="1200" dirty="0"/>
                        <a:t> (</a:t>
                      </a:r>
                      <a:r>
                        <a:rPr lang="pl-PL" sz="1200" dirty="0"/>
                        <a:t>pracodawcy</a:t>
                      </a:r>
                      <a:r>
                        <a:rPr lang="en-US" sz="1200" dirty="0"/>
                        <a:t>)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7437686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uczelni</a:t>
                      </a:r>
                      <a:endParaRPr lang="pl-PL"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579080"/>
                  </a:ext>
                </a:extLst>
              </a:tr>
              <a:tr h="272000">
                <a:tc>
                  <a:txBody>
                    <a:bodyPr/>
                    <a:lstStyle/>
                    <a:p>
                      <a:r>
                        <a:rPr lang="pl-PL" sz="1200" dirty="0"/>
                        <a:t>Władze samorządowe</a:t>
                      </a:r>
                      <a:endParaRPr lang="pl-PL" sz="1200" dirty="0"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1176430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01C29-C155-518D-29BD-76EB5D2A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101600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46764-0D9D-2C45-AD81-971B46089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E795B0B-9F49-7FA0-5935-B573879AF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Hipotezy 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4B59562-56ED-7877-264E-32E97D289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58349" cy="4351338"/>
          </a:xfrm>
        </p:spPr>
        <p:txBody>
          <a:bodyPr>
            <a:normAutofit/>
          </a:bodyPr>
          <a:lstStyle/>
          <a:p>
            <a:r>
              <a:rPr lang="en-GB" sz="1900" b="1" dirty="0"/>
              <a:t>H1</a:t>
            </a:r>
            <a:r>
              <a:rPr lang="en-GB" sz="1900" dirty="0"/>
              <a:t>: </a:t>
            </a:r>
            <a:r>
              <a:rPr lang="pl-PL" sz="1900" i="1" dirty="0"/>
              <a:t>Wyniki pomiaru satysfakcji interesariuszy są pozytywnie skorelowane z innymi wynikami jakości usług uczelni</a:t>
            </a:r>
            <a:endParaRPr lang="en-GB" sz="1900" dirty="0"/>
          </a:p>
          <a:p>
            <a:r>
              <a:rPr lang="en-GB" sz="1900" b="1" dirty="0"/>
              <a:t>H2: </a:t>
            </a:r>
            <a:r>
              <a:rPr lang="pl-PL" sz="1900" i="1" dirty="0"/>
              <a:t>Wyniki pomiaru satysfakcji interesariuszy są pozytywnie skorelowane z wartościami Indeksu Wyceny Rynkowej Absolwenta</a:t>
            </a:r>
            <a:endParaRPr lang="en-GB" sz="1900" dirty="0"/>
          </a:p>
          <a:p>
            <a:r>
              <a:rPr lang="en-GB" sz="1900" b="1" dirty="0"/>
              <a:t>H3</a:t>
            </a:r>
            <a:r>
              <a:rPr lang="en-GB" sz="1900" dirty="0"/>
              <a:t>: </a:t>
            </a:r>
            <a:r>
              <a:rPr lang="pl-PL" sz="1900" i="1" dirty="0"/>
              <a:t>Absolwenci publicznych uczelni technicznych są wyżej cenieni na rynku pracy niż absolwenci pozostałych uczelni, a uczelnie techniczne uzyskują wyższe wartości Indeksu Wyceny Rynkowej Absolwenta</a:t>
            </a:r>
          </a:p>
          <a:p>
            <a:r>
              <a:rPr lang="en-GB" sz="2000" b="1" dirty="0"/>
              <a:t>H4:</a:t>
            </a:r>
            <a:r>
              <a:rPr lang="en-GB" sz="2000" i="1" dirty="0"/>
              <a:t> </a:t>
            </a:r>
            <a:r>
              <a:rPr lang="pl-PL" sz="2000" i="1" dirty="0"/>
              <a:t>Wyniki wskaźników IWRA polskich publicznych uczelni technicznych są pozytywnie skorelowane z jakością usług uczelni mierzoną przy pomocy rankingu Perspektywy</a:t>
            </a:r>
            <a:r>
              <a:rPr lang="en-GB" sz="2000" dirty="0"/>
              <a:t> </a:t>
            </a:r>
            <a:endParaRPr lang="pl-PL" sz="2000" dirty="0"/>
          </a:p>
          <a:p>
            <a:r>
              <a:rPr lang="pl-PL" sz="2000" b="1" dirty="0"/>
              <a:t>H5:</a:t>
            </a:r>
            <a:r>
              <a:rPr lang="pl-PL" sz="2000" b="1" i="1" dirty="0"/>
              <a:t> </a:t>
            </a:r>
            <a:r>
              <a:rPr lang="pl-PL" sz="2000" i="1" dirty="0"/>
              <a:t>Wyniki wskaźników IWRA są pozytywnie skorelowane z wynikami oceny prestiżu uczelni</a:t>
            </a:r>
            <a:endParaRPr lang="pl-PL" sz="1900" dirty="0"/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054839-12CC-82BD-5D35-BABEF3B2D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751824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1EFD048-9FB8-37CA-8312-F051845A7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Badania ilościowe</a:t>
            </a:r>
            <a:endParaRPr lang="en-GB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E4AD005-1970-BDE9-0A53-0944A3968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2644" cy="2322426"/>
          </a:xfrm>
        </p:spPr>
        <p:txBody>
          <a:bodyPr>
            <a:normAutofit/>
          </a:bodyPr>
          <a:lstStyle/>
          <a:p>
            <a:r>
              <a:rPr lang="pl-PL" sz="2400" dirty="0"/>
              <a:t>Badanie kwestionariuszowe wśród interesariuszy uczelni</a:t>
            </a:r>
          </a:p>
          <a:p>
            <a:pPr lvl="1"/>
            <a:r>
              <a:rPr lang="pl-PL" sz="2000" dirty="0"/>
              <a:t>ankieta internetowa</a:t>
            </a:r>
          </a:p>
          <a:p>
            <a:pPr lvl="1"/>
            <a:r>
              <a:rPr lang="pl-PL" sz="2000" dirty="0"/>
              <a:t>metoda kuli śnieżnej do doboru próby (nielosowa)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06B49-6F9B-ABED-D6D6-67D3575E8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C9AAA0-29FB-4B62-AB65-7094BA6E939A}" type="slidenum">
              <a:rPr lang="pl-PL" smtClean="0"/>
              <a:pPr/>
              <a:t>9</a:t>
            </a:fld>
            <a:endParaRPr lang="pl-PL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1D8AB8-1354-7F41-E307-FF4517C6BC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168341"/>
              </p:ext>
            </p:extLst>
          </p:nvPr>
        </p:nvGraphicFramePr>
        <p:xfrm>
          <a:off x="5681749" y="1630864"/>
          <a:ext cx="6510251" cy="256032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5305187">
                  <a:extLst>
                    <a:ext uri="{9D8B030D-6E8A-4147-A177-3AD203B41FA5}">
                      <a16:colId xmlns:a16="http://schemas.microsoft.com/office/drawing/2014/main" val="1544714985"/>
                    </a:ext>
                  </a:extLst>
                </a:gridCol>
                <a:gridCol w="1205064">
                  <a:extLst>
                    <a:ext uri="{9D8B030D-6E8A-4147-A177-3AD203B41FA5}">
                      <a16:colId xmlns:a16="http://schemas.microsoft.com/office/drawing/2014/main" val="2045383070"/>
                    </a:ext>
                  </a:extLst>
                </a:gridCol>
              </a:tblGrid>
              <a:tr h="289367">
                <a:tc>
                  <a:txBody>
                    <a:bodyPr/>
                    <a:lstStyle/>
                    <a:p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Kategoria kwalifikacji odpowiedzi 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1" u="none" strike="noStrike" baseline="0" dirty="0">
                          <a:solidFill>
                            <a:schemeClr val="bg1"/>
                          </a:solidFill>
                        </a:rPr>
                        <a:t>Wartość</a:t>
                      </a:r>
                      <a:endParaRPr lang="pl-PL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0037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0062032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rozpoczętych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259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1006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zakończonych ankiet 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138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31117995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ankiet zakończonych do liczby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53,28%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9376698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249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48589"/>
                  </a:ext>
                </a:extLst>
              </a:tr>
              <a:tr h="289367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Liczba respondentów ankiet zakończonych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133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8532239"/>
                  </a:ext>
                </a:extLst>
              </a:tr>
              <a:tr h="491925">
                <a:tc>
                  <a:txBody>
                    <a:bodyPr/>
                    <a:lstStyle/>
                    <a:p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Proporcja liczby respondentów ankiet zakończonych do liczby </a:t>
                      </a:r>
                      <a:b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</a:br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respondentów ankiet rozpoczętych</a:t>
                      </a:r>
                      <a:endParaRPr lang="pl-PL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b="0" u="none" strike="noStrike" baseline="0" dirty="0">
                          <a:solidFill>
                            <a:srgbClr val="000000"/>
                          </a:solidFill>
                        </a:rPr>
                        <a:t>53,41%</a:t>
                      </a:r>
                      <a:endParaRPr lang="pl-PL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96088"/>
                  </a:ext>
                </a:extLst>
              </a:tr>
            </a:tbl>
          </a:graphicData>
        </a:graphic>
      </p:graphicFrame>
      <p:sp>
        <p:nvSpPr>
          <p:cNvPr id="6" name="Symbol zastępczy zawartości 2">
            <a:extLst>
              <a:ext uri="{FF2B5EF4-FFF2-40B4-BE49-F238E27FC236}">
                <a16:creationId xmlns:a16="http://schemas.microsoft.com/office/drawing/2014/main" id="{254C17DD-9A1B-28AB-FAAA-C4F2BE023378}"/>
              </a:ext>
            </a:extLst>
          </p:cNvPr>
          <p:cNvSpPr txBox="1">
            <a:spLocks/>
          </p:cNvSpPr>
          <p:nvPr/>
        </p:nvSpPr>
        <p:spPr>
          <a:xfrm>
            <a:off x="838199" y="4327842"/>
            <a:ext cx="10515599" cy="1603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sz="2400" dirty="0"/>
              <a:t>Analizy ilościowe:</a:t>
            </a:r>
          </a:p>
          <a:p>
            <a:pPr lvl="1"/>
            <a:r>
              <a:rPr lang="pl-PL" sz="2000" dirty="0"/>
              <a:t>Baza danych ELA (Ekonomiczne Losy Absolwentów) – dane z ZUS i POL-on</a:t>
            </a:r>
          </a:p>
          <a:p>
            <a:pPr lvl="1"/>
            <a:r>
              <a:rPr lang="pl-PL" sz="2000" dirty="0"/>
              <a:t>Wyniki rankingów (Perspektywy, </a:t>
            </a:r>
            <a:r>
              <a:rPr lang="pl-PL" sz="2000" dirty="0" err="1"/>
              <a:t>Webomotrics</a:t>
            </a:r>
            <a:r>
              <a:rPr lang="pl-PL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556228"/>
      </p:ext>
    </p:extLst>
  </p:cSld>
  <p:clrMapOvr>
    <a:masterClrMapping/>
  </p:clrMapOvr>
</p:sld>
</file>

<file path=ppt/theme/theme1.xml><?xml version="1.0" encoding="utf-8"?>
<a:theme xmlns:a="http://schemas.openxmlformats.org/drawingml/2006/main" name="PrezentacjaDoktorat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Doktorat" id="{03DCC6B5-56FC-4C66-BE4B-0DA88A1E4869}" vid="{01F318E3-63AE-4CE6-A1E5-8F7DC2440B87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2746</TotalTime>
  <Words>2692</Words>
  <Application>Microsoft Office PowerPoint</Application>
  <PresentationFormat>Widescreen</PresentationFormat>
  <Paragraphs>313</Paragraphs>
  <Slides>28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Bookman Old Style</vt:lpstr>
      <vt:lpstr>Calibri</vt:lpstr>
      <vt:lpstr>Century Schoolbook</vt:lpstr>
      <vt:lpstr>CIDFont+F1</vt:lpstr>
      <vt:lpstr>CIDFont+F3</vt:lpstr>
      <vt:lpstr>PrezentacjaDoktorat</vt:lpstr>
      <vt:lpstr>Pomiar satysfakcji interesariuszy w doskonaleniu systemu zarządzania jakością uczelni technicznych w Polsce</vt:lpstr>
      <vt:lpstr>Istotne współcześnie koncepcje</vt:lpstr>
      <vt:lpstr>Teoria zarządzania jakością</vt:lpstr>
      <vt:lpstr>Teorie interesariuszy </vt:lpstr>
      <vt:lpstr>Problem badawczy i cele pracy</vt:lpstr>
      <vt:lpstr>Pytania badawcze</vt:lpstr>
      <vt:lpstr>Wywiady </vt:lpstr>
      <vt:lpstr>Hipotezy </vt:lpstr>
      <vt:lpstr>Badania ilościowe</vt:lpstr>
      <vt:lpstr>Proponowane narzędzie - SSDQM</vt:lpstr>
      <vt:lpstr>Zestaw wskaźników wspierających implementację SSDQM na uczelni technicznej</vt:lpstr>
      <vt:lpstr>Proponowane dalsze kierunki badań</vt:lpstr>
      <vt:lpstr>Podsumowanie</vt:lpstr>
      <vt:lpstr>Literatura</vt:lpstr>
      <vt:lpstr>PowerPoint Presentation</vt:lpstr>
      <vt:lpstr>Weryfikacja hipotez 1/2</vt:lpstr>
      <vt:lpstr>Weryfikacja hipotez 2/2</vt:lpstr>
      <vt:lpstr>Lista uczelni technicznych</vt:lpstr>
      <vt:lpstr>SSDQM szczegółowy 1/4</vt:lpstr>
      <vt:lpstr>SSDQM szczegółowy 2/4</vt:lpstr>
      <vt:lpstr>SSDQM szczegółowy 3/4</vt:lpstr>
      <vt:lpstr>SSDQM szczegółowy 4/4</vt:lpstr>
      <vt:lpstr>Przykłady MUDA dla działalności naukowej, współpracy z otoczeniem gospodarczy, umiędzynarodowienia</vt:lpstr>
      <vt:lpstr>Zmiany w koncepcjach uniwersytetu</vt:lpstr>
      <vt:lpstr>Środowisko sprzecznych interesów</vt:lpstr>
      <vt:lpstr>Czym jest jakość edukacji?</vt:lpstr>
      <vt:lpstr>Czym jest zarządzanie jakością edukacji</vt:lpstr>
      <vt:lpstr>Czy jeśli nie klient to interesariusz?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 Paweł Szefler</dc:creator>
  <cp:lastModifiedBy>Jan Szefler</cp:lastModifiedBy>
  <cp:revision>32</cp:revision>
  <dcterms:created xsi:type="dcterms:W3CDTF">2024-09-06T06:15:37Z</dcterms:created>
  <dcterms:modified xsi:type="dcterms:W3CDTF">2024-11-28T19:50:43Z</dcterms:modified>
</cp:coreProperties>
</file>