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6" r:id="rId2"/>
    <p:sldId id="262" r:id="rId3"/>
    <p:sldId id="280" r:id="rId4"/>
    <p:sldId id="281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82" r:id="rId13"/>
    <p:sldId id="272" r:id="rId14"/>
    <p:sldId id="273" r:id="rId15"/>
    <p:sldId id="259" r:id="rId16"/>
    <p:sldId id="261" r:id="rId17"/>
    <p:sldId id="260" r:id="rId18"/>
    <p:sldId id="274" r:id="rId19"/>
    <p:sldId id="266" r:id="rId20"/>
    <p:sldId id="279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141" d="100"/>
          <a:sy n="141" d="100"/>
        </p:scale>
        <p:origin x="7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b="0" i="0" u="none" strike="noStrike" baseline="0" dirty="0" err="1">
                <a:latin typeface="CIDFont+F1"/>
              </a:rPr>
              <a:t>Universities</a:t>
            </a:r>
            <a:r>
              <a:rPr lang="pl-PL" sz="1200" b="0" i="0" u="none" strike="noStrike" baseline="0" dirty="0">
                <a:latin typeface="CIDFont+F1"/>
              </a:rPr>
              <a:t> as </a:t>
            </a:r>
            <a:r>
              <a:rPr lang="pl-PL" sz="1200" b="0" i="0" u="none" strike="noStrike" baseline="0" dirty="0" err="1">
                <a:latin typeface="CIDFont+F1"/>
              </a:rPr>
              <a:t>engines</a:t>
            </a:r>
            <a:r>
              <a:rPr lang="pl-PL" sz="1200" b="0" i="0" u="none" strike="noStrike" baseline="0" dirty="0">
                <a:latin typeface="CIDFont+F1"/>
              </a:rPr>
              <a:t> for </a:t>
            </a:r>
            <a:r>
              <a:rPr lang="pl-PL" sz="1200" b="0" i="0" u="none" strike="noStrike" baseline="0" dirty="0" err="1">
                <a:latin typeface="CIDFont+F1"/>
              </a:rPr>
              <a:t>social</a:t>
            </a:r>
            <a:r>
              <a:rPr lang="pl-PL" sz="1200" dirty="0">
                <a:latin typeface="CIDFont+F1"/>
              </a:rPr>
              <a:t>, </a:t>
            </a:r>
            <a:r>
              <a:rPr lang="pl-PL" sz="1200" dirty="0" err="1">
                <a:latin typeface="CIDFont+F1"/>
              </a:rPr>
              <a:t>economical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an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cultural</a:t>
            </a:r>
            <a:r>
              <a:rPr lang="pl-PL" sz="1200" dirty="0">
                <a:latin typeface="CIDFont+F1"/>
              </a:rPr>
              <a:t> development</a:t>
            </a:r>
            <a:endParaRPr lang="pl-PL" sz="1200" b="0" i="0" u="none" strike="noStrike" baseline="30000" dirty="0">
              <a:latin typeface="CIDFont+F1"/>
            </a:endParaRPr>
          </a:p>
          <a:p>
            <a:pPr algn="l"/>
            <a:r>
              <a:rPr lang="pl-PL" sz="1200" dirty="0">
                <a:latin typeface="CIDFont+F1"/>
              </a:rPr>
              <a:t>Technical </a:t>
            </a:r>
            <a:r>
              <a:rPr lang="pl-PL" sz="1200" dirty="0" err="1">
                <a:latin typeface="CIDFont+F1"/>
              </a:rPr>
              <a:t>universities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has</a:t>
            </a:r>
            <a:r>
              <a:rPr lang="pl-PL" sz="1200" dirty="0">
                <a:latin typeface="CIDFont+F1"/>
              </a:rPr>
              <a:t> a </a:t>
            </a:r>
            <a:r>
              <a:rPr lang="pl-PL" sz="1200" dirty="0" err="1">
                <a:latin typeface="CIDFont+F1"/>
              </a:rPr>
              <a:t>significant</a:t>
            </a:r>
            <a:r>
              <a:rPr lang="pl-PL" sz="1200" dirty="0">
                <a:latin typeface="CIDFont+F1"/>
              </a:rPr>
              <a:t> role for the </a:t>
            </a:r>
            <a:r>
              <a:rPr lang="pl-PL" sz="1200" dirty="0" err="1">
                <a:latin typeface="CIDFont+F1"/>
              </a:rPr>
              <a:t>economical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growth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through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creation</a:t>
            </a:r>
            <a:r>
              <a:rPr lang="pl-PL" sz="1200" dirty="0">
                <a:latin typeface="CIDFont+F1"/>
              </a:rPr>
              <a:t> of </a:t>
            </a:r>
            <a:r>
              <a:rPr lang="pl-PL" sz="1200" dirty="0" err="1">
                <a:latin typeface="CIDFont+F1"/>
              </a:rPr>
              <a:t>innovations</a:t>
            </a:r>
            <a:r>
              <a:rPr lang="pl-PL" sz="1200" dirty="0">
                <a:latin typeface="CIDFont+F1"/>
              </a:rPr>
              <a:t> for </a:t>
            </a:r>
            <a:r>
              <a:rPr lang="pl-PL" sz="1200" dirty="0" err="1">
                <a:latin typeface="CIDFont+F1"/>
              </a:rPr>
              <a:t>technologies</a:t>
            </a:r>
            <a:r>
              <a:rPr lang="pl-PL" sz="1200" dirty="0">
                <a:latin typeface="CIDFont+F1"/>
              </a:rPr>
              <a:t> </a:t>
            </a:r>
            <a:endParaRPr lang="pl-PL" sz="1200" b="0" i="0" u="none" strike="noStrike" baseline="0" dirty="0">
              <a:latin typeface="CIDFont+F1"/>
            </a:endParaRP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997AD-3100-D38E-1988-D18356F6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4D5AB-D2B8-C0B4-1343-51FB35D88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143BB-F61B-C657-1800-BE96425DC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A4A8-FBAD-C81A-A473-EB2CFA9E2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78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/>
              <a:t>Tabela 12: 27 przykładów sprzeczności interesów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Universities, due to the complexity of relationships between many groups of people associated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with them, often with divergent interests, are a particularly challenging environment for implementing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modern, mature quality management systems, which is confirmed by the results of the literature research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conducted</a:t>
            </a:r>
            <a:r>
              <a:rPr lang="pl-PL" sz="1200" b="0" i="0" u="none" strike="noStrike" baseline="0" dirty="0"/>
              <a:t>.</a:t>
            </a:r>
          </a:p>
          <a:p>
            <a:endParaRPr lang="pl-PL" sz="1200" b="0" i="0" u="none" strike="noStrike" baseline="0" dirty="0"/>
          </a:p>
          <a:p>
            <a:r>
              <a:rPr lang="en-US" sz="1200" b="0" i="0" u="none" strike="noStrike" baseline="0" dirty="0"/>
              <a:t>complexity of the structure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27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5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The </a:t>
            </a:r>
            <a:r>
              <a:rPr lang="pl-PL" sz="1200" b="0" i="0" u="none" strike="noStrike" baseline="0" dirty="0" err="1">
                <a:latin typeface="CIDFont+F1"/>
              </a:rPr>
              <a:t>context</a:t>
            </a:r>
            <a:r>
              <a:rPr lang="pl-PL" sz="1200" b="0" i="0" u="none" strike="noStrike" baseline="0" dirty="0">
                <a:latin typeface="CIDFont+F1"/>
              </a:rPr>
              <a:t> of the </a:t>
            </a:r>
            <a:r>
              <a:rPr lang="en-US" sz="1200" b="0" i="0" u="none" strike="noStrike" baseline="0" dirty="0">
                <a:latin typeface="CIDFont+F1"/>
              </a:rPr>
              <a:t>specificity of organizations such as universities has allowed for the development and proposition of tools,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application of which will be a practical manifestation of stakeholder centrism in organizational management.</a:t>
            </a:r>
            <a:endParaRPr lang="pl-PL" sz="1200" b="0" i="0" u="none" strike="noStrike" baseline="0" dirty="0">
              <a:latin typeface="CIDFont+F1"/>
            </a:endParaRPr>
          </a:p>
          <a:p>
            <a:pPr algn="l"/>
            <a:r>
              <a:rPr lang="pl-PL" sz="1200" dirty="0" err="1">
                <a:latin typeface="CIDFont+F1"/>
              </a:rPr>
              <a:t>Cognitive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goal</a:t>
            </a:r>
            <a:r>
              <a:rPr lang="pl-PL" sz="1200" dirty="0">
                <a:latin typeface="CIDFont+F1"/>
              </a:rPr>
              <a:t>: </a:t>
            </a:r>
            <a:r>
              <a:rPr lang="en-US" sz="12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pl-PL" sz="1200" b="0" i="0" u="none" strike="noStrike" baseline="0" dirty="0" err="1">
                <a:latin typeface="CIDFont+F3"/>
              </a:rPr>
              <a:t>indicator</a:t>
            </a:r>
            <a:r>
              <a:rPr lang="pl-PL" sz="1200" b="0" i="0" u="none" strike="noStrike" baseline="0" dirty="0">
                <a:latin typeface="CIDFont+F3"/>
              </a:rPr>
              <a:t> of </a:t>
            </a:r>
            <a:r>
              <a:rPr lang="pl-PL" sz="1200" b="0" i="0" u="none" strike="noStrike" baseline="0" dirty="0" err="1">
                <a:latin typeface="CIDFont+F3"/>
              </a:rPr>
              <a:t>quality</a:t>
            </a:r>
            <a:endParaRPr lang="pl-PL" sz="1200" b="0" i="0" u="none" strike="noStrike" baseline="0" dirty="0">
              <a:latin typeface="CIDFont+F3"/>
            </a:endParaRPr>
          </a:p>
          <a:p>
            <a:pPr algn="l"/>
            <a:r>
              <a:rPr lang="pl-PL" sz="1200" dirty="0">
                <a:latin typeface="CIDFont+F1"/>
              </a:rPr>
              <a:t>U</a:t>
            </a:r>
            <a:r>
              <a:rPr lang="en-US" sz="1200" b="0" i="0" u="none" strike="noStrike" baseline="0" dirty="0" err="1">
                <a:latin typeface="CIDFont+F1"/>
              </a:rPr>
              <a:t>tilitarian</a:t>
            </a:r>
            <a:r>
              <a:rPr lang="en-US" sz="1200" b="0" i="0" u="none" strike="noStrike" baseline="0" dirty="0">
                <a:latin typeface="CIDFont+F1"/>
              </a:rPr>
              <a:t> goal</a:t>
            </a:r>
            <a:r>
              <a:rPr lang="pl-PL" sz="1200" b="0" i="0" u="none" strike="noStrike" baseline="0" dirty="0">
                <a:latin typeface="CIDFont+F1"/>
              </a:rPr>
              <a:t>:</a:t>
            </a:r>
            <a:r>
              <a:rPr lang="en-US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200" b="0" i="0" u="none" strike="noStrike" baseline="0" dirty="0">
                <a:latin typeface="CIDFont+F3"/>
              </a:rPr>
              <a:t> performance</a:t>
            </a:r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26.11.2024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26.11.2024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26.11.2024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26.11.2024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26.11.2024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26.11.2024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26.11.2024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 – 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7698" cy="1603375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  <a:p>
            <a:pPr lvl="1"/>
            <a:r>
              <a:rPr lang="pl-PL" sz="2000" dirty="0"/>
              <a:t>absolwenci: N=120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70745"/>
              </p:ext>
            </p:extLst>
          </p:nvPr>
        </p:nvGraphicFramePr>
        <p:xfrm>
          <a:off x="838200" y="3429000"/>
          <a:ext cx="8244000" cy="30960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20000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r>
                        <a:rPr lang="pl-PL" sz="18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8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1C8079D-DB9D-D94E-5A01-2133DE88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19" y="1433693"/>
            <a:ext cx="2520981" cy="172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65073" cy="4351338"/>
          </a:xfrm>
        </p:spPr>
        <p:txBody>
          <a:bodyPr>
            <a:normAutofit fontScale="85000" lnSpcReduction="10000"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r>
              <a:rPr lang="pl-PL" sz="2400" dirty="0"/>
              <a:t>(główne etapy)</a:t>
            </a:r>
          </a:p>
          <a:p>
            <a:pPr marL="0" indent="0">
              <a:buNone/>
            </a:pPr>
            <a:r>
              <a:rPr lang="pl-PL" sz="2200" i="1" dirty="0"/>
              <a:t>(</a:t>
            </a:r>
            <a:r>
              <a:rPr lang="en-GB" sz="2200" i="1" dirty="0"/>
              <a:t>Stakeholders Satisfaction Driven Quality Management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200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ISO21001:2018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PKA</a:t>
            </a:r>
          </a:p>
          <a:p>
            <a:r>
              <a:rPr lang="pl-PL" sz="2400" dirty="0"/>
              <a:t>na podstawie faktów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pl-PL" sz="2400" dirty="0"/>
              <a:t>(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  <a:r>
              <a:rPr lang="pl-PL" sz="2400" u="sng" dirty="0"/>
              <a:t>)</a:t>
            </a:r>
            <a:endParaRPr lang="en-GB" sz="2400" u="sng" dirty="0"/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2F76EC-66D5-F8D1-556C-8062AB273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00" y="1909646"/>
            <a:ext cx="6641315" cy="3888000"/>
          </a:xfrm>
        </p:spPr>
      </p:pic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729"/>
              </p:ext>
            </p:extLst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CIDFont+F1"/>
              </a:rPr>
              <a:t>This dissertation contributes to the development of management and quality sciences through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synthesis of quality management theory and stakeholder theory.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conducted qualitative and quantitative research allowed for achieving the cognitive goal of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the study, which was to </a:t>
            </a:r>
            <a:r>
              <a:rPr lang="en-US" sz="18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pl-PL" sz="1800" b="0" i="0" u="none" strike="noStrike" baseline="0" dirty="0" err="1">
                <a:latin typeface="CIDFont+F3"/>
              </a:rPr>
              <a:t>indicator</a:t>
            </a:r>
            <a:r>
              <a:rPr lang="pl-PL" sz="1800" b="0" i="0" u="none" strike="noStrike" baseline="0" dirty="0">
                <a:latin typeface="CIDFont+F3"/>
              </a:rPr>
              <a:t> of </a:t>
            </a:r>
            <a:r>
              <a:rPr lang="pl-PL" sz="1800" b="0" i="0" u="none" strike="noStrike" baseline="0" dirty="0" err="1">
                <a:latin typeface="CIDFont+F3"/>
              </a:rPr>
              <a:t>quality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utilitarian goal, formulated as </a:t>
            </a:r>
            <a:r>
              <a:rPr lang="en-US" sz="1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800" b="0" i="0" u="none" strike="noStrike" baseline="0" dirty="0">
                <a:latin typeface="CIDFont+F3"/>
              </a:rPr>
              <a:t> performance</a:t>
            </a:r>
            <a:r>
              <a:rPr lang="pl-PL" sz="1800" b="0" i="0" u="none" strike="noStrike" baseline="0" dirty="0">
                <a:latin typeface="CIDFont+F1"/>
              </a:rPr>
              <a:t>, was </a:t>
            </a:r>
            <a:r>
              <a:rPr lang="pl-PL" sz="1800" b="0" i="0" u="none" strike="noStrike" baseline="0" dirty="0" err="1">
                <a:latin typeface="CIDFont+F1"/>
              </a:rPr>
              <a:t>also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achieved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This objective has been achieved with developing Stakeholders Satisfaction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Driven Quality Management Model – SSDQM.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model is developed taking into account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possible applications in the context of the specifics of Polish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applicative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value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has been enhanced with recommendations resulting from the conducted research,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a significant part of which is the development of a basic set of indicators.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 err="1">
                <a:latin typeface="CIDFont+F1"/>
              </a:rPr>
              <a:t>These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are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measures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statistically proven to be significant for the environment of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strong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connections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with the field of quality management are also confirmed by analyses indicating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that the application of SSDQM can provide very good preparation for organizations to implement the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requirements of the ISO</a:t>
            </a:r>
            <a:r>
              <a:rPr lang="pl-PL" sz="180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21001:2018 and other standards and requirements that promote focus 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stakeholders</a:t>
            </a:r>
            <a:r>
              <a:rPr lang="pl-PL" sz="1800" b="0" i="0" u="none" strike="noStrike" baseline="0" dirty="0">
                <a:latin typeface="CIDFont+F1"/>
              </a:rPr>
              <a:t>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r>
              <a:rPr lang="en-US" dirty="0"/>
              <a:t>Freeman R.E. (1984), Strategic Management: A Stakeholder Approach, Pitman, London and Boston, MA</a:t>
            </a:r>
            <a:endParaRPr lang="pl-PL" dirty="0"/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narracji 1/2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l-PL" dirty="0"/>
              <a:t>Dlaczego warto zająć się tematem?: uniwersytety są  „silnikiem” rozwoju społecznego, gospodarczego i kulturowego</a:t>
            </a:r>
            <a:r>
              <a:rPr lang="pl-PL" baseline="30000" dirty="0"/>
              <a:t>1</a:t>
            </a:r>
            <a:r>
              <a:rPr lang="pl-PL" dirty="0"/>
              <a:t> 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r>
              <a:rPr lang="pl-PL" dirty="0"/>
              <a:t>Skąd mogą się brać obecne problemy?: Silna kultura akademicka związana z odwoływaniem się do wielowiekowej tradycji; konflikt tradycja a nowoczesność to często sprzeczność między koncepcją uniwersytetu liberalnego i uniwersytetu przedsiębiorczego, a obecnie także z cechami uniwersytetu społecznie odpowiedzialnego; żadna nie może być w pełni </a:t>
            </a:r>
            <a:r>
              <a:rPr lang="pl-PL" dirty="0" err="1"/>
              <a:t>rezalizowana</a:t>
            </a:r>
            <a:r>
              <a:rPr lang="pl-PL" dirty="0"/>
              <a:t> przez różne ograniczenia (w tym regulacje prawne); </a:t>
            </a:r>
          </a:p>
          <a:p>
            <a:r>
              <a:rPr lang="pl-PL" dirty="0"/>
              <a:t>Sprzeczne oczekiwania różnych interesariuszy; dziedzictwo wielu wieków tradycji uniwersyteckich potęgujących sprzeczności;</a:t>
            </a:r>
          </a:p>
          <a:p>
            <a:r>
              <a:rPr lang="en-US" sz="2800" b="0" i="0" u="none" strike="noStrike" baseline="0" dirty="0">
                <a:latin typeface="CIDFont+F1"/>
              </a:rPr>
              <a:t>utilitarian goal, formulated as </a:t>
            </a:r>
            <a:r>
              <a:rPr lang="en-US" sz="2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2800" b="0" i="0" u="none" strike="noStrike" baseline="0" dirty="0">
                <a:latin typeface="CIDFont+F3"/>
              </a:rPr>
              <a:t> performance</a:t>
            </a:r>
            <a:endParaRPr lang="pl-PL" dirty="0"/>
          </a:p>
          <a:p>
            <a:r>
              <a:rPr lang="pl-PL" dirty="0"/>
              <a:t>W Polsce wiele złych skojarzeń z kolejnymi reformami szkolnictwa wyższego</a:t>
            </a:r>
          </a:p>
          <a:p>
            <a:r>
              <a:rPr lang="pl-PL" dirty="0"/>
              <a:t>Jednocześnie ogromny potencjał w Polsce dla szkolnictwa wyższego; stale utrzymujące się duże zainteresowanie studiowaniem</a:t>
            </a:r>
          </a:p>
          <a:p>
            <a:r>
              <a:rPr lang="pl-PL" dirty="0"/>
              <a:t>Jakość – trudna do zdefiniowania, szczególnie dla produktów tak wybitnie niematerialnych jak usługi edukacyjne. Jednak opracowano miary uznawane za standard w obszarze usług – w tym te odnoszące się do informacji zwrotnych pozyskiwanych od klientów (m. in. opinie, poziom satysfakcji, lojalność)</a:t>
            </a:r>
          </a:p>
          <a:p>
            <a:r>
              <a:rPr lang="pl-PL" dirty="0"/>
              <a:t>W odniesieniu do usług uczelni bardzo popularną miarą są wyniki rankingów (globalne, krajowe) – pozycja polskich uczelni w globalnych rankingach jest dalece niesatysfakcjonująca i nie koresponduje z potencjałem polskiej gospodarki i nauki</a:t>
            </a:r>
          </a:p>
          <a:p>
            <a:r>
              <a:rPr lang="pl-PL" dirty="0"/>
              <a:t>W zakresie zarządzania w ubiegłym wieku osiągnięto wiele w zakresie rozwoju zarówno teorii i praktyki (QI , QC, QA, QM / TQM)</a:t>
            </a:r>
          </a:p>
          <a:p>
            <a:r>
              <a:rPr lang="pl-PL" dirty="0"/>
              <a:t>TQM jest </a:t>
            </a:r>
            <a:r>
              <a:rPr lang="pl-PL" dirty="0" err="1"/>
              <a:t>kliento</a:t>
            </a:r>
            <a:r>
              <a:rPr lang="pl-PL" dirty="0"/>
              <a:t>-centryczny, ale kto jest klientem uniwersytetu? (student nie zawsze płaci za studia, beneficjentami efektów kształcenia są nie tylko studenci, itd.) -&gt; zatem trudno wprowadzić nowoczesne QM co potwierdzają liczne badania (TQM, Lean, </a:t>
            </a:r>
            <a:r>
              <a:rPr lang="pl-PL" dirty="0" err="1"/>
              <a:t>SixSigma</a:t>
            </a:r>
            <a:r>
              <a:rPr lang="pl-PL" dirty="0"/>
              <a:t>)</a:t>
            </a:r>
          </a:p>
          <a:p>
            <a:r>
              <a:rPr lang="pl-PL" dirty="0"/>
              <a:t>CAF – „QM” dla administracji publicznej – być może jest rozwiązaniem godnym uwagi? Nie ma zbyt wielu implementacji</a:t>
            </a:r>
          </a:p>
          <a:p>
            <a:r>
              <a:rPr lang="pl-PL" dirty="0"/>
              <a:t>Wymagania PKA – 10 kryteriów oceny – są dalekie od nowoczesnego zarządzania jakością</a:t>
            </a:r>
          </a:p>
          <a:p>
            <a:r>
              <a:rPr lang="pl-PL" dirty="0"/>
              <a:t>Wszelkie badania wskazują na kluczową rolę kierownictwa organizacji we wprowadzaniu zmian / nowoczesnego QM</a:t>
            </a:r>
          </a:p>
          <a:p>
            <a:r>
              <a:rPr lang="pl-PL" dirty="0"/>
              <a:t>ISO 21001:2018 – System zarządzania organizacją edukacyjną – w realiach uczelni w Polsce nowość, norma na wysokim poziomie ogólności, implementacja dla uczelni możliwa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narracji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l-PL" dirty="0"/>
              <a:t>ISO 21001:2018 – System zarządzania organizacją edukacyjną – w realiach uczelni w Polsce nowość, norma na wysokim poziomie ogólności, implementacja dla uczelni możliwa</a:t>
            </a:r>
          </a:p>
          <a:p>
            <a:r>
              <a:rPr lang="pl-PL" dirty="0"/>
              <a:t>Jeśli nie klient to może interesariusz?</a:t>
            </a:r>
          </a:p>
          <a:p>
            <a:r>
              <a:rPr lang="pl-PL" dirty="0"/>
              <a:t>W ramach badań przeanalizowałem rozwój definicji interesariuszy od najbardziej podstawowych (Freeman, 1984: może wpływać i może być pod wpływem”) własna definicja interesariuszy uczelni: </a:t>
            </a:r>
            <a:r>
              <a:rPr lang="pl-PL" i="1" dirty="0"/>
              <a:t>osoby lub grupy zainteresowane wysokim poziomem jakości efektów działań uczelni</a:t>
            </a:r>
          </a:p>
          <a:p>
            <a:r>
              <a:rPr lang="pl-PL" dirty="0"/>
              <a:t>W rezultacie badania literatury zaproponowałem listę możliwych interesariuszy uczelni (74 przykłady) – pomoc w analizie; przedstawiłem metody analizy interesariuszy wybrane jako przydatne do stosowania w kontekście uniwersytetów (np. wykres interesu i siły wpływu; diagram relacji interesariuszy; mapa </a:t>
            </a:r>
            <a:r>
              <a:rPr lang="pl-PL" dirty="0" err="1"/>
              <a:t>intersariuszy</a:t>
            </a:r>
            <a:r>
              <a:rPr lang="pl-PL" dirty="0"/>
              <a:t>; mapa atrakcyjności rozwiązań versus możliwości przyjęcia przez interesariuszy)</a:t>
            </a:r>
          </a:p>
          <a:p>
            <a:r>
              <a:rPr lang="pl-PL" dirty="0"/>
              <a:t>Badanie abstraktów 474 artykułów odnoszących się do interesariuszy uczelni wyższych (zapytanie do bazy </a:t>
            </a:r>
            <a:r>
              <a:rPr lang="pl-PL" dirty="0" err="1"/>
              <a:t>Scopus</a:t>
            </a:r>
            <a:r>
              <a:rPr lang="pl-PL" dirty="0"/>
              <a:t> „przytoczyć frazę”) – lista najczęściej wymienianych grup interesariuszy uczelni</a:t>
            </a:r>
          </a:p>
          <a:p>
            <a:r>
              <a:rPr lang="pl-PL" dirty="0"/>
              <a:t>Rezultaty analiz </a:t>
            </a:r>
            <a:r>
              <a:rPr lang="pl-PL" dirty="0" err="1"/>
              <a:t>wiażą</a:t>
            </a:r>
            <a:r>
              <a:rPr lang="pl-PL" dirty="0"/>
              <a:t> się też ze wskazówkami dla zarządzających odnośnie do kształtowania relacji z poszczególnymi grupami interesariuszy (np. </a:t>
            </a:r>
            <a:r>
              <a:rPr lang="pl-PL" i="1" dirty="0"/>
              <a:t>kreatorzy warunków</a:t>
            </a:r>
            <a:r>
              <a:rPr lang="pl-PL" dirty="0"/>
              <a:t> – utrzymaj satysfakcję; </a:t>
            </a:r>
            <a:r>
              <a:rPr lang="pl-PL" i="1" dirty="0"/>
              <a:t>gracze</a:t>
            </a:r>
            <a:r>
              <a:rPr lang="pl-PL" dirty="0"/>
              <a:t> – uważnie zarządzaj; </a:t>
            </a:r>
            <a:r>
              <a:rPr lang="pl-PL" i="1" dirty="0"/>
              <a:t>podmioty</a:t>
            </a:r>
            <a:r>
              <a:rPr lang="pl-PL" dirty="0"/>
              <a:t> – informuj; </a:t>
            </a:r>
            <a:r>
              <a:rPr lang="pl-PL" i="1" dirty="0"/>
              <a:t>tłum</a:t>
            </a:r>
            <a:r>
              <a:rPr lang="pl-PL" dirty="0"/>
              <a:t> - monitoruj)</a:t>
            </a:r>
          </a:p>
          <a:p>
            <a:r>
              <a:rPr lang="pl-PL" dirty="0"/>
              <a:t>Czy określać jakość przy pomocy pomiaru satysfakcji interesariuszy? Wskazówka: ISO 21001:2018 – zawiera bardzo wiele odniesień do „grup zainteresowanych” i badania ich opinii, w tym satysfakcji</a:t>
            </a:r>
          </a:p>
          <a:p>
            <a:r>
              <a:rPr lang="pl-PL" dirty="0"/>
              <a:t>W związku z tym postawiłem następujące pytania badawcze: </a:t>
            </a:r>
            <a:br>
              <a:rPr lang="pl-PL" dirty="0"/>
            </a:br>
            <a:r>
              <a:rPr lang="pl-PL" dirty="0"/>
              <a:t>W badaniu jakościowym przeprowadzonym wśród 33 respondentów (dobór celowy) większość wskazała studentów i absolwentów jako najistotniejszych interesariuszy – jednak opinie były bardzo zróżnicowane w zależności od tego jak silne były związku respondentów z procesami zarządzania uczelniami (słabo związani – istotne tylko efekty kształcenia; silnie związani – dostrzeganie szerszego kontekstu) [przytoczyć różne opinie nt. celów uczelni; tabelka ze statystyką wskazań z komentarzem, że to tylko pomocnicza metoda do oceny]</a:t>
            </a:r>
          </a:p>
          <a:p>
            <a:r>
              <a:rPr lang="pl-PL" dirty="0"/>
              <a:t>Weryfikacja hipotez badawczych na podstawie wyników badań ilościowych: ankieta (nielosowa metoda doboru grupy badawczej – metoda kuli śnieżnej) –133 respondentów [rys. 30]; oraz badań analitycznych na podstawie wyników ELA i rankingów oraz własnego badania:</a:t>
            </a:r>
          </a:p>
          <a:p>
            <a:pPr lvl="1"/>
            <a:r>
              <a:rPr lang="pl-PL" dirty="0"/>
              <a:t>Hipotezy pomocnicze ze względu na ograniczenia badania (efekt - brak reprezentatywności dla większości grup interesariuszy)</a:t>
            </a:r>
          </a:p>
          <a:p>
            <a:pPr lvl="1"/>
            <a:r>
              <a:rPr lang="pl-PL" dirty="0"/>
              <a:t>Potwierdzone korelacje: H2d → pomiędzy zarobkami po 3 latach, a satysfakcją z usług uczelni; hipoteza H3a</a:t>
            </a:r>
            <a:r>
              <a:rPr lang="pl-PL" b="1" dirty="0"/>
              <a:t>’</a:t>
            </a:r>
            <a:r>
              <a:rPr lang="pl-PL" dirty="0"/>
              <a:t> ze względu na zaobserwowaną odwrotną relację → stopa zatrudnienia absolwentów uczelni technicznych po roku </a:t>
            </a:r>
            <a:r>
              <a:rPr lang="pl-PL" b="1" dirty="0"/>
              <a:t>niższa</a:t>
            </a:r>
            <a:r>
              <a:rPr lang="pl-PL" dirty="0"/>
              <a:t> niż absolwentów pozostałych uczelni; H3d → średnie zarobki absolwentów uczelni technicznych po trzech latach wyższe niż absolwentów pozostałych uczelni; H3f → IWRA po 3 latach dla absolwentów uczelni technicznych wyższe niż dla absolwentów pozostałych uczelni; H4 → wyniki IWRA po 3 latach dla absolwentów uczelni technicznych pozytywnie skorelowane z wynikami rankingu Perspektywy</a:t>
            </a:r>
          </a:p>
          <a:p>
            <a:r>
              <a:rPr lang="pl-PL" dirty="0"/>
              <a:t>Cel utylitarny: SSDQM – Model Doskonalenia Systemu Zarządzania Jakością Uczelni Inspirowany Satysfakcją Interesariuszy (</a:t>
            </a:r>
            <a:r>
              <a:rPr lang="en-US" dirty="0"/>
              <a:t>Stakeholders Satisfaction Driven Quality Management</a:t>
            </a:r>
            <a:r>
              <a:rPr lang="pl-PL" dirty="0"/>
              <a:t> </a:t>
            </a:r>
            <a:r>
              <a:rPr lang="en-US" dirty="0"/>
              <a:t>Model</a:t>
            </a:r>
            <a:r>
              <a:rPr lang="pl-PL" dirty="0"/>
              <a:t>) → przeanalizowałem jak to wspiera wdrażanie ISO21001:2018 oraz wymagań PKA</a:t>
            </a:r>
          </a:p>
          <a:p>
            <a:r>
              <a:rPr lang="pl-PL" dirty="0"/>
              <a:t>Etap 7 – dwie ścieżki postępowania oddzielnie dla metod zwinnych oraz kaskadowych (projektowych) wraz z rekomendacjami do tego kiedy jakie stosować</a:t>
            </a:r>
          </a:p>
          <a:p>
            <a:r>
              <a:rPr lang="pl-PL" dirty="0"/>
              <a:t>Zestaw potwierdzonych statystycznie wskaźników wartych do stosowania przy badaniu efektów działania uczelni techniczny oraz efektów wdrażanych usprawnień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E5F9-035B-2C34-40AF-0B50B13F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899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obronę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strike="sngStrike" dirty="0"/>
              <a:t>rys. 1 teoria zarządzania jakością – </a:t>
            </a:r>
            <a:r>
              <a:rPr lang="pl-PL" strike="sngStrike" dirty="0" err="1"/>
              <a:t>kliento</a:t>
            </a:r>
            <a:r>
              <a:rPr lang="pl-PL" strike="sngStrike" dirty="0"/>
              <a:t>-centryzm</a:t>
            </a:r>
          </a:p>
          <a:p>
            <a:r>
              <a:rPr lang="pl-PL" strike="sngStrike" dirty="0"/>
              <a:t>rys. 2 „cykliczność” zmian koncepcji uniwersytetu</a:t>
            </a:r>
          </a:p>
          <a:p>
            <a:r>
              <a:rPr lang="pl-PL" strike="sngStrike" dirty="0"/>
              <a:t>rys. 13 do ilustracji sprzecznych interesów – wspomnieć o opracowanej liście przykładów sprzecznych interesów – tab. ?</a:t>
            </a:r>
          </a:p>
          <a:p>
            <a:r>
              <a:rPr lang="pl-PL" dirty="0"/>
              <a:t>geniusz „i” zamiast tyranii „albo” str. 55]</a:t>
            </a:r>
          </a:p>
          <a:p>
            <a:r>
              <a:rPr lang="pl-PL" dirty="0"/>
              <a:t>model Cronina – jakość a satysfakcja rys. 18]</a:t>
            </a:r>
          </a:p>
          <a:p>
            <a:r>
              <a:rPr lang="pl-PL" dirty="0"/>
              <a:t>wiele miar CFM do pomiaru jakości usług i nie tylko – polegających na pomiarze opinii/satysfakcji/informacji zwrotnej klientów]</a:t>
            </a:r>
          </a:p>
          <a:p>
            <a:r>
              <a:rPr lang="pl-PL" dirty="0"/>
              <a:t>autorski ranking RV250 – zintegrowany ranking na podstawie najważniejszych globalnych rankingów</a:t>
            </a:r>
          </a:p>
          <a:p>
            <a:r>
              <a:rPr lang="pl-PL" dirty="0"/>
              <a:t>CAF – diagram – oraz </a:t>
            </a:r>
            <a:r>
              <a:rPr lang="pl-PL" dirty="0" err="1"/>
              <a:t>QualHE</a:t>
            </a:r>
            <a:r>
              <a:rPr lang="pl-PL" dirty="0"/>
              <a:t> prof. </a:t>
            </a:r>
            <a:r>
              <a:rPr lang="pl-PL" dirty="0" err="1"/>
              <a:t>Grudowskiego</a:t>
            </a:r>
            <a:r>
              <a:rPr lang="pl-PL" dirty="0"/>
              <a:t> jako przykład koncepcji integrujących dorobek nowoczesnych metod QM dla szkolnictwa wyższego</a:t>
            </a:r>
          </a:p>
          <a:p>
            <a:r>
              <a:rPr lang="pl-PL" dirty="0"/>
              <a:t>Podejście do jakości w polskim systemie – tab. 36.</a:t>
            </a:r>
          </a:p>
          <a:p>
            <a:r>
              <a:rPr lang="pl-PL" dirty="0"/>
              <a:t>Bariery wdrażania QM (Lean </a:t>
            </a:r>
            <a:r>
              <a:rPr lang="pl-PL" dirty="0" err="1"/>
              <a:t>SixSigma</a:t>
            </a:r>
            <a:r>
              <a:rPr lang="pl-PL" dirty="0"/>
              <a:t>) na uczelniach</a:t>
            </a:r>
          </a:p>
          <a:p>
            <a:r>
              <a:rPr lang="pl-PL" dirty="0"/>
              <a:t>Rola kultury organizacyjnej; kultury jakości (tab. 40 – regeneracji)? ; dojrzałość kultury organizacyjnej? (tab. 41 typ D zintegrowana)</a:t>
            </a:r>
          </a:p>
          <a:p>
            <a:r>
              <a:rPr lang="pl-PL" dirty="0"/>
              <a:t>Interesariusze: tab. 51</a:t>
            </a:r>
          </a:p>
          <a:p>
            <a:r>
              <a:rPr lang="pl-PL" dirty="0"/>
              <a:t>Edukacyjny łańcuch dostaw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7F28-D658-62E5-6D23-E2D5864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41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2E52-2C34-5D43-D9A0-F97E73020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D0E2F-995B-4010-9501-BDB9F6BA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koncepcjach uniwersytetu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97F5E1-4FDF-8E25-1565-AFADBA0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09BB2A-EC85-660C-037E-DE4BCCEBA79C}"/>
              </a:ext>
            </a:extLst>
          </p:cNvPr>
          <p:cNvSpPr txBox="1"/>
          <p:nvPr/>
        </p:nvSpPr>
        <p:spPr>
          <a:xfrm>
            <a:off x="7122386" y="5946130"/>
            <a:ext cx="39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 Cwynar, 2005; De </a:t>
            </a:r>
            <a:r>
              <a:rPr lang="pl-PL" sz="1200" dirty="0" err="1"/>
              <a:t>Ridder-Symoens</a:t>
            </a:r>
            <a:r>
              <a:rPr lang="pl-PL" sz="1200" dirty="0"/>
              <a:t>, 2020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2CF7E-75DD-BCDF-4424-BEADBBC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A9C8F-8406-6195-D4CE-6D0F723D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5" y="1584138"/>
            <a:ext cx="6031109" cy="51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EC187-A11A-B519-3209-BC9B1F3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sprzecznych interesów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ACDDB-93A9-15D0-5528-E83A514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pole tekstowe 11">
            <a:extLst>
              <a:ext uri="{FF2B5EF4-FFF2-40B4-BE49-F238E27FC236}">
                <a16:creationId xmlns:a16="http://schemas.microsoft.com/office/drawing/2014/main" id="{3B6EF422-0C08-1440-62F5-F70B3F42E972}"/>
              </a:ext>
            </a:extLst>
          </p:cNvPr>
          <p:cNvSpPr txBox="1"/>
          <p:nvPr/>
        </p:nvSpPr>
        <p:spPr>
          <a:xfrm>
            <a:off x="3160183" y="6346153"/>
            <a:ext cx="587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</a:t>
            </a:r>
            <a:r>
              <a:rPr lang="en-GB" sz="1200" dirty="0"/>
              <a:t> </a:t>
            </a:r>
            <a:r>
              <a:rPr lang="en-GB" sz="1200" dirty="0" err="1"/>
              <a:t>Leja</a:t>
            </a:r>
            <a:r>
              <a:rPr lang="en-GB" sz="1200" dirty="0"/>
              <a:t>, 2019, s. 13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82D832-CC46-F562-B860-AA104EFE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4" y="1825625"/>
            <a:ext cx="8114959" cy="4500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EEF07-AACA-BE0D-7BD6-1B1B2B4542A9}"/>
              </a:ext>
            </a:extLst>
          </p:cNvPr>
          <p:cNvSpPr txBox="1"/>
          <p:nvPr/>
        </p:nvSpPr>
        <p:spPr>
          <a:xfrm>
            <a:off x="9150133" y="1834936"/>
            <a:ext cx="2608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zachód: środki publiczne, a zyski prywatne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 rodzaje oporu wobec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27 przykładów sprzeczności interesów – pomocniczo przy analizach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jakość edukacji?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100" dirty="0">
                <a:solidFill>
                  <a:srgbClr val="181818"/>
                </a:solidFill>
              </a:rPr>
              <a:t>Usługi edukacyjne: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Hiper niematerialne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Silnie zależne od udziału „klienta”</a:t>
            </a:r>
          </a:p>
          <a:p>
            <a:pPr lvl="1"/>
            <a:r>
              <a:rPr lang="pl-PL" sz="2300" b="0" i="0" dirty="0">
                <a:solidFill>
                  <a:srgbClr val="181818"/>
                </a:solidFill>
                <a:effectLst/>
              </a:rPr>
              <a:t>Skomplikowana struktura relacji</a:t>
            </a:r>
          </a:p>
          <a:p>
            <a:pPr lvl="1"/>
            <a:endParaRPr lang="pl-PL" sz="3100" b="0" i="0" u="none" strike="noStrike" baseline="0" dirty="0">
              <a:highlight>
                <a:srgbClr val="FFFF00"/>
              </a:highlight>
            </a:endParaRPr>
          </a:p>
          <a:p>
            <a:pPr algn="l"/>
            <a:r>
              <a:rPr lang="pl-PL" sz="3100" b="0" i="0" u="none" strike="noStrike" baseline="0" dirty="0"/>
              <a:t>Jakość edukacji</a:t>
            </a:r>
            <a:r>
              <a:rPr lang="en-GB" sz="3100" b="0" i="0" u="none" strike="noStrike" baseline="0" dirty="0"/>
              <a:t>:</a:t>
            </a:r>
            <a:endParaRPr lang="pl-PL" sz="3100" b="0" i="0" u="none" strike="noStrike" baseline="0" dirty="0"/>
          </a:p>
          <a:p>
            <a:pPr algn="l"/>
            <a:endParaRPr lang="pl-PL" sz="3100" dirty="0"/>
          </a:p>
          <a:p>
            <a:pPr algn="l"/>
            <a:endParaRPr lang="pl-PL" sz="3100" dirty="0"/>
          </a:p>
          <a:p>
            <a:pPr marL="0" indent="0" algn="l">
              <a:buNone/>
            </a:pPr>
            <a:endParaRPr lang="pl-PL" sz="3100" dirty="0"/>
          </a:p>
          <a:p>
            <a:pPr algn="l"/>
            <a:r>
              <a:rPr lang="en-GB" sz="3100" dirty="0"/>
              <a:t>CFM (</a:t>
            </a:r>
            <a:r>
              <a:rPr lang="en-GB" sz="3100" i="1" dirty="0"/>
              <a:t>Customer Feedback Measures</a:t>
            </a:r>
            <a:r>
              <a:rPr lang="en-GB" sz="3100" dirty="0"/>
              <a:t>) – NPS, </a:t>
            </a:r>
            <a:r>
              <a:rPr lang="pl-PL" sz="3100" b="1" dirty="0"/>
              <a:t>satysfakcja</a:t>
            </a:r>
            <a:r>
              <a:rPr lang="en-GB" sz="3100" dirty="0"/>
              <a:t>, </a:t>
            </a:r>
            <a:r>
              <a:rPr lang="pl-PL" sz="3100" dirty="0"/>
              <a:t>lojalność</a:t>
            </a:r>
            <a:r>
              <a:rPr lang="en-GB" sz="3100" dirty="0"/>
              <a:t>, </a:t>
            </a:r>
            <a:r>
              <a:rPr lang="pl-PL" sz="3100" dirty="0" err="1"/>
              <a:t>itd</a:t>
            </a:r>
            <a:r>
              <a:rPr lang="en-GB" sz="3100" dirty="0"/>
              <a:t>.</a:t>
            </a:r>
          </a:p>
          <a:p>
            <a:pPr algn="l"/>
            <a:r>
              <a:rPr lang="pl-PL" sz="3100" dirty="0"/>
              <a:t>Rankingi</a:t>
            </a:r>
            <a:r>
              <a:rPr lang="en-GB" sz="3100" dirty="0"/>
              <a:t> – </a:t>
            </a:r>
            <a:r>
              <a:rPr lang="pl-PL" sz="3100" dirty="0"/>
              <a:t>odległe pozycje polskich uniwersytetów</a:t>
            </a:r>
            <a:r>
              <a:rPr lang="en-GB" sz="3100" dirty="0"/>
              <a:t> – </a:t>
            </a:r>
            <a:r>
              <a:rPr lang="pl-PL" sz="3100" dirty="0"/>
              <a:t>nieadekwatne do potencjału polskiej gospodarki</a:t>
            </a:r>
            <a:endParaRPr lang="en-GB" sz="3100" b="0" i="0" u="none" strike="noStrike" baseline="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0767E45-FAD7-2F11-D2D5-2402BC8C858F}"/>
              </a:ext>
            </a:extLst>
          </p:cNvPr>
          <p:cNvSpPr/>
          <p:nvPr/>
        </p:nvSpPr>
        <p:spPr>
          <a:xfrm>
            <a:off x="5016000" y="1442650"/>
            <a:ext cx="6480000" cy="1973194"/>
          </a:xfrm>
          <a:prstGeom prst="horizontalScroll">
            <a:avLst>
              <a:gd name="adj" fmla="val 6902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“</a:t>
            </a:r>
            <a:r>
              <a:rPr lang="pl-PL" sz="1600" b="0" i="1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Jakość... wiesz i nie wiesz, co to jest. To jest zaś sprzeczność sama w sobie. Ale przecież pewne rzeczy są lepsze od innych, czyli mają lepszą jakość. Spróbuj jednak powiedzieć, czym jest jakość w oderwaniu od przedmiotów, których jest właściwością, wtedy wszystko pęka jak bańka mydlana</a:t>
            </a: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”</a:t>
            </a:r>
            <a:endParaRPr lang="pl-PL" sz="1600" b="0" i="0" dirty="0">
              <a:solidFill>
                <a:srgbClr val="181818"/>
              </a:solidFill>
              <a:effectLst/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100" b="0" i="0" dirty="0">
                <a:solidFill>
                  <a:srgbClr val="181818"/>
                </a:solidFill>
                <a:effectLst/>
              </a:rPr>
              <a:t>Robert M. Pirsig, 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Zen i sztuka oporządzania motocykla</a:t>
            </a:r>
            <a:endParaRPr lang="pl-PL" sz="1200" dirty="0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B8D49D25-B875-347A-5328-3FB5C98CCA85}"/>
              </a:ext>
            </a:extLst>
          </p:cNvPr>
          <p:cNvSpPr/>
          <p:nvPr/>
        </p:nvSpPr>
        <p:spPr>
          <a:xfrm>
            <a:off x="696000" y="3539998"/>
            <a:ext cx="10800000" cy="1384384"/>
          </a:xfrm>
          <a:prstGeom prst="horizontalScroll">
            <a:avLst/>
          </a:prstGeom>
          <a:solidFill>
            <a:srgbClr val="D6EAF8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stopień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spełnienia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wymagań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dotyczących procesu </a:t>
            </a:r>
            <a:r>
              <a:rPr lang="pl-PL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kształcenia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i jego efektów, formułowanych przez interesariuszy (</a:t>
            </a:r>
            <a:r>
              <a:rPr lang="pl-PL" b="0" i="1" dirty="0" err="1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stakeholders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), przy uwzględnieniu uwarunkowań wewnętrznych i zewnętrznych</a:t>
            </a:r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ctr">
              <a:spcBef>
                <a:spcPts val="600"/>
              </a:spcBef>
            </a:pPr>
            <a:r>
              <a:rPr lang="en-US" sz="1100" b="0" i="0" dirty="0" err="1">
                <a:solidFill>
                  <a:srgbClr val="181818"/>
                </a:solidFill>
                <a:effectLst/>
              </a:rPr>
              <a:t>Grudowski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&amp; Lewandowski,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 Pojęcie jakości kształcenia i uwarunkowania jej kwantyfikacji w uczelniach wyższych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Zarządzanie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Finanse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nr 3,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cz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. 1, 2012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CB7240E-A730-AE43-6D20-BFAE353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4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zarządzanie jakością edukacji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rgbClr val="181818"/>
                </a:solidFill>
              </a:rPr>
              <a:t>Systemy zarządzania jakością są </a:t>
            </a:r>
            <a:br>
              <a:rPr lang="pl-PL" dirty="0">
                <a:solidFill>
                  <a:srgbClr val="181818"/>
                </a:solidFill>
              </a:rPr>
            </a:br>
            <a:r>
              <a:rPr lang="pl-PL" b="1" dirty="0" err="1">
                <a:solidFill>
                  <a:srgbClr val="181818"/>
                </a:solidFill>
              </a:rPr>
              <a:t>kliento</a:t>
            </a:r>
            <a:r>
              <a:rPr lang="pl-PL" b="1" dirty="0">
                <a:solidFill>
                  <a:srgbClr val="181818"/>
                </a:solidFill>
              </a:rPr>
              <a:t>-centryczne</a:t>
            </a:r>
          </a:p>
          <a:p>
            <a:r>
              <a:rPr lang="pl-PL" sz="2600" dirty="0">
                <a:solidFill>
                  <a:srgbClr val="181818"/>
                </a:solidFill>
              </a:rPr>
              <a:t>Kto jest klientem uczelni?</a:t>
            </a:r>
          </a:p>
          <a:p>
            <a:r>
              <a:rPr lang="pl-PL" sz="2600" b="0" i="0" dirty="0">
                <a:solidFill>
                  <a:srgbClr val="181818"/>
                </a:solidFill>
                <a:effectLst/>
              </a:rPr>
              <a:t>Nieudane implementacje </a:t>
            </a:r>
            <a:r>
              <a:rPr lang="en-GB" sz="2600" dirty="0">
                <a:solidFill>
                  <a:srgbClr val="181818"/>
                </a:solidFill>
              </a:rPr>
              <a:t>TQM, Lean </a:t>
            </a:r>
            <a:r>
              <a:rPr lang="pl-PL" dirty="0">
                <a:solidFill>
                  <a:srgbClr val="181818"/>
                </a:solidFill>
              </a:rPr>
              <a:t>lub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en-GB" sz="2600" dirty="0" err="1">
                <a:solidFill>
                  <a:srgbClr val="181818"/>
                </a:solidFill>
              </a:rPr>
              <a:t>SixSigma</a:t>
            </a:r>
            <a:r>
              <a:rPr lang="pl-PL" sz="2600" dirty="0">
                <a:solidFill>
                  <a:srgbClr val="181818"/>
                </a:solidFill>
              </a:rPr>
              <a:t> na uczelniach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dirty="0">
                <a:solidFill>
                  <a:srgbClr val="181818"/>
                </a:solidFill>
              </a:rPr>
              <a:t>CAF (</a:t>
            </a:r>
            <a:r>
              <a:rPr lang="en-GB" sz="2600" i="1" dirty="0">
                <a:solidFill>
                  <a:srgbClr val="181818"/>
                </a:solidFill>
              </a:rPr>
              <a:t>Common Assessment Framework)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Wspólna Metoda Oceny </a:t>
            </a:r>
            <a:br>
              <a:rPr lang="pl-PL" sz="2600" dirty="0">
                <a:solidFill>
                  <a:srgbClr val="181818"/>
                </a:solidFill>
              </a:rPr>
            </a:br>
            <a:r>
              <a:rPr lang="pl-PL" sz="2600" dirty="0">
                <a:solidFill>
                  <a:srgbClr val="181818"/>
                </a:solidFill>
              </a:rPr>
              <a:t>dla instytucji publicznych</a:t>
            </a:r>
            <a:r>
              <a:rPr lang="en-GB" sz="2600" dirty="0">
                <a:solidFill>
                  <a:srgbClr val="181818"/>
                </a:solidFill>
              </a:rPr>
              <a:t> – </a:t>
            </a:r>
            <a:r>
              <a:rPr lang="pl-PL" sz="2600" dirty="0">
                <a:solidFill>
                  <a:srgbClr val="181818"/>
                </a:solidFill>
              </a:rPr>
              <a:t>bliskie idei zarządzania jakością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PKA (</a:t>
            </a:r>
            <a:r>
              <a:rPr lang="pl-PL" sz="2600" i="1" dirty="0">
                <a:solidFill>
                  <a:srgbClr val="181818"/>
                </a:solidFill>
              </a:rPr>
              <a:t>Państwowa Komisja Akredytacyjna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) – 10 </a:t>
            </a:r>
            <a:r>
              <a:rPr lang="pl-PL" sz="2600" b="0" i="0" dirty="0">
                <a:solidFill>
                  <a:srgbClr val="181818"/>
                </a:solidFill>
                <a:effectLst/>
              </a:rPr>
              <a:t>kryteriów jakości</a:t>
            </a:r>
            <a:br>
              <a:rPr lang="pl-PL" sz="2600" b="0" i="0" dirty="0">
                <a:solidFill>
                  <a:srgbClr val="181818"/>
                </a:solidFill>
                <a:effectLst/>
              </a:rPr>
            </a:br>
            <a:r>
              <a:rPr lang="en-GB" sz="2600" b="0" i="0" dirty="0">
                <a:solidFill>
                  <a:srgbClr val="181818"/>
                </a:solidFill>
                <a:effectLst/>
              </a:rPr>
              <a:t> – </a:t>
            </a:r>
            <a:r>
              <a:rPr lang="pl-PL" dirty="0">
                <a:solidFill>
                  <a:srgbClr val="181818"/>
                </a:solidFill>
              </a:rPr>
              <a:t>daleko od idei zarządzania jakością</a:t>
            </a:r>
            <a:endParaRPr lang="en-GB" sz="2600" b="0" i="0" dirty="0">
              <a:solidFill>
                <a:srgbClr val="181818"/>
              </a:solidFill>
              <a:effectLst/>
            </a:endParaRPr>
          </a:p>
          <a:p>
            <a:r>
              <a:rPr lang="pl-PL" dirty="0">
                <a:solidFill>
                  <a:srgbClr val="181818"/>
                </a:solidFill>
              </a:rPr>
              <a:t>Kluczowa rola liderów organizacji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ISO </a:t>
            </a:r>
            <a:r>
              <a:rPr lang="en-GB" sz="2600" dirty="0">
                <a:solidFill>
                  <a:srgbClr val="181818"/>
                </a:solidFill>
              </a:rPr>
              <a:t>21001:2018 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–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System zarządzania organizacją edukacyjną</a:t>
            </a:r>
            <a:endParaRPr lang="en-GB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221825B-B07B-DF61-C34D-74AAA5803C91}"/>
              </a:ext>
            </a:extLst>
          </p:cNvPr>
          <p:cNvSpPr/>
          <p:nvPr/>
        </p:nvSpPr>
        <p:spPr>
          <a:xfrm>
            <a:off x="5858730" y="1379813"/>
            <a:ext cx="5688992" cy="1708340"/>
          </a:xfrm>
          <a:prstGeom prst="horizontalScroll">
            <a:avLst>
              <a:gd name="adj" fmla="val 8378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1900’s → QI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Kontrola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Inspection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1920’s → QC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Sterowanie jakością 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Control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1960’s → QA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Zapewnianie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Assurance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1980’s → QM / TQM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Kompleksowe zarządzanie jakością (</a:t>
            </a:r>
            <a:r>
              <a:rPr lang="en-GB" sz="16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Total Quality Management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043F-DBD1-68AC-9F1E-6D37873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9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6C596-948F-F80E-E9EE-EE1A73CC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6" y="2611071"/>
            <a:ext cx="5308473" cy="216313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jeśli nie klient to interesariusz</a:t>
            </a:r>
            <a:r>
              <a:rPr lang="en-GB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400" dirty="0">
                <a:solidFill>
                  <a:srgbClr val="181818"/>
                </a:solidFill>
              </a:rPr>
              <a:t>Teorie interesariuszy od lat 60. XX w.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Interesariusz</a:t>
            </a:r>
            <a:r>
              <a:rPr lang="en-GB" sz="2400" dirty="0">
                <a:solidFill>
                  <a:srgbClr val="181818"/>
                </a:solidFill>
              </a:rPr>
              <a:t> – „</a:t>
            </a:r>
            <a:r>
              <a:rPr lang="pl-PL" sz="2400" dirty="0">
                <a:solidFill>
                  <a:srgbClr val="181818"/>
                </a:solidFill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</a:rPr>
              <a:t>” </a:t>
            </a:r>
            <a:r>
              <a:rPr lang="en-GB" sz="1800" b="1" dirty="0">
                <a:solidFill>
                  <a:srgbClr val="181818"/>
                </a:solidFill>
              </a:rPr>
              <a:t>Freeman (1984)</a:t>
            </a:r>
          </a:p>
          <a:p>
            <a:r>
              <a:rPr lang="pl-PL" sz="2400" b="0" i="0" dirty="0">
                <a:solidFill>
                  <a:srgbClr val="181818"/>
                </a:solidFill>
                <a:effectLst/>
              </a:rPr>
              <a:t>Po analizie abstraktów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 474 art</a:t>
            </a:r>
            <a:r>
              <a:rPr lang="pl-PL" sz="2400" b="0" i="0" dirty="0" err="1">
                <a:solidFill>
                  <a:srgbClr val="181818"/>
                </a:solidFill>
                <a:effectLst/>
              </a:rPr>
              <a:t>ykułów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:</a:t>
            </a:r>
          </a:p>
          <a:p>
            <a:r>
              <a:rPr lang="pl-PL" sz="2400" dirty="0">
                <a:solidFill>
                  <a:srgbClr val="181818"/>
                </a:solidFill>
              </a:rPr>
              <a:t>Metody analizy interesariuszy</a:t>
            </a:r>
            <a:r>
              <a:rPr lang="en-GB" sz="2400" dirty="0">
                <a:solidFill>
                  <a:srgbClr val="181818"/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 interes – siła</a:t>
            </a:r>
            <a:endParaRPr lang="en-GB" sz="2000" dirty="0">
              <a:solidFill>
                <a:srgbClr val="181818"/>
              </a:solidFill>
            </a:endParaRP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Diagramy relacji</a:t>
            </a: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Mapa atrakcyjności rozwiązań versus możliwości </a:t>
            </a:r>
            <a:br>
              <a:rPr lang="pl-PL" sz="2100" dirty="0">
                <a:solidFill>
                  <a:srgbClr val="181818"/>
                </a:solidFill>
              </a:rPr>
            </a:br>
            <a:r>
              <a:rPr lang="pl-PL" sz="2100" dirty="0">
                <a:solidFill>
                  <a:srgbClr val="181818"/>
                </a:solidFill>
              </a:rPr>
              <a:t>przyjęcia przez interesariuszy</a:t>
            </a:r>
            <a:endParaRPr lang="en-GB" sz="2100" dirty="0">
              <a:solidFill>
                <a:srgbClr val="181818"/>
              </a:solidFill>
            </a:endParaRP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Mapy interesariuszy</a:t>
            </a:r>
            <a:endParaRPr lang="en-GB" sz="21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Rekomendacje dla zarządzających na podstawie wyników analiz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Czy mierzyć jakość jako satysfakcję interesariuszy?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5693-37E4-F7BC-02D8-69AD48FF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27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C642AA-BBB1-C5FF-0497-D4ADDBFCE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10" y="4410000"/>
            <a:ext cx="6384090" cy="244800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 – 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interesariuszy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  <a:endParaRPr lang="en-GB" i="1" dirty="0"/>
          </a:p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(</a:t>
            </a:r>
            <a:r>
              <a:rPr lang="en-GB" b="1" dirty="0"/>
              <a:t>↑</a:t>
            </a:r>
            <a:r>
              <a:rPr lang="en-GB" dirty="0"/>
              <a:t>)</a:t>
            </a:r>
            <a:r>
              <a:rPr lang="pl-PL" dirty="0"/>
              <a:t> interesariuszy</a:t>
            </a:r>
            <a:endParaRPr lang="en-GB" dirty="0"/>
          </a:p>
          <a:p>
            <a:r>
              <a:rPr lang="pl-PL" dirty="0"/>
              <a:t>Kto jest najistotniejszym</a:t>
            </a:r>
            <a:br>
              <a:rPr lang="pl-PL" dirty="0"/>
            </a:br>
            <a:r>
              <a:rPr lang="pl-PL" dirty="0"/>
              <a:t>interesariuszem?</a:t>
            </a: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E3645C-BBA2-5858-7740-5D8EDFD5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21018"/>
              </p:ext>
            </p:extLst>
          </p:nvPr>
        </p:nvGraphicFramePr>
        <p:xfrm>
          <a:off x="9936000" y="900000"/>
          <a:ext cx="2268000" cy="265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 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 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samorządowe</a:t>
                      </a:r>
                      <a:endParaRPr lang="pl-PL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2139</TotalTime>
  <Words>3342</Words>
  <Application>Microsoft Office PowerPoint</Application>
  <PresentationFormat>Widescreen</PresentationFormat>
  <Paragraphs>277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Century Schoolbook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Teoria zarządzania jakością</vt:lpstr>
      <vt:lpstr>Zmiany w koncepcjach uniwersytetu</vt:lpstr>
      <vt:lpstr>Istotne współcześnie koncepcje</vt:lpstr>
      <vt:lpstr>Środowisko sprzecznych interesów</vt:lpstr>
      <vt:lpstr>Czym jest jakość edukacji?</vt:lpstr>
      <vt:lpstr>Czym jest zarządzanie jakością edukacji</vt:lpstr>
      <vt:lpstr>Czy jeśli nie klient to interesariusz?</vt:lpstr>
      <vt:lpstr>Pytania badawcze – wywiady </vt:lpstr>
      <vt:lpstr>Weryfikacja hipotez – badania ilościowe</vt:lpstr>
      <vt:lpstr>Weryfikacja hipotez 1/2</vt:lpstr>
      <vt:lpstr>Weryfikacja hipotez 2/2</vt:lpstr>
      <vt:lpstr>Proponowane narzędzie - SSDQM</vt:lpstr>
      <vt:lpstr>Zestaw wskaźników wspierających implementację SSDQM na uczelni technicznej</vt:lpstr>
      <vt:lpstr>Podsumowanie</vt:lpstr>
      <vt:lpstr>Literatura</vt:lpstr>
      <vt:lpstr>Plan narracji 1/2</vt:lpstr>
      <vt:lpstr>Plan narracji 2/2</vt:lpstr>
      <vt:lpstr>Na obronę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21</cp:revision>
  <dcterms:created xsi:type="dcterms:W3CDTF">2024-09-06T06:15:37Z</dcterms:created>
  <dcterms:modified xsi:type="dcterms:W3CDTF">2024-11-26T15:20:33Z</dcterms:modified>
</cp:coreProperties>
</file>