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76" r:id="rId2"/>
    <p:sldId id="262" r:id="rId3"/>
    <p:sldId id="280" r:id="rId4"/>
    <p:sldId id="281" r:id="rId5"/>
    <p:sldId id="264" r:id="rId6"/>
    <p:sldId id="265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59" r:id="rId15"/>
    <p:sldId id="261" r:id="rId16"/>
    <p:sldId id="260" r:id="rId17"/>
    <p:sldId id="274" r:id="rId18"/>
    <p:sldId id="266" r:id="rId19"/>
    <p:sldId id="279" r:id="rId20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67"/>
    <a:srgbClr val="E0E0E0"/>
    <a:srgbClr val="D6EAF8"/>
    <a:srgbClr val="EADAB8"/>
    <a:srgbClr val="DABE82"/>
    <a:srgbClr val="E8D3B9"/>
    <a:srgbClr val="C4A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7" autoAdjust="0"/>
  </p:normalViewPr>
  <p:slideViewPr>
    <p:cSldViewPr snapToGrid="0">
      <p:cViewPr varScale="1">
        <p:scale>
          <a:sx n="78" d="100"/>
          <a:sy n="78" d="100"/>
        </p:scale>
        <p:origin x="81" y="2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9" d="100"/>
          <a:sy n="129" d="100"/>
        </p:scale>
        <p:origin x="460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35F3C2-7F9F-9345-7764-4D6176567C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FFFC2-3DD9-D161-3CFC-E83FCE0779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069A2-C3F6-4081-B1AB-8D760EE424CE}" type="datetimeFigureOut">
              <a:rPr lang="pl-PL" smtClean="0"/>
              <a:t>24.10.2024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97754-55A4-5D8B-340D-E76FC899A5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92D00-390A-B60A-AA4D-D067651DCB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E4F13-B091-4E0E-9220-49A142B044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84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31221-F8E4-4014-8698-73F505210C60}" type="datetimeFigureOut">
              <a:rPr lang="pl-PL" smtClean="0"/>
              <a:t>24.10.2024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655DE-FF30-4D5D-A50E-CFE6AC1E1D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93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E24B5-C517-7203-3BF0-E9DC26D9F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6DA588-E7E7-0B73-BF67-288A53DF3A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D8464A-4BB5-2831-F461-5EE514DDA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dirty="0" err="1"/>
              <a:t>Intro</a:t>
            </a:r>
            <a:r>
              <a:rPr lang="pl-PL" dirty="0"/>
              <a:t>:</a:t>
            </a:r>
            <a:br>
              <a:rPr lang="pl-PL" dirty="0"/>
            </a:br>
            <a:r>
              <a:rPr lang="pl-PL" sz="1200" b="0" i="0" u="none" strike="noStrike" baseline="0" dirty="0" err="1">
                <a:latin typeface="CIDFont+F1"/>
              </a:rPr>
              <a:t>Universities</a:t>
            </a:r>
            <a:r>
              <a:rPr lang="pl-PL" sz="1200" b="0" i="0" u="none" strike="noStrike" baseline="0" dirty="0">
                <a:latin typeface="CIDFont+F1"/>
              </a:rPr>
              <a:t> as </a:t>
            </a:r>
            <a:r>
              <a:rPr lang="pl-PL" sz="1200" b="0" i="0" u="none" strike="noStrike" baseline="0" dirty="0" err="1">
                <a:latin typeface="CIDFont+F1"/>
              </a:rPr>
              <a:t>engines</a:t>
            </a:r>
            <a:r>
              <a:rPr lang="pl-PL" sz="1200" b="0" i="0" u="none" strike="noStrike" baseline="0" dirty="0">
                <a:latin typeface="CIDFont+F1"/>
              </a:rPr>
              <a:t> for </a:t>
            </a:r>
            <a:r>
              <a:rPr lang="pl-PL" sz="1200" b="0" i="0" u="none" strike="noStrike" baseline="0" dirty="0" err="1">
                <a:latin typeface="CIDFont+F1"/>
              </a:rPr>
              <a:t>social</a:t>
            </a:r>
            <a:r>
              <a:rPr lang="pl-PL" sz="1200" dirty="0">
                <a:latin typeface="CIDFont+F1"/>
              </a:rPr>
              <a:t>, </a:t>
            </a:r>
            <a:r>
              <a:rPr lang="pl-PL" sz="1200" dirty="0" err="1">
                <a:latin typeface="CIDFont+F1"/>
              </a:rPr>
              <a:t>economical</a:t>
            </a:r>
            <a:r>
              <a:rPr lang="pl-PL" sz="1200" dirty="0">
                <a:latin typeface="CIDFont+F1"/>
              </a:rPr>
              <a:t> </a:t>
            </a:r>
            <a:r>
              <a:rPr lang="pl-PL" sz="1200" dirty="0" err="1">
                <a:latin typeface="CIDFont+F1"/>
              </a:rPr>
              <a:t>an</a:t>
            </a:r>
            <a:r>
              <a:rPr lang="pl-PL" sz="1200" dirty="0">
                <a:latin typeface="CIDFont+F1"/>
              </a:rPr>
              <a:t> </a:t>
            </a:r>
            <a:r>
              <a:rPr lang="pl-PL" sz="1200" dirty="0" err="1">
                <a:latin typeface="CIDFont+F1"/>
              </a:rPr>
              <a:t>cultural</a:t>
            </a:r>
            <a:r>
              <a:rPr lang="pl-PL" sz="1200" dirty="0">
                <a:latin typeface="CIDFont+F1"/>
              </a:rPr>
              <a:t> development</a:t>
            </a:r>
            <a:endParaRPr lang="pl-PL" sz="1200" b="0" i="0" u="none" strike="noStrike" baseline="30000" dirty="0">
              <a:latin typeface="CIDFont+F1"/>
            </a:endParaRPr>
          </a:p>
          <a:p>
            <a:pPr algn="l"/>
            <a:r>
              <a:rPr lang="pl-PL" sz="1200" dirty="0">
                <a:latin typeface="CIDFont+F1"/>
              </a:rPr>
              <a:t>Technical </a:t>
            </a:r>
            <a:r>
              <a:rPr lang="pl-PL" sz="1200" dirty="0" err="1">
                <a:latin typeface="CIDFont+F1"/>
              </a:rPr>
              <a:t>universities</a:t>
            </a:r>
            <a:r>
              <a:rPr lang="pl-PL" sz="1200" dirty="0">
                <a:latin typeface="CIDFont+F1"/>
              </a:rPr>
              <a:t> </a:t>
            </a:r>
            <a:r>
              <a:rPr lang="pl-PL" sz="1200" dirty="0" err="1">
                <a:latin typeface="CIDFont+F1"/>
              </a:rPr>
              <a:t>has</a:t>
            </a:r>
            <a:r>
              <a:rPr lang="pl-PL" sz="1200" dirty="0">
                <a:latin typeface="CIDFont+F1"/>
              </a:rPr>
              <a:t> a </a:t>
            </a:r>
            <a:r>
              <a:rPr lang="pl-PL" sz="1200" dirty="0" err="1">
                <a:latin typeface="CIDFont+F1"/>
              </a:rPr>
              <a:t>significant</a:t>
            </a:r>
            <a:r>
              <a:rPr lang="pl-PL" sz="1200" dirty="0">
                <a:latin typeface="CIDFont+F1"/>
              </a:rPr>
              <a:t> role for the </a:t>
            </a:r>
            <a:r>
              <a:rPr lang="pl-PL" sz="1200" dirty="0" err="1">
                <a:latin typeface="CIDFont+F1"/>
              </a:rPr>
              <a:t>economical</a:t>
            </a:r>
            <a:r>
              <a:rPr lang="pl-PL" sz="1200" dirty="0">
                <a:latin typeface="CIDFont+F1"/>
              </a:rPr>
              <a:t> </a:t>
            </a:r>
            <a:r>
              <a:rPr lang="pl-PL" sz="1200" dirty="0" err="1">
                <a:latin typeface="CIDFont+F1"/>
              </a:rPr>
              <a:t>growth</a:t>
            </a:r>
            <a:r>
              <a:rPr lang="pl-PL" sz="1200" dirty="0">
                <a:latin typeface="CIDFont+F1"/>
              </a:rPr>
              <a:t> </a:t>
            </a:r>
            <a:r>
              <a:rPr lang="pl-PL" sz="1200" dirty="0" err="1">
                <a:latin typeface="CIDFont+F1"/>
              </a:rPr>
              <a:t>through</a:t>
            </a:r>
            <a:r>
              <a:rPr lang="pl-PL" sz="1200" dirty="0">
                <a:latin typeface="CIDFont+F1"/>
              </a:rPr>
              <a:t> </a:t>
            </a:r>
            <a:r>
              <a:rPr lang="pl-PL" sz="1200" dirty="0" err="1">
                <a:latin typeface="CIDFont+F1"/>
              </a:rPr>
              <a:t>creation</a:t>
            </a:r>
            <a:r>
              <a:rPr lang="pl-PL" sz="1200" dirty="0">
                <a:latin typeface="CIDFont+F1"/>
              </a:rPr>
              <a:t> of </a:t>
            </a:r>
            <a:r>
              <a:rPr lang="pl-PL" sz="1200" dirty="0" err="1">
                <a:latin typeface="CIDFont+F1"/>
              </a:rPr>
              <a:t>innovations</a:t>
            </a:r>
            <a:r>
              <a:rPr lang="pl-PL" sz="1200" dirty="0">
                <a:latin typeface="CIDFont+F1"/>
              </a:rPr>
              <a:t> for </a:t>
            </a:r>
            <a:r>
              <a:rPr lang="pl-PL" sz="1200" dirty="0" err="1">
                <a:latin typeface="CIDFont+F1"/>
              </a:rPr>
              <a:t>technologies</a:t>
            </a:r>
            <a:r>
              <a:rPr lang="pl-PL" sz="1200" dirty="0">
                <a:latin typeface="CIDFont+F1"/>
              </a:rPr>
              <a:t> </a:t>
            </a:r>
            <a:endParaRPr lang="pl-PL" sz="1200" b="0" i="0" u="none" strike="noStrike" baseline="0" dirty="0">
              <a:latin typeface="CIDFont+F1"/>
            </a:endParaRPr>
          </a:p>
          <a:p>
            <a:pPr algn="l"/>
            <a:endParaRPr lang="pl-PL" sz="1200" b="0" i="0" u="none" strike="noStrike" baseline="0" dirty="0">
              <a:latin typeface="CIDFont+F1"/>
            </a:endParaRPr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CC4B6-479F-2BB7-1DBD-AF6C92E1C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10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/>
              <a:t>features typical of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academic culture,</a:t>
            </a: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653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997AD-3100-D38E-1988-D18356F68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B4D5AB-D2B8-C0B4-1343-51FB35D88F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A143BB-F61B-C657-1800-BE96425DC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/>
              <a:t>features typical of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academic culture,</a:t>
            </a: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4A4A8-FBAD-C81A-A473-EB2CFA9E2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4781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AC753-ABDC-2864-FAE9-C71DF01D8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FA1DA-2568-6762-0A10-2FE499F56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68D4DF-E6A7-3706-AC7C-35C732646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/>
              <a:t>features typical of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academic culture,</a:t>
            </a: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101DB-A681-1AF6-A7E6-9A9F156E6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967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baseline="0" dirty="0"/>
              <a:t>Tabela 12: 27 przykładów sprzeczności interesów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0" i="0" u="none" strike="noStrik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/>
              <a:t>Universities, due to the complexity of relationships between many groups of people associated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with them, often with divergent interests, are a particularly challenging environment for implementing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modern, mature quality management systems, which is confirmed by the results of the literature research</a:t>
            </a:r>
            <a:r>
              <a:rPr lang="pl-PL" sz="1200" b="0" i="0" u="none" strike="noStrike" baseline="0" dirty="0"/>
              <a:t> </a:t>
            </a:r>
            <a:r>
              <a:rPr lang="pl-PL" sz="1200" b="0" i="0" u="none" strike="noStrike" baseline="0" dirty="0" err="1"/>
              <a:t>conducted</a:t>
            </a:r>
            <a:r>
              <a:rPr lang="pl-PL" sz="1200" b="0" i="0" u="none" strike="noStrike" baseline="0" dirty="0"/>
              <a:t>.</a:t>
            </a:r>
          </a:p>
          <a:p>
            <a:endParaRPr lang="pl-PL" sz="1200" b="0" i="0" u="none" strike="noStrike" baseline="0" dirty="0"/>
          </a:p>
          <a:p>
            <a:r>
              <a:rPr lang="en-US" sz="1200" b="0" i="0" u="none" strike="noStrike" baseline="0" dirty="0"/>
              <a:t>complexity of the structure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1279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/>
              <a:t>difficulties in defining the customer</a:t>
            </a:r>
            <a:endParaRPr lang="pl-PL" sz="1200" b="0" i="0" u="none" strike="noStrik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baseline="0" dirty="0" err="1"/>
              <a:t>Since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the idea of customer centricity lies at the foundation of contemporary quality management philosophies,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when the customer cannot be unequivocally identified, the basic goals of quality improvement activities</a:t>
            </a:r>
            <a:r>
              <a:rPr lang="pl-PL" sz="1200" b="0" i="0" u="none" strike="noStrike" baseline="0" dirty="0"/>
              <a:t> </a:t>
            </a:r>
            <a:r>
              <a:rPr lang="pl-PL" sz="1200" b="0" i="0" u="none" strike="noStrike" baseline="0" dirty="0" err="1"/>
              <a:t>become</a:t>
            </a:r>
            <a:r>
              <a:rPr lang="pl-PL" sz="1200" b="0" i="0" u="none" strike="noStrike" baseline="0" dirty="0"/>
              <a:t> </a:t>
            </a:r>
            <a:r>
              <a:rPr lang="pl-PL" sz="1200" b="0" i="0" u="none" strike="noStrike" baseline="0" dirty="0" err="1"/>
              <a:t>unclear</a:t>
            </a:r>
            <a:r>
              <a:rPr lang="pl-PL" sz="1200" b="0" i="0" u="none" strike="noStrike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latin typeface="CIDFont+F1"/>
              </a:rPr>
              <a:t>Nowadays, in the context of universities, the concept of the customer is commonly</a:t>
            </a:r>
            <a:r>
              <a:rPr lang="pl-PL" sz="1200" b="0" i="0" u="none" strike="noStrike" baseline="0" dirty="0">
                <a:latin typeface="CIDFont+F1"/>
              </a:rPr>
              <a:t> </a:t>
            </a:r>
            <a:r>
              <a:rPr lang="en-US" sz="1200" b="0" i="0" u="none" strike="noStrike" baseline="0" dirty="0">
                <a:latin typeface="CIDFont+F1"/>
              </a:rPr>
              <a:t>replaced by the concept of stakeholders. Therefore, the author suggests that stakeholder analysis and</a:t>
            </a:r>
            <a:r>
              <a:rPr lang="pl-PL" sz="1200" b="0" i="0" u="none" strike="noStrike" baseline="0" dirty="0">
                <a:latin typeface="CIDFont+F1"/>
              </a:rPr>
              <a:t> </a:t>
            </a:r>
            <a:r>
              <a:rPr lang="en-US" sz="1200" b="0" i="0" u="none" strike="noStrike" baseline="0" dirty="0">
                <a:latin typeface="CIDFont+F1"/>
              </a:rPr>
              <a:t>the measurement of stakeholder satisfaction should form the basis of all improvement actions.</a:t>
            </a:r>
            <a:endParaRPr lang="pl-PL" sz="1200" b="0" i="0" u="none" strike="noStrike" baseline="0" dirty="0">
              <a:latin typeface="CIDFont+F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2758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Ad. 3. </a:t>
            </a:r>
            <a:r>
              <a:rPr lang="en-US" dirty="0"/>
              <a:t>Number of rights for awarding the degree</a:t>
            </a:r>
            <a:r>
              <a:rPr lang="pl-PL" dirty="0"/>
              <a:t> of </a:t>
            </a:r>
            <a:r>
              <a:rPr lang="pl-PL" dirty="0" err="1"/>
              <a:t>doctor</a:t>
            </a:r>
            <a:r>
              <a:rPr lang="pl-PL" dirty="0"/>
              <a:t> </a:t>
            </a:r>
            <a:r>
              <a:rPr lang="pl-PL" dirty="0" err="1"/>
              <a:t>habilitus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551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The </a:t>
            </a:r>
            <a:r>
              <a:rPr lang="pl-PL" sz="1200" b="0" i="0" u="none" strike="noStrike" baseline="0" dirty="0" err="1">
                <a:latin typeface="CIDFont+F1"/>
              </a:rPr>
              <a:t>context</a:t>
            </a:r>
            <a:r>
              <a:rPr lang="pl-PL" sz="1200" b="0" i="0" u="none" strike="noStrike" baseline="0" dirty="0">
                <a:latin typeface="CIDFont+F1"/>
              </a:rPr>
              <a:t> of the </a:t>
            </a:r>
            <a:r>
              <a:rPr lang="en-US" sz="1200" b="0" i="0" u="none" strike="noStrike" baseline="0" dirty="0">
                <a:latin typeface="CIDFont+F1"/>
              </a:rPr>
              <a:t>specificity of organizations such as universities has allowed for the development and proposition of tools,</a:t>
            </a:r>
            <a:r>
              <a:rPr lang="pl-PL" sz="1200" b="0" i="0" u="none" strike="noStrike" baseline="0" dirty="0">
                <a:latin typeface="CIDFont+F1"/>
              </a:rPr>
              <a:t> </a:t>
            </a:r>
            <a:r>
              <a:rPr lang="en-US" sz="1200" b="0" i="0" u="none" strike="noStrike" baseline="0" dirty="0">
                <a:latin typeface="CIDFont+F1"/>
              </a:rPr>
              <a:t>the application of which will be a practical manifestation of stakeholder centrism in organizational management.</a:t>
            </a:r>
            <a:endParaRPr lang="pl-PL" sz="1200" b="0" i="0" u="none" strike="noStrike" baseline="0" dirty="0">
              <a:latin typeface="CIDFont+F1"/>
            </a:endParaRPr>
          </a:p>
          <a:p>
            <a:pPr algn="l"/>
            <a:r>
              <a:rPr lang="pl-PL" sz="1200" dirty="0" err="1">
                <a:latin typeface="CIDFont+F1"/>
              </a:rPr>
              <a:t>Cognitive</a:t>
            </a:r>
            <a:r>
              <a:rPr lang="pl-PL" sz="1200" dirty="0">
                <a:latin typeface="CIDFont+F1"/>
              </a:rPr>
              <a:t> </a:t>
            </a:r>
            <a:r>
              <a:rPr lang="pl-PL" sz="1200" dirty="0" err="1">
                <a:latin typeface="CIDFont+F1"/>
              </a:rPr>
              <a:t>goal</a:t>
            </a:r>
            <a:r>
              <a:rPr lang="pl-PL" sz="1200" dirty="0">
                <a:latin typeface="CIDFont+F1"/>
              </a:rPr>
              <a:t>: </a:t>
            </a:r>
            <a:r>
              <a:rPr lang="en-US" sz="1200" b="0" i="0" u="none" strike="noStrike" baseline="0" dirty="0">
                <a:latin typeface="CIDFont+F3"/>
              </a:rPr>
              <a:t>identify effective methods from the perspective of improving the quality management</a:t>
            </a:r>
            <a:r>
              <a:rPr lang="pl-PL" sz="1200" b="0" i="0" u="none" strike="noStrike" baseline="0" dirty="0">
                <a:latin typeface="CIDFont+F3"/>
              </a:rPr>
              <a:t> </a:t>
            </a:r>
            <a:r>
              <a:rPr lang="en-US" sz="1200" b="0" i="0" u="none" strike="noStrike" baseline="0" dirty="0">
                <a:latin typeface="CIDFont+F3"/>
              </a:rPr>
              <a:t>system, through the measurement and analysis of stakeholder satisfaction levels as an</a:t>
            </a:r>
            <a:r>
              <a:rPr lang="pl-PL" sz="1200" b="0" i="0" u="none" strike="noStrike" baseline="0" dirty="0">
                <a:latin typeface="CIDFont+F3"/>
              </a:rPr>
              <a:t> </a:t>
            </a:r>
            <a:r>
              <a:rPr lang="pl-PL" sz="1200" b="0" i="0" u="none" strike="noStrike" baseline="0" dirty="0" err="1">
                <a:latin typeface="CIDFont+F3"/>
              </a:rPr>
              <a:t>indicator</a:t>
            </a:r>
            <a:r>
              <a:rPr lang="pl-PL" sz="1200" b="0" i="0" u="none" strike="noStrike" baseline="0" dirty="0">
                <a:latin typeface="CIDFont+F3"/>
              </a:rPr>
              <a:t> of </a:t>
            </a:r>
            <a:r>
              <a:rPr lang="pl-PL" sz="1200" b="0" i="0" u="none" strike="noStrike" baseline="0" dirty="0" err="1">
                <a:latin typeface="CIDFont+F3"/>
              </a:rPr>
              <a:t>quality</a:t>
            </a:r>
            <a:endParaRPr lang="pl-PL" sz="1200" b="0" i="0" u="none" strike="noStrike" baseline="0" dirty="0">
              <a:latin typeface="CIDFont+F3"/>
            </a:endParaRPr>
          </a:p>
          <a:p>
            <a:pPr algn="l"/>
            <a:r>
              <a:rPr lang="pl-PL" sz="1200" dirty="0">
                <a:latin typeface="CIDFont+F1"/>
              </a:rPr>
              <a:t>U</a:t>
            </a:r>
            <a:r>
              <a:rPr lang="en-US" sz="1200" b="0" i="0" u="none" strike="noStrike" baseline="0" dirty="0" err="1">
                <a:latin typeface="CIDFont+F1"/>
              </a:rPr>
              <a:t>tilitarian</a:t>
            </a:r>
            <a:r>
              <a:rPr lang="en-US" sz="1200" b="0" i="0" u="none" strike="noStrike" baseline="0" dirty="0">
                <a:latin typeface="CIDFont+F1"/>
              </a:rPr>
              <a:t> goal</a:t>
            </a:r>
            <a:r>
              <a:rPr lang="pl-PL" sz="1200" b="0" i="0" u="none" strike="noStrike" baseline="0" dirty="0">
                <a:latin typeface="CIDFont+F1"/>
              </a:rPr>
              <a:t>:</a:t>
            </a:r>
            <a:r>
              <a:rPr lang="en-US" sz="1200" b="0" i="0" u="none" strike="noStrike" baseline="0" dirty="0">
                <a:latin typeface="CIDFont+F1"/>
              </a:rPr>
              <a:t> </a:t>
            </a:r>
            <a:r>
              <a:rPr lang="en-US" sz="1200" b="0" i="0" u="none" strike="noStrike" baseline="0" dirty="0">
                <a:latin typeface="CIDFont+F3"/>
              </a:rPr>
              <a:t>development of a method for improving the quality</a:t>
            </a:r>
            <a:r>
              <a:rPr lang="pl-PL" sz="1200" b="0" i="0" u="none" strike="noStrike" baseline="0" dirty="0">
                <a:latin typeface="CIDFont+F3"/>
              </a:rPr>
              <a:t> </a:t>
            </a:r>
            <a:r>
              <a:rPr lang="en-US" sz="1200" b="0" i="0" u="none" strike="noStrike" baseline="0" dirty="0">
                <a:latin typeface="CIDFont+F3"/>
              </a:rPr>
              <a:t>management system of universities, adapted to the specifics of Polish technical universities, using the</a:t>
            </a:r>
            <a:r>
              <a:rPr lang="pl-PL" sz="1200" b="0" i="0" u="none" strike="noStrike" baseline="0" dirty="0">
                <a:latin typeface="CIDFont+F3"/>
              </a:rPr>
              <a:t> </a:t>
            </a:r>
            <a:r>
              <a:rPr lang="en-US" sz="1200" b="0" i="0" u="none" strike="noStrike" baseline="0" dirty="0">
                <a:latin typeface="CIDFont+F3"/>
              </a:rPr>
              <a:t>measurement of satisfaction of various stakeholder groups as one of the indicators of the university’s</a:t>
            </a:r>
            <a:r>
              <a:rPr lang="pl-PL" sz="1200" b="0" i="0" u="none" strike="noStrike" baseline="0" dirty="0">
                <a:latin typeface="CIDFont+F3"/>
              </a:rPr>
              <a:t> performance</a:t>
            </a:r>
            <a:endParaRPr lang="pl-PL" sz="1200" b="0" i="0" u="none" strike="noStrike" baseline="0" dirty="0">
              <a:latin typeface="CIDFont+F1"/>
            </a:endParaRP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7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/>
              <a:t>The notion of quality of education and conditions of its quantification at the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universities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8253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rgbClr val="003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41E694-2710-DC70-AA0B-4C28B2990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142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AB01FE5-8F8F-0DB7-1ECC-5EE73454C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6746"/>
            <a:ext cx="9144000" cy="40105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C0CAD3-795D-063D-FA5B-9906B732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EF8B8A-156A-435C-AD97-E523B40FBEC6}" type="datetime1">
              <a:rPr lang="pl-PL" smtClean="0"/>
              <a:t>24.10.2024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7C33F6-E414-7164-B185-D5897F93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75EE83-6C96-117D-25D0-83AB1D8F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5E855CC7-5BE1-611D-2959-51F87F5B90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33599"/>
          <a:stretch>
            <a:fillRect/>
          </a:stretch>
        </p:blipFill>
        <p:spPr>
          <a:xfrm>
            <a:off x="2856000" y="410016"/>
            <a:ext cx="6480000" cy="15718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8265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2864CF-6415-3C6F-154C-6FAA8103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88A7EA-6470-2884-E80D-942F1E423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8F0408-AD79-CD39-4B59-383C3A2F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7998-9FE6-4DC5-B510-9D5DDF5DDD4E}" type="datetime1">
              <a:rPr lang="pl-PL" smtClean="0"/>
              <a:t>24.10.2024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65E4D3-B85B-9620-829B-5F31903B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2F47B7-77B6-AB4C-E3D1-CBDA9348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378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9B8AF65-E0EA-121C-433A-3C51CD8C3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962C26D-E3AD-E249-1AFD-F7E28C4FC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D10DC6-3932-5213-7DF0-58158F88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DDB4-675E-47A0-B021-EDCA5866B50A}" type="datetime1">
              <a:rPr lang="pl-PL" smtClean="0"/>
              <a:t>24.10.2024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AB1BC6-51F2-CF63-9DC9-E0FBC800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F8AB48-97AF-7B65-E7E6-B7DD3036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69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" descr="Image"/>
          <p:cNvPicPr>
            <a:picLocks noChangeAspect="1"/>
          </p:cNvPicPr>
          <p:nvPr/>
        </p:nvPicPr>
        <p:blipFill>
          <a:blip r:embed="rId2"/>
          <a:srcRect r="33607"/>
          <a:stretch>
            <a:fillRect/>
          </a:stretch>
        </p:blipFill>
        <p:spPr>
          <a:xfrm>
            <a:off x="3128218" y="2709000"/>
            <a:ext cx="5935564" cy="14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06992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869BEB-8675-6127-D69D-7E3305B5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8CE976-2BB5-5094-27A2-7E4E8AAE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D664DE-B4F8-2F78-06B8-88716C34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999596-79E2-47B9-BE05-8BA149DDBEB8}" type="datetime1">
              <a:rPr lang="pl-PL" smtClean="0"/>
              <a:t>24.10.2024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3638B3-B44D-71D4-E038-8E47680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33A1D5-2EF8-2213-7071-2D3CF6E6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948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543898-FB18-3778-640D-97EA06F7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356E99A-378B-AAF0-05BE-E796E10E7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13CC89-FC40-F723-0714-CBFD16A2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E9CE-1D79-43DA-9F33-E75AC39DFDD8}" type="datetime1">
              <a:rPr lang="pl-PL" smtClean="0"/>
              <a:t>24.10.2024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6E4DC45-3793-16DB-EB42-80041025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3B5448-4169-0D78-C0EB-60FEFF69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109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9C6F1-4D8A-C5BE-183C-9BDECD37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E89BCF-C4D5-5083-2CF9-E76B3B10C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502A009-8DBF-4E9E-1996-450FC9112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649A601-D281-CE22-9ABB-B3275184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3477A2-E204-4FE0-9357-9D746BEC6204}" type="datetime1">
              <a:rPr lang="pl-PL" smtClean="0"/>
              <a:t>24.10.2024</a:t>
            </a:fld>
            <a:endParaRPr lang="pl-PL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7E23703-4411-3366-AEAA-E2D567FD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CCF723-4BD4-F792-B3E6-E4BCC23F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03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F9BE3-1A7A-3F29-93BC-DDF03845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EBE2AE-0A06-8AA1-BAE3-101D778E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7451D39-E75D-BFBF-39F8-1E6C6220B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4CB4574-A8FD-733A-12BB-EB1AB2FAB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0012007-1553-99D3-F36D-1C2BF29D9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375FB15-9B36-FAB1-EFE1-15AF72C6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CD06-3475-4CDD-804B-4C2809B5A13A}" type="datetime1">
              <a:rPr lang="pl-PL" smtClean="0"/>
              <a:t>24.10.2024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778F47-D2B8-25DF-A8F7-D3821FBA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A86CAC6-0317-66E8-C21D-2B3D8BE4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511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47FDD4-53BC-0499-48C0-154E20F2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0DDEB75-05E5-D8DF-A406-EF5A8859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AB46-48FF-4D68-9F01-A14A7B3B09A5}" type="datetime1">
              <a:rPr lang="pl-PL" smtClean="0"/>
              <a:t>24.10.2024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8E4CC4-BD6E-F287-570B-81BF2F9B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B11CCA6-72FC-9106-4660-B9E57498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103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AB074DC-1C64-7403-23F6-8B72F232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169C-5DAD-43A4-A9F4-0546DD4F92EF}" type="datetime1">
              <a:rPr lang="pl-PL" smtClean="0"/>
              <a:t>24.10.2024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81A3F8A-F06A-A128-6CAA-56320B8B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4F0F96-69A6-864D-047F-A1E6024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66CC3-00EB-4811-0A79-EE6AC37DD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26" y="0"/>
            <a:ext cx="9620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8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184CE5-422A-F08F-9A7D-3280F84C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235C73-348A-F8F6-4649-082C30DE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006204-8BC4-766A-4A3E-9C78F14D3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8D535CB-CCDC-158B-11B1-CD9C40F5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2DA5-5ACB-4357-B607-7FAA6ABE8D2E}" type="datetime1">
              <a:rPr lang="pl-PL" smtClean="0"/>
              <a:t>24.10.2024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3D60152-3D2D-8316-8589-2782702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0A7F0A-AB17-1EB8-D19B-E155D4D2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9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E5AF2C-EA42-1807-E930-732D6280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957C98B-C356-BA7D-7ACA-EA3F6932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3DCD9D9-7414-01EC-1761-94BF71EDD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6D9C4C-2FE2-B6A9-373F-3C67E54A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E8D5-B667-465B-923C-8AE64D9B5C50}" type="datetime1">
              <a:rPr lang="pl-PL" smtClean="0"/>
              <a:t>24.10.2024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EF7CD6-F4D9-B36C-6630-877DF75F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AE4303-5956-8AB8-78EE-3538567D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70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FCB6DAD-8BDA-D1E7-A03F-18CF4B80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C332C8A-D840-37BF-9134-1085EB86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6BF104-03BF-E560-A454-80E28292A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5EBC61-B65A-4F86-AC7A-820DD48DEEE0}" type="datetime1">
              <a:rPr lang="pl-PL" smtClean="0"/>
              <a:t>24.10.2024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0B8007-B8F6-90CD-43F0-85C42CED3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81BDAF-84AF-BBDC-17FD-6B9CB0540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970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76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76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76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76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76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76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6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3F0303-AB49-249B-063F-6EF784A5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48A32A-55BC-6AE8-FD6B-A3F50260B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Pomiar satysfakcji interesariuszy w doskonaleniu systemu zarządzania jakością uczelni technicznych w Polsce</a:t>
            </a:r>
            <a:endParaRPr lang="pl-P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DEA9DD-F948-B38A-F6CF-7962AD56E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7358"/>
            <a:ext cx="9144000" cy="410441"/>
          </a:xfrm>
        </p:spPr>
        <p:txBody>
          <a:bodyPr>
            <a:normAutofit/>
          </a:bodyPr>
          <a:lstStyle/>
          <a:p>
            <a:pPr algn="l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Mgr inż. Jan Paweł Szefler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01B0-1A9E-3D74-979F-6F2D5056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Gdańsk, 12.12.2024</a:t>
            </a:r>
          </a:p>
        </p:txBody>
      </p:sp>
    </p:spTree>
    <p:extLst>
      <p:ext uri="{BB962C8B-B14F-4D97-AF65-F5344CB8AC3E}">
        <p14:creationId xmlns:p14="http://schemas.microsoft.com/office/powerpoint/2010/main" val="218578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– hypothesis</a:t>
            </a:r>
            <a:r>
              <a:rPr lang="pl-PL" dirty="0"/>
              <a:t> </a:t>
            </a:r>
            <a:r>
              <a:rPr lang="pl-PL" dirty="0" err="1"/>
              <a:t>verification</a:t>
            </a:r>
            <a:r>
              <a:rPr lang="pl-PL" dirty="0"/>
              <a:t> 1/2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1" dirty="0"/>
              <a:t>H1</a:t>
            </a:r>
            <a:r>
              <a:rPr lang="en-GB" sz="1800" dirty="0"/>
              <a:t>: </a:t>
            </a:r>
            <a:r>
              <a:rPr lang="en-GB" sz="1800" i="1" dirty="0"/>
              <a:t>there is positive correlation between stakeholders’ satisfaction and other measures of quality of universities’ services </a:t>
            </a:r>
            <a:r>
              <a:rPr lang="en-GB" sz="1800" b="1" i="1" dirty="0"/>
              <a:t>→</a:t>
            </a:r>
            <a:r>
              <a:rPr lang="en-GB" sz="1800" i="1" dirty="0"/>
              <a:t> </a:t>
            </a:r>
            <a:r>
              <a:rPr lang="en-GB" sz="1800" dirty="0"/>
              <a:t>Not confirmed</a:t>
            </a:r>
          </a:p>
          <a:p>
            <a:r>
              <a:rPr lang="en-GB" sz="1800" b="1" dirty="0"/>
              <a:t>H2: </a:t>
            </a:r>
            <a:r>
              <a:rPr lang="en-GB" sz="1800" i="1" dirty="0"/>
              <a:t>there is a positive correlation between stakeholders’ satisfaction and graduates’ market performance index (earnings, employment – named </a:t>
            </a:r>
            <a:r>
              <a:rPr lang="en-GB" sz="1800" b="1" i="1" dirty="0"/>
              <a:t>IWRA</a:t>
            </a:r>
            <a:r>
              <a:rPr lang="en-GB" sz="1800" i="1" dirty="0"/>
              <a:t>) </a:t>
            </a:r>
            <a:r>
              <a:rPr lang="en-GB" sz="1800" b="1" i="1" dirty="0"/>
              <a:t>→</a:t>
            </a:r>
            <a:r>
              <a:rPr lang="en-GB" sz="1800" i="1" dirty="0"/>
              <a:t> </a:t>
            </a:r>
            <a:r>
              <a:rPr lang="en-GB" sz="1800" dirty="0"/>
              <a:t>Not confirmed</a:t>
            </a:r>
          </a:p>
          <a:p>
            <a:pPr lvl="1"/>
            <a:r>
              <a:rPr lang="en-GB" sz="1600" b="1" dirty="0"/>
              <a:t>H2a</a:t>
            </a:r>
            <a:r>
              <a:rPr lang="en-GB" sz="1600" i="1" dirty="0"/>
              <a:t>: </a:t>
            </a:r>
            <a:r>
              <a:rPr lang="en-GB" sz="1600" i="1" u="sng" dirty="0"/>
              <a:t>Employment rate</a:t>
            </a:r>
            <a:r>
              <a:rPr lang="en-GB" sz="1600" i="1" dirty="0"/>
              <a:t> among university graduates </a:t>
            </a:r>
            <a:r>
              <a:rPr lang="en-GB" sz="1600" i="1" u="sng" dirty="0"/>
              <a:t>one year</a:t>
            </a:r>
            <a:r>
              <a:rPr lang="en-GB" sz="1600" i="1" dirty="0"/>
              <a:t> after graduation is positively correlated with satisfaction of universities’ services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en-GB" sz="1600" i="1" dirty="0"/>
              <a:t> </a:t>
            </a:r>
            <a:r>
              <a:rPr lang="en-GB" sz="1600" dirty="0"/>
              <a:t>Not confirmed</a:t>
            </a:r>
          </a:p>
          <a:p>
            <a:pPr lvl="1"/>
            <a:r>
              <a:rPr lang="en-GB" sz="1600" b="1" dirty="0"/>
              <a:t>H2b</a:t>
            </a:r>
            <a:r>
              <a:rPr lang="en-GB" sz="1600" i="1" dirty="0"/>
              <a:t>: </a:t>
            </a:r>
            <a:r>
              <a:rPr lang="en-GB" sz="1600" i="1" u="sng" dirty="0"/>
              <a:t>Employment rate</a:t>
            </a:r>
            <a:r>
              <a:rPr lang="en-GB" sz="1600" i="1" dirty="0"/>
              <a:t> among university graduates </a:t>
            </a:r>
            <a:r>
              <a:rPr lang="en-GB" sz="1600" i="1" u="sng" dirty="0"/>
              <a:t>three years</a:t>
            </a:r>
            <a:r>
              <a:rPr lang="en-GB" sz="1600" i="1" dirty="0"/>
              <a:t> after graduation is positively correlated with satisfaction of universities’ services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en-GB" sz="1600" dirty="0"/>
              <a:t> Not confirmed</a:t>
            </a:r>
            <a:endParaRPr lang="pl-PL" sz="1600" dirty="0"/>
          </a:p>
          <a:p>
            <a:pPr lvl="1"/>
            <a:r>
              <a:rPr lang="en-GB" sz="1600" b="1" dirty="0"/>
              <a:t>H2</a:t>
            </a:r>
            <a:r>
              <a:rPr lang="pl-PL" sz="1600" b="1" dirty="0"/>
              <a:t>c</a:t>
            </a:r>
            <a:r>
              <a:rPr lang="en-GB" sz="1600" i="1" dirty="0"/>
              <a:t>: </a:t>
            </a:r>
            <a:r>
              <a:rPr lang="en-US" sz="1600" i="1" dirty="0"/>
              <a:t>Graduate </a:t>
            </a:r>
            <a:r>
              <a:rPr lang="en-US" sz="1600" i="1" u="sng" dirty="0"/>
              <a:t>salary</a:t>
            </a:r>
            <a:r>
              <a:rPr lang="en-US" sz="1600" i="1" dirty="0"/>
              <a:t> levels </a:t>
            </a:r>
            <a:r>
              <a:rPr lang="en-US" sz="1600" i="1" u="sng" dirty="0"/>
              <a:t>one year </a:t>
            </a:r>
            <a:r>
              <a:rPr lang="en-US" sz="1600" i="1" dirty="0"/>
              <a:t>after graduation are positively correlated with satisfaction with university services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pl-PL" sz="1600" dirty="0"/>
              <a:t> </a:t>
            </a:r>
            <a:r>
              <a:rPr lang="en-GB" sz="1600" dirty="0"/>
              <a:t>Not confirmed</a:t>
            </a:r>
            <a:endParaRPr lang="pl-PL" sz="1600" dirty="0"/>
          </a:p>
          <a:p>
            <a:pPr lvl="1"/>
            <a:r>
              <a:rPr lang="en-GB" sz="1600" b="1" dirty="0"/>
              <a:t>H2</a:t>
            </a:r>
            <a:r>
              <a:rPr lang="pl-PL" sz="1600" b="1" dirty="0"/>
              <a:t>d</a:t>
            </a:r>
            <a:r>
              <a:rPr lang="en-GB" sz="1600" i="1" dirty="0"/>
              <a:t>: </a:t>
            </a:r>
            <a:r>
              <a:rPr lang="en-US" sz="1600" i="1" dirty="0"/>
              <a:t>Graduate </a:t>
            </a:r>
            <a:r>
              <a:rPr lang="en-US" sz="1600" i="1" u="sng" dirty="0"/>
              <a:t>salary</a:t>
            </a:r>
            <a:r>
              <a:rPr lang="en-US" sz="1600" i="1" dirty="0"/>
              <a:t> levels </a:t>
            </a:r>
            <a:r>
              <a:rPr lang="en-US" sz="1600" i="1" u="sng" dirty="0"/>
              <a:t>three years </a:t>
            </a:r>
            <a:r>
              <a:rPr lang="en-US" sz="1600" i="1" dirty="0"/>
              <a:t>after graduation are positively correlated with satisfaction with university services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pl-PL" sz="1600" dirty="0"/>
              <a:t> </a:t>
            </a:r>
            <a:r>
              <a:rPr lang="pl-PL" sz="1600" b="1" dirty="0"/>
              <a:t>C</a:t>
            </a:r>
            <a:r>
              <a:rPr lang="en-GB" sz="1600" b="1" dirty="0" err="1"/>
              <a:t>onfirmed</a:t>
            </a:r>
            <a:endParaRPr lang="en-GB" sz="1600" b="1" dirty="0"/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06B49-6F9B-ABED-D6D6-67D3575E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2556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Research – hypothesis verification 2/2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sz="3200" b="1" dirty="0"/>
              <a:t>H3</a:t>
            </a:r>
            <a:r>
              <a:rPr lang="en-GB" sz="3200" dirty="0"/>
              <a:t>: </a:t>
            </a:r>
            <a:r>
              <a:rPr lang="en-GB" sz="3200" i="1" dirty="0"/>
              <a:t>Graduates of </a:t>
            </a:r>
            <a:r>
              <a:rPr lang="en-GB" sz="3200" i="1" u="sng" dirty="0"/>
              <a:t>public technical universities </a:t>
            </a:r>
            <a:r>
              <a:rPr lang="en-GB" sz="3200" i="1" dirty="0"/>
              <a:t>are </a:t>
            </a:r>
            <a:r>
              <a:rPr lang="en-GB" sz="3200" i="1" u="sng" dirty="0"/>
              <a:t>more valued </a:t>
            </a:r>
            <a:r>
              <a:rPr lang="en-GB" sz="3200" i="1" dirty="0"/>
              <a:t>in the labour market than graduates of other universities (higher IWRA index values) </a:t>
            </a:r>
            <a:r>
              <a:rPr lang="en-GB" sz="3200" b="1" i="1" dirty="0"/>
              <a:t>→</a:t>
            </a:r>
            <a:r>
              <a:rPr lang="en-GB" sz="3200" i="1" dirty="0"/>
              <a:t> </a:t>
            </a:r>
            <a:r>
              <a:rPr lang="en-GB" sz="3200" dirty="0"/>
              <a:t>Not confirmed</a:t>
            </a:r>
          </a:p>
          <a:p>
            <a:pPr lvl="1"/>
            <a:r>
              <a:rPr lang="en-GB" sz="2600" b="1" dirty="0"/>
              <a:t>H3a</a:t>
            </a:r>
            <a:r>
              <a:rPr lang="en-GB" sz="2600" b="1" dirty="0">
                <a:solidFill>
                  <a:srgbClr val="FF0000"/>
                </a:solidFill>
              </a:rPr>
              <a:t>’</a:t>
            </a:r>
            <a:r>
              <a:rPr lang="en-GB" sz="2600" i="1" dirty="0"/>
              <a:t>: </a:t>
            </a:r>
            <a:r>
              <a:rPr lang="en-GB" sz="2600" i="1" u="sng" dirty="0"/>
              <a:t>Employment rate</a:t>
            </a:r>
            <a:r>
              <a:rPr lang="en-GB" sz="2600" i="1" dirty="0"/>
              <a:t> among graduates of public </a:t>
            </a:r>
            <a:r>
              <a:rPr lang="en-GB" sz="2600" i="1" u="sng" dirty="0"/>
              <a:t>technical</a:t>
            </a:r>
            <a:r>
              <a:rPr lang="en-GB" sz="2600" i="1" dirty="0"/>
              <a:t> universities </a:t>
            </a:r>
            <a:r>
              <a:rPr lang="en-GB" sz="2600" i="1" u="sng" dirty="0"/>
              <a:t>one year </a:t>
            </a:r>
            <a:r>
              <a:rPr lang="en-GB" sz="2600" i="1" dirty="0"/>
              <a:t>after graduation is </a:t>
            </a:r>
            <a:r>
              <a:rPr lang="en-GB" sz="2600" b="1" i="1" dirty="0">
                <a:solidFill>
                  <a:srgbClr val="FF0000"/>
                </a:solidFill>
              </a:rPr>
              <a:t>lower</a:t>
            </a:r>
            <a:r>
              <a:rPr lang="en-GB" sz="2600" i="1" dirty="0"/>
              <a:t> than the employment rate of graduates from other universities </a:t>
            </a:r>
            <a:r>
              <a:rPr lang="en-GB" sz="2600" b="1" i="1" dirty="0"/>
              <a:t>→</a:t>
            </a:r>
            <a:r>
              <a:rPr lang="en-GB" sz="2600" dirty="0"/>
              <a:t> Not confirmed</a:t>
            </a:r>
          </a:p>
          <a:p>
            <a:pPr lvl="1"/>
            <a:r>
              <a:rPr lang="en-GB" sz="2600" b="1" dirty="0"/>
              <a:t>H3b</a:t>
            </a:r>
            <a:r>
              <a:rPr lang="en-GB" sz="2600" i="1" dirty="0"/>
              <a:t>: </a:t>
            </a:r>
            <a:r>
              <a:rPr lang="en-GB" sz="2600" i="1" u="sng" dirty="0"/>
              <a:t>Employment rate</a:t>
            </a:r>
            <a:r>
              <a:rPr lang="en-GB" sz="2600" i="1" dirty="0"/>
              <a:t> among graduates of public </a:t>
            </a:r>
            <a:r>
              <a:rPr lang="en-GB" sz="2600" i="1" u="sng" dirty="0"/>
              <a:t>technical</a:t>
            </a:r>
            <a:r>
              <a:rPr lang="en-GB" sz="2600" i="1" dirty="0"/>
              <a:t> universities </a:t>
            </a:r>
            <a:r>
              <a:rPr lang="en-GB" sz="2600" i="1" u="sng" dirty="0"/>
              <a:t>three years</a:t>
            </a:r>
            <a:r>
              <a:rPr lang="en-GB" sz="2600" i="1" dirty="0"/>
              <a:t> after graduation is higher than for graduates from other universities </a:t>
            </a:r>
            <a:r>
              <a:rPr lang="en-GB" sz="2600" b="1" i="1" dirty="0"/>
              <a:t>→</a:t>
            </a:r>
            <a:r>
              <a:rPr lang="en-GB" sz="2600" dirty="0"/>
              <a:t> Not confirmed</a:t>
            </a:r>
          </a:p>
          <a:p>
            <a:pPr lvl="1"/>
            <a:r>
              <a:rPr lang="en-GB" sz="2600" b="1" dirty="0"/>
              <a:t>H3c</a:t>
            </a:r>
            <a:r>
              <a:rPr lang="en-GB" sz="2600" i="1" dirty="0"/>
              <a:t>: Average </a:t>
            </a:r>
            <a:r>
              <a:rPr lang="en-GB" sz="2600" i="1" u="sng" dirty="0"/>
              <a:t>salaries</a:t>
            </a:r>
            <a:r>
              <a:rPr lang="en-GB" sz="2600" i="1" dirty="0"/>
              <a:t> of graduates of public </a:t>
            </a:r>
            <a:r>
              <a:rPr lang="en-GB" sz="2600" i="1" u="sng" dirty="0"/>
              <a:t>technical</a:t>
            </a:r>
            <a:r>
              <a:rPr lang="en-GB" sz="2600" i="1" dirty="0"/>
              <a:t> universities </a:t>
            </a:r>
            <a:r>
              <a:rPr lang="en-GB" sz="2600" i="1" u="sng" dirty="0"/>
              <a:t>one year</a:t>
            </a:r>
            <a:r>
              <a:rPr lang="en-GB" sz="2600" i="1" dirty="0"/>
              <a:t> after graduation are higher than for other universities </a:t>
            </a:r>
            <a:r>
              <a:rPr lang="en-GB" sz="2600" b="1" i="1" dirty="0"/>
              <a:t>→</a:t>
            </a:r>
            <a:r>
              <a:rPr lang="en-GB" sz="2600" dirty="0"/>
              <a:t> Not confirmed</a:t>
            </a:r>
          </a:p>
          <a:p>
            <a:pPr lvl="1"/>
            <a:r>
              <a:rPr lang="en-GB" sz="2600" b="1" dirty="0"/>
              <a:t>H3d</a:t>
            </a:r>
            <a:r>
              <a:rPr lang="en-GB" sz="2600" i="1" dirty="0"/>
              <a:t>: Average </a:t>
            </a:r>
            <a:r>
              <a:rPr lang="en-GB" sz="2600" i="1" u="sng" dirty="0"/>
              <a:t>salaries</a:t>
            </a:r>
            <a:r>
              <a:rPr lang="en-GB" sz="2600" i="1" dirty="0"/>
              <a:t> of graduates of public </a:t>
            </a:r>
            <a:r>
              <a:rPr lang="en-GB" sz="2600" i="1" u="sng" dirty="0"/>
              <a:t>technical</a:t>
            </a:r>
            <a:r>
              <a:rPr lang="en-GB" sz="2600" i="1" dirty="0"/>
              <a:t> universities </a:t>
            </a:r>
            <a:r>
              <a:rPr lang="en-GB" sz="2600" i="1" u="sng" dirty="0"/>
              <a:t>three years</a:t>
            </a:r>
            <a:r>
              <a:rPr lang="en-GB" sz="2600" i="1" dirty="0"/>
              <a:t> after graduation are higher than for other universities </a:t>
            </a:r>
            <a:r>
              <a:rPr lang="en-GB" sz="2600" b="1" i="1" dirty="0"/>
              <a:t>→</a:t>
            </a:r>
            <a:r>
              <a:rPr lang="en-GB" sz="2600" dirty="0"/>
              <a:t> </a:t>
            </a:r>
            <a:r>
              <a:rPr lang="en-GB" sz="2600" b="1" dirty="0"/>
              <a:t>Confirmed</a:t>
            </a:r>
          </a:p>
          <a:p>
            <a:pPr lvl="1"/>
            <a:r>
              <a:rPr lang="en-GB" sz="2600" b="1" dirty="0"/>
              <a:t>H3e</a:t>
            </a:r>
            <a:r>
              <a:rPr lang="en-GB" sz="2600" i="1" dirty="0"/>
              <a:t>: </a:t>
            </a:r>
            <a:r>
              <a:rPr lang="en-GB" sz="2600" i="1" u="sng" dirty="0"/>
              <a:t>IWRA indicator</a:t>
            </a:r>
            <a:r>
              <a:rPr lang="en-GB" sz="2600" i="1" dirty="0"/>
              <a:t> values, based on employment and salary data </a:t>
            </a:r>
            <a:r>
              <a:rPr lang="en-GB" sz="2600" i="1" u="sng" dirty="0"/>
              <a:t>one year</a:t>
            </a:r>
            <a:r>
              <a:rPr lang="en-GB" sz="2600" i="1" dirty="0"/>
              <a:t> after graduation, for </a:t>
            </a:r>
            <a:r>
              <a:rPr lang="en-GB" sz="2600" i="1" u="sng" dirty="0"/>
              <a:t>technical</a:t>
            </a:r>
            <a:r>
              <a:rPr lang="en-GB" sz="2600" i="1" dirty="0"/>
              <a:t> universities are higher than for other universities </a:t>
            </a:r>
            <a:r>
              <a:rPr lang="en-GB" sz="2600" b="1" i="1" dirty="0"/>
              <a:t>→</a:t>
            </a:r>
            <a:r>
              <a:rPr lang="en-GB" sz="2600" dirty="0"/>
              <a:t> Not confirmed</a:t>
            </a:r>
          </a:p>
          <a:p>
            <a:pPr lvl="1"/>
            <a:r>
              <a:rPr lang="en-GB" sz="2600" b="1" dirty="0"/>
              <a:t>H3</a:t>
            </a:r>
            <a:r>
              <a:rPr lang="pl-PL" sz="2600" b="1" dirty="0"/>
              <a:t>f</a:t>
            </a:r>
            <a:r>
              <a:rPr lang="en-GB" sz="2600" i="1" dirty="0"/>
              <a:t>: </a:t>
            </a:r>
            <a:r>
              <a:rPr lang="en-GB" sz="2600" i="1" u="sng" dirty="0"/>
              <a:t>IWRA indicator</a:t>
            </a:r>
            <a:r>
              <a:rPr lang="en-GB" sz="2600" i="1" dirty="0"/>
              <a:t> values, based on employment and salary data </a:t>
            </a:r>
            <a:r>
              <a:rPr lang="en-GB" sz="2600" i="1" u="sng" dirty="0"/>
              <a:t>three years</a:t>
            </a:r>
            <a:r>
              <a:rPr lang="en-GB" sz="2600" i="1" dirty="0"/>
              <a:t> after graduation, for </a:t>
            </a:r>
            <a:r>
              <a:rPr lang="en-GB" sz="2600" i="1" u="sng" dirty="0"/>
              <a:t>technical</a:t>
            </a:r>
            <a:r>
              <a:rPr lang="en-GB" sz="2600" i="1" dirty="0"/>
              <a:t> universities are higher than for other universities </a:t>
            </a:r>
            <a:r>
              <a:rPr lang="en-GB" sz="2600" b="1" i="1" dirty="0"/>
              <a:t>→</a:t>
            </a:r>
            <a:r>
              <a:rPr lang="en-GB" sz="2600" dirty="0"/>
              <a:t> </a:t>
            </a:r>
            <a:r>
              <a:rPr lang="en-GB" sz="2600" b="1" dirty="0"/>
              <a:t>Confirmed</a:t>
            </a:r>
          </a:p>
          <a:p>
            <a:r>
              <a:rPr lang="en-GB" sz="3200" b="1" dirty="0"/>
              <a:t>H4:</a:t>
            </a:r>
            <a:r>
              <a:rPr lang="en-GB" sz="3200" i="1" dirty="0"/>
              <a:t> </a:t>
            </a:r>
            <a:r>
              <a:rPr lang="en-GB" sz="3200" i="1" u="sng" dirty="0"/>
              <a:t>IWRA</a:t>
            </a:r>
            <a:r>
              <a:rPr lang="en-GB" sz="3200" i="1" dirty="0"/>
              <a:t> results for Polish </a:t>
            </a:r>
            <a:r>
              <a:rPr lang="en-GB" sz="3200" i="1" u="sng" dirty="0"/>
              <a:t>public technical universities</a:t>
            </a:r>
            <a:r>
              <a:rPr lang="en-GB" sz="3200" i="1" dirty="0"/>
              <a:t> are positively correlated with the quality of university services measured by the </a:t>
            </a:r>
            <a:r>
              <a:rPr lang="en-GB" sz="3200" i="1" u="sng" dirty="0" err="1"/>
              <a:t>Perspektywy</a:t>
            </a:r>
            <a:r>
              <a:rPr lang="en-GB" sz="3200" i="1" dirty="0"/>
              <a:t> ranking</a:t>
            </a:r>
            <a:r>
              <a:rPr lang="en-GB" sz="3200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r>
              <a:rPr lang="en-GB" sz="3200" b="1" dirty="0"/>
              <a:t>Confirmed</a:t>
            </a:r>
            <a:endParaRPr lang="en-GB" sz="3200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D0FC7-E803-7AEB-2E6D-23B8016A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1564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90351-155B-7356-4743-88EE83BA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Proposed practical solution - SSDQM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64173AA8-6E89-4AEF-5FDF-8C44185B4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00000" cy="4351338"/>
          </a:xfrm>
        </p:spPr>
        <p:txBody>
          <a:bodyPr>
            <a:normAutofit fontScale="85000" lnSpcReduction="10000"/>
          </a:bodyPr>
          <a:lstStyle/>
          <a:p>
            <a:r>
              <a:rPr lang="pl-PL" sz="2400" b="1" dirty="0"/>
              <a:t>Model Doskonalenia Systemu Zarządzania Jakością Inspirowany Satysfakcją Interesariuszy </a:t>
            </a:r>
            <a:r>
              <a:rPr lang="pl-PL" sz="2400" dirty="0"/>
              <a:t>(główne etapy)</a:t>
            </a:r>
          </a:p>
          <a:p>
            <a:pPr marL="0" indent="0">
              <a:buNone/>
            </a:pPr>
            <a:r>
              <a:rPr lang="pl-PL" sz="2200" i="1" dirty="0"/>
              <a:t>(</a:t>
            </a:r>
            <a:r>
              <a:rPr lang="en-GB" sz="2200" i="1" dirty="0"/>
              <a:t>Stakeholders Satisfaction Driven Quality Management Model</a:t>
            </a:r>
            <a:r>
              <a:rPr lang="pl-PL" sz="2200" i="1" dirty="0"/>
              <a:t>)</a:t>
            </a:r>
            <a:br>
              <a:rPr lang="en-GB" sz="2200" dirty="0"/>
            </a:br>
            <a:endParaRPr lang="pl-PL" sz="2200" dirty="0"/>
          </a:p>
          <a:p>
            <a:r>
              <a:rPr lang="pl-PL" sz="2400" dirty="0"/>
              <a:t>Wspiera zgodność z</a:t>
            </a:r>
            <a:r>
              <a:rPr lang="en-GB" sz="2400" dirty="0"/>
              <a:t>:</a:t>
            </a:r>
          </a:p>
          <a:p>
            <a:pPr lvl="1"/>
            <a:r>
              <a:rPr lang="en-GB" sz="2000" dirty="0"/>
              <a:t>ISO21001:2018</a:t>
            </a:r>
          </a:p>
          <a:p>
            <a:pPr lvl="1"/>
            <a:r>
              <a:rPr lang="pl-PL" sz="2000" dirty="0"/>
              <a:t>wymaganiami </a:t>
            </a:r>
            <a:r>
              <a:rPr lang="en-GB" sz="2000" dirty="0"/>
              <a:t>PKA</a:t>
            </a:r>
          </a:p>
          <a:p>
            <a:r>
              <a:rPr lang="pl-PL" sz="2400" dirty="0"/>
              <a:t>na podstawie faktów</a:t>
            </a:r>
            <a:r>
              <a:rPr lang="en-GB" sz="2400" dirty="0"/>
              <a:t> </a:t>
            </a:r>
            <a:r>
              <a:rPr lang="en-GB" sz="2400" b="1" dirty="0"/>
              <a:t>→</a:t>
            </a:r>
            <a:r>
              <a:rPr lang="en-GB" sz="2400" dirty="0"/>
              <a:t> </a:t>
            </a:r>
            <a:r>
              <a:rPr lang="pl-PL" sz="2400" dirty="0"/>
              <a:t>badania jakościowe i ilościowe</a:t>
            </a:r>
            <a:r>
              <a:rPr lang="en-GB" sz="2400" dirty="0"/>
              <a:t> </a:t>
            </a:r>
            <a:r>
              <a:rPr lang="en-GB" sz="2400" b="1" dirty="0"/>
              <a:t>→</a:t>
            </a:r>
            <a:r>
              <a:rPr lang="en-GB" sz="2400" dirty="0"/>
              <a:t> </a:t>
            </a:r>
            <a:br>
              <a:rPr lang="en-GB" sz="2400" dirty="0"/>
            </a:br>
            <a:r>
              <a:rPr lang="pl-PL" sz="2400" u="sng" dirty="0"/>
              <a:t>etapy</a:t>
            </a:r>
            <a:r>
              <a:rPr lang="en-GB" sz="2400" u="sng" dirty="0"/>
              <a:t> 3, 4, 5</a:t>
            </a:r>
          </a:p>
          <a:p>
            <a:r>
              <a:rPr lang="pl-PL" sz="2400" dirty="0"/>
              <a:t>wdrażanie - wybór metod zwinnych lub projektowych</a:t>
            </a:r>
            <a:r>
              <a:rPr lang="en-GB" sz="2400" dirty="0"/>
              <a:t> </a:t>
            </a:r>
            <a:r>
              <a:rPr lang="en-GB" sz="2400" b="1" dirty="0"/>
              <a:t>→</a:t>
            </a:r>
            <a:r>
              <a:rPr lang="en-GB" sz="2400" dirty="0"/>
              <a:t> </a:t>
            </a:r>
            <a:r>
              <a:rPr lang="pl-PL" sz="2400" u="sng" dirty="0"/>
              <a:t>etap</a:t>
            </a:r>
            <a:r>
              <a:rPr lang="en-GB" sz="2400" u="sng" dirty="0"/>
              <a:t> 7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D4500-ADCB-5084-A82A-D4F7660B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12</a:t>
            </a:fld>
            <a:endParaRPr lang="pl-PL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32F76EC-66D5-F8D1-556C-8062AB273C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8200" y="1909646"/>
            <a:ext cx="6641315" cy="3888000"/>
          </a:xfrm>
        </p:spPr>
      </p:pic>
    </p:spTree>
    <p:extLst>
      <p:ext uri="{BB962C8B-B14F-4D97-AF65-F5344CB8AC3E}">
        <p14:creationId xmlns:p14="http://schemas.microsoft.com/office/powerpoint/2010/main" val="1961115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90351-155B-7356-4743-88EE83BA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6" y="352425"/>
            <a:ext cx="10640825" cy="1325563"/>
          </a:xfrm>
        </p:spPr>
        <p:txBody>
          <a:bodyPr>
            <a:normAutofit fontScale="90000"/>
          </a:bodyPr>
          <a:lstStyle/>
          <a:p>
            <a:r>
              <a:rPr lang="pl-PL" dirty="0"/>
              <a:t>Zestaw wskaźników wspierających </a:t>
            </a:r>
            <a:r>
              <a:rPr lang="en-GB" dirty="0" err="1"/>
              <a:t>implementa</a:t>
            </a:r>
            <a:r>
              <a:rPr lang="pl-PL" dirty="0" err="1"/>
              <a:t>cję</a:t>
            </a:r>
            <a:r>
              <a:rPr lang="en-GB" dirty="0"/>
              <a:t> SSDQM </a:t>
            </a:r>
            <a:r>
              <a:rPr lang="pl-PL" dirty="0"/>
              <a:t>na uczelni technicznej</a:t>
            </a:r>
            <a:endParaRPr lang="en-GB" dirty="0"/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2840488D-2F8D-4AB8-56AC-8A9A25522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6269305"/>
              </p:ext>
            </p:extLst>
          </p:nvPr>
        </p:nvGraphicFramePr>
        <p:xfrm>
          <a:off x="540000" y="1656000"/>
          <a:ext cx="10800000" cy="51511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84946963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3890887164"/>
                    </a:ext>
                  </a:extLst>
                </a:gridCol>
                <a:gridCol w="7020000">
                  <a:extLst>
                    <a:ext uri="{9D8B030D-6E8A-4147-A177-3AD203B41FA5}">
                      <a16:colId xmlns:a16="http://schemas.microsoft.com/office/drawing/2014/main" val="2266764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l-PL" sz="1600" dirty="0" err="1"/>
                        <a:t>Description</a:t>
                      </a:r>
                      <a:r>
                        <a:rPr lang="pl-PL" sz="1600" dirty="0"/>
                        <a:t> / </a:t>
                      </a:r>
                      <a:r>
                        <a:rPr lang="pl-PL" sz="1600" dirty="0" err="1"/>
                        <a:t>Comment</a:t>
                      </a:r>
                      <a:endParaRPr lang="en-GB" sz="1600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72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noProof="0" dirty="0"/>
                        <a:t>SSI (aggregated)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Aggregated Stakeholder Satisfaction 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548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noProof="0" dirty="0"/>
                        <a:t>Partial SSI indexes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Satisfaction measures calculated separately for each stakeholder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31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noProof="0" dirty="0"/>
                        <a:t>Number of </a:t>
                      </a:r>
                      <a:r>
                        <a:rPr lang="en-GB" sz="1600" b="1" noProof="0" dirty="0" err="1"/>
                        <a:t>Habilitation</a:t>
                      </a:r>
                      <a:r>
                        <a:rPr lang="en-GB" sz="1600" b="1" noProof="0" dirty="0"/>
                        <a:t> Rights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600" noProof="0" dirty="0"/>
                        <a:t>the </a:t>
                      </a:r>
                      <a:r>
                        <a:rPr lang="en-GB" sz="1600" noProof="0" dirty="0"/>
                        <a:t>strong</a:t>
                      </a:r>
                      <a:r>
                        <a:rPr lang="pl-PL" sz="1600" noProof="0" dirty="0" err="1"/>
                        <a:t>est</a:t>
                      </a:r>
                      <a:r>
                        <a:rPr lang="en-GB" sz="1600" noProof="0" dirty="0"/>
                        <a:t> correlated with </a:t>
                      </a:r>
                      <a:r>
                        <a:rPr lang="en-GB" sz="1600" noProof="0" dirty="0" err="1"/>
                        <a:t>Perspektywy</a:t>
                      </a:r>
                      <a:r>
                        <a:rPr lang="en-GB" sz="1600" noProof="0" dirty="0"/>
                        <a:t> ranking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noProof="0" dirty="0"/>
                        <a:t>improvements largely dependent on university 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519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noProof="0" dirty="0"/>
                        <a:t>Parametric Assessment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The number and level of parametric grades obtained in various scientific disciplines during the evaluation of scientific activity quality.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171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b="1" noProof="0" dirty="0"/>
                        <a:t>Position in Webometrics ranking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noProof="0" dirty="0"/>
                        <a:t>extremely easy to monitor; twice a year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noProof="0" dirty="0"/>
                        <a:t>correlation with the employment level of graduates (3Y)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516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International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noProof="0" dirty="0"/>
                        <a:t>from </a:t>
                      </a:r>
                      <a:r>
                        <a:rPr lang="en-GB" sz="1600" noProof="0" dirty="0" err="1"/>
                        <a:t>Perspektywy</a:t>
                      </a:r>
                      <a:r>
                        <a:rPr lang="en-GB" sz="1600" noProof="0" dirty="0"/>
                        <a:t> ranking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noProof="0" dirty="0"/>
                        <a:t>strong correlation with the overall score in the ranking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6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WOP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noProof="0" dirty="0"/>
                        <a:t>based on </a:t>
                      </a:r>
                      <a:r>
                        <a:rPr lang="en-GB" sz="1600" noProof="0" dirty="0" err="1"/>
                        <a:t>Perspektywy</a:t>
                      </a:r>
                      <a:r>
                        <a:rPr lang="en-GB" sz="1600" noProof="0" dirty="0"/>
                        <a:t> ranking; weighted score – not position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7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Graduate Earnings (3Y)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Based on the nationwide ELA survey, or on other proprietary research.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5237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9.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Graduate Employment (3Y)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noProof="0" dirty="0"/>
                        <a:t>Based on the nationwide ELA survey, or on other proprietary research.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915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10.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Prestige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600" noProof="0" dirty="0"/>
                        <a:t>Based on a survey conducted among academic staff in Poland by the Educational Foundation "</a:t>
                      </a:r>
                      <a:r>
                        <a:rPr lang="en-GB" sz="1600" noProof="0" dirty="0" err="1"/>
                        <a:t>Perspektywy</a:t>
                      </a:r>
                      <a:r>
                        <a:rPr lang="en-GB" sz="1600" noProof="0" dirty="0"/>
                        <a:t>" and the "International Recognition" parameter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87123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962B16-CD40-493E-4C70-E0536CD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21484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sz="1800" b="0" i="0" u="none" strike="noStrike" baseline="0" dirty="0">
                <a:latin typeface="CIDFont+F1"/>
              </a:rPr>
              <a:t>This dissertation contributes to the development of management and quality sciences through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synthesis of quality management theory and stakeholder theory.</a:t>
            </a:r>
            <a:endParaRPr lang="pl-PL" sz="1800" b="0" i="0" u="none" strike="noStrike" baseline="0" dirty="0">
              <a:latin typeface="CIDFont+F1"/>
            </a:endParaRPr>
          </a:p>
          <a:p>
            <a:pPr algn="l"/>
            <a:r>
              <a:rPr lang="en-US" sz="1800" b="0" i="0" u="none" strike="noStrike" baseline="0" dirty="0">
                <a:latin typeface="CIDFont+F1"/>
              </a:rPr>
              <a:t>The conducted qualitative and quantitative research allowed for achieving the cognitive goal of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the study, which was to </a:t>
            </a:r>
            <a:r>
              <a:rPr lang="en-US" sz="1800" b="0" i="0" u="none" strike="noStrike" baseline="0" dirty="0">
                <a:latin typeface="CIDFont+F3"/>
              </a:rPr>
              <a:t>identify effective methods from the perspective of improving the quality management</a:t>
            </a:r>
            <a:r>
              <a:rPr lang="pl-PL" sz="1800" b="0" i="0" u="none" strike="noStrike" baseline="0" dirty="0">
                <a:latin typeface="CIDFont+F3"/>
              </a:rPr>
              <a:t> </a:t>
            </a:r>
            <a:r>
              <a:rPr lang="en-US" sz="1800" b="0" i="0" u="none" strike="noStrike" baseline="0" dirty="0">
                <a:latin typeface="CIDFont+F3"/>
              </a:rPr>
              <a:t>system, through the measurement and analysis of stakeholder satisfaction levels as an</a:t>
            </a:r>
            <a:r>
              <a:rPr lang="pl-PL" sz="1800" b="0" i="0" u="none" strike="noStrike" baseline="0" dirty="0">
                <a:latin typeface="CIDFont+F3"/>
              </a:rPr>
              <a:t> </a:t>
            </a:r>
            <a:r>
              <a:rPr lang="pl-PL" sz="1800" b="0" i="0" u="none" strike="noStrike" baseline="0" dirty="0" err="1">
                <a:latin typeface="CIDFont+F3"/>
              </a:rPr>
              <a:t>indicator</a:t>
            </a:r>
            <a:r>
              <a:rPr lang="pl-PL" sz="1800" b="0" i="0" u="none" strike="noStrike" baseline="0" dirty="0">
                <a:latin typeface="CIDFont+F3"/>
              </a:rPr>
              <a:t> of </a:t>
            </a:r>
            <a:r>
              <a:rPr lang="pl-PL" sz="1800" b="0" i="0" u="none" strike="noStrike" baseline="0" dirty="0" err="1">
                <a:latin typeface="CIDFont+F3"/>
              </a:rPr>
              <a:t>quality</a:t>
            </a:r>
            <a:r>
              <a:rPr lang="pl-PL" sz="1800" b="0" i="0" u="none" strike="noStrike" baseline="0" dirty="0">
                <a:latin typeface="CIDFont+F1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CIDFont+F1"/>
              </a:rPr>
              <a:t>The utilitarian goal, formulated as </a:t>
            </a:r>
            <a:r>
              <a:rPr lang="en-US" sz="1800" b="0" i="0" u="none" strike="noStrike" baseline="0" dirty="0">
                <a:latin typeface="CIDFont+F3"/>
              </a:rPr>
              <a:t>development of a method for improving the quality</a:t>
            </a:r>
            <a:r>
              <a:rPr lang="pl-PL" sz="1800" b="0" i="0" u="none" strike="noStrike" baseline="0" dirty="0">
                <a:latin typeface="CIDFont+F3"/>
              </a:rPr>
              <a:t> </a:t>
            </a:r>
            <a:r>
              <a:rPr lang="en-US" sz="1800" b="0" i="0" u="none" strike="noStrike" baseline="0" dirty="0">
                <a:latin typeface="CIDFont+F3"/>
              </a:rPr>
              <a:t>management system of universities, adapted to the specifics of Polish technical universities, using the</a:t>
            </a:r>
            <a:r>
              <a:rPr lang="pl-PL" sz="1800" b="0" i="0" u="none" strike="noStrike" baseline="0" dirty="0">
                <a:latin typeface="CIDFont+F3"/>
              </a:rPr>
              <a:t> </a:t>
            </a:r>
            <a:r>
              <a:rPr lang="en-US" sz="1800" b="0" i="0" u="none" strike="noStrike" baseline="0" dirty="0">
                <a:latin typeface="CIDFont+F3"/>
              </a:rPr>
              <a:t>measurement of satisfaction of various stakeholder groups as one of the indicators of the university’s</a:t>
            </a:r>
            <a:r>
              <a:rPr lang="pl-PL" sz="1800" b="0" i="0" u="none" strike="noStrike" baseline="0" dirty="0">
                <a:latin typeface="CIDFont+F3"/>
              </a:rPr>
              <a:t> performance</a:t>
            </a:r>
            <a:r>
              <a:rPr lang="pl-PL" sz="1800" b="0" i="0" u="none" strike="noStrike" baseline="0" dirty="0">
                <a:latin typeface="CIDFont+F1"/>
              </a:rPr>
              <a:t>, was </a:t>
            </a:r>
            <a:r>
              <a:rPr lang="pl-PL" sz="1800" b="0" i="0" u="none" strike="noStrike" baseline="0" dirty="0" err="1">
                <a:latin typeface="CIDFont+F1"/>
              </a:rPr>
              <a:t>also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pl-PL" sz="1800" b="0" i="0" u="none" strike="noStrike" baseline="0" dirty="0" err="1">
                <a:latin typeface="CIDFont+F1"/>
              </a:rPr>
              <a:t>achieved</a:t>
            </a:r>
            <a:r>
              <a:rPr lang="pl-PL" sz="1800" b="0" i="0" u="none" strike="noStrike" baseline="0" dirty="0">
                <a:latin typeface="CIDFont+F1"/>
              </a:rPr>
              <a:t>.</a:t>
            </a:r>
          </a:p>
          <a:p>
            <a:pPr algn="l"/>
            <a:r>
              <a:rPr lang="en-US" sz="1800" b="0" i="0" u="none" strike="noStrike" baseline="0" dirty="0">
                <a:latin typeface="CIDFont+F1"/>
              </a:rPr>
              <a:t>This objective has been achieved with developing Stakeholders Satisfaction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Driven Quality Management Model – SSDQM.</a:t>
            </a:r>
            <a:endParaRPr lang="pl-PL" sz="1800" b="0" i="0" u="none" strike="noStrike" baseline="0" dirty="0">
              <a:latin typeface="CIDFont+F1"/>
            </a:endParaRPr>
          </a:p>
          <a:p>
            <a:pPr algn="l"/>
            <a:r>
              <a:rPr lang="en-US" sz="1800" b="0" i="0" u="none" strike="noStrike" baseline="0" dirty="0">
                <a:latin typeface="CIDFont+F1"/>
              </a:rPr>
              <a:t>The model is developed taking into account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possible applications in the context of the specifics of Polish technical universities.</a:t>
            </a:r>
            <a:endParaRPr lang="pl-PL" sz="1800" b="0" i="0" u="none" strike="noStrike" baseline="0" dirty="0">
              <a:latin typeface="CIDFont+F1"/>
            </a:endParaRPr>
          </a:p>
          <a:p>
            <a:pPr algn="l"/>
            <a:r>
              <a:rPr lang="pl-PL" sz="1800" b="0" i="0" u="none" strike="noStrike" baseline="0" dirty="0">
                <a:latin typeface="CIDFont+F1"/>
              </a:rPr>
              <a:t>The </a:t>
            </a:r>
            <a:r>
              <a:rPr lang="pl-PL" sz="1800" b="0" i="0" u="none" strike="noStrike" baseline="0" dirty="0" err="1">
                <a:latin typeface="CIDFont+F1"/>
              </a:rPr>
              <a:t>applicative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pl-PL" sz="1800" b="0" i="0" u="none" strike="noStrike" baseline="0" dirty="0" err="1">
                <a:latin typeface="CIDFont+F1"/>
              </a:rPr>
              <a:t>value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of the proposed model has been enhanced with recommendations resulting from the conducted research,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a significant part of which is the development of a basic set of indicators.</a:t>
            </a:r>
            <a:endParaRPr lang="pl-PL" sz="1800" b="0" i="0" u="none" strike="noStrike" baseline="0" dirty="0">
              <a:latin typeface="CIDFont+F1"/>
            </a:endParaRPr>
          </a:p>
          <a:p>
            <a:pPr algn="l"/>
            <a:r>
              <a:rPr lang="pl-PL" sz="1800" b="0" i="0" u="none" strike="noStrike" baseline="0" dirty="0" err="1">
                <a:latin typeface="CIDFont+F1"/>
              </a:rPr>
              <a:t>These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pl-PL" sz="1800" b="0" i="0" u="none" strike="noStrike" baseline="0" dirty="0" err="1">
                <a:latin typeface="CIDFont+F1"/>
              </a:rPr>
              <a:t>are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pl-PL" sz="1800" b="0" i="0" u="none" strike="noStrike" baseline="0" dirty="0" err="1">
                <a:latin typeface="CIDFont+F1"/>
              </a:rPr>
              <a:t>measures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statistically proven to be significant for the environment of technical universities.</a:t>
            </a:r>
            <a:endParaRPr lang="pl-PL" sz="1800" b="0" i="0" u="none" strike="noStrike" baseline="0" dirty="0">
              <a:latin typeface="CIDFont+F1"/>
            </a:endParaRPr>
          </a:p>
          <a:p>
            <a:pPr algn="l"/>
            <a:r>
              <a:rPr lang="pl-PL" sz="1800" b="0" i="0" u="none" strike="noStrike" baseline="0" dirty="0">
                <a:latin typeface="CIDFont+F1"/>
              </a:rPr>
              <a:t>The </a:t>
            </a:r>
            <a:r>
              <a:rPr lang="pl-PL" sz="1800" b="0" i="0" u="none" strike="noStrike" baseline="0" dirty="0" err="1">
                <a:latin typeface="CIDFont+F1"/>
              </a:rPr>
              <a:t>strong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pl-PL" sz="1800" b="0" i="0" u="none" strike="noStrike" baseline="0" dirty="0" err="1">
                <a:latin typeface="CIDFont+F1"/>
              </a:rPr>
              <a:t>connections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of the proposed model with the field of quality management are also confirmed by analyses indicating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that the application of SSDQM can provide very good preparation for organizations to implement the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requirements of the ISO</a:t>
            </a:r>
            <a:r>
              <a:rPr lang="pl-PL" sz="1800" dirty="0">
                <a:latin typeface="CIDFont+F1"/>
              </a:rPr>
              <a:t> </a:t>
            </a:r>
            <a:r>
              <a:rPr lang="en-US" sz="1800" b="0" i="0" u="none" strike="noStrike" baseline="0" dirty="0">
                <a:latin typeface="CIDFont+F1"/>
              </a:rPr>
              <a:t>21001:2018 and other standards and requirements that promote focus on</a:t>
            </a:r>
            <a:r>
              <a:rPr lang="pl-PL" sz="1800" b="0" i="0" u="none" strike="noStrike" baseline="0" dirty="0">
                <a:latin typeface="CIDFont+F1"/>
              </a:rPr>
              <a:t> </a:t>
            </a:r>
            <a:r>
              <a:rPr lang="pl-PL" sz="1800" b="0" i="0" u="none" strike="noStrike" baseline="0" dirty="0" err="1">
                <a:latin typeface="CIDFont+F1"/>
              </a:rPr>
              <a:t>stakeholders</a:t>
            </a:r>
            <a:r>
              <a:rPr lang="pl-PL" sz="1800" b="0" i="0" u="none" strike="noStrike" baseline="0" dirty="0">
                <a:latin typeface="CIDFont+F1"/>
              </a:rPr>
              <a:t>.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BD1F1-20DD-5B06-C501-0CEB8101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18991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u="none" strike="noStrike" baseline="0" dirty="0"/>
              <a:t>Anderson, J. C., </a:t>
            </a:r>
            <a:r>
              <a:rPr lang="en-US" b="0" i="0" u="none" strike="noStrike" baseline="0" dirty="0" err="1"/>
              <a:t>Rungtusanatham</a:t>
            </a:r>
            <a:r>
              <a:rPr lang="en-US" b="0" i="0" u="none" strike="noStrike" baseline="0" dirty="0"/>
              <a:t>, M., &amp; Schroeder, R. G. (1994)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A Theory Of Quality Management Underlying The Deming Management Method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Academy of Management Review, 19(3), 472–509</a:t>
            </a:r>
            <a:endParaRPr lang="pl-PL" b="0" i="0" u="none" strike="noStrike" baseline="0" dirty="0"/>
          </a:p>
          <a:p>
            <a:r>
              <a:rPr lang="en-US" b="0" i="0" u="none" strike="noStrike" baseline="0" dirty="0" err="1"/>
              <a:t>Cwynar</a:t>
            </a:r>
            <a:r>
              <a:rPr lang="en-US" b="0" i="0" u="none" strike="noStrike" baseline="0" dirty="0"/>
              <a:t>, K. M. (2005)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The Idea Of The University In European Culture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Polityka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i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Społeczeństwo</a:t>
            </a:r>
            <a:r>
              <a:rPr lang="en-US" b="0" i="0" u="none" strike="noStrike" baseline="0" dirty="0"/>
              <a:t> </a:t>
            </a:r>
            <a:r>
              <a:rPr lang="pl-PL" b="0" i="0" u="none" strike="noStrike" baseline="0" dirty="0"/>
              <a:t>(s. </a:t>
            </a:r>
            <a:r>
              <a:rPr lang="en-US" b="0" i="0" u="none" strike="noStrike" baseline="0" dirty="0"/>
              <a:t>60–72</a:t>
            </a:r>
            <a:r>
              <a:rPr lang="pl-PL" dirty="0"/>
              <a:t>)</a:t>
            </a:r>
            <a:endParaRPr lang="pl-PL" b="0" i="0" u="none" strike="noStrike" baseline="0" dirty="0"/>
          </a:p>
          <a:p>
            <a:r>
              <a:rPr lang="en-US" b="0" i="0" u="none" strike="noStrike" baseline="0" dirty="0"/>
              <a:t>De Ridder-</a:t>
            </a:r>
            <a:r>
              <a:rPr lang="en-US" b="0" i="0" u="none" strike="noStrike" baseline="0" dirty="0" err="1"/>
              <a:t>Symoens</a:t>
            </a:r>
            <a:r>
              <a:rPr lang="en-US" b="0" i="0" u="none" strike="noStrike" baseline="0" dirty="0"/>
              <a:t>, H. (2020)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Universities and Their Missions in Early Modern Times. W L. </a:t>
            </a:r>
            <a:r>
              <a:rPr lang="en-US" b="0" i="0" u="none" strike="noStrike" baseline="0" dirty="0" err="1"/>
              <a:t>Engwall</a:t>
            </a:r>
            <a:r>
              <a:rPr lang="en-US" b="0" i="0" u="none" strike="noStrike" baseline="0" dirty="0"/>
              <a:t> (Red.), Missions of Universities: Past, Present, Future (s. 43–61)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Springer International Publishing</a:t>
            </a:r>
            <a:endParaRPr lang="pl-PL" b="0" i="0" u="none" strike="noStrike" baseline="0" dirty="0"/>
          </a:p>
          <a:p>
            <a:r>
              <a:rPr lang="en-US" dirty="0"/>
              <a:t>Freeman R.E. (1984), Strategic Management: A Stakeholder Approach, Pitman, London and Boston, MA</a:t>
            </a:r>
            <a:endParaRPr lang="pl-PL" dirty="0"/>
          </a:p>
          <a:p>
            <a:r>
              <a:rPr lang="pl-PL" b="0" i="0" u="none" strike="noStrike" baseline="0" dirty="0" err="1"/>
              <a:t>Grudowski</a:t>
            </a:r>
            <a:r>
              <a:rPr lang="pl-PL" b="0" i="0" u="none" strike="noStrike" baseline="0" dirty="0"/>
              <a:t> </a:t>
            </a:r>
            <a:r>
              <a:rPr lang="pl-PL" dirty="0"/>
              <a:t>P.,</a:t>
            </a:r>
            <a:r>
              <a:rPr lang="pl-PL" b="0" i="0" u="none" strike="noStrike" baseline="0" dirty="0"/>
              <a:t> Lewandowski K. (2012), Pojęcie jakości kształcenia i uwarunkowania jej kwantyfikacji w uczelniach wyższych, Zarządzanie i Finanse, nr 3, cz. 1</a:t>
            </a:r>
            <a:endParaRPr lang="pl-PL" dirty="0"/>
          </a:p>
          <a:p>
            <a:pPr algn="l"/>
            <a:r>
              <a:rPr lang="pl-PL" dirty="0"/>
              <a:t>Leja K. (2011), Koncepcje zarządzania współczesnym uniwersytetem, 10.13140/RG.2.1.3539.1529. </a:t>
            </a:r>
          </a:p>
          <a:p>
            <a:pPr algn="l"/>
            <a:r>
              <a:rPr lang="pl-PL" dirty="0"/>
              <a:t>Leja K. (2019), Misja społecznie odpowiedzialnego uniwersytetu, w: Jastrzębska, E., Przybysz, M. (red.), Społeczna odpowiedzialność uczelni znaczenie dla uczelni i sposoby jej wdrażania (s. 11-13), Ministerstwo Nauki i Szkolnictwa Wyższego i Ministerstwo Inwestycji i Rozwoju, Warszawa</a:t>
            </a:r>
          </a:p>
          <a:p>
            <a:pPr algn="l"/>
            <a:r>
              <a:rPr lang="pl-PL" dirty="0" err="1"/>
              <a:t>Puente</a:t>
            </a:r>
            <a:r>
              <a:rPr lang="pl-PL" dirty="0"/>
              <a:t> C., </a:t>
            </a:r>
            <a:r>
              <a:rPr lang="pl-PL" dirty="0" err="1"/>
              <a:t>Fabra</a:t>
            </a:r>
            <a:r>
              <a:rPr lang="pl-PL" dirty="0"/>
              <a:t> M., Mason C. et al. (2021), Role of the </a:t>
            </a:r>
            <a:r>
              <a:rPr lang="pl-PL" dirty="0" err="1"/>
              <a:t>Universities</a:t>
            </a:r>
            <a:r>
              <a:rPr lang="pl-PL" dirty="0"/>
              <a:t> as Drivers of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Innovation</a:t>
            </a:r>
            <a:r>
              <a:rPr lang="pl-PL" dirty="0"/>
              <a:t>, </a:t>
            </a:r>
            <a:r>
              <a:rPr lang="pl-PL" dirty="0" err="1"/>
              <a:t>Sustainability</a:t>
            </a:r>
            <a:r>
              <a:rPr lang="pl-PL" dirty="0"/>
              <a:t>, 13, 13727, 10.3390/su132413727</a:t>
            </a:r>
            <a:endParaRPr lang="en-US" dirty="0"/>
          </a:p>
          <a:p>
            <a:pPr algn="l"/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4049D-1C83-5BCB-31E1-B99EF941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5408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46487-78BF-B718-BD20-9D922B93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narracji 1/2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D3559-3162-A0D8-F760-5A7FD0A88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l-PL" dirty="0"/>
              <a:t>Dlaczego warto zająć się tematem?: uniwersytety są  „silnikiem” rozwoju społecznego, gospodarczego i kulturowego</a:t>
            </a:r>
            <a:r>
              <a:rPr lang="pl-PL" baseline="30000" dirty="0"/>
              <a:t>1</a:t>
            </a:r>
            <a:r>
              <a:rPr lang="pl-PL" dirty="0"/>
              <a:t> , pozycja polskich uczelni w świecie nauki nie odpowiada pozycji ani potencjałowi Polski w globalnej gospodarce. Ponadto polscy naukowcy osiągają wiele sukcesów naukowych, które nie są odpowiednio komercjalizowane przez polskie przedsiębiorstwa.</a:t>
            </a:r>
          </a:p>
          <a:p>
            <a:r>
              <a:rPr lang="pl-PL" dirty="0"/>
              <a:t>Skąd mogą się brać obecne problemy?: Silna kultura akademicka związana z odwoływaniem się do wielowiekowej tradycji; konflikt tradycja a nowoczesność to często sprzeczność między koncepcją uniwersytetu liberalnego i uniwersytetu przedsiębiorczego, a obecnie także z cechami uniwersytetu społecznie odpowiedzialnego; żadna nie może być w pełni </a:t>
            </a:r>
            <a:r>
              <a:rPr lang="pl-PL" dirty="0" err="1"/>
              <a:t>rezalizowana</a:t>
            </a:r>
            <a:r>
              <a:rPr lang="pl-PL" dirty="0"/>
              <a:t> przez różne ograniczenia (w tym regulacje prawne); </a:t>
            </a:r>
          </a:p>
          <a:p>
            <a:r>
              <a:rPr lang="pl-PL" dirty="0"/>
              <a:t>Sprzeczne oczekiwania różnych interesariuszy; dziedzictwo wielu wieków tradycji uniwersyteckich potęgujących sprzeczności;</a:t>
            </a:r>
          </a:p>
          <a:p>
            <a:r>
              <a:rPr lang="en-US" sz="2800" b="0" i="0" u="none" strike="noStrike" baseline="0" dirty="0">
                <a:latin typeface="CIDFont+F1"/>
              </a:rPr>
              <a:t>utilitarian goal, formulated as </a:t>
            </a:r>
            <a:r>
              <a:rPr lang="en-US" sz="2800" b="0" i="0" u="none" strike="noStrike" baseline="0" dirty="0">
                <a:latin typeface="CIDFont+F3"/>
              </a:rPr>
              <a:t>development of a method for improving the quality</a:t>
            </a:r>
            <a:r>
              <a:rPr lang="pl-PL" sz="2800" b="0" i="0" u="none" strike="noStrike" baseline="0" dirty="0">
                <a:latin typeface="CIDFont+F3"/>
              </a:rPr>
              <a:t> </a:t>
            </a:r>
            <a:r>
              <a:rPr lang="en-US" sz="2800" b="0" i="0" u="none" strike="noStrike" baseline="0" dirty="0">
                <a:latin typeface="CIDFont+F3"/>
              </a:rPr>
              <a:t>management system of universities, adapted to the specifics of Polish technical universities, using the</a:t>
            </a:r>
            <a:r>
              <a:rPr lang="pl-PL" sz="2800" b="0" i="0" u="none" strike="noStrike" baseline="0" dirty="0">
                <a:latin typeface="CIDFont+F3"/>
              </a:rPr>
              <a:t> </a:t>
            </a:r>
            <a:r>
              <a:rPr lang="en-US" sz="2800" b="0" i="0" u="none" strike="noStrike" baseline="0" dirty="0">
                <a:latin typeface="CIDFont+F3"/>
              </a:rPr>
              <a:t>measurement of satisfaction of various stakeholder groups as one of the indicators of the university’s</a:t>
            </a:r>
            <a:r>
              <a:rPr lang="pl-PL" sz="2800" b="0" i="0" u="none" strike="noStrike" baseline="0" dirty="0">
                <a:latin typeface="CIDFont+F3"/>
              </a:rPr>
              <a:t> performance</a:t>
            </a:r>
            <a:endParaRPr lang="pl-PL" dirty="0"/>
          </a:p>
          <a:p>
            <a:r>
              <a:rPr lang="pl-PL" dirty="0"/>
              <a:t>W Polsce wiele złych skojarzeń z kolejnymi reformami szkolnictwa wyższego</a:t>
            </a:r>
          </a:p>
          <a:p>
            <a:r>
              <a:rPr lang="pl-PL" dirty="0"/>
              <a:t>Jednocześnie ogromny potencjał w Polsce dla szkolnictwa wyższego; stale utrzymujące się duże zainteresowanie studiowaniem</a:t>
            </a:r>
          </a:p>
          <a:p>
            <a:r>
              <a:rPr lang="pl-PL" dirty="0"/>
              <a:t>Jakość – trudna do zdefiniowania, szczególnie dla produktów tak wybitnie niematerialnych jak usługi edukacyjne. Jednak opracowano miary uznawane za standard w obszarze usług – w tym te odnoszące się do informacji zwrotnych pozyskiwanych od klientów (m. in. opinie, poziom satysfakcji, lojalność)</a:t>
            </a:r>
          </a:p>
          <a:p>
            <a:r>
              <a:rPr lang="pl-PL" dirty="0"/>
              <a:t>W odniesieniu do usług uczelni bardzo popularną miarą są wyniki rankingów (globalne, krajowe) – pozycja polskich uczelni w globalnych rankingach jest dalece niesatysfakcjonująca i nie koresponduje z potencjałem polskiej gospodarki i nauki</a:t>
            </a:r>
          </a:p>
          <a:p>
            <a:r>
              <a:rPr lang="pl-PL" dirty="0"/>
              <a:t>W zakresie zarządzania w ubiegłym wieku osiągnięto wiele w zakresie rozwoju zarówno teorii i praktyki (QI , QC, QA, QM / TQM)</a:t>
            </a:r>
          </a:p>
          <a:p>
            <a:r>
              <a:rPr lang="pl-PL" dirty="0"/>
              <a:t>TQM jest </a:t>
            </a:r>
            <a:r>
              <a:rPr lang="pl-PL" dirty="0" err="1"/>
              <a:t>kliento</a:t>
            </a:r>
            <a:r>
              <a:rPr lang="pl-PL" dirty="0"/>
              <a:t>-centryczny, ale kto jest klientem uniwersytetu? (student nie zawsze płaci za studia, beneficjentami efektów kształcenia są nie tylko studenci, itd.) -&gt; zatem trudno wprowadzić nowoczesne QM co potwierdzają liczne badania (TQM, Lean, </a:t>
            </a:r>
            <a:r>
              <a:rPr lang="pl-PL" dirty="0" err="1"/>
              <a:t>SixSigma</a:t>
            </a:r>
            <a:r>
              <a:rPr lang="pl-PL" dirty="0"/>
              <a:t>)</a:t>
            </a:r>
          </a:p>
          <a:p>
            <a:r>
              <a:rPr lang="pl-PL" dirty="0"/>
              <a:t>CAF – „QM” dla administracji publicznej – być może jest rozwiązaniem godnym uwagi? Nie ma zbyt wielu implementacji</a:t>
            </a:r>
          </a:p>
          <a:p>
            <a:r>
              <a:rPr lang="pl-PL" dirty="0"/>
              <a:t>Wymagania PKA – 10 kryteriów oceny – są dalekie od nowoczesnego zarządzania jakością</a:t>
            </a:r>
          </a:p>
          <a:p>
            <a:r>
              <a:rPr lang="pl-PL" dirty="0"/>
              <a:t>Wszelkie badania wskazują na kluczową rolę kierownictwa organizacji we wprowadzaniu zmian / nowoczesnego QM</a:t>
            </a:r>
          </a:p>
          <a:p>
            <a:r>
              <a:rPr lang="pl-PL" dirty="0"/>
              <a:t>ISO 21001:2018 – System zarządzania organizacją edukacyjną – w realiach uczelni w Polsce nowość, norma na wysokim poziomie ogólności, implementacja dla uczelni możliwa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AAA29-CC14-7130-6830-03F85D6C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5496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46487-78BF-B718-BD20-9D922B93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 narracji 2/2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D3559-3162-A0D8-F760-5A7FD0A88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pl-PL" dirty="0"/>
              <a:t>ISO 21001:2018 – System zarządzania organizacją edukacyjną – w realiach uczelni w Polsce nowość, norma na wysokim poziomie ogólności, implementacja dla uczelni możliwa</a:t>
            </a:r>
          </a:p>
          <a:p>
            <a:r>
              <a:rPr lang="pl-PL" dirty="0"/>
              <a:t>Jeśli nie klient to może interesariusz?</a:t>
            </a:r>
          </a:p>
          <a:p>
            <a:r>
              <a:rPr lang="pl-PL" dirty="0"/>
              <a:t>W ramach badań przeanalizowałem rozwój definicji interesariuszy od najbardziej podstawowych (Freeman, 1984: może wpływać i może być pod wpływem”) własna definicja interesariuszy uczelni: </a:t>
            </a:r>
            <a:r>
              <a:rPr lang="pl-PL" i="1" dirty="0"/>
              <a:t>osoby lub grupy zainteresowane wysokim poziomem jakości efektów działań uczelni</a:t>
            </a:r>
          </a:p>
          <a:p>
            <a:r>
              <a:rPr lang="pl-PL" dirty="0"/>
              <a:t>W rezultacie badania literatury zaproponowałem listę możliwych interesariuszy uczelni (74 przykłady) – pomoc w analizie; przedstawiłem metody analizy interesariuszy wybrane jako przydatne do stosowania w kontekście uniwersytetów (np. wykres interesu i siły wpływu; diagram relacji interesariuszy; mapa </a:t>
            </a:r>
            <a:r>
              <a:rPr lang="pl-PL" dirty="0" err="1"/>
              <a:t>intersariuszy</a:t>
            </a:r>
            <a:r>
              <a:rPr lang="pl-PL" dirty="0"/>
              <a:t>; mapa atrakcyjności rozwiązań versus możliwości przyjęcia przez interesariuszy)</a:t>
            </a:r>
          </a:p>
          <a:p>
            <a:r>
              <a:rPr lang="pl-PL" dirty="0"/>
              <a:t>Badanie abstraktów 474 artykułów odnoszących się do interesariuszy uczelni wyższych (zapytanie do bazy </a:t>
            </a:r>
            <a:r>
              <a:rPr lang="pl-PL" dirty="0" err="1"/>
              <a:t>Scopus</a:t>
            </a:r>
            <a:r>
              <a:rPr lang="pl-PL" dirty="0"/>
              <a:t> „przytoczyć frazę”) – lista najczęściej wymienianych grup interesariuszy uczelni</a:t>
            </a:r>
          </a:p>
          <a:p>
            <a:r>
              <a:rPr lang="pl-PL" dirty="0"/>
              <a:t>Rezultaty analiz </a:t>
            </a:r>
            <a:r>
              <a:rPr lang="pl-PL" dirty="0" err="1"/>
              <a:t>wiażą</a:t>
            </a:r>
            <a:r>
              <a:rPr lang="pl-PL" dirty="0"/>
              <a:t> się też ze wskazówkami dla zarządzających odnośnie do kształtowania relacji z poszczególnymi grupami interesariuszy (np. </a:t>
            </a:r>
            <a:r>
              <a:rPr lang="pl-PL" i="1" dirty="0"/>
              <a:t>kreatorzy warunków</a:t>
            </a:r>
            <a:r>
              <a:rPr lang="pl-PL" dirty="0"/>
              <a:t> – utrzymaj satysfakcję; </a:t>
            </a:r>
            <a:r>
              <a:rPr lang="pl-PL" i="1" dirty="0"/>
              <a:t>gracze</a:t>
            </a:r>
            <a:r>
              <a:rPr lang="pl-PL" dirty="0"/>
              <a:t> – uważnie zarządzaj; </a:t>
            </a:r>
            <a:r>
              <a:rPr lang="pl-PL" i="1" dirty="0"/>
              <a:t>podmioty</a:t>
            </a:r>
            <a:r>
              <a:rPr lang="pl-PL" dirty="0"/>
              <a:t> – informuj; </a:t>
            </a:r>
            <a:r>
              <a:rPr lang="pl-PL" i="1" dirty="0"/>
              <a:t>tłum</a:t>
            </a:r>
            <a:r>
              <a:rPr lang="pl-PL" dirty="0"/>
              <a:t> - monitoruj)</a:t>
            </a:r>
          </a:p>
          <a:p>
            <a:r>
              <a:rPr lang="pl-PL" dirty="0"/>
              <a:t>Czy określać jakość przy pomocy pomiaru satysfakcji interesariuszy? Wskazówka: ISO 21001:2018 – zawiera bardzo wiele odniesień do „grup zainteresowanych” i badania ich opinii, w tym satysfakcji</a:t>
            </a:r>
          </a:p>
          <a:p>
            <a:r>
              <a:rPr lang="pl-PL" dirty="0"/>
              <a:t>W związku z tym postawiłem następujące pytania badawcze: </a:t>
            </a:r>
            <a:br>
              <a:rPr lang="pl-PL" dirty="0"/>
            </a:br>
            <a:r>
              <a:rPr lang="pl-PL" dirty="0"/>
              <a:t>W badaniu jakościowym przeprowadzonym wśród 33 respondentów (dobór celowy) większość wskazała studentów i absolwentów jako najistotniejszych interesariuszy – jednak opinie były bardzo zróżnicowane w zależności od tego jak silne były związku respondentów z procesami zarządzania uczelniami (słabo związani – istotne tylko efekty kształcenia; silnie związani – dostrzeganie szerszego kontekstu) [przytoczyć różne opinie nt. celów uczelni; tabelka ze statystyką wskazań z komentarzem, że to tylko pomocnicza metoda do oceny]</a:t>
            </a:r>
          </a:p>
          <a:p>
            <a:r>
              <a:rPr lang="pl-PL" dirty="0"/>
              <a:t>Weryfikacja hipotez badawczych na podstawie wyników badań ilościowych: ankieta (nielosowa metoda doboru grupy badawczej – metoda kuli śnieżnej) –133 respondentów [rys. 30]; oraz badań analitycznych na podstawie wyników ELA i rankingów oraz własnego badania:</a:t>
            </a:r>
          </a:p>
          <a:p>
            <a:pPr lvl="1"/>
            <a:r>
              <a:rPr lang="pl-PL" dirty="0"/>
              <a:t>Hipotezy pomocnicze ze względu na ograniczenia badania (efekt - brak reprezentatywności dla większości grup interesariuszy)</a:t>
            </a:r>
          </a:p>
          <a:p>
            <a:pPr lvl="1"/>
            <a:r>
              <a:rPr lang="pl-PL" dirty="0"/>
              <a:t>Potwierdzone korelacje: H2d → pomiędzy zarobkami po 3 latach, a satysfakcją z usług uczelni; hipoteza H3a</a:t>
            </a:r>
            <a:r>
              <a:rPr lang="pl-PL" b="1" dirty="0"/>
              <a:t>’</a:t>
            </a:r>
            <a:r>
              <a:rPr lang="pl-PL" dirty="0"/>
              <a:t> ze względu na zaobserwowaną odwrotną relację → stopa zatrudnienia absolwentów uczelni technicznych po roku </a:t>
            </a:r>
            <a:r>
              <a:rPr lang="pl-PL" b="1" dirty="0"/>
              <a:t>niższa</a:t>
            </a:r>
            <a:r>
              <a:rPr lang="pl-PL" dirty="0"/>
              <a:t> niż absolwentów pozostałych uczelni; H3d → średnie zarobki absolwentów uczelni technicznych po trzech latach wyższe niż absolwentów pozostałych uczelni; H3f → IWRA po 3 latach dla absolwentów uczelni technicznych wyższe niż dla absolwentów pozostałych uczelni; H4 → wyniki IWRA po 3 latach dla absolwentów uczelni technicznych pozytywnie skorelowane z wynikami rankingu Perspektywy</a:t>
            </a:r>
          </a:p>
          <a:p>
            <a:r>
              <a:rPr lang="pl-PL" dirty="0"/>
              <a:t>Cel utylitarny: SSDQM – Model Doskonalenia Systemu Zarządzania Jakością Uczelni Inspirowany Satysfakcją Interesariuszy (</a:t>
            </a:r>
            <a:r>
              <a:rPr lang="en-US" dirty="0"/>
              <a:t>Stakeholders Satisfaction Driven Quality Management</a:t>
            </a:r>
            <a:r>
              <a:rPr lang="pl-PL" dirty="0"/>
              <a:t> </a:t>
            </a:r>
            <a:r>
              <a:rPr lang="en-US" dirty="0"/>
              <a:t>Model</a:t>
            </a:r>
            <a:r>
              <a:rPr lang="pl-PL" dirty="0"/>
              <a:t>) → przeanalizowałem jak to wspiera wdrażanie ISO21001:2018 oraz wymagań PKA</a:t>
            </a:r>
          </a:p>
          <a:p>
            <a:r>
              <a:rPr lang="pl-PL" dirty="0"/>
              <a:t>Etap 7 – dwie ścieżki postępowania oddzielnie dla metod zwinnych oraz kaskadowych (projektowych) wraz z rekomendacjami do tego kiedy jakie stosować</a:t>
            </a:r>
          </a:p>
          <a:p>
            <a:r>
              <a:rPr lang="pl-PL" dirty="0"/>
              <a:t>Zestaw potwierdzonych statystycznie wskaźników wartych do stosowania przy badaniu efektów działania uczelni techniczny oraz efektów wdrażanych usprawnień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F3E5F9-035B-2C34-40AF-0B50B13F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69289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46487-78BF-B718-BD20-9D922B93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Na obronę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78D3559-3162-A0D8-F760-5A7FD0A88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l-PL" strike="sngStrike" dirty="0"/>
              <a:t>rys. 1 teoria zarządzania jakością – </a:t>
            </a:r>
            <a:r>
              <a:rPr lang="pl-PL" strike="sngStrike" dirty="0" err="1"/>
              <a:t>kliento</a:t>
            </a:r>
            <a:r>
              <a:rPr lang="pl-PL" strike="sngStrike" dirty="0"/>
              <a:t>-centryzm</a:t>
            </a:r>
          </a:p>
          <a:p>
            <a:r>
              <a:rPr lang="pl-PL" strike="sngStrike" dirty="0"/>
              <a:t>rys. 2 „cykliczność” zmian koncepcji uniwersytetu</a:t>
            </a:r>
          </a:p>
          <a:p>
            <a:r>
              <a:rPr lang="pl-PL" strike="sngStrike" dirty="0"/>
              <a:t>rys. 13 do ilustracji sprzecznych interesów – wspomnieć o opracowanej liście przykładów sprzecznych interesów – tab. ?</a:t>
            </a:r>
          </a:p>
          <a:p>
            <a:r>
              <a:rPr lang="pl-PL" dirty="0"/>
              <a:t>geniusz „i” zamiast tyranii „albo” str. 55]</a:t>
            </a:r>
          </a:p>
          <a:p>
            <a:r>
              <a:rPr lang="pl-PL" dirty="0"/>
              <a:t>model Cronina – jakość a satysfakcja rys. 18]</a:t>
            </a:r>
          </a:p>
          <a:p>
            <a:r>
              <a:rPr lang="pl-PL" dirty="0"/>
              <a:t>wiele miar CFM do pomiaru jakości usług i nie tylko – polegających na pomiarze opinii/satysfakcji/informacji zwrotnej klientów]</a:t>
            </a:r>
          </a:p>
          <a:p>
            <a:r>
              <a:rPr lang="pl-PL" dirty="0"/>
              <a:t>autorski ranking RV250 – zintegrowany ranking na podstawie najważniejszych globalnych rankingów</a:t>
            </a:r>
          </a:p>
          <a:p>
            <a:r>
              <a:rPr lang="pl-PL" dirty="0"/>
              <a:t>CAF – diagram – oraz </a:t>
            </a:r>
            <a:r>
              <a:rPr lang="pl-PL" dirty="0" err="1"/>
              <a:t>QualHE</a:t>
            </a:r>
            <a:r>
              <a:rPr lang="pl-PL" dirty="0"/>
              <a:t> prof. </a:t>
            </a:r>
            <a:r>
              <a:rPr lang="pl-PL" dirty="0" err="1"/>
              <a:t>Grudowskiego</a:t>
            </a:r>
            <a:r>
              <a:rPr lang="pl-PL" dirty="0"/>
              <a:t> jako przykład koncepcji integrujących dorobek nowoczesnych metod QM dla szkolnictwa wyższego</a:t>
            </a:r>
          </a:p>
          <a:p>
            <a:r>
              <a:rPr lang="pl-PL" dirty="0"/>
              <a:t>Podejście do jakości w polskim systemie – tab. 36.</a:t>
            </a:r>
          </a:p>
          <a:p>
            <a:r>
              <a:rPr lang="pl-PL" dirty="0"/>
              <a:t>Bariery wdrażania QM (Lean </a:t>
            </a:r>
            <a:r>
              <a:rPr lang="pl-PL" dirty="0" err="1"/>
              <a:t>SixSigma</a:t>
            </a:r>
            <a:r>
              <a:rPr lang="pl-PL" dirty="0"/>
              <a:t>) na uczelniach</a:t>
            </a:r>
          </a:p>
          <a:p>
            <a:r>
              <a:rPr lang="pl-PL" dirty="0"/>
              <a:t>Rola kultury organizacyjnej; kultury jakości (tab. 40 – regeneracji)? ; dojrzałość kultury organizacyjnej? (tab. 41 typ D zintegrowana)</a:t>
            </a:r>
          </a:p>
          <a:p>
            <a:r>
              <a:rPr lang="pl-PL" dirty="0"/>
              <a:t>Interesariusze: tab. 51</a:t>
            </a:r>
          </a:p>
          <a:p>
            <a:r>
              <a:rPr lang="pl-PL" dirty="0"/>
              <a:t>Edukacyjny łańcuch dostaw</a:t>
            </a:r>
          </a:p>
          <a:p>
            <a:endParaRPr lang="pl-PL" dirty="0"/>
          </a:p>
          <a:p>
            <a:endParaRPr lang="pl-PL" dirty="0"/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D7F28-D658-62E5-6D23-E2D586402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05418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Teoria zarządzania jakością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sz="1800" b="0" i="0" u="none" strike="noStrike" baseline="0" dirty="0"/>
          </a:p>
          <a:p>
            <a:pPr algn="l"/>
            <a:endParaRPr lang="en-GB" sz="1800" dirty="0"/>
          </a:p>
          <a:p>
            <a:pPr algn="l"/>
            <a:endParaRPr lang="en-GB" sz="18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DEE6D3E-84F5-B8E0-3C77-B12CF760BF8D}"/>
              </a:ext>
            </a:extLst>
          </p:cNvPr>
          <p:cNvSpPr txBox="1"/>
          <p:nvPr/>
        </p:nvSpPr>
        <p:spPr>
          <a:xfrm>
            <a:off x="5520651" y="6142218"/>
            <a:ext cx="49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pl-PL" sz="1200" dirty="0"/>
              <a:t>Anderson i in.</a:t>
            </a:r>
            <a:r>
              <a:rPr lang="en-GB" sz="1200" dirty="0"/>
              <a:t> </a:t>
            </a:r>
            <a:r>
              <a:rPr lang="pl-PL" sz="1200" dirty="0"/>
              <a:t>1994</a:t>
            </a: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1EB93-B0E7-B56E-BC62-1B168010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1A005-724B-553F-B808-E29E83BEE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097" y="1646238"/>
            <a:ext cx="8983806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2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02E52-2C34-5D43-D9A0-F97E73020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CD0E2F-995B-4010-9501-BDB9F6BA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Zmiany w koncepcjach uniwersytetu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97F5E1-4FDF-8E25-1565-AFADBA00C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sz="1800" b="0" i="0" u="none" strike="noStrike" baseline="0" dirty="0"/>
          </a:p>
          <a:p>
            <a:pPr algn="l"/>
            <a:endParaRPr lang="en-GB" sz="1800" dirty="0"/>
          </a:p>
          <a:p>
            <a:pPr algn="l"/>
            <a:endParaRPr lang="en-GB" sz="18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C09BB2A-EC85-660C-037E-DE4BCCEBA79C}"/>
              </a:ext>
            </a:extLst>
          </p:cNvPr>
          <p:cNvSpPr txBox="1"/>
          <p:nvPr/>
        </p:nvSpPr>
        <p:spPr>
          <a:xfrm>
            <a:off x="7122386" y="5946130"/>
            <a:ext cx="393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pl-PL" sz="1200" dirty="0"/>
              <a:t>opracowanie własne na podstawie Cwynar, 2005; De </a:t>
            </a:r>
            <a:r>
              <a:rPr lang="pl-PL" sz="1200" dirty="0" err="1"/>
              <a:t>Ridder-Symoens</a:t>
            </a:r>
            <a:r>
              <a:rPr lang="pl-PL" sz="1200" dirty="0"/>
              <a:t>, 2020</a:t>
            </a: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2CF7E-75DD-BCDF-4424-BEADBBC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3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DA9C8F-8406-6195-D4CE-6D0F723DA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5" y="1584138"/>
            <a:ext cx="6031109" cy="511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60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6AA11-E039-65BB-26A4-E3A4E0B67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A14A42-1B92-9784-BC35-5C9D20F3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Istotne współcześnie koncepcje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0B7A1D-900A-B07F-9669-5987791D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sz="1800" b="0" i="0" u="none" strike="noStrike" baseline="0" dirty="0"/>
          </a:p>
          <a:p>
            <a:pPr algn="l"/>
            <a:endParaRPr lang="en-GB" sz="1800" dirty="0"/>
          </a:p>
          <a:p>
            <a:pPr algn="l"/>
            <a:endParaRPr lang="en-GB" sz="18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53C298A-0337-328D-FCD3-EE3F62913EA5}"/>
              </a:ext>
            </a:extLst>
          </p:cNvPr>
          <p:cNvSpPr txBox="1"/>
          <p:nvPr/>
        </p:nvSpPr>
        <p:spPr>
          <a:xfrm>
            <a:off x="8574005" y="2647996"/>
            <a:ext cx="283683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SR</a:t>
            </a:r>
            <a:r>
              <a:rPr lang="en-GB" dirty="0"/>
              <a:t> – </a:t>
            </a:r>
            <a:r>
              <a:rPr lang="pl-PL" dirty="0"/>
              <a:t>regulacje prawne </a:t>
            </a:r>
            <a:r>
              <a:rPr lang="pl-PL" sz="1600" dirty="0"/>
              <a:t>(</a:t>
            </a:r>
            <a:r>
              <a:rPr lang="en-GB" sz="1600" i="1" dirty="0"/>
              <a:t>State Regulations</a:t>
            </a:r>
            <a:r>
              <a:rPr lang="pl-PL" sz="1600" dirty="0"/>
              <a:t>)</a:t>
            </a:r>
            <a:endParaRPr lang="en-GB" sz="1600" dirty="0"/>
          </a:p>
          <a:p>
            <a:r>
              <a:rPr lang="en-GB" b="1" dirty="0"/>
              <a:t>AG</a:t>
            </a:r>
            <a:r>
              <a:rPr lang="en-GB" dirty="0"/>
              <a:t> – </a:t>
            </a:r>
            <a:r>
              <a:rPr lang="pl-PL" dirty="0"/>
              <a:t>znaczenie kolegialności </a:t>
            </a:r>
            <a:r>
              <a:rPr lang="pl-PL" sz="1600" dirty="0"/>
              <a:t>(</a:t>
            </a:r>
            <a:r>
              <a:rPr lang="en-GB" sz="1600" i="1" dirty="0"/>
              <a:t>Academic</a:t>
            </a:r>
            <a:r>
              <a:rPr lang="pl-PL" sz="1600" i="1" dirty="0"/>
              <a:t> </a:t>
            </a:r>
            <a:r>
              <a:rPr lang="en-GB" sz="1600" i="1" dirty="0"/>
              <a:t>self-Governance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SG</a:t>
            </a:r>
            <a:r>
              <a:rPr lang="en-GB" dirty="0"/>
              <a:t> – </a:t>
            </a:r>
            <a:r>
              <a:rPr lang="pl-PL" dirty="0"/>
              <a:t>rola interesariuszy </a:t>
            </a:r>
            <a:r>
              <a:rPr lang="pl-PL" sz="1600" dirty="0"/>
              <a:t>(</a:t>
            </a:r>
            <a:r>
              <a:rPr lang="en-GB" sz="1600" i="1" dirty="0"/>
              <a:t>Stakeholder guidance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MG</a:t>
            </a:r>
            <a:r>
              <a:rPr lang="en-GB" dirty="0"/>
              <a:t> –</a:t>
            </a:r>
            <a:r>
              <a:rPr lang="pl-PL" dirty="0"/>
              <a:t> umocowanie władzy rektora </a:t>
            </a:r>
            <a:r>
              <a:rPr lang="pl-PL" sz="1600" dirty="0"/>
              <a:t>(</a:t>
            </a:r>
            <a:r>
              <a:rPr lang="en-GB" sz="1600" i="1" dirty="0"/>
              <a:t>Managerial self-Governance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C</a:t>
            </a:r>
            <a:r>
              <a:rPr lang="en-GB" dirty="0"/>
              <a:t> – </a:t>
            </a:r>
            <a:r>
              <a:rPr lang="pl-PL" dirty="0"/>
              <a:t>konkurencyjność </a:t>
            </a:r>
            <a:r>
              <a:rPr lang="pl-PL" sz="1600" dirty="0"/>
              <a:t>(</a:t>
            </a:r>
            <a:r>
              <a:rPr lang="en-GB" sz="1600" i="1" dirty="0"/>
              <a:t>Competition</a:t>
            </a:r>
            <a:r>
              <a:rPr lang="pl-PL" sz="1600" dirty="0"/>
              <a:t>)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FBC298E-44CC-7CAE-285D-D56AB1765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" y="1690688"/>
            <a:ext cx="7735806" cy="5129794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7889635-5BA9-6891-5DEB-6C9D858EF2F7}"/>
              </a:ext>
            </a:extLst>
          </p:cNvPr>
          <p:cNvSpPr txBox="1"/>
          <p:nvPr/>
        </p:nvSpPr>
        <p:spPr>
          <a:xfrm>
            <a:off x="5520651" y="6142218"/>
            <a:ext cx="49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en-GB" sz="1200" dirty="0" err="1"/>
              <a:t>Leja</a:t>
            </a:r>
            <a:r>
              <a:rPr lang="en-GB" sz="1200" dirty="0"/>
              <a:t> 2011, </a:t>
            </a:r>
            <a:r>
              <a:rPr lang="pl-PL" sz="1200" dirty="0"/>
              <a:t>s</a:t>
            </a:r>
            <a:r>
              <a:rPr lang="en-GB" sz="1200" dirty="0"/>
              <a:t>. 175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AC23-3475-4523-C972-1623159C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0607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6EC187-A11A-B519-3209-BC9B1F37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Środowisko sprzecznych interesów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4ACDDB-93A9-15D0-5528-E83A5143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4" name="pole tekstowe 11">
            <a:extLst>
              <a:ext uri="{FF2B5EF4-FFF2-40B4-BE49-F238E27FC236}">
                <a16:creationId xmlns:a16="http://schemas.microsoft.com/office/drawing/2014/main" id="{3B6EF422-0C08-1440-62F5-F70B3F42E972}"/>
              </a:ext>
            </a:extLst>
          </p:cNvPr>
          <p:cNvSpPr txBox="1"/>
          <p:nvPr/>
        </p:nvSpPr>
        <p:spPr>
          <a:xfrm>
            <a:off x="3160183" y="6346153"/>
            <a:ext cx="587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pl-PL" sz="1200" dirty="0"/>
              <a:t>opracowanie własne na podstawie</a:t>
            </a:r>
            <a:r>
              <a:rPr lang="en-GB" sz="1200" dirty="0"/>
              <a:t> </a:t>
            </a:r>
            <a:r>
              <a:rPr lang="en-GB" sz="1200" dirty="0" err="1"/>
              <a:t>Leja</a:t>
            </a:r>
            <a:r>
              <a:rPr lang="en-GB" sz="1200" dirty="0"/>
              <a:t>, 2019, s. 13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82D832-CC46-F562-B860-AA104EFE6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904" y="1825625"/>
            <a:ext cx="8114959" cy="450000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3EEF07-AACA-BE0D-7BD6-1B1B2B4542A9}"/>
              </a:ext>
            </a:extLst>
          </p:cNvPr>
          <p:cNvSpPr txBox="1"/>
          <p:nvPr/>
        </p:nvSpPr>
        <p:spPr>
          <a:xfrm>
            <a:off x="9150133" y="1834936"/>
            <a:ext cx="260819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zachód: środki publiczne, a zyski prywatne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3 rodzaje oporu wobec zmian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dirty="0"/>
              <a:t>27 przykładów sprzeczności interesów – pomocniczo przy analizach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84450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619B1C-ACF5-E6EC-AB5C-E36EC320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jakość edukacji?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04B623-DA54-D1B2-D8C7-1772E1CE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sz="3100" dirty="0">
                <a:solidFill>
                  <a:srgbClr val="181818"/>
                </a:solidFill>
              </a:rPr>
              <a:t>Usługi edukacyjne:</a:t>
            </a:r>
          </a:p>
          <a:p>
            <a:pPr lvl="1"/>
            <a:r>
              <a:rPr lang="pl-PL" sz="2300" dirty="0">
                <a:solidFill>
                  <a:srgbClr val="181818"/>
                </a:solidFill>
              </a:rPr>
              <a:t>Hiper niematerialne</a:t>
            </a:r>
          </a:p>
          <a:p>
            <a:pPr lvl="1"/>
            <a:r>
              <a:rPr lang="pl-PL" sz="2300" dirty="0">
                <a:solidFill>
                  <a:srgbClr val="181818"/>
                </a:solidFill>
              </a:rPr>
              <a:t>Silnie zależne od udziału „klienta”</a:t>
            </a:r>
          </a:p>
          <a:p>
            <a:pPr lvl="1"/>
            <a:r>
              <a:rPr lang="pl-PL" sz="2300" b="0" i="0" dirty="0">
                <a:solidFill>
                  <a:srgbClr val="181818"/>
                </a:solidFill>
                <a:effectLst/>
              </a:rPr>
              <a:t>Skomplikowana struktura relacji</a:t>
            </a:r>
          </a:p>
          <a:p>
            <a:pPr lvl="1"/>
            <a:endParaRPr lang="pl-PL" sz="3100" b="0" i="0" u="none" strike="noStrike" baseline="0" dirty="0">
              <a:highlight>
                <a:srgbClr val="FFFF00"/>
              </a:highlight>
            </a:endParaRPr>
          </a:p>
          <a:p>
            <a:pPr algn="l"/>
            <a:r>
              <a:rPr lang="pl-PL" sz="3100" b="0" i="0" u="none" strike="noStrike" baseline="0" dirty="0"/>
              <a:t>Jakość edukacji</a:t>
            </a:r>
            <a:r>
              <a:rPr lang="en-GB" sz="3100" b="0" i="0" u="none" strike="noStrike" baseline="0" dirty="0"/>
              <a:t>:</a:t>
            </a:r>
            <a:endParaRPr lang="pl-PL" sz="3100" b="0" i="0" u="none" strike="noStrike" baseline="0" dirty="0"/>
          </a:p>
          <a:p>
            <a:pPr algn="l"/>
            <a:endParaRPr lang="pl-PL" sz="3100" dirty="0"/>
          </a:p>
          <a:p>
            <a:pPr algn="l"/>
            <a:endParaRPr lang="pl-PL" sz="3100" dirty="0"/>
          </a:p>
          <a:p>
            <a:pPr marL="0" indent="0" algn="l">
              <a:buNone/>
            </a:pPr>
            <a:endParaRPr lang="pl-PL" sz="3100" dirty="0"/>
          </a:p>
          <a:p>
            <a:pPr algn="l"/>
            <a:r>
              <a:rPr lang="en-GB" sz="3100" dirty="0"/>
              <a:t>CFM (</a:t>
            </a:r>
            <a:r>
              <a:rPr lang="en-GB" sz="3100" i="1" dirty="0"/>
              <a:t>Customer Feedback Measures</a:t>
            </a:r>
            <a:r>
              <a:rPr lang="en-GB" sz="3100" dirty="0"/>
              <a:t>) – NPS, </a:t>
            </a:r>
            <a:r>
              <a:rPr lang="pl-PL" sz="3100" b="1" dirty="0"/>
              <a:t>satysfakcja</a:t>
            </a:r>
            <a:r>
              <a:rPr lang="en-GB" sz="3100" dirty="0"/>
              <a:t>, </a:t>
            </a:r>
            <a:r>
              <a:rPr lang="pl-PL" sz="3100" dirty="0"/>
              <a:t>lojalność</a:t>
            </a:r>
            <a:r>
              <a:rPr lang="en-GB" sz="3100" dirty="0"/>
              <a:t>, </a:t>
            </a:r>
            <a:r>
              <a:rPr lang="pl-PL" sz="3100" dirty="0" err="1"/>
              <a:t>itd</a:t>
            </a:r>
            <a:r>
              <a:rPr lang="en-GB" sz="3100" dirty="0"/>
              <a:t>.</a:t>
            </a:r>
          </a:p>
          <a:p>
            <a:pPr algn="l"/>
            <a:r>
              <a:rPr lang="pl-PL" sz="3100" dirty="0"/>
              <a:t>Rankingi</a:t>
            </a:r>
            <a:r>
              <a:rPr lang="en-GB" sz="3100" dirty="0"/>
              <a:t> – </a:t>
            </a:r>
            <a:r>
              <a:rPr lang="pl-PL" sz="3100" dirty="0"/>
              <a:t>odległe pozycje polskich uniwersytetów</a:t>
            </a:r>
            <a:r>
              <a:rPr lang="en-GB" sz="3100" dirty="0"/>
              <a:t> – </a:t>
            </a:r>
            <a:r>
              <a:rPr lang="pl-PL" sz="3100" dirty="0"/>
              <a:t>nieadekwatne do potencjału polskiej gospodarki</a:t>
            </a:r>
            <a:endParaRPr lang="en-GB" sz="3100" b="0" i="0" u="none" strike="noStrike" baseline="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70767E45-FAD7-2F11-D2D5-2402BC8C858F}"/>
              </a:ext>
            </a:extLst>
          </p:cNvPr>
          <p:cNvSpPr/>
          <p:nvPr/>
        </p:nvSpPr>
        <p:spPr>
          <a:xfrm>
            <a:off x="5016000" y="1442650"/>
            <a:ext cx="6480000" cy="1973194"/>
          </a:xfrm>
          <a:prstGeom prst="horizontalScroll">
            <a:avLst>
              <a:gd name="adj" fmla="val 6902"/>
            </a:avLst>
          </a:prstGeom>
          <a:solidFill>
            <a:srgbClr val="DABE82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GB" sz="1600" b="0" i="0" dirty="0">
                <a:solidFill>
                  <a:srgbClr val="181818"/>
                </a:solidFill>
                <a:effectLst/>
                <a:latin typeface="Bookman Old Style" panose="02050604050505020204" pitchFamily="18" charset="0"/>
                <a:cs typeface="Calibri" panose="020F0502020204030204" pitchFamily="34" charset="0"/>
              </a:rPr>
              <a:t>“</a:t>
            </a:r>
            <a:r>
              <a:rPr lang="pl-PL" sz="1600" b="0" i="1" dirty="0">
                <a:solidFill>
                  <a:srgbClr val="181818"/>
                </a:solidFill>
                <a:effectLst/>
                <a:latin typeface="Bookman Old Style" panose="02050604050505020204" pitchFamily="18" charset="0"/>
                <a:cs typeface="Calibri" panose="020F0502020204030204" pitchFamily="34" charset="0"/>
              </a:rPr>
              <a:t>Jakość... wiesz i nie wiesz, co to jest. To jest zaś sprzeczność sama w sobie. Ale przecież pewne rzeczy są lepsze od innych, czyli mają lepszą jakość. Spróbuj jednak powiedzieć, czym jest jakość w oderwaniu od przedmiotów, których jest właściwością, wtedy wszystko pęka jak bańka mydlana</a:t>
            </a:r>
            <a:r>
              <a:rPr lang="en-GB" sz="1600" b="0" i="0" dirty="0">
                <a:solidFill>
                  <a:srgbClr val="181818"/>
                </a:solidFill>
                <a:effectLst/>
                <a:latin typeface="Bookman Old Style" panose="02050604050505020204" pitchFamily="18" charset="0"/>
                <a:cs typeface="Calibri" panose="020F0502020204030204" pitchFamily="34" charset="0"/>
              </a:rPr>
              <a:t>”</a:t>
            </a:r>
            <a:endParaRPr lang="pl-PL" sz="1600" b="0" i="0" dirty="0">
              <a:solidFill>
                <a:srgbClr val="181818"/>
              </a:solidFill>
              <a:effectLst/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GB" sz="1100" b="0" i="0" dirty="0">
                <a:solidFill>
                  <a:srgbClr val="181818"/>
                </a:solidFill>
                <a:effectLst/>
              </a:rPr>
              <a:t>Robert M. Pirsig, </a:t>
            </a:r>
            <a:r>
              <a:rPr lang="pl-PL" sz="1100" b="0" i="0" dirty="0">
                <a:solidFill>
                  <a:srgbClr val="181818"/>
                </a:solidFill>
                <a:effectLst/>
              </a:rPr>
              <a:t>Zen i sztuka oporządzania motocykla</a:t>
            </a:r>
            <a:endParaRPr lang="pl-PL" sz="1200" dirty="0"/>
          </a:p>
        </p:txBody>
      </p:sp>
      <p:sp>
        <p:nvSpPr>
          <p:cNvPr id="12" name="Scroll: Horizontal 11">
            <a:extLst>
              <a:ext uri="{FF2B5EF4-FFF2-40B4-BE49-F238E27FC236}">
                <a16:creationId xmlns:a16="http://schemas.microsoft.com/office/drawing/2014/main" id="{B8D49D25-B875-347A-5328-3FB5C98CCA85}"/>
              </a:ext>
            </a:extLst>
          </p:cNvPr>
          <p:cNvSpPr/>
          <p:nvPr/>
        </p:nvSpPr>
        <p:spPr>
          <a:xfrm>
            <a:off x="696000" y="3539998"/>
            <a:ext cx="10800000" cy="1384384"/>
          </a:xfrm>
          <a:prstGeom prst="horizontalScroll">
            <a:avLst/>
          </a:prstGeom>
          <a:solidFill>
            <a:srgbClr val="D6EAF8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b="0" i="1" dirty="0">
                <a:solidFill>
                  <a:srgbClr val="18181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pl-PL" b="1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stopień</a:t>
            </a:r>
            <a:r>
              <a:rPr lang="pl-PL" b="0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pl-PL" b="1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spełnienia</a:t>
            </a:r>
            <a:r>
              <a:rPr lang="pl-PL" b="0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pl-PL" b="1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wymagań</a:t>
            </a:r>
            <a:r>
              <a:rPr lang="pl-PL" b="0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 dotyczących procesu </a:t>
            </a:r>
            <a:r>
              <a:rPr lang="pl-PL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kształcenia</a:t>
            </a:r>
            <a:r>
              <a:rPr lang="pl-PL" b="0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 i jego efektów, formułowanych przez interesariuszy (</a:t>
            </a:r>
            <a:r>
              <a:rPr lang="pl-PL" b="0" i="1" dirty="0" err="1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stakeholders</a:t>
            </a:r>
            <a:r>
              <a:rPr lang="pl-PL" b="0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), przy uwzględnieniu uwarunkowań wewnętrznych i zewnętrznych</a:t>
            </a:r>
            <a:r>
              <a:rPr lang="pl-PL" sz="2000" b="0" i="1" dirty="0">
                <a:solidFill>
                  <a:srgbClr val="18181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algn="ctr">
              <a:spcBef>
                <a:spcPts val="600"/>
              </a:spcBef>
            </a:pPr>
            <a:r>
              <a:rPr lang="en-US" sz="1100" b="0" i="0" dirty="0" err="1">
                <a:solidFill>
                  <a:srgbClr val="181818"/>
                </a:solidFill>
                <a:effectLst/>
              </a:rPr>
              <a:t>Grudowski</a:t>
            </a:r>
            <a:r>
              <a:rPr lang="en-US" sz="1100" b="0" i="0" dirty="0">
                <a:solidFill>
                  <a:srgbClr val="181818"/>
                </a:solidFill>
                <a:effectLst/>
              </a:rPr>
              <a:t> &amp; Lewandowski,</a:t>
            </a:r>
            <a:r>
              <a:rPr lang="pl-PL" sz="1100" b="0" i="0" dirty="0">
                <a:solidFill>
                  <a:srgbClr val="181818"/>
                </a:solidFill>
                <a:effectLst/>
              </a:rPr>
              <a:t> Pojęcie jakości kształcenia i uwarunkowania jej kwantyfikacji w uczelniach wyższych</a:t>
            </a:r>
            <a:r>
              <a:rPr lang="en-US" sz="1100" b="0" i="0" dirty="0">
                <a:solidFill>
                  <a:srgbClr val="181818"/>
                </a:solidFill>
                <a:effectLst/>
              </a:rPr>
              <a:t>, </a:t>
            </a:r>
            <a:r>
              <a:rPr lang="en-US" sz="1100" b="0" i="0" dirty="0" err="1">
                <a:solidFill>
                  <a:srgbClr val="181818"/>
                </a:solidFill>
                <a:effectLst/>
              </a:rPr>
              <a:t>Zarządzanie</a:t>
            </a:r>
            <a:r>
              <a:rPr lang="en-US" sz="1100" b="0" i="0" dirty="0">
                <a:solidFill>
                  <a:srgbClr val="181818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181818"/>
                </a:solidFill>
                <a:effectLst/>
              </a:rPr>
              <a:t>i</a:t>
            </a:r>
            <a:r>
              <a:rPr lang="en-US" sz="1100" b="0" i="0" dirty="0">
                <a:solidFill>
                  <a:srgbClr val="181818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181818"/>
                </a:solidFill>
                <a:effectLst/>
              </a:rPr>
              <a:t>Finanse</a:t>
            </a:r>
            <a:r>
              <a:rPr lang="en-US" sz="1100" b="0" i="0" dirty="0">
                <a:solidFill>
                  <a:srgbClr val="181818"/>
                </a:solidFill>
                <a:effectLst/>
              </a:rPr>
              <a:t>, nr 3, </a:t>
            </a:r>
            <a:r>
              <a:rPr lang="en-US" sz="1100" b="0" i="0" dirty="0" err="1">
                <a:solidFill>
                  <a:srgbClr val="181818"/>
                </a:solidFill>
                <a:effectLst/>
              </a:rPr>
              <a:t>cz</a:t>
            </a:r>
            <a:r>
              <a:rPr lang="en-US" sz="1100" b="0" i="0" dirty="0">
                <a:solidFill>
                  <a:srgbClr val="181818"/>
                </a:solidFill>
                <a:effectLst/>
              </a:rPr>
              <a:t>. 1, 2012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CB7240E-A730-AE43-6D20-BFAE3533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6465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619B1C-ACF5-E6EC-AB5C-E36EC320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zarządzanie jakością edukacji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04B623-DA54-D1B2-D8C7-1772E1CE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>
                <a:solidFill>
                  <a:srgbClr val="181818"/>
                </a:solidFill>
              </a:rPr>
              <a:t>Systemy zarządzania jakością są </a:t>
            </a:r>
            <a:br>
              <a:rPr lang="pl-PL" dirty="0">
                <a:solidFill>
                  <a:srgbClr val="181818"/>
                </a:solidFill>
              </a:rPr>
            </a:br>
            <a:r>
              <a:rPr lang="pl-PL" b="1" dirty="0" err="1">
                <a:solidFill>
                  <a:srgbClr val="181818"/>
                </a:solidFill>
              </a:rPr>
              <a:t>kliento</a:t>
            </a:r>
            <a:r>
              <a:rPr lang="pl-PL" b="1" dirty="0">
                <a:solidFill>
                  <a:srgbClr val="181818"/>
                </a:solidFill>
              </a:rPr>
              <a:t>-centryczne</a:t>
            </a:r>
          </a:p>
          <a:p>
            <a:r>
              <a:rPr lang="pl-PL" sz="2600" dirty="0">
                <a:solidFill>
                  <a:srgbClr val="181818"/>
                </a:solidFill>
              </a:rPr>
              <a:t>Kto jest klientem uczelni?</a:t>
            </a:r>
          </a:p>
          <a:p>
            <a:r>
              <a:rPr lang="pl-PL" sz="2600" b="0" i="0" dirty="0">
                <a:solidFill>
                  <a:srgbClr val="181818"/>
                </a:solidFill>
                <a:effectLst/>
              </a:rPr>
              <a:t>Nieudane implementacje </a:t>
            </a:r>
            <a:r>
              <a:rPr lang="en-GB" sz="2600" dirty="0">
                <a:solidFill>
                  <a:srgbClr val="181818"/>
                </a:solidFill>
              </a:rPr>
              <a:t>TQM, Lean </a:t>
            </a:r>
            <a:r>
              <a:rPr lang="pl-PL" dirty="0">
                <a:solidFill>
                  <a:srgbClr val="181818"/>
                </a:solidFill>
              </a:rPr>
              <a:t>lub</a:t>
            </a:r>
            <a:r>
              <a:rPr lang="en-GB" sz="2600" dirty="0">
                <a:solidFill>
                  <a:srgbClr val="181818"/>
                </a:solidFill>
              </a:rPr>
              <a:t> </a:t>
            </a:r>
            <a:r>
              <a:rPr lang="en-GB" sz="2600" dirty="0" err="1">
                <a:solidFill>
                  <a:srgbClr val="181818"/>
                </a:solidFill>
              </a:rPr>
              <a:t>SixSigma</a:t>
            </a:r>
            <a:r>
              <a:rPr lang="pl-PL" sz="2600" dirty="0">
                <a:solidFill>
                  <a:srgbClr val="181818"/>
                </a:solidFill>
              </a:rPr>
              <a:t> na uczelniach</a:t>
            </a:r>
            <a:endParaRPr lang="en-GB" sz="2600" dirty="0">
              <a:solidFill>
                <a:srgbClr val="181818"/>
              </a:solidFill>
            </a:endParaRPr>
          </a:p>
          <a:p>
            <a:r>
              <a:rPr lang="en-GB" sz="2600" dirty="0">
                <a:solidFill>
                  <a:srgbClr val="181818"/>
                </a:solidFill>
              </a:rPr>
              <a:t>CAF (</a:t>
            </a:r>
            <a:r>
              <a:rPr lang="en-GB" sz="2600" i="1" dirty="0">
                <a:solidFill>
                  <a:srgbClr val="181818"/>
                </a:solidFill>
              </a:rPr>
              <a:t>Common Assessment Framework)</a:t>
            </a:r>
            <a:r>
              <a:rPr lang="en-GB" sz="2600" dirty="0">
                <a:solidFill>
                  <a:srgbClr val="181818"/>
                </a:solidFill>
              </a:rPr>
              <a:t> </a:t>
            </a:r>
            <a:r>
              <a:rPr lang="pl-PL" sz="2600" dirty="0">
                <a:solidFill>
                  <a:srgbClr val="181818"/>
                </a:solidFill>
              </a:rPr>
              <a:t>Wspólna Metoda Oceny </a:t>
            </a:r>
            <a:br>
              <a:rPr lang="pl-PL" sz="2600" dirty="0">
                <a:solidFill>
                  <a:srgbClr val="181818"/>
                </a:solidFill>
              </a:rPr>
            </a:br>
            <a:r>
              <a:rPr lang="pl-PL" sz="2600" dirty="0">
                <a:solidFill>
                  <a:srgbClr val="181818"/>
                </a:solidFill>
              </a:rPr>
              <a:t>dla instytucji publicznych</a:t>
            </a:r>
            <a:r>
              <a:rPr lang="en-GB" sz="2600" dirty="0">
                <a:solidFill>
                  <a:srgbClr val="181818"/>
                </a:solidFill>
              </a:rPr>
              <a:t> – </a:t>
            </a:r>
            <a:r>
              <a:rPr lang="pl-PL" sz="2600" dirty="0">
                <a:solidFill>
                  <a:srgbClr val="181818"/>
                </a:solidFill>
              </a:rPr>
              <a:t>bliskie idei zarządzania jakością</a:t>
            </a:r>
            <a:endParaRPr lang="en-GB" sz="2600" dirty="0">
              <a:solidFill>
                <a:srgbClr val="181818"/>
              </a:solidFill>
            </a:endParaRPr>
          </a:p>
          <a:p>
            <a:r>
              <a:rPr lang="en-GB" sz="2600" b="0" i="0" dirty="0">
                <a:solidFill>
                  <a:srgbClr val="181818"/>
                </a:solidFill>
                <a:effectLst/>
              </a:rPr>
              <a:t>PKA (</a:t>
            </a:r>
            <a:r>
              <a:rPr lang="pl-PL" sz="2600" i="1" dirty="0">
                <a:solidFill>
                  <a:srgbClr val="181818"/>
                </a:solidFill>
              </a:rPr>
              <a:t>Państwowa Komisja Akredytacyjna</a:t>
            </a:r>
            <a:r>
              <a:rPr lang="en-GB" sz="2600" b="0" i="0" dirty="0">
                <a:solidFill>
                  <a:srgbClr val="181818"/>
                </a:solidFill>
                <a:effectLst/>
              </a:rPr>
              <a:t>) – 10 </a:t>
            </a:r>
            <a:r>
              <a:rPr lang="pl-PL" sz="2600" b="0" i="0" dirty="0">
                <a:solidFill>
                  <a:srgbClr val="181818"/>
                </a:solidFill>
                <a:effectLst/>
              </a:rPr>
              <a:t>kryteriów jakości</a:t>
            </a:r>
            <a:br>
              <a:rPr lang="pl-PL" sz="2600" b="0" i="0" dirty="0">
                <a:solidFill>
                  <a:srgbClr val="181818"/>
                </a:solidFill>
                <a:effectLst/>
              </a:rPr>
            </a:br>
            <a:r>
              <a:rPr lang="en-GB" sz="2600" b="0" i="0" dirty="0">
                <a:solidFill>
                  <a:srgbClr val="181818"/>
                </a:solidFill>
                <a:effectLst/>
              </a:rPr>
              <a:t> – </a:t>
            </a:r>
            <a:r>
              <a:rPr lang="pl-PL" dirty="0">
                <a:solidFill>
                  <a:srgbClr val="181818"/>
                </a:solidFill>
              </a:rPr>
              <a:t>daleko od idei zarządzania jakością</a:t>
            </a:r>
            <a:endParaRPr lang="en-GB" sz="2600" b="0" i="0" dirty="0">
              <a:solidFill>
                <a:srgbClr val="181818"/>
              </a:solidFill>
              <a:effectLst/>
            </a:endParaRPr>
          </a:p>
          <a:p>
            <a:r>
              <a:rPr lang="pl-PL" dirty="0">
                <a:solidFill>
                  <a:srgbClr val="181818"/>
                </a:solidFill>
              </a:rPr>
              <a:t>Kluczowa rola liderów organizacji</a:t>
            </a:r>
            <a:endParaRPr lang="en-GB" sz="2600" dirty="0">
              <a:solidFill>
                <a:srgbClr val="181818"/>
              </a:solidFill>
            </a:endParaRPr>
          </a:p>
          <a:p>
            <a:r>
              <a:rPr lang="en-GB" sz="2600" b="0" i="0" dirty="0">
                <a:solidFill>
                  <a:srgbClr val="181818"/>
                </a:solidFill>
                <a:effectLst/>
              </a:rPr>
              <a:t>ISO </a:t>
            </a:r>
            <a:r>
              <a:rPr lang="en-GB" sz="2600" dirty="0">
                <a:solidFill>
                  <a:srgbClr val="181818"/>
                </a:solidFill>
              </a:rPr>
              <a:t>21001:2018 </a:t>
            </a:r>
            <a:r>
              <a:rPr lang="en-GB" sz="2600" b="0" i="0" dirty="0">
                <a:solidFill>
                  <a:srgbClr val="181818"/>
                </a:solidFill>
                <a:effectLst/>
              </a:rPr>
              <a:t>–</a:t>
            </a:r>
            <a:r>
              <a:rPr lang="en-GB" sz="2600" dirty="0">
                <a:solidFill>
                  <a:srgbClr val="181818"/>
                </a:solidFill>
              </a:rPr>
              <a:t> </a:t>
            </a:r>
            <a:r>
              <a:rPr lang="pl-PL" sz="2600" dirty="0">
                <a:solidFill>
                  <a:srgbClr val="181818"/>
                </a:solidFill>
              </a:rPr>
              <a:t>System zarządzania organizacją edukacyjną</a:t>
            </a:r>
            <a:endParaRPr lang="en-GB" dirty="0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D221825B-B07B-DF61-C34D-74AAA5803C91}"/>
              </a:ext>
            </a:extLst>
          </p:cNvPr>
          <p:cNvSpPr/>
          <p:nvPr/>
        </p:nvSpPr>
        <p:spPr>
          <a:xfrm>
            <a:off x="5858730" y="1379813"/>
            <a:ext cx="5688992" cy="1708340"/>
          </a:xfrm>
          <a:prstGeom prst="horizontalScroll">
            <a:avLst>
              <a:gd name="adj" fmla="val 8378"/>
            </a:avLst>
          </a:prstGeom>
          <a:solidFill>
            <a:srgbClr val="DABE82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lvl="1"/>
            <a:r>
              <a:rPr lang="en-GB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1900’s → QI – </a:t>
            </a:r>
            <a:r>
              <a:rPr lang="pl-PL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Kontrola jakości </a:t>
            </a:r>
            <a:r>
              <a:rPr lang="pl-PL" sz="1400" dirty="0">
                <a:solidFill>
                  <a:srgbClr val="181818"/>
                </a:solidFill>
                <a:latin typeface="Century Schoolbook" panose="02040604050505020304" pitchFamily="18" charset="0"/>
              </a:rPr>
              <a:t>(</a:t>
            </a:r>
            <a:r>
              <a:rPr lang="en-GB" sz="1400" i="1" dirty="0">
                <a:solidFill>
                  <a:srgbClr val="181818"/>
                </a:solidFill>
                <a:latin typeface="Century Schoolbook" panose="02040604050505020304" pitchFamily="18" charset="0"/>
              </a:rPr>
              <a:t>Quality Inspection</a:t>
            </a:r>
            <a:r>
              <a:rPr lang="pl-PL" sz="1400" dirty="0">
                <a:solidFill>
                  <a:srgbClr val="181818"/>
                </a:solidFill>
                <a:latin typeface="Century Schoolbook" panose="02040604050505020304" pitchFamily="18" charset="0"/>
              </a:rPr>
              <a:t>)</a:t>
            </a:r>
            <a:endParaRPr lang="en-GB" sz="1600" dirty="0">
              <a:solidFill>
                <a:srgbClr val="181818"/>
              </a:solidFill>
              <a:latin typeface="Century Schoolbook" panose="02040604050505020304" pitchFamily="18" charset="0"/>
            </a:endParaRPr>
          </a:p>
          <a:p>
            <a:pPr marL="180000" lvl="1"/>
            <a:r>
              <a:rPr lang="en-GB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1920’s → QC – </a:t>
            </a:r>
            <a:r>
              <a:rPr lang="pl-PL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Sterowanie jakością (</a:t>
            </a:r>
            <a:r>
              <a:rPr lang="en-GB" sz="1400" i="1" dirty="0">
                <a:solidFill>
                  <a:srgbClr val="181818"/>
                </a:solidFill>
                <a:latin typeface="Century Schoolbook" panose="02040604050505020304" pitchFamily="18" charset="0"/>
              </a:rPr>
              <a:t>Quality Control</a:t>
            </a:r>
            <a:r>
              <a:rPr lang="pl-PL" sz="1400" dirty="0">
                <a:solidFill>
                  <a:srgbClr val="181818"/>
                </a:solidFill>
                <a:latin typeface="Century Schoolbook" panose="02040604050505020304" pitchFamily="18" charset="0"/>
              </a:rPr>
              <a:t>)</a:t>
            </a:r>
            <a:endParaRPr lang="en-GB" sz="1600" dirty="0">
              <a:solidFill>
                <a:srgbClr val="181818"/>
              </a:solidFill>
              <a:latin typeface="Century Schoolbook" panose="02040604050505020304" pitchFamily="18" charset="0"/>
            </a:endParaRPr>
          </a:p>
          <a:p>
            <a:pPr marL="180000" lvl="1"/>
            <a:r>
              <a:rPr lang="en-GB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1960’s → QA – </a:t>
            </a:r>
            <a:r>
              <a:rPr lang="pl-PL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Zapewnianie jakości </a:t>
            </a:r>
            <a:r>
              <a:rPr lang="pl-PL" sz="1400" dirty="0">
                <a:solidFill>
                  <a:srgbClr val="181818"/>
                </a:solidFill>
                <a:latin typeface="Century Schoolbook" panose="02040604050505020304" pitchFamily="18" charset="0"/>
              </a:rPr>
              <a:t>(</a:t>
            </a:r>
            <a:r>
              <a:rPr lang="en-GB" sz="1400" i="1" dirty="0">
                <a:solidFill>
                  <a:srgbClr val="181818"/>
                </a:solidFill>
                <a:latin typeface="Century Schoolbook" panose="02040604050505020304" pitchFamily="18" charset="0"/>
              </a:rPr>
              <a:t>Quality Assurance</a:t>
            </a:r>
            <a:r>
              <a:rPr lang="pl-PL" sz="1400" dirty="0">
                <a:solidFill>
                  <a:srgbClr val="181818"/>
                </a:solidFill>
                <a:latin typeface="Century Schoolbook" panose="02040604050505020304" pitchFamily="18" charset="0"/>
              </a:rPr>
              <a:t>)</a:t>
            </a:r>
            <a:endParaRPr lang="en-GB" sz="1600" dirty="0">
              <a:solidFill>
                <a:srgbClr val="181818"/>
              </a:solidFill>
              <a:latin typeface="Century Schoolbook" panose="02040604050505020304" pitchFamily="18" charset="0"/>
            </a:endParaRPr>
          </a:p>
          <a:p>
            <a:pPr marL="180000" lvl="1"/>
            <a:r>
              <a:rPr lang="en-GB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1980’s → QM / TQM – </a:t>
            </a:r>
            <a:r>
              <a:rPr lang="pl-PL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Kompleksowe zarządzanie jakością (</a:t>
            </a:r>
            <a:r>
              <a:rPr lang="en-GB" sz="1600" i="1" dirty="0">
                <a:solidFill>
                  <a:srgbClr val="181818"/>
                </a:solidFill>
                <a:latin typeface="Century Schoolbook" panose="02040604050505020304" pitchFamily="18" charset="0"/>
              </a:rPr>
              <a:t>Total Quality Management</a:t>
            </a:r>
            <a:r>
              <a:rPr lang="pl-PL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)</a:t>
            </a:r>
            <a:endParaRPr lang="en-GB" sz="1600" dirty="0">
              <a:solidFill>
                <a:srgbClr val="181818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6043F-DBD1-68AC-9F1E-6D378730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95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az 4">
            <a:extLst>
              <a:ext uri="{FF2B5EF4-FFF2-40B4-BE49-F238E27FC236}">
                <a16:creationId xmlns:a16="http://schemas.microsoft.com/office/drawing/2014/main" id="{67EAA3FD-18D3-0427-F62F-7DE28BA03A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5240" y="2656975"/>
            <a:ext cx="4967420" cy="2026936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3619B1C-ACF5-E6EC-AB5C-E36EC320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 jeśli nie klient to interesariusz</a:t>
            </a:r>
            <a:r>
              <a:rPr lang="en-GB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04B623-DA54-D1B2-D8C7-1772E1CE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z="2400" dirty="0">
                <a:solidFill>
                  <a:srgbClr val="181818"/>
                </a:solidFill>
              </a:rPr>
              <a:t>Teorie interesariuszy od lat 60. XX w.</a:t>
            </a:r>
            <a:endParaRPr lang="en-GB" sz="2400" dirty="0">
              <a:solidFill>
                <a:srgbClr val="181818"/>
              </a:solidFill>
            </a:endParaRPr>
          </a:p>
          <a:p>
            <a:r>
              <a:rPr lang="pl-PL" sz="2400" dirty="0">
                <a:solidFill>
                  <a:srgbClr val="181818"/>
                </a:solidFill>
              </a:rPr>
              <a:t>Interesariusz</a:t>
            </a:r>
            <a:r>
              <a:rPr lang="en-GB" sz="2400" dirty="0">
                <a:solidFill>
                  <a:srgbClr val="181818"/>
                </a:solidFill>
              </a:rPr>
              <a:t> – „</a:t>
            </a:r>
            <a:r>
              <a:rPr lang="pl-PL" sz="2400" dirty="0">
                <a:solidFill>
                  <a:srgbClr val="181818"/>
                </a:solidFill>
              </a:rPr>
              <a:t>może wypływać i może być pod wpływem</a:t>
            </a:r>
            <a:r>
              <a:rPr lang="en-GB" sz="2400" dirty="0">
                <a:solidFill>
                  <a:srgbClr val="181818"/>
                </a:solidFill>
              </a:rPr>
              <a:t>” </a:t>
            </a:r>
            <a:r>
              <a:rPr lang="en-GB" sz="1800" b="1" dirty="0">
                <a:solidFill>
                  <a:srgbClr val="181818"/>
                </a:solidFill>
              </a:rPr>
              <a:t>Freeman (1984)</a:t>
            </a:r>
          </a:p>
          <a:p>
            <a:r>
              <a:rPr lang="pl-PL" sz="2400" b="0" i="0" dirty="0">
                <a:solidFill>
                  <a:srgbClr val="181818"/>
                </a:solidFill>
                <a:effectLst/>
              </a:rPr>
              <a:t>Po analizie abstraktów</a:t>
            </a:r>
            <a:r>
              <a:rPr lang="en-GB" sz="2400" b="0" i="0" dirty="0">
                <a:solidFill>
                  <a:srgbClr val="181818"/>
                </a:solidFill>
                <a:effectLst/>
              </a:rPr>
              <a:t> 474 art</a:t>
            </a:r>
            <a:r>
              <a:rPr lang="pl-PL" sz="2400" b="0" i="0" dirty="0" err="1">
                <a:solidFill>
                  <a:srgbClr val="181818"/>
                </a:solidFill>
                <a:effectLst/>
              </a:rPr>
              <a:t>ykułów</a:t>
            </a:r>
            <a:r>
              <a:rPr lang="en-GB" sz="2400" b="0" i="0" dirty="0">
                <a:solidFill>
                  <a:srgbClr val="181818"/>
                </a:solidFill>
                <a:effectLst/>
              </a:rPr>
              <a:t>:</a:t>
            </a:r>
          </a:p>
          <a:p>
            <a:r>
              <a:rPr lang="pl-PL" sz="2400" dirty="0">
                <a:solidFill>
                  <a:srgbClr val="181818"/>
                </a:solidFill>
              </a:rPr>
              <a:t>Metody analizy interesariuszy</a:t>
            </a:r>
            <a:r>
              <a:rPr lang="en-GB" sz="2400" dirty="0">
                <a:solidFill>
                  <a:srgbClr val="181818"/>
                </a:solidFill>
              </a:rPr>
              <a:t>:</a:t>
            </a:r>
          </a:p>
          <a:p>
            <a:pPr lvl="1"/>
            <a:r>
              <a:rPr lang="pl-PL" sz="2000" dirty="0">
                <a:solidFill>
                  <a:srgbClr val="181818"/>
                </a:solidFill>
              </a:rPr>
              <a:t>Diagram interes – siła</a:t>
            </a:r>
            <a:endParaRPr lang="en-GB" sz="2000" dirty="0">
              <a:solidFill>
                <a:srgbClr val="181818"/>
              </a:solidFill>
            </a:endParaRPr>
          </a:p>
          <a:p>
            <a:pPr lvl="1"/>
            <a:r>
              <a:rPr lang="pl-PL" sz="2000" dirty="0">
                <a:solidFill>
                  <a:srgbClr val="181818"/>
                </a:solidFill>
              </a:rPr>
              <a:t>Diagramy relacji</a:t>
            </a:r>
          </a:p>
          <a:p>
            <a:pPr lvl="1"/>
            <a:r>
              <a:rPr lang="pl-PL" sz="2100" dirty="0">
                <a:solidFill>
                  <a:srgbClr val="181818"/>
                </a:solidFill>
              </a:rPr>
              <a:t>Mapa atrakcyjności rozwiązań versus możliwości </a:t>
            </a:r>
            <a:br>
              <a:rPr lang="pl-PL" sz="2100" dirty="0">
                <a:solidFill>
                  <a:srgbClr val="181818"/>
                </a:solidFill>
              </a:rPr>
            </a:br>
            <a:r>
              <a:rPr lang="pl-PL" sz="2100" dirty="0">
                <a:solidFill>
                  <a:srgbClr val="181818"/>
                </a:solidFill>
              </a:rPr>
              <a:t>przyjęcia przez interesariuszy</a:t>
            </a:r>
            <a:endParaRPr lang="en-GB" sz="2100" dirty="0">
              <a:solidFill>
                <a:srgbClr val="181818"/>
              </a:solidFill>
            </a:endParaRPr>
          </a:p>
          <a:p>
            <a:pPr lvl="1"/>
            <a:r>
              <a:rPr lang="pl-PL" sz="2100" dirty="0">
                <a:solidFill>
                  <a:srgbClr val="181818"/>
                </a:solidFill>
              </a:rPr>
              <a:t>Mapy interesariuszy</a:t>
            </a:r>
            <a:endParaRPr lang="en-GB" sz="2100" dirty="0">
              <a:solidFill>
                <a:srgbClr val="181818"/>
              </a:solidFill>
            </a:endParaRPr>
          </a:p>
          <a:p>
            <a:r>
              <a:rPr lang="pl-PL" sz="2400" dirty="0">
                <a:solidFill>
                  <a:srgbClr val="181818"/>
                </a:solidFill>
              </a:rPr>
              <a:t>Rekomendacje dla zarządzających na podstawie wyników analiz</a:t>
            </a:r>
            <a:endParaRPr lang="en-GB" sz="2400" dirty="0">
              <a:solidFill>
                <a:srgbClr val="181818"/>
              </a:solidFill>
            </a:endParaRPr>
          </a:p>
          <a:p>
            <a:r>
              <a:rPr lang="pl-PL" sz="2400" dirty="0">
                <a:solidFill>
                  <a:srgbClr val="181818"/>
                </a:solidFill>
              </a:rPr>
              <a:t>Czy mierzyć jakość jako satysfakcję interesariuszy?</a:t>
            </a:r>
            <a:endParaRPr lang="en-GB" sz="2400" dirty="0">
              <a:solidFill>
                <a:srgbClr val="181818"/>
              </a:solidFill>
            </a:endParaRPr>
          </a:p>
          <a:p>
            <a:r>
              <a:rPr lang="en-GB" sz="2400" dirty="0">
                <a:solidFill>
                  <a:srgbClr val="181818"/>
                </a:solidFill>
              </a:rPr>
              <a:t>ISO 21001:2018 – </a:t>
            </a:r>
            <a:r>
              <a:rPr lang="pl-PL" sz="2400" dirty="0">
                <a:solidFill>
                  <a:srgbClr val="181818"/>
                </a:solidFill>
              </a:rPr>
              <a:t>bardzo wiele odniesień do </a:t>
            </a:r>
            <a:r>
              <a:rPr lang="en-GB" sz="2400" dirty="0">
                <a:solidFill>
                  <a:srgbClr val="181818"/>
                </a:solidFill>
              </a:rPr>
              <a:t>„group</a:t>
            </a:r>
            <a:r>
              <a:rPr lang="pl-PL" sz="2400" dirty="0">
                <a:solidFill>
                  <a:srgbClr val="181818"/>
                </a:solidFill>
              </a:rPr>
              <a:t> zainteresowanych</a:t>
            </a:r>
            <a:r>
              <a:rPr lang="en-GB" sz="2400" dirty="0">
                <a:solidFill>
                  <a:srgbClr val="181818"/>
                </a:solidFill>
              </a:rPr>
              <a:t>”</a:t>
            </a:r>
          </a:p>
          <a:p>
            <a:pPr lvl="1"/>
            <a:endParaRPr lang="en-GB" sz="2000" dirty="0">
              <a:solidFill>
                <a:srgbClr val="181818"/>
              </a:solidFill>
            </a:endParaRPr>
          </a:p>
          <a:p>
            <a:endParaRPr lang="en-GB" sz="2400" b="0" i="0" dirty="0">
              <a:solidFill>
                <a:srgbClr val="181818"/>
              </a:solidFill>
              <a:effectLst/>
            </a:endParaRPr>
          </a:p>
          <a:p>
            <a:endParaRPr lang="en-GB" sz="2400" dirty="0">
              <a:solidFill>
                <a:srgbClr val="181818"/>
              </a:solidFill>
            </a:endParaRPr>
          </a:p>
          <a:p>
            <a:endParaRPr lang="en-GB" sz="2400" b="0" i="0" dirty="0">
              <a:solidFill>
                <a:srgbClr val="181818"/>
              </a:solidFill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95693-37E4-F7BC-02D8-69AD48FF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277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Pytania badawcze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</a:t>
            </a:r>
            <a:r>
              <a:rPr lang="en-GB" b="1" dirty="0"/>
              <a:t>1</a:t>
            </a:r>
            <a:r>
              <a:rPr lang="en-GB" dirty="0"/>
              <a:t>: </a:t>
            </a:r>
            <a:r>
              <a:rPr lang="pl-PL" i="1" dirty="0"/>
              <a:t>Jak różni interesariuszy postrzegają cel istnienia </a:t>
            </a:r>
            <a:br>
              <a:rPr lang="pl-PL" i="1" dirty="0"/>
            </a:br>
            <a:r>
              <a:rPr lang="pl-PL" i="1" dirty="0"/>
              <a:t>uniwersytetów?</a:t>
            </a:r>
            <a:endParaRPr lang="en-GB" i="1" dirty="0"/>
          </a:p>
          <a:p>
            <a:r>
              <a:rPr lang="pl-PL" b="1" dirty="0"/>
              <a:t>P</a:t>
            </a:r>
            <a:r>
              <a:rPr lang="en-GB" b="1" dirty="0"/>
              <a:t>2: </a:t>
            </a:r>
            <a:r>
              <a:rPr lang="pl-PL" i="1" dirty="0"/>
              <a:t>Jak różni interesariusze postrzegają znaczenie </a:t>
            </a:r>
            <a:br>
              <a:rPr lang="pl-PL" i="1" dirty="0"/>
            </a:br>
            <a:r>
              <a:rPr lang="pl-PL" i="1" dirty="0"/>
              <a:t>różnych grup interesariuszy uniwersytetów?</a:t>
            </a:r>
            <a:endParaRPr lang="en-GB" i="1" dirty="0"/>
          </a:p>
          <a:p>
            <a:r>
              <a:rPr lang="pl-PL" dirty="0"/>
              <a:t>Badanie jakościowe</a:t>
            </a:r>
            <a:r>
              <a:rPr lang="en-GB" dirty="0"/>
              <a:t>: 33 </a:t>
            </a:r>
            <a:r>
              <a:rPr lang="pl-PL" dirty="0"/>
              <a:t>respondentów z</a:t>
            </a:r>
            <a:r>
              <a:rPr lang="en-GB" dirty="0"/>
              <a:t> 8 </a:t>
            </a:r>
            <a:r>
              <a:rPr lang="pl-PL" dirty="0"/>
              <a:t>wybranych</a:t>
            </a:r>
            <a:r>
              <a:rPr lang="en-GB" dirty="0"/>
              <a:t> (</a:t>
            </a:r>
            <a:r>
              <a:rPr lang="en-GB" b="1" dirty="0"/>
              <a:t>↑</a:t>
            </a:r>
            <a:r>
              <a:rPr lang="en-GB" dirty="0"/>
              <a:t>) </a:t>
            </a:r>
            <a:r>
              <a:rPr lang="pl-PL" dirty="0"/>
              <a:t>grup interesariuszy</a:t>
            </a:r>
            <a:endParaRPr lang="en-GB" dirty="0"/>
          </a:p>
          <a:p>
            <a:r>
              <a:rPr lang="pl-PL" dirty="0"/>
              <a:t>Kto jest najistotniejszym</a:t>
            </a:r>
            <a:br>
              <a:rPr lang="pl-PL" dirty="0"/>
            </a:br>
            <a:r>
              <a:rPr lang="pl-PL" dirty="0"/>
              <a:t>interesariuszem?</a:t>
            </a:r>
            <a:endParaRPr lang="en-GB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7E3645C-BBA2-5858-7740-5D8EDFD5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740255"/>
              </p:ext>
            </p:extLst>
          </p:nvPr>
        </p:nvGraphicFramePr>
        <p:xfrm>
          <a:off x="9537420" y="879544"/>
          <a:ext cx="2628000" cy="26517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628000">
                  <a:extLst>
                    <a:ext uri="{9D8B030D-6E8A-4147-A177-3AD203B41FA5}">
                      <a16:colId xmlns:a16="http://schemas.microsoft.com/office/drawing/2014/main" val="2777251045"/>
                    </a:ext>
                  </a:extLst>
                </a:gridCol>
              </a:tblGrid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Interesariusze - respondenci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625078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Studenci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21361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Absolwenci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81332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Rodzice (opiekunowie)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16095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Pracownicy administracyjni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1227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Pracownicy akademiccy</a:t>
                      </a:r>
                      <a:r>
                        <a:rPr lang="en-US" sz="1200" dirty="0"/>
                        <a:t> (</a:t>
                      </a:r>
                      <a:r>
                        <a:rPr lang="pl-PL" sz="1200" dirty="0"/>
                        <a:t>Badacze</a:t>
                      </a:r>
                      <a:r>
                        <a:rPr lang="en-US" sz="1200" dirty="0"/>
                        <a:t>/</a:t>
                      </a:r>
                      <a:r>
                        <a:rPr lang="pl-PL" sz="1200" dirty="0"/>
                        <a:t>Wykładowcy)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74268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Przedsiębiorcy</a:t>
                      </a:r>
                      <a:r>
                        <a:rPr lang="en-US" sz="1200" dirty="0"/>
                        <a:t> (</a:t>
                      </a:r>
                      <a:r>
                        <a:rPr lang="pl-PL" sz="1200" dirty="0"/>
                        <a:t>pracodawcy</a:t>
                      </a:r>
                      <a:r>
                        <a:rPr lang="en-US" sz="1200" dirty="0"/>
                        <a:t>)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768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Władze uczelni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7908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>
                          <a:latin typeface="+mn-lt"/>
                          <a:cs typeface="Calibri" panose="020F0502020204030204" pitchFamily="34" charset="0"/>
                        </a:rPr>
                        <a:t>Władze samorządowe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76430"/>
                  </a:ext>
                </a:extLst>
              </a:tr>
            </a:tbl>
          </a:graphicData>
        </a:graphic>
      </p:graphicFrame>
      <p:pic>
        <p:nvPicPr>
          <p:cNvPr id="6" name="Obraz 5">
            <a:extLst>
              <a:ext uri="{FF2B5EF4-FFF2-40B4-BE49-F238E27FC236}">
                <a16:creationId xmlns:a16="http://schemas.microsoft.com/office/drawing/2014/main" id="{7D521D14-9540-E01F-6B53-DE9293B7CF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5083" y="4092787"/>
            <a:ext cx="6816918" cy="2765214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6F134-6A41-FFAD-CF78-89AA6646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3138671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jaDoktorat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Doktorat" id="{03DCC6B5-56FC-4C66-BE4B-0DA88A1E4869}" vid="{01F318E3-63AE-4CE6-A1E5-8F7DC2440B8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1801</TotalTime>
  <Words>3193</Words>
  <Application>Microsoft Office PowerPoint</Application>
  <PresentationFormat>Widescreen</PresentationFormat>
  <Paragraphs>256</Paragraphs>
  <Slides>19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Bookman Old Style</vt:lpstr>
      <vt:lpstr>Calibri</vt:lpstr>
      <vt:lpstr>Century Schoolbook</vt:lpstr>
      <vt:lpstr>CIDFont+F1</vt:lpstr>
      <vt:lpstr>CIDFont+F3</vt:lpstr>
      <vt:lpstr>PrezentacjaDoktorat</vt:lpstr>
      <vt:lpstr>Pomiar satysfakcji interesariuszy w doskonaleniu systemu zarządzania jakością uczelni technicznych w Polsce</vt:lpstr>
      <vt:lpstr>Teoria zarządzania jakością</vt:lpstr>
      <vt:lpstr>Zmiany w koncepcjach uniwersytetu</vt:lpstr>
      <vt:lpstr>Istotne współcześnie koncepcje</vt:lpstr>
      <vt:lpstr>Środowisko sprzecznych interesów</vt:lpstr>
      <vt:lpstr>Czym jest jakość edukacji?</vt:lpstr>
      <vt:lpstr>Czym jest zarządzanie jakością edukacji</vt:lpstr>
      <vt:lpstr>Czy jeśli nie klient to interesariusz?</vt:lpstr>
      <vt:lpstr>Pytania badawcze</vt:lpstr>
      <vt:lpstr>Research – hypothesis verification 1/2</vt:lpstr>
      <vt:lpstr>Research – hypothesis verification 2/2</vt:lpstr>
      <vt:lpstr>Proposed practical solution - SSDQM</vt:lpstr>
      <vt:lpstr>Zestaw wskaźników wspierających implementację SSDQM na uczelni technicznej</vt:lpstr>
      <vt:lpstr>Podsumowanie</vt:lpstr>
      <vt:lpstr>Literatura</vt:lpstr>
      <vt:lpstr>Plan narracji 1/2</vt:lpstr>
      <vt:lpstr>Plan narracji 2/2</vt:lpstr>
      <vt:lpstr>Na obronę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Paweł Szefler</dc:creator>
  <cp:lastModifiedBy>Jan Szefler</cp:lastModifiedBy>
  <cp:revision>18</cp:revision>
  <dcterms:created xsi:type="dcterms:W3CDTF">2024-09-06T06:15:37Z</dcterms:created>
  <dcterms:modified xsi:type="dcterms:W3CDTF">2024-10-24T13:05:38Z</dcterms:modified>
</cp:coreProperties>
</file>