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76" r:id="rId2"/>
    <p:sldId id="281" r:id="rId3"/>
    <p:sldId id="262" r:id="rId4"/>
    <p:sldId id="292" r:id="rId5"/>
    <p:sldId id="269" r:id="rId6"/>
    <p:sldId id="289" r:id="rId7"/>
    <p:sldId id="288" r:id="rId8"/>
    <p:sldId id="290" r:id="rId9"/>
    <p:sldId id="270" r:id="rId10"/>
    <p:sldId id="295" r:id="rId11"/>
    <p:sldId id="272" r:id="rId12"/>
    <p:sldId id="273" r:id="rId13"/>
    <p:sldId id="259" r:id="rId14"/>
    <p:sldId id="291" r:id="rId15"/>
    <p:sldId id="261" r:id="rId16"/>
    <p:sldId id="279" r:id="rId17"/>
    <p:sldId id="283" r:id="rId18"/>
    <p:sldId id="284" r:id="rId19"/>
    <p:sldId id="285" r:id="rId20"/>
    <p:sldId id="286" r:id="rId21"/>
    <p:sldId id="296" r:id="rId22"/>
    <p:sldId id="260" r:id="rId23"/>
    <p:sldId id="287" r:id="rId24"/>
    <p:sldId id="293" r:id="rId25"/>
    <p:sldId id="294" r:id="rId26"/>
    <p:sldId id="271" r:id="rId27"/>
    <p:sldId id="282" r:id="rId2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767"/>
    <a:srgbClr val="E0E0E0"/>
    <a:srgbClr val="D6EAF8"/>
    <a:srgbClr val="EADAB8"/>
    <a:srgbClr val="DABE82"/>
    <a:srgbClr val="E8D3B9"/>
    <a:srgbClr val="C4A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67" autoAdjust="0"/>
  </p:normalViewPr>
  <p:slideViewPr>
    <p:cSldViewPr snapToGrid="0">
      <p:cViewPr varScale="1">
        <p:scale>
          <a:sx n="87" d="100"/>
          <a:sy n="87" d="100"/>
        </p:scale>
        <p:origin x="47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9" d="100"/>
          <a:sy n="129" d="100"/>
        </p:scale>
        <p:origin x="4604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35F3C2-7F9F-9345-7764-4D6176567C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FFFC2-3DD9-D161-3CFC-E83FCE0779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069A2-C3F6-4081-B1AB-8D760EE424CE}" type="datetimeFigureOut">
              <a:rPr lang="pl-PL" smtClean="0"/>
              <a:t>10.12.2024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97754-55A4-5D8B-340D-E76FC899A5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92D00-390A-B60A-AA4D-D067651DCB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E4F13-B091-4E0E-9220-49A142B044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1849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31221-F8E4-4014-8698-73F505210C60}" type="datetimeFigureOut">
              <a:rPr lang="pl-PL" smtClean="0"/>
              <a:t>10.12.2024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655DE-FF30-4D5D-A50E-CFE6AC1E1D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93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E24B5-C517-7203-3BF0-E9DC26D9F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6DA588-E7E7-0B73-BF67-288A53DF3A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D8464A-4BB5-2831-F461-5EE514DDA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Intro</a:t>
            </a:r>
            <a:r>
              <a:rPr lang="pl-PL" dirty="0"/>
              <a:t>:</a:t>
            </a:r>
            <a:br>
              <a:rPr lang="pl-PL" dirty="0"/>
            </a:br>
            <a:r>
              <a:rPr lang="pl-PL" dirty="0"/>
              <a:t>Dlaczego warto zająć się tematem?: uniwersytety są  „silnikiem” rozwoju społecznego, gospodarczego i kulturowego, pozycja polskich uczelni w świecie nauki nie odpowiada pozycji ani potencjałowi Polski w globalnej gospodarce. Ponadto polscy naukowcy osiągają wiele sukcesów naukowych, które nie są odpowiednio komercjalizowane przez polskie przedsiębiorstwa.</a:t>
            </a:r>
          </a:p>
          <a:p>
            <a:pPr algn="l"/>
            <a:endParaRPr lang="pl-PL" sz="1200" b="0" i="0" u="none" strike="noStrike" baseline="0" dirty="0">
              <a:latin typeface="CIDFont+F1"/>
            </a:endParaRPr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CC4B6-479F-2BB7-1DBD-AF6C92E1C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210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baseline="0" dirty="0"/>
              <a:t>The notion of quality of education and conditions of its quantification at the</a:t>
            </a:r>
            <a:r>
              <a:rPr lang="pl-PL" sz="1200" b="0" i="0" u="none" strike="noStrike" baseline="0" dirty="0"/>
              <a:t> </a:t>
            </a:r>
            <a:r>
              <a:rPr lang="en-US" sz="1200" b="0" i="0" u="none" strike="noStrike" baseline="0" dirty="0"/>
              <a:t>universities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8253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4CC49-770A-B5D5-CC7D-4449B30EE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7D4A7D-145F-12BC-286C-E30CF18CA2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A603E4-FB53-057A-31C0-EB40C026E8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sz="1200" b="0" i="0" u="none" strike="noStrike" baseline="0" dirty="0">
                <a:latin typeface="CIDFont+F1"/>
              </a:rPr>
              <a:t>Cel poznawczy (</a:t>
            </a:r>
            <a:r>
              <a:rPr lang="pl-PL" sz="1200" b="0" i="1" u="none" strike="noStrike" baseline="0" dirty="0">
                <a:latin typeface="CIDFont+F3"/>
              </a:rPr>
              <a:t>identyfikacja skutecznych z perspektywy doskonalenia systemu zarządzania jakością metod pomiaru i analizy poziomu satysfakcji interesariuszy jako miernika jakości)</a:t>
            </a:r>
          </a:p>
          <a:p>
            <a:pPr algn="l"/>
            <a:r>
              <a:rPr lang="pl-PL" sz="1200" b="0" i="0" u="none" strike="noStrike" baseline="0" dirty="0">
                <a:latin typeface="CIDFont+F1"/>
              </a:rPr>
              <a:t>Cel utylitarny (opracowanie metody doskonalenia systemu zarządzania jakością uczelni, dostosowanego do specyfiki polskich uczelni technicznych, z wykorzystaniem pomiaru satysfakcji różnych grup interesariuszy jako jednego z mierników efektów działania uczelni) 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77087-96FC-86D3-F35F-1FFBA3CB0F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7575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Uczelnie techniczne nadzorowane przez Ministerstwo Edukacji i Nauki plus Politechnika Bydgoska (klasyfikowana przez Ministerstwo jako uczelnia przyrodnicza)</a:t>
            </a:r>
          </a:p>
          <a:p>
            <a:r>
              <a:rPr lang="pl-PL" dirty="0"/>
              <a:t>Uczelnie nadzorowane przez Ministerstwo Infrastruktury: Politechnika Morska w Szczecinie, Uniwersytet Morski w Gdyni</a:t>
            </a:r>
          </a:p>
          <a:p>
            <a:r>
              <a:rPr lang="pl-PL" dirty="0"/>
              <a:t>Nadzorowane przez Ministerstwo Obrony Narodowej: WAT (Wojskowa Akademia Techniczna)</a:t>
            </a:r>
            <a:br>
              <a:rPr lang="pl-PL" dirty="0"/>
            </a:b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7885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5AB04-2053-2F9B-73AE-A92FD481C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E20778-5DC0-9CF0-9D8E-44CAED097B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7737C8-411A-F7AA-C2EA-3D7DDFEE0C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sz="1200" b="0" i="0" u="none" strike="noStrike" baseline="0" dirty="0">
                <a:latin typeface="CIDFont+F1"/>
              </a:rPr>
              <a:t>Cel poznawczy (</a:t>
            </a:r>
            <a:r>
              <a:rPr lang="pl-PL" sz="1200" b="0" i="1" u="none" strike="noStrike" baseline="0" dirty="0">
                <a:latin typeface="CIDFont+F3"/>
              </a:rPr>
              <a:t>identyfikacja skutecznych z perspektywy doskonalenia systemu zarządzania jakością metod pomiaru i analizy poziomu satysfakcji interesariuszy jako miernika jakości)</a:t>
            </a:r>
          </a:p>
          <a:p>
            <a:pPr algn="l"/>
            <a:r>
              <a:rPr lang="pl-PL" sz="1200" b="0" i="0" u="none" strike="noStrike" baseline="0" dirty="0">
                <a:latin typeface="CIDFont+F1"/>
              </a:rPr>
              <a:t>Cel utylitarny (opracowanie metody doskonalenia systemu zarządzania jakością uczelni, dostosowanego do specyfiki polskich uczelni technicznych, z wykorzystaniem pomiaru satysfakcji różnych grup interesariuszy jako jednego z mierników efektów działania uczelni) 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5522D-C257-FDC2-2FA4-DDA118FB7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3865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45931-A6E2-2590-EAEA-B51CC9184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24A534-2457-9728-D20B-AF666CEE2E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260E01-C01C-0A23-58D5-BC9FE5B01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sz="1200" b="0" i="0" u="none" strike="noStrike" baseline="0" dirty="0">
                <a:latin typeface="CIDFont+F1"/>
              </a:rPr>
              <a:t>Cel poznawczy (</a:t>
            </a:r>
            <a:r>
              <a:rPr lang="pl-PL" sz="1200" b="0" i="1" u="none" strike="noStrike" baseline="0" dirty="0">
                <a:latin typeface="CIDFont+F3"/>
              </a:rPr>
              <a:t>identyfikacja skutecznych z perspektywy doskonalenia systemu zarządzania jakością metod pomiaru i analizy poziomu satysfakcji interesariuszy jako miernika jakości)</a:t>
            </a:r>
          </a:p>
          <a:p>
            <a:pPr algn="l"/>
            <a:r>
              <a:rPr lang="pl-PL" sz="1200" b="0" i="0" u="none" strike="noStrike" baseline="0" dirty="0">
                <a:latin typeface="CIDFont+F1"/>
              </a:rPr>
              <a:t>Cel utylitarny (opracowanie metody doskonalenia systemu zarządzania jakością uczelni, dostosowanego do specyfiki polskich uczelni technicznych, z wykorzystaniem pomiaru satysfakcji różnych grup interesariuszy jako jednego z mierników efektów działania uczelni) 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63DC4-78B4-8F90-A9EA-718B97177B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807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AC753-ABDC-2864-FAE9-C71DF01D8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CFA1DA-2568-6762-0A10-2FE499F562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68D4DF-E6A7-3706-AC7C-35C732646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/>
              <a:t>features typical of</a:t>
            </a:r>
            <a:r>
              <a:rPr lang="pl-PL" sz="1200" b="0" i="0" u="none" strike="noStrike" baseline="0" dirty="0"/>
              <a:t> </a:t>
            </a:r>
            <a:r>
              <a:rPr lang="en-US" sz="1200" b="0" i="0" u="none" strike="noStrike" baseline="0" dirty="0"/>
              <a:t>academic culture,</a:t>
            </a:r>
            <a:endParaRPr lang="pl-PL" sz="1200" b="0" i="0" u="none" strike="noStrike" baseline="0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101DB-A681-1AF6-A7E6-9A9F156E6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796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/>
              <a:t>features typical of</a:t>
            </a:r>
            <a:r>
              <a:rPr lang="pl-PL" sz="1200" b="0" i="0" u="none" strike="noStrike" baseline="0" dirty="0"/>
              <a:t> </a:t>
            </a:r>
            <a:r>
              <a:rPr lang="en-US" sz="1200" b="0" i="0" u="none" strike="noStrike" baseline="0" dirty="0"/>
              <a:t>academic culture,</a:t>
            </a:r>
            <a:endParaRPr lang="pl-PL" sz="1200" b="0" i="0" u="none" strike="noStrike" baseline="0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6532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4F5E5-2AEF-0C9A-F549-0C6094F71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A81F10-366F-5959-0987-F6C125F31B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6A50EF-0E74-5EFF-1D7A-DAA915D7F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baseline="0" dirty="0"/>
              <a:t>difficulties in defining the customer</a:t>
            </a:r>
            <a:endParaRPr lang="pl-PL" sz="1200" b="0" i="0" u="none" strike="noStrik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baseline="0" dirty="0" err="1"/>
              <a:t>Since</a:t>
            </a:r>
            <a:r>
              <a:rPr lang="pl-PL" sz="1200" b="0" i="0" u="none" strike="noStrike" baseline="0" dirty="0"/>
              <a:t> </a:t>
            </a:r>
            <a:r>
              <a:rPr lang="en-US" sz="1200" b="0" i="0" u="none" strike="noStrike" baseline="0" dirty="0"/>
              <a:t>the idea of customer centricity lies at the foundation of contemporary quality management philosophies,</a:t>
            </a:r>
            <a:r>
              <a:rPr lang="pl-PL" sz="1200" b="0" i="0" u="none" strike="noStrike" baseline="0" dirty="0"/>
              <a:t> </a:t>
            </a:r>
            <a:r>
              <a:rPr lang="en-US" sz="1200" b="0" i="0" u="none" strike="noStrike" baseline="0" dirty="0"/>
              <a:t>when the customer cannot be unequivocally identified, the basic goals of quality improvement activities</a:t>
            </a:r>
            <a:r>
              <a:rPr lang="pl-PL" sz="1200" b="0" i="0" u="none" strike="noStrike" baseline="0" dirty="0"/>
              <a:t> </a:t>
            </a:r>
            <a:r>
              <a:rPr lang="pl-PL" sz="1200" b="0" i="0" u="none" strike="noStrike" baseline="0" dirty="0" err="1"/>
              <a:t>become</a:t>
            </a:r>
            <a:r>
              <a:rPr lang="pl-PL" sz="1200" b="0" i="0" u="none" strike="noStrike" baseline="0" dirty="0"/>
              <a:t> </a:t>
            </a:r>
            <a:r>
              <a:rPr lang="pl-PL" sz="1200" b="0" i="0" u="none" strike="noStrike" baseline="0" dirty="0" err="1"/>
              <a:t>unclear</a:t>
            </a:r>
            <a:r>
              <a:rPr lang="pl-PL" sz="1200" b="0" i="0" u="none" strike="noStrike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>
                <a:latin typeface="CIDFont+F1"/>
              </a:rPr>
              <a:t>Nowadays, in the context of universities, the concept of the customer is commonly</a:t>
            </a:r>
            <a:r>
              <a:rPr lang="pl-PL" sz="1200" b="0" i="0" u="none" strike="noStrike" baseline="0" dirty="0">
                <a:latin typeface="CIDFont+F1"/>
              </a:rPr>
              <a:t> </a:t>
            </a:r>
            <a:r>
              <a:rPr lang="en-US" sz="1200" b="0" i="0" u="none" strike="noStrike" baseline="0" dirty="0">
                <a:latin typeface="CIDFont+F1"/>
              </a:rPr>
              <a:t>replaced by the concept of stakeholders. Therefore, the author suggests that stakeholder analysis and</a:t>
            </a:r>
            <a:r>
              <a:rPr lang="pl-PL" sz="1200" b="0" i="0" u="none" strike="noStrike" baseline="0" dirty="0">
                <a:latin typeface="CIDFont+F1"/>
              </a:rPr>
              <a:t> </a:t>
            </a:r>
            <a:r>
              <a:rPr lang="en-US" sz="1200" b="0" i="0" u="none" strike="noStrike" baseline="0" dirty="0">
                <a:latin typeface="CIDFont+F1"/>
              </a:rPr>
              <a:t>the measurement of stakeholder satisfaction should form the basis of all improvement actions.</a:t>
            </a:r>
            <a:endParaRPr lang="pl-PL" sz="1200" b="0" i="0" u="none" strike="noStrike" baseline="0" dirty="0">
              <a:latin typeface="CIDFont+F1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sz="1200" b="0" i="0" u="none" strike="noStrike" baseline="0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55800-B4B6-48E8-C742-C61D7C841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2480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2C0A9-3340-3BA7-A0E0-0E811A49A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8EC20D-AF08-56D9-9EB2-1246729F61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3C16E5-5E92-ADBD-16C3-AF10FD6AC5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sz="1200" b="0" i="0" u="none" strike="noStrike" baseline="0" dirty="0">
                <a:latin typeface="CIDFont+F1"/>
              </a:rPr>
              <a:t>Cel poznawczy (</a:t>
            </a:r>
            <a:r>
              <a:rPr lang="pl-PL" sz="1200" b="0" i="1" u="none" strike="noStrike" baseline="0" dirty="0">
                <a:latin typeface="CIDFont+F3"/>
              </a:rPr>
              <a:t>identyfikacja skutecznych z perspektywy doskonalenia systemu zarządzania jakością metod pomiaru i analizy poziomu satysfakcji interesariuszy jako miernika jakości)</a:t>
            </a:r>
          </a:p>
          <a:p>
            <a:pPr algn="l"/>
            <a:r>
              <a:rPr lang="pl-PL" sz="1200" b="0" i="0" u="none" strike="noStrike" baseline="0" dirty="0">
                <a:latin typeface="CIDFont+F1"/>
              </a:rPr>
              <a:t>Cel utylitarny (opracowanie metody doskonalenia systemu zarządzania jakością uczelni, dostosowanego do specyfiki polskich uczelni technicznych, z wykorzystaniem pomiaru satysfakcji różnych grup interesariuszy jako jednego z mierników efektów działania uczelni) 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23F1A-E7F9-D59D-C895-E98314CB51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4058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53 kroki odrębne kroki postępowania w ramach 9 etapów działań.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6627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Ad. 3. </a:t>
            </a:r>
            <a:r>
              <a:rPr lang="en-US" dirty="0"/>
              <a:t>Number of rights for awarding the degree</a:t>
            </a:r>
            <a:r>
              <a:rPr lang="pl-PL" dirty="0"/>
              <a:t> of </a:t>
            </a:r>
            <a:r>
              <a:rPr lang="pl-PL" dirty="0" err="1"/>
              <a:t>doctor</a:t>
            </a:r>
            <a:r>
              <a:rPr lang="pl-PL" dirty="0"/>
              <a:t> </a:t>
            </a:r>
            <a:r>
              <a:rPr lang="pl-PL" dirty="0" err="1"/>
              <a:t>habilitus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9551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sz="1200" b="0" i="0" u="none" strike="noStrike" baseline="0" dirty="0">
                <a:latin typeface="CIDFont+F1"/>
              </a:rPr>
              <a:t>Cel poznawczy (</a:t>
            </a:r>
            <a:r>
              <a:rPr lang="pl-PL" sz="1200" b="0" i="1" u="none" strike="noStrike" baseline="0" dirty="0">
                <a:latin typeface="CIDFont+F3"/>
              </a:rPr>
              <a:t>identyfikacja skutecznych z perspektywy doskonalenia systemu zarządzania jakością metod pomiaru i analizy poziomu satysfakcji interesariuszy jako miernika jakości)</a:t>
            </a:r>
          </a:p>
          <a:p>
            <a:pPr algn="l"/>
            <a:r>
              <a:rPr lang="pl-PL" sz="1200" b="0" i="0" u="none" strike="noStrike" baseline="0" dirty="0">
                <a:latin typeface="CIDFont+F1"/>
              </a:rPr>
              <a:t>Cel utylitarny (opracowanie metody doskonalenia systemu zarządzania jakością uczelni, dostosowanego do specyfiki polskich uczelni technicznych, z wykorzystaniem pomiaru satysfakcji różnych grup interesariuszy jako jednego z mierników efektów działania uczelni) 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2071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97F02-D92E-8CE2-2095-85CFC59CB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EC7325-6C4F-0D5A-8DB7-2FE10D06B6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D7071C-0CD8-6CCB-9CEC-0AC776E15D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sz="1200" b="0" i="0" u="none" strike="noStrike" baseline="0" dirty="0">
                <a:latin typeface="CIDFont+F1"/>
              </a:rPr>
              <a:t>Cel poznawczy (</a:t>
            </a:r>
            <a:r>
              <a:rPr lang="pl-PL" sz="1200" b="0" i="1" u="none" strike="noStrike" baseline="0" dirty="0">
                <a:latin typeface="CIDFont+F3"/>
              </a:rPr>
              <a:t>identyfikacja skutecznych z perspektywy doskonalenia systemu zarządzania jakością metod pomiaru i analizy poziomu satysfakcji interesariuszy jako miernika jakości)</a:t>
            </a:r>
          </a:p>
          <a:p>
            <a:pPr algn="l"/>
            <a:r>
              <a:rPr lang="pl-PL" sz="1200" b="0" i="0" u="none" strike="noStrike" baseline="0" dirty="0">
                <a:latin typeface="CIDFont+F1"/>
              </a:rPr>
              <a:t>Cel utylitarny (opracowanie metody doskonalenia systemu zarządzania jakością uczelni, dostosowanego do specyfiki polskich uczelni technicznych, z wykorzystaniem pomiaru satysfakcji różnych grup interesariuszy jako jednego z mierników efektów działania uczelni) 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5560C-9451-9697-6797-5238855029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1100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rgbClr val="0037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41E694-2710-DC70-AA0B-4C28B2990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1142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AB01FE5-8F8F-0DB7-1ECC-5EE73454C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56746"/>
            <a:ext cx="9144000" cy="40105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7C0CAD3-795D-063D-FA5B-9906B732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EF8B8A-156A-435C-AD97-E523B40FBEC6}" type="datetime1">
              <a:rPr lang="pl-PL" smtClean="0"/>
              <a:t>10.12.2024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D7C33F6-E414-7164-B185-D5897F93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775EE83-6C96-117D-25D0-83AB1D8F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C9AAA0-29FB-4B62-AB65-7094BA6E939A}" type="slidenum">
              <a:rPr lang="pl-PL" smtClean="0"/>
              <a:pPr/>
              <a:t>‹#›</a:t>
            </a:fld>
            <a:endParaRPr lang="pl-PL" dirty="0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5E855CC7-5BE1-611D-2959-51F87F5B90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33599"/>
          <a:stretch>
            <a:fillRect/>
          </a:stretch>
        </p:blipFill>
        <p:spPr>
          <a:xfrm>
            <a:off x="2856000" y="410016"/>
            <a:ext cx="6480000" cy="15718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8265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2864CF-6415-3C6F-154C-6FAA8103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C88A7EA-6470-2884-E80D-942F1E423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08F0408-AD79-CD39-4B59-383C3A2F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7998-9FE6-4DC5-B510-9D5DDF5DDD4E}" type="datetime1">
              <a:rPr lang="pl-PL" smtClean="0"/>
              <a:t>10.12.2024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65E4D3-B85B-9620-829B-5F31903B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72F47B7-77B6-AB4C-E3D1-CBDA9348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378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9B8AF65-E0EA-121C-433A-3C51CD8C3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962C26D-E3AD-E249-1AFD-F7E28C4FC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6D10DC6-3932-5213-7DF0-58158F88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DDB4-675E-47A0-B021-EDCA5866B50A}" type="datetime1">
              <a:rPr lang="pl-PL" smtClean="0"/>
              <a:t>10.12.2024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4AB1BC6-51F2-CF63-9DC9-E0FBC800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3F8AB48-97AF-7B65-E7E6-B7DD3036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5069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Image" descr="Image"/>
          <p:cNvPicPr>
            <a:picLocks noChangeAspect="1"/>
          </p:cNvPicPr>
          <p:nvPr/>
        </p:nvPicPr>
        <p:blipFill>
          <a:blip r:embed="rId2"/>
          <a:srcRect r="33607"/>
          <a:stretch>
            <a:fillRect/>
          </a:stretch>
        </p:blipFill>
        <p:spPr>
          <a:xfrm>
            <a:off x="3128218" y="2709000"/>
            <a:ext cx="5935564" cy="14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069920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869BEB-8675-6127-D69D-7E3305B5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8CE976-2BB5-5094-27A2-7E4E8AAE4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AD664DE-B4F8-2F78-06B8-88716C34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999596-79E2-47B9-BE05-8BA149DDBEB8}" type="datetime1">
              <a:rPr lang="pl-PL" smtClean="0"/>
              <a:t>10.12.2024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F3638B3-B44D-71D4-E038-8E476805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233A1D5-2EF8-2213-7071-2D3CF6E6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C9AAA0-29FB-4B62-AB65-7094BA6E939A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948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543898-FB18-3778-640D-97EA06F7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356E99A-378B-AAF0-05BE-E796E10E7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313CC89-FC40-F723-0714-CBFD16A2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E9CE-1D79-43DA-9F33-E75AC39DFDD8}" type="datetime1">
              <a:rPr lang="pl-PL" smtClean="0"/>
              <a:t>10.12.2024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6E4DC45-3793-16DB-EB42-80041025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13B5448-4169-0D78-C0EB-60FEFF69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109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C9C6F1-4D8A-C5BE-183C-9BDECD37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5E89BCF-C4D5-5083-2CF9-E76B3B10C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502A009-8DBF-4E9E-1996-450FC9112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649A601-D281-CE22-9ABB-B3275184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C3477A2-E204-4FE0-9357-9D746BEC6204}" type="datetime1">
              <a:rPr lang="pl-PL" smtClean="0"/>
              <a:t>10.12.2024</a:t>
            </a:fld>
            <a:endParaRPr lang="pl-PL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7E23703-4411-3366-AEAA-E2D567FD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6CCF723-4BD4-F792-B3E6-E4BCC23F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C9AAA0-29FB-4B62-AB65-7094BA6E939A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039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7F9BE3-1A7A-3F29-93BC-DDF03845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5EBE2AE-0A06-8AA1-BAE3-101D778E8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7451D39-E75D-BFBF-39F8-1E6C6220B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4CB4574-A8FD-733A-12BB-EB1AB2FAB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0012007-1553-99D3-F36D-1C2BF29D9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375FB15-9B36-FAB1-EFE1-15AF72C6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CD06-3475-4CDD-804B-4C2809B5A13A}" type="datetime1">
              <a:rPr lang="pl-PL" smtClean="0"/>
              <a:t>10.12.2024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1778F47-D2B8-25DF-A8F7-D3821FBA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A86CAC6-0317-66E8-C21D-2B3D8BE4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511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47FDD4-53BC-0499-48C0-154E20F2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0DDEB75-05E5-D8DF-A406-EF5A8859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DAB46-48FF-4D68-9F01-A14A7B3B09A5}" type="datetime1">
              <a:rPr lang="pl-PL" smtClean="0"/>
              <a:t>10.12.2024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98E4CC4-BD6E-F287-570B-81BF2F9B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B11CCA6-72FC-9106-4660-B9E57498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103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AB074DC-1C64-7403-23F6-8B72F232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169C-5DAD-43A4-A9F4-0546DD4F92EF}" type="datetime1">
              <a:rPr lang="pl-PL" smtClean="0"/>
              <a:t>10.12.2024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81A3F8A-F06A-A128-6CAA-56320B8B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4F0F96-69A6-864D-047F-A1E6024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766CC3-00EB-4811-0A79-EE6AC37DD6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26" y="0"/>
            <a:ext cx="9620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8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184CE5-422A-F08F-9A7D-3280F84C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235C73-348A-F8F6-4649-082C30DE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6006204-8BC4-766A-4A3E-9C78F14D3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8D535CB-CCDC-158B-11B1-CD9C40F5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2DA5-5ACB-4357-B607-7FAA6ABE8D2E}" type="datetime1">
              <a:rPr lang="pl-PL" smtClean="0"/>
              <a:t>10.12.2024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3D60152-3D2D-8316-8589-2782702D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50A7F0A-AB17-1EB8-D19B-E155D4D2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697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E5AF2C-EA42-1807-E930-732D6280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957C98B-C356-BA7D-7ACA-EA3F69323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3DCD9D9-7414-01EC-1761-94BF71EDD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16D9C4C-2FE2-B6A9-373F-3C67E54A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E8D5-B667-465B-923C-8AE64D9B5C50}" type="datetime1">
              <a:rPr lang="pl-PL" smtClean="0"/>
              <a:t>10.12.2024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6EF7CD6-F4D9-B36C-6630-877DF75F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5AE4303-5956-8AB8-78EE-3538567D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706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FCB6DAD-8BDA-D1E7-A03F-18CF4B80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C332C8A-D840-37BF-9134-1085EB86D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C6BF104-03BF-E560-A454-80E28292A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5EBC61-B65A-4F86-AC7A-820DD48DEEE0}" type="datetime1">
              <a:rPr lang="pl-PL" smtClean="0"/>
              <a:t>10.12.2024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90B8007-B8F6-90CD-43F0-85C42CED3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B81BDAF-84AF-BBDC-17FD-6B9CB0540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C9AAA0-29FB-4B62-AB65-7094BA6E939A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970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376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767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376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3767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767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76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76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3F0303-AB49-249B-063F-6EF784A57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48A32A-55BC-6AE8-FD6B-A3F50260B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Pomiar satysfakcji interesariuszy w doskonaleniu systemu zarządzania jakością uczelni technicznych w Polsce</a:t>
            </a:r>
            <a:endParaRPr lang="pl-P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DEA9DD-F948-B38A-F6CF-7962AD56E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7358"/>
            <a:ext cx="9144000" cy="410441"/>
          </a:xfrm>
        </p:spPr>
        <p:txBody>
          <a:bodyPr>
            <a:normAutofit/>
          </a:bodyPr>
          <a:lstStyle/>
          <a:p>
            <a:pPr algn="l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Mgr inż. Jan Paweł Szefler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301B0-1A9E-3D74-979F-6F2D5056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Gdańsk, 19.12.2024</a:t>
            </a:r>
          </a:p>
        </p:txBody>
      </p:sp>
    </p:spTree>
    <p:extLst>
      <p:ext uri="{BB962C8B-B14F-4D97-AF65-F5344CB8AC3E}">
        <p14:creationId xmlns:p14="http://schemas.microsoft.com/office/powerpoint/2010/main" val="218578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0"/>
    </mc:Choice>
    <mc:Fallback xmlns="">
      <p:transition spd="slow" advTm="55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D2269-FAD9-5B18-90A4-912F7B46E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212325-BC55-E779-65B5-DD417C01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Ważniejsze wnioski z badań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2BC0BE2-7152-0051-1C58-7AA30D178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Brak reprezentatywności badania satysfakcji interesariuszy</a:t>
            </a:r>
          </a:p>
          <a:p>
            <a:pPr marL="457200" lvl="1" indent="0">
              <a:buNone/>
            </a:pPr>
            <a:r>
              <a:rPr lang="pl-PL" sz="2200" dirty="0">
                <a:latin typeface="Calibri" panose="020F0502020204030204" pitchFamily="34" charset="0"/>
                <a:cs typeface="Calibri" panose="020F0502020204030204" pitchFamily="34" charset="0"/>
              </a:rPr>
              <a:t>[ograniczenia badania kwestionariuszowego]</a:t>
            </a:r>
          </a:p>
          <a:p>
            <a:pPr algn="l"/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Absolwenci uczelni technicznych – wyższe zarobki po 3 latach</a:t>
            </a:r>
            <a:endParaRPr lang="pl-P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Absolwenci uczelni technicznych – w pierwszym roku niższa stopa zatrudnienia</a:t>
            </a:r>
          </a:p>
          <a:p>
            <a:pPr algn="l"/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Uczelnie techniczne – wyższe pozycje w rankingach</a:t>
            </a:r>
          </a:p>
          <a:p>
            <a:pPr marL="457200" lvl="1" indent="0">
              <a:buNone/>
            </a:pPr>
            <a:r>
              <a:rPr lang="pl-PL" sz="22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pl-PL" sz="2200" i="1" dirty="0">
                <a:latin typeface="Calibri" panose="020F0502020204030204" pitchFamily="34" charset="0"/>
                <a:cs typeface="Calibri" panose="020F0502020204030204" pitchFamily="34" charset="0"/>
              </a:rPr>
              <a:t>brak podstaw do odrzucenia H4</a:t>
            </a:r>
            <a:r>
              <a:rPr lang="pl-PL" sz="22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endParaRPr lang="pl-PL" sz="22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Uczelnie techniczne – wyższe oceny prestiżu</a:t>
            </a:r>
          </a:p>
          <a:p>
            <a:pPr marL="457200" lvl="1" indent="0">
              <a:buNone/>
            </a:pPr>
            <a:r>
              <a:rPr lang="pl-PL" sz="2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pl-PL" sz="2200" b="0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brak podstaw do odrzucenia H5</a:t>
            </a:r>
            <a:r>
              <a:rPr lang="pl-PL" sz="2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algn="l"/>
            <a:endParaRPr lang="pl-PL" sz="24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00D05-2F5D-F290-1724-F02AEC26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9756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890351-155B-7356-4743-88EE83BA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Proponowane narzędzie</a:t>
            </a:r>
            <a:r>
              <a:rPr lang="en-GB" dirty="0"/>
              <a:t> - SSDQM</a:t>
            </a:r>
          </a:p>
        </p:txBody>
      </p:sp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64173AA8-6E89-4AEF-5FDF-8C44185B4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b="1" dirty="0"/>
              <a:t>Model Doskonalenia Systemu Zarządzania Jakością Inspirowany Satysfakcją Interesariuszy </a:t>
            </a:r>
            <a:br>
              <a:rPr lang="pl-PL" sz="2400" b="1" dirty="0"/>
            </a:br>
            <a:r>
              <a:rPr lang="pl-PL" sz="2400" dirty="0"/>
              <a:t>(</a:t>
            </a:r>
            <a:r>
              <a:rPr lang="en-GB" sz="2200" b="1" i="1" dirty="0"/>
              <a:t>S</a:t>
            </a:r>
            <a:r>
              <a:rPr lang="en-GB" sz="2200" i="1" dirty="0"/>
              <a:t>takeholders </a:t>
            </a:r>
            <a:r>
              <a:rPr lang="en-GB" sz="2200" b="1" i="1" dirty="0"/>
              <a:t>S</a:t>
            </a:r>
            <a:r>
              <a:rPr lang="en-GB" sz="2200" i="1" dirty="0"/>
              <a:t>atisfaction </a:t>
            </a:r>
            <a:r>
              <a:rPr lang="en-GB" sz="2200" b="1" i="1" dirty="0"/>
              <a:t>D</a:t>
            </a:r>
            <a:r>
              <a:rPr lang="en-GB" sz="2200" i="1" dirty="0"/>
              <a:t>riven </a:t>
            </a:r>
            <a:r>
              <a:rPr lang="en-GB" sz="2200" b="1" i="1" dirty="0"/>
              <a:t>Q</a:t>
            </a:r>
            <a:r>
              <a:rPr lang="en-GB" sz="2200" i="1" dirty="0"/>
              <a:t>uality </a:t>
            </a:r>
            <a:r>
              <a:rPr lang="en-GB" sz="2200" b="1" i="1" dirty="0"/>
              <a:t>M</a:t>
            </a:r>
            <a:r>
              <a:rPr lang="en-GB" sz="2200" i="1" dirty="0"/>
              <a:t>anagement Model</a:t>
            </a:r>
            <a:r>
              <a:rPr lang="pl-PL" sz="2200" i="1" dirty="0"/>
              <a:t>)</a:t>
            </a:r>
            <a:br>
              <a:rPr lang="en-GB" sz="2200" dirty="0"/>
            </a:br>
            <a:endParaRPr lang="pl-PL" sz="2400" dirty="0"/>
          </a:p>
          <a:p>
            <a:r>
              <a:rPr lang="pl-PL" sz="2400" dirty="0"/>
              <a:t>fundamentem analiza interesariuszy</a:t>
            </a:r>
          </a:p>
          <a:p>
            <a:r>
              <a:rPr lang="pl-PL" sz="2400" dirty="0"/>
              <a:t>badania jakościowe i ilościowe</a:t>
            </a:r>
            <a:r>
              <a:rPr lang="en-GB" sz="2400" dirty="0"/>
              <a:t> </a:t>
            </a:r>
            <a:r>
              <a:rPr lang="en-GB" sz="2400" b="1" dirty="0"/>
              <a:t>→</a:t>
            </a:r>
            <a:r>
              <a:rPr lang="en-GB" sz="2400" dirty="0"/>
              <a:t> </a:t>
            </a:r>
            <a:r>
              <a:rPr lang="pl-PL" sz="2400" u="sng" dirty="0"/>
              <a:t>etapy</a:t>
            </a:r>
            <a:r>
              <a:rPr lang="en-GB" sz="2400" u="sng" dirty="0"/>
              <a:t> 3, 4, 5</a:t>
            </a:r>
          </a:p>
          <a:p>
            <a:r>
              <a:rPr lang="pl-PL" sz="2400" dirty="0"/>
              <a:t>wdrażanie - wybór metod zwinnych lub projektowych</a:t>
            </a:r>
            <a:r>
              <a:rPr lang="en-GB" sz="2400" dirty="0"/>
              <a:t> </a:t>
            </a:r>
            <a:r>
              <a:rPr lang="en-GB" sz="2400" b="1" dirty="0"/>
              <a:t>→</a:t>
            </a:r>
            <a:r>
              <a:rPr lang="en-GB" sz="2400" dirty="0"/>
              <a:t> </a:t>
            </a:r>
            <a:r>
              <a:rPr lang="pl-PL" sz="2400" u="sng" dirty="0"/>
              <a:t>etap</a:t>
            </a:r>
            <a:r>
              <a:rPr lang="en-GB" sz="2400" u="sng" dirty="0"/>
              <a:t> 7</a:t>
            </a:r>
            <a:endParaRPr lang="pl-PL" sz="2400" u="sng" dirty="0"/>
          </a:p>
          <a:p>
            <a:r>
              <a:rPr lang="pl-PL" sz="2400" dirty="0"/>
              <a:t>wspiera zgodność z</a:t>
            </a:r>
            <a:r>
              <a:rPr lang="en-GB" sz="2400" dirty="0"/>
              <a:t>:</a:t>
            </a:r>
          </a:p>
          <a:p>
            <a:pPr lvl="1"/>
            <a:r>
              <a:rPr lang="pl-PL" sz="2000" dirty="0"/>
              <a:t>wymaganiami </a:t>
            </a:r>
            <a:r>
              <a:rPr lang="en-GB" sz="2000" dirty="0"/>
              <a:t>P</a:t>
            </a:r>
            <a:r>
              <a:rPr lang="pl-PL" sz="2000" dirty="0" err="1"/>
              <a:t>olskiej</a:t>
            </a:r>
            <a:r>
              <a:rPr lang="pl-PL" sz="2000" dirty="0"/>
              <a:t> </a:t>
            </a:r>
            <a:r>
              <a:rPr lang="en-GB" sz="2000" dirty="0"/>
              <a:t>K</a:t>
            </a:r>
            <a:r>
              <a:rPr lang="pl-PL" sz="2000" dirty="0" err="1"/>
              <a:t>omisji</a:t>
            </a:r>
            <a:r>
              <a:rPr lang="pl-PL" sz="2000" dirty="0"/>
              <a:t> </a:t>
            </a:r>
            <a:r>
              <a:rPr lang="en-GB" sz="2000" dirty="0"/>
              <a:t>A</a:t>
            </a:r>
            <a:r>
              <a:rPr lang="pl-PL" sz="2000" dirty="0" err="1"/>
              <a:t>kredytacyjnej</a:t>
            </a:r>
            <a:r>
              <a:rPr lang="pl-PL" sz="2000" dirty="0"/>
              <a:t> (10 kryteriów jakości)</a:t>
            </a:r>
          </a:p>
          <a:p>
            <a:pPr lvl="1"/>
            <a:r>
              <a:rPr lang="en-GB" sz="2000" dirty="0"/>
              <a:t>ISO</a:t>
            </a:r>
            <a:r>
              <a:rPr lang="pl-PL" sz="2000" dirty="0"/>
              <a:t> </a:t>
            </a:r>
            <a:r>
              <a:rPr lang="en-GB" sz="2000" dirty="0"/>
              <a:t>21001:2018</a:t>
            </a:r>
            <a:r>
              <a:rPr lang="pl-PL" sz="2000" dirty="0"/>
              <a:t> (np. jako przygotowanie organizacji)</a:t>
            </a:r>
            <a:endParaRPr lang="en-GB" sz="2000" dirty="0"/>
          </a:p>
          <a:p>
            <a:pPr lvl="1"/>
            <a:endParaRPr lang="en-GB" sz="2000" dirty="0"/>
          </a:p>
          <a:p>
            <a:endParaRPr lang="en-GB" sz="2400" u="sng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D4500-ADCB-5084-A82A-D4F7660B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61115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890351-155B-7356-4743-88EE83BA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66" y="352425"/>
            <a:ext cx="10640825" cy="1325563"/>
          </a:xfrm>
        </p:spPr>
        <p:txBody>
          <a:bodyPr>
            <a:normAutofit fontScale="90000"/>
          </a:bodyPr>
          <a:lstStyle/>
          <a:p>
            <a:r>
              <a:rPr lang="pl-PL" dirty="0"/>
              <a:t>Zestaw wskaźników wspierających implementację SSDQM na uczelni technicznej</a:t>
            </a: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2840488D-2F8D-4AB8-56AC-8A9A255226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182729"/>
              </p:ext>
            </p:extLst>
          </p:nvPr>
        </p:nvGraphicFramePr>
        <p:xfrm>
          <a:off x="540000" y="1656000"/>
          <a:ext cx="11124000" cy="4632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184946963"/>
                    </a:ext>
                  </a:extLst>
                </a:gridCol>
                <a:gridCol w="3024000">
                  <a:extLst>
                    <a:ext uri="{9D8B030D-6E8A-4147-A177-3AD203B41FA5}">
                      <a16:colId xmlns:a16="http://schemas.microsoft.com/office/drawing/2014/main" val="3890887164"/>
                    </a:ext>
                  </a:extLst>
                </a:gridCol>
                <a:gridCol w="7632000">
                  <a:extLst>
                    <a:ext uri="{9D8B030D-6E8A-4147-A177-3AD203B41FA5}">
                      <a16:colId xmlns:a16="http://schemas.microsoft.com/office/drawing/2014/main" val="2266764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Lp.</a:t>
                      </a: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Nazwa</a:t>
                      </a: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Opis / komentarz</a:t>
                      </a: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723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b="1" noProof="0" dirty="0"/>
                        <a:t>SSI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Zagregowany Indeks Satysfakcji Interesariuszy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548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b="1" noProof="0" dirty="0"/>
                        <a:t>SSI cząstkowe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Indeksy Satysfakcji Interesariuszy obliczane dla każdej z grup interesariuszy osobno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31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b="1" noProof="0" dirty="0"/>
                        <a:t>Liczba uprawnień habilitacyjnych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l-PL" sz="1400" noProof="0" dirty="0"/>
                        <a:t>Najsilniej skorelowany z oceną w Rankingu Perspektywy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519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b="1" noProof="0" dirty="0"/>
                        <a:t>Ocena parametryczna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Liczba i poziom uzyskanych ocen parametrycznych w ramach</a:t>
                      </a:r>
                    </a:p>
                    <a:p>
                      <a:r>
                        <a:rPr lang="pl-PL" sz="1400" noProof="0" dirty="0"/>
                        <a:t>różnych dyscyplin nauki w procesie ewaluacji jakości działalności naukowej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6171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b="1" noProof="0" dirty="0"/>
                        <a:t>Pozycja w rankingu </a:t>
                      </a:r>
                      <a:r>
                        <a:rPr lang="pl-PL" sz="1400" b="1" noProof="0" dirty="0" err="1"/>
                        <a:t>Webometrics</a:t>
                      </a:r>
                      <a:endParaRPr lang="pl-PL" sz="14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400" noProof="0" dirty="0"/>
                        <a:t>niezwykła łatwość monitorowania; publikowany 2 razy do roku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400" noProof="0" dirty="0"/>
                        <a:t>skorelowany ze stopą zatrudnienia absolwentów (techn.; 3L)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2516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Uznanie międzynarodowe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l-PL" sz="1400" noProof="0" dirty="0"/>
                        <a:t>z Rankingu Perspektywy; silna korelacja z ogólną oceną rankingową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6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Wskaźnik WOP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l-PL" sz="1400" noProof="0" dirty="0"/>
                        <a:t>Niepublikowany Wskaźnik Oceny Punktowej obliczany na podstawie oceny ważonej szczegółowych parametrów oceny Rankingu Perspektywy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974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Poziom zarobków absolwentów </a:t>
                      </a:r>
                      <a:br>
                        <a:rPr lang="pl-PL" sz="1400" noProof="0" dirty="0"/>
                      </a:br>
                      <a:r>
                        <a:rPr lang="pl-PL" sz="1400" noProof="0" dirty="0"/>
                        <a:t>po 3. latach od studiów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Na podstawie wyników badania ELA lub innych odpowiednich (np. własnych) badań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37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Stopa zatrudnienia absolwentów </a:t>
                      </a:r>
                      <a:br>
                        <a:rPr lang="pl-PL" sz="1400" noProof="0" dirty="0"/>
                      </a:br>
                      <a:r>
                        <a:rPr lang="pl-PL" sz="1400" noProof="0" dirty="0"/>
                        <a:t>po 3. latach od studiów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Na podstawie wyników badania ELA lub innych odpowiednich (np. własnych) badań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3915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10.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Wskaźnik prestiżu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Ocena na podstawie badania ankietowego wykonywanego wśród kadry akademickiej w Polsce przez Fundację Edukacyjną „Perspektywy” oraz parametru „uznanie międzynarodowe”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871234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962B16-CD40-493E-4C70-E0536CD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42148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AFA99-E6F6-9C32-FCD9-295254D9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Proponowane dalsze kierunki badań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EEA72C-DA17-8133-04DC-5D0CEE84D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Szersze badania dot. satysfakcji różnych grup interesariuszy uczelni</a:t>
            </a:r>
          </a:p>
          <a:p>
            <a:pPr algn="l"/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Badanie korelacji pomiędzy wynikami SSI, a innymi miarami wyników uczelni</a:t>
            </a:r>
          </a:p>
          <a:p>
            <a:pPr algn="l"/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Badanie skuteczności stosowania SSDQM</a:t>
            </a:r>
          </a:p>
          <a:p>
            <a:pPr algn="l"/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Badanie wdrożeń w innych rodzajach organizacji 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interesariuszocentryzm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), np.:</a:t>
            </a:r>
          </a:p>
          <a:p>
            <a:pPr lvl="1"/>
            <a:r>
              <a:rPr lang="pl-PL" sz="2200" dirty="0">
                <a:latin typeface="Calibri" panose="020F0502020204030204" pitchFamily="34" charset="0"/>
                <a:cs typeface="Calibri" panose="020F0502020204030204" pitchFamily="34" charset="0"/>
              </a:rPr>
              <a:t>sektor publiczny</a:t>
            </a:r>
          </a:p>
          <a:p>
            <a:pPr lvl="1"/>
            <a:r>
              <a:rPr lang="pl-PL" sz="2200" dirty="0">
                <a:latin typeface="Calibri" panose="020F0502020204030204" pitchFamily="34" charset="0"/>
                <a:cs typeface="Calibri" panose="020F0502020204030204" pitchFamily="34" charset="0"/>
              </a:rPr>
              <a:t>branże silnie regulowane</a:t>
            </a:r>
          </a:p>
          <a:p>
            <a:pPr lvl="1"/>
            <a:r>
              <a:rPr lang="pl-PL" sz="2200" dirty="0">
                <a:latin typeface="Calibri" panose="020F0502020204030204" pitchFamily="34" charset="0"/>
                <a:cs typeface="Calibri" panose="020F0502020204030204" pitchFamily="34" charset="0"/>
              </a:rPr>
              <a:t>organizacje o rozbudowanej strukturze interesariuszy</a:t>
            </a:r>
          </a:p>
          <a:p>
            <a:pPr lvl="1"/>
            <a:endParaRPr lang="pl-PL" sz="22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BD1F1-20DD-5B06-C501-0CEB8101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1899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B9EE0-E927-0FF1-9B86-35A29D8EC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84076D-0C70-EFAD-F624-AD1211E4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3C1A854-43B2-9FCA-43B0-998121C06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Praca przyczynia się do rozwoju nauk o zarządzaniu i jakości – synteza teorii zarządzania jakością oraz teorii interesariuszy</a:t>
            </a:r>
          </a:p>
          <a:p>
            <a:pPr algn="l"/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Cele (poznawczy, utylitarny) osiągnięte</a:t>
            </a:r>
          </a:p>
          <a:p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Zidentyfikowano mierniki pomocne przy wdrażaniu udoskonaleń SZJ</a:t>
            </a:r>
            <a:endParaRPr lang="pl-P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Uwzględniono kontekst specyfiki polskich uczelni technicznych</a:t>
            </a:r>
          </a:p>
          <a:p>
            <a:pPr algn="l"/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Silne związki modelu SSDQM z zarządzaniem jakością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E4CE1-6E5F-2A62-1B61-7CDFEA7A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1883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AFA99-E6F6-9C32-FCD9-295254D9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Literatura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EEA72C-DA17-8133-04DC-5D0CEE84D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0" i="0" u="none" strike="noStrike" baseline="0" dirty="0"/>
              <a:t>Anderson, J. C., </a:t>
            </a:r>
            <a:r>
              <a:rPr lang="en-US" b="0" i="0" u="none" strike="noStrike" baseline="0" dirty="0" err="1"/>
              <a:t>Rungtusanatham</a:t>
            </a:r>
            <a:r>
              <a:rPr lang="en-US" b="0" i="0" u="none" strike="noStrike" baseline="0" dirty="0"/>
              <a:t>, M., &amp; Schroeder, R. G. (1994)</a:t>
            </a:r>
            <a:r>
              <a:rPr lang="pl-PL" b="0" i="0" u="none" strike="noStrike" baseline="0" dirty="0"/>
              <a:t>,</a:t>
            </a:r>
            <a:r>
              <a:rPr lang="en-US" b="0" i="0" u="none" strike="noStrike" baseline="0" dirty="0"/>
              <a:t> A Theory Of Quality Management Underlying The Deming Management Method</a:t>
            </a:r>
            <a:r>
              <a:rPr lang="pl-PL" b="0" i="0" u="none" strike="noStrike" baseline="0" dirty="0"/>
              <a:t>,</a:t>
            </a:r>
            <a:r>
              <a:rPr lang="en-US" b="0" i="0" u="none" strike="noStrike" baseline="0" dirty="0"/>
              <a:t> Academy of Management Review, 19(3), 472–509</a:t>
            </a:r>
            <a:endParaRPr lang="pl-PL" b="0" i="0" u="none" strike="noStrike" baseline="0" dirty="0"/>
          </a:p>
          <a:p>
            <a:r>
              <a:rPr lang="en-US" b="0" i="0" u="none" strike="noStrike" baseline="0" dirty="0" err="1"/>
              <a:t>Cwynar</a:t>
            </a:r>
            <a:r>
              <a:rPr lang="en-US" b="0" i="0" u="none" strike="noStrike" baseline="0" dirty="0"/>
              <a:t>, K. M. (2005)</a:t>
            </a:r>
            <a:r>
              <a:rPr lang="pl-PL" b="0" i="0" u="none" strike="noStrike" baseline="0" dirty="0"/>
              <a:t>,</a:t>
            </a:r>
            <a:r>
              <a:rPr lang="en-US" b="0" i="0" u="none" strike="noStrike" baseline="0" dirty="0"/>
              <a:t> The Idea Of The University In European Culture</a:t>
            </a:r>
            <a:r>
              <a:rPr lang="pl-PL" b="0" i="0" u="none" strike="noStrike" baseline="0" dirty="0"/>
              <a:t>,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Polityka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i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Społeczeństwo</a:t>
            </a:r>
            <a:r>
              <a:rPr lang="en-US" b="0" i="0" u="none" strike="noStrike" baseline="0" dirty="0"/>
              <a:t> </a:t>
            </a:r>
            <a:r>
              <a:rPr lang="pl-PL" b="0" i="0" u="none" strike="noStrike" baseline="0" dirty="0"/>
              <a:t>(s. </a:t>
            </a:r>
            <a:r>
              <a:rPr lang="en-US" b="0" i="0" u="none" strike="noStrike" baseline="0" dirty="0"/>
              <a:t>60–72</a:t>
            </a:r>
            <a:r>
              <a:rPr lang="pl-PL" dirty="0"/>
              <a:t>)</a:t>
            </a:r>
            <a:endParaRPr lang="pl-PL" b="0" i="0" u="none" strike="noStrike" baseline="0" dirty="0"/>
          </a:p>
          <a:p>
            <a:r>
              <a:rPr lang="en-US" b="0" i="0" u="none" strike="noStrike" baseline="0" dirty="0"/>
              <a:t>De Ridder-</a:t>
            </a:r>
            <a:r>
              <a:rPr lang="en-US" b="0" i="0" u="none" strike="noStrike" baseline="0" dirty="0" err="1"/>
              <a:t>Symoens</a:t>
            </a:r>
            <a:r>
              <a:rPr lang="en-US" b="0" i="0" u="none" strike="noStrike" baseline="0" dirty="0"/>
              <a:t>, H. (2020)</a:t>
            </a:r>
            <a:r>
              <a:rPr lang="pl-PL" b="0" i="0" u="none" strike="noStrike" baseline="0" dirty="0"/>
              <a:t>,</a:t>
            </a:r>
            <a:r>
              <a:rPr lang="en-US" b="0" i="0" u="none" strike="noStrike" baseline="0" dirty="0"/>
              <a:t> Universities and Their Missions in Early Modern Times. W L. </a:t>
            </a:r>
            <a:r>
              <a:rPr lang="en-US" b="0" i="0" u="none" strike="noStrike" baseline="0" dirty="0" err="1"/>
              <a:t>Engwall</a:t>
            </a:r>
            <a:r>
              <a:rPr lang="en-US" b="0" i="0" u="none" strike="noStrike" baseline="0" dirty="0"/>
              <a:t> (Red.), Missions of Universities: Past, Present, Future (s. 43–61)</a:t>
            </a:r>
            <a:r>
              <a:rPr lang="pl-PL" b="0" i="0" u="none" strike="noStrike" baseline="0" dirty="0"/>
              <a:t>,</a:t>
            </a:r>
            <a:r>
              <a:rPr lang="en-US" b="0" i="0" u="none" strike="noStrike" baseline="0" dirty="0"/>
              <a:t> Springer International Publishing</a:t>
            </a:r>
            <a:endParaRPr lang="pl-PL" b="0" i="0" u="none" strike="noStrike" baseline="0" dirty="0"/>
          </a:p>
          <a:p>
            <a:pPr algn="l"/>
            <a:r>
              <a:rPr lang="en-US" dirty="0"/>
              <a:t>Freeman, R. E. (2010). Strategic Management: A stakeholder </a:t>
            </a:r>
            <a:r>
              <a:rPr lang="en-US" dirty="0" err="1"/>
              <a:t>apporach</a:t>
            </a:r>
            <a:r>
              <a:rPr lang="en-US" dirty="0"/>
              <a:t>. Cambridge</a:t>
            </a:r>
            <a:r>
              <a:rPr lang="pl-PL" dirty="0"/>
              <a:t> University Press</a:t>
            </a:r>
          </a:p>
          <a:p>
            <a:r>
              <a:rPr lang="pl-PL" b="0" i="0" u="none" strike="noStrike" baseline="0" dirty="0" err="1"/>
              <a:t>Grudowski</a:t>
            </a:r>
            <a:r>
              <a:rPr lang="pl-PL" b="0" i="0" u="none" strike="noStrike" baseline="0" dirty="0"/>
              <a:t> </a:t>
            </a:r>
            <a:r>
              <a:rPr lang="pl-PL" dirty="0"/>
              <a:t>P.,</a:t>
            </a:r>
            <a:r>
              <a:rPr lang="pl-PL" b="0" i="0" u="none" strike="noStrike" baseline="0" dirty="0"/>
              <a:t> Lewandowski K. (2012), Pojęcie jakości kształcenia i uwarunkowania jej kwantyfikacji w uczelniach wyższych, Zarządzanie i Finanse, nr 3, cz. 1</a:t>
            </a:r>
            <a:endParaRPr lang="pl-PL" dirty="0"/>
          </a:p>
          <a:p>
            <a:pPr algn="l"/>
            <a:r>
              <a:rPr lang="pl-PL" dirty="0"/>
              <a:t>Leja K. (2011), Koncepcje zarządzania współczesnym uniwersytetem, 10.13140/RG.2.1.3539.1529. </a:t>
            </a:r>
          </a:p>
          <a:p>
            <a:pPr algn="l"/>
            <a:r>
              <a:rPr lang="pl-PL" dirty="0"/>
              <a:t>Leja K. (2019), Misja społecznie odpowiedzialnego uniwersytetu, w: Jastrzębska, E., Przybysz, M. (red.), Społeczna odpowiedzialność uczelni znaczenie dla uczelni i sposoby jej wdrażania (s. 11-13), Ministerstwo Nauki i Szkolnictwa Wyższego i Ministerstwo Inwestycji i Rozwoju, Warszawa</a:t>
            </a:r>
          </a:p>
          <a:p>
            <a:pPr algn="l"/>
            <a:r>
              <a:rPr lang="pl-PL" dirty="0" err="1"/>
              <a:t>Puente</a:t>
            </a:r>
            <a:r>
              <a:rPr lang="pl-PL" dirty="0"/>
              <a:t> C., </a:t>
            </a:r>
            <a:r>
              <a:rPr lang="pl-PL" dirty="0" err="1"/>
              <a:t>Fabra</a:t>
            </a:r>
            <a:r>
              <a:rPr lang="pl-PL" dirty="0"/>
              <a:t> M., Mason C. et al. (2021), Role of the </a:t>
            </a:r>
            <a:r>
              <a:rPr lang="pl-PL" dirty="0" err="1"/>
              <a:t>Universities</a:t>
            </a:r>
            <a:r>
              <a:rPr lang="pl-PL" dirty="0"/>
              <a:t> as Drivers of </a:t>
            </a:r>
            <a:r>
              <a:rPr lang="pl-PL" dirty="0" err="1"/>
              <a:t>Social</a:t>
            </a:r>
            <a:r>
              <a:rPr lang="pl-PL" dirty="0"/>
              <a:t> </a:t>
            </a:r>
            <a:r>
              <a:rPr lang="pl-PL" dirty="0" err="1"/>
              <a:t>Innovation</a:t>
            </a:r>
            <a:r>
              <a:rPr lang="pl-PL" dirty="0"/>
              <a:t>, </a:t>
            </a:r>
            <a:r>
              <a:rPr lang="pl-PL" dirty="0" err="1"/>
              <a:t>Sustainability</a:t>
            </a:r>
            <a:r>
              <a:rPr lang="pl-PL" dirty="0"/>
              <a:t>, 13, 13727, 10.3390/su132413727</a:t>
            </a:r>
            <a:endParaRPr lang="en-US" dirty="0"/>
          </a:p>
          <a:p>
            <a:pPr algn="l"/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4049D-1C83-5BCB-31E1-B99EF941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5408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0F82F-B11F-29B8-9E16-D1F23DE95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ED2154-D69D-5AA9-A0B5-655C196FE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SSDQM</a:t>
            </a:r>
            <a:r>
              <a:rPr lang="pl-PL" dirty="0"/>
              <a:t> szczegółowy 1/4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E77668-F81F-1000-6D2E-94C97D9B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17</a:t>
            </a:fld>
            <a:endParaRPr lang="pl-P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4AC38D-E102-A90E-56E5-CFF4E33DF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1463941"/>
            <a:ext cx="6727154" cy="537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54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EE5FD-FFE9-DF2B-E9AB-DF665F102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AAB3C6-246A-5A22-41C1-21D13763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SSDQM</a:t>
            </a:r>
            <a:r>
              <a:rPr lang="pl-PL" dirty="0"/>
              <a:t> szczegółowy 2/4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156EC0-4523-3700-7EDC-B0D918A5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18</a:t>
            </a:fld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C2D84-2542-C273-83F4-F9FBA7323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1451352"/>
            <a:ext cx="7199920" cy="540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33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8C0CA-6642-3869-CB14-5891903CD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C1AE95-84DF-D253-0E13-6F3D4675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SSDQM</a:t>
            </a:r>
            <a:r>
              <a:rPr lang="pl-PL" dirty="0"/>
              <a:t> szczegółowy 3/4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C1EF0A-6EC2-080A-C789-FA2F4C2E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19</a:t>
            </a:fld>
            <a:endParaRPr lang="pl-P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67A521-74EC-2D5C-67A8-E66218B33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1371172"/>
            <a:ext cx="4800104" cy="548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3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6AA11-E039-65BB-26A4-E3A4E0B67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A14A42-1B92-9784-BC35-5C9D20F3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Istotne współcześnie koncepcje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0B7A1D-900A-B07F-9669-5987791DE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GB" sz="1800" b="0" i="0" u="none" strike="noStrike" baseline="0" dirty="0"/>
          </a:p>
          <a:p>
            <a:pPr algn="l"/>
            <a:endParaRPr lang="en-GB" sz="1800" dirty="0"/>
          </a:p>
          <a:p>
            <a:pPr algn="l"/>
            <a:endParaRPr lang="en-GB" sz="18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53C298A-0337-328D-FCD3-EE3F62913EA5}"/>
              </a:ext>
            </a:extLst>
          </p:cNvPr>
          <p:cNvSpPr txBox="1"/>
          <p:nvPr/>
        </p:nvSpPr>
        <p:spPr>
          <a:xfrm>
            <a:off x="8574005" y="2647996"/>
            <a:ext cx="283683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SR</a:t>
            </a:r>
            <a:r>
              <a:rPr lang="en-GB" dirty="0"/>
              <a:t> – </a:t>
            </a:r>
            <a:r>
              <a:rPr lang="pl-PL" dirty="0"/>
              <a:t>regulacje prawne </a:t>
            </a:r>
            <a:r>
              <a:rPr lang="pl-PL" sz="1600" dirty="0"/>
              <a:t>(</a:t>
            </a:r>
            <a:r>
              <a:rPr lang="en-GB" sz="1600" i="1" dirty="0"/>
              <a:t>State Regulations</a:t>
            </a:r>
            <a:r>
              <a:rPr lang="pl-PL" sz="1600" dirty="0"/>
              <a:t>)</a:t>
            </a:r>
            <a:endParaRPr lang="en-GB" sz="1600" dirty="0"/>
          </a:p>
          <a:p>
            <a:r>
              <a:rPr lang="en-GB" b="1" dirty="0"/>
              <a:t>AG</a:t>
            </a:r>
            <a:r>
              <a:rPr lang="en-GB" dirty="0"/>
              <a:t> – </a:t>
            </a:r>
            <a:r>
              <a:rPr lang="pl-PL" dirty="0"/>
              <a:t>znaczenie kolegialności </a:t>
            </a:r>
            <a:r>
              <a:rPr lang="pl-PL" sz="1600" dirty="0"/>
              <a:t>(</a:t>
            </a:r>
            <a:r>
              <a:rPr lang="en-GB" sz="1600" i="1" dirty="0"/>
              <a:t>Academic</a:t>
            </a:r>
            <a:r>
              <a:rPr lang="pl-PL" sz="1600" i="1" dirty="0"/>
              <a:t> </a:t>
            </a:r>
            <a:r>
              <a:rPr lang="en-GB" sz="1600" i="1" dirty="0"/>
              <a:t>self-Governance</a:t>
            </a:r>
            <a:r>
              <a:rPr lang="pl-PL" sz="1600" dirty="0"/>
              <a:t>)</a:t>
            </a:r>
            <a:endParaRPr lang="en-GB" dirty="0"/>
          </a:p>
          <a:p>
            <a:r>
              <a:rPr lang="en-GB" b="1" dirty="0"/>
              <a:t>SG</a:t>
            </a:r>
            <a:r>
              <a:rPr lang="en-GB" dirty="0"/>
              <a:t> – </a:t>
            </a:r>
            <a:r>
              <a:rPr lang="pl-PL" dirty="0"/>
              <a:t>rola interesariuszy </a:t>
            </a:r>
            <a:r>
              <a:rPr lang="pl-PL" sz="1600" dirty="0"/>
              <a:t>(</a:t>
            </a:r>
            <a:r>
              <a:rPr lang="en-GB" sz="1600" i="1" dirty="0"/>
              <a:t>Stakeholder guidance</a:t>
            </a:r>
            <a:r>
              <a:rPr lang="pl-PL" sz="1600" dirty="0"/>
              <a:t>)</a:t>
            </a:r>
            <a:endParaRPr lang="en-GB" dirty="0"/>
          </a:p>
          <a:p>
            <a:r>
              <a:rPr lang="en-GB" b="1" dirty="0"/>
              <a:t>MG</a:t>
            </a:r>
            <a:r>
              <a:rPr lang="en-GB" dirty="0"/>
              <a:t> –</a:t>
            </a:r>
            <a:r>
              <a:rPr lang="pl-PL" dirty="0"/>
              <a:t> umocowanie władzy rektora </a:t>
            </a:r>
            <a:r>
              <a:rPr lang="pl-PL" sz="1600" dirty="0"/>
              <a:t>(</a:t>
            </a:r>
            <a:r>
              <a:rPr lang="en-GB" sz="1600" i="1" dirty="0"/>
              <a:t>Managerial self-Governance</a:t>
            </a:r>
            <a:r>
              <a:rPr lang="pl-PL" sz="1600" dirty="0"/>
              <a:t>)</a:t>
            </a:r>
            <a:endParaRPr lang="en-GB" dirty="0"/>
          </a:p>
          <a:p>
            <a:r>
              <a:rPr lang="en-GB" b="1" dirty="0"/>
              <a:t>C</a:t>
            </a:r>
            <a:r>
              <a:rPr lang="en-GB" dirty="0"/>
              <a:t> – </a:t>
            </a:r>
            <a:r>
              <a:rPr lang="pl-PL" dirty="0"/>
              <a:t>konkurencyjność </a:t>
            </a:r>
            <a:r>
              <a:rPr lang="pl-PL" sz="1600" dirty="0"/>
              <a:t>(</a:t>
            </a:r>
            <a:r>
              <a:rPr lang="en-GB" sz="1600" i="1" dirty="0"/>
              <a:t>Competition</a:t>
            </a:r>
            <a:r>
              <a:rPr lang="pl-PL" sz="1600" dirty="0"/>
              <a:t>)</a:t>
            </a:r>
            <a:endParaRPr lang="en-GB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FBC298E-44CC-7CAE-285D-D56AB1765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52" y="1690688"/>
            <a:ext cx="7735806" cy="5129794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7889635-5BA9-6891-5DEB-6C9D858EF2F7}"/>
              </a:ext>
            </a:extLst>
          </p:cNvPr>
          <p:cNvSpPr txBox="1"/>
          <p:nvPr/>
        </p:nvSpPr>
        <p:spPr>
          <a:xfrm>
            <a:off x="5520651" y="6142218"/>
            <a:ext cx="49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źródło</a:t>
            </a:r>
            <a:r>
              <a:rPr lang="en-GB" sz="1200" dirty="0"/>
              <a:t>: </a:t>
            </a:r>
            <a:r>
              <a:rPr lang="en-GB" sz="1200" dirty="0" err="1"/>
              <a:t>Leja</a:t>
            </a:r>
            <a:r>
              <a:rPr lang="en-GB" sz="1200" dirty="0"/>
              <a:t> 2011, </a:t>
            </a:r>
            <a:r>
              <a:rPr lang="pl-PL" sz="1200" dirty="0"/>
              <a:t>s</a:t>
            </a:r>
            <a:r>
              <a:rPr lang="en-GB" sz="1200" dirty="0"/>
              <a:t>. 175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7AC23-3475-4523-C972-1623159C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70607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6E10F-81F9-549B-4129-418FC6786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CDE3C1-1FCA-458F-002B-816D1192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SSDQM</a:t>
            </a:r>
            <a:r>
              <a:rPr lang="pl-PL" dirty="0"/>
              <a:t> szczegółowy 4/4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AE83DB-4903-E89E-8506-078EBF08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20</a:t>
            </a:fld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6A23D-EED4-E5D8-8646-B7A3D480B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1728000"/>
            <a:ext cx="8438932" cy="502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68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764BA-22DF-BF93-1334-F264C1898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0026D0-C61A-1FB0-912B-C547FD47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312361"/>
          </a:xfrm>
        </p:spPr>
        <p:txBody>
          <a:bodyPr>
            <a:noAutofit/>
          </a:bodyPr>
          <a:lstStyle/>
          <a:p>
            <a:pPr algn="ctr"/>
            <a:r>
              <a:rPr lang="pl-PL" sz="2400" dirty="0"/>
              <a:t>Podsumowanie weryfikacji hipotez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D9819-F8F1-5E28-AA05-C9CEE1B6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21</a:t>
            </a:fld>
            <a:endParaRPr lang="pl-PL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F57F3FB-F0CF-DF27-CBC2-252146EB5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49790"/>
              </p:ext>
            </p:extLst>
          </p:nvPr>
        </p:nvGraphicFramePr>
        <p:xfrm>
          <a:off x="110836" y="448892"/>
          <a:ext cx="11970327" cy="6431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1837">
                  <a:extLst>
                    <a:ext uri="{9D8B030D-6E8A-4147-A177-3AD203B41FA5}">
                      <a16:colId xmlns:a16="http://schemas.microsoft.com/office/drawing/2014/main" val="2453651563"/>
                    </a:ext>
                  </a:extLst>
                </a:gridCol>
                <a:gridCol w="10174778">
                  <a:extLst>
                    <a:ext uri="{9D8B030D-6E8A-4147-A177-3AD203B41FA5}">
                      <a16:colId xmlns:a16="http://schemas.microsoft.com/office/drawing/2014/main" val="2456432908"/>
                    </a:ext>
                  </a:extLst>
                </a:gridCol>
                <a:gridCol w="1303712">
                  <a:extLst>
                    <a:ext uri="{9D8B030D-6E8A-4147-A177-3AD203B41FA5}">
                      <a16:colId xmlns:a16="http://schemas.microsoft.com/office/drawing/2014/main" val="3341905602"/>
                    </a:ext>
                  </a:extLst>
                </a:gridCol>
              </a:tblGrid>
              <a:tr h="2078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 dirty="0">
                          <a:effectLst/>
                        </a:rPr>
                        <a:t>Nr</a:t>
                      </a:r>
                      <a:endParaRPr lang="pl-P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 dirty="0" err="1">
                          <a:effectLst/>
                        </a:rPr>
                        <a:t>Hipoteza</a:t>
                      </a:r>
                      <a:endParaRPr lang="pl-P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>
                          <a:effectLst/>
                        </a:rPr>
                        <a:t>H</a:t>
                      </a:r>
                      <a:r>
                        <a:rPr lang="en-US" sz="1300" baseline="-25000">
                          <a:effectLst/>
                        </a:rPr>
                        <a:t>0</a:t>
                      </a:r>
                      <a:r>
                        <a:rPr lang="en-US" sz="1300">
                          <a:effectLst/>
                        </a:rPr>
                        <a:t> odrzucona?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/>
                </a:tc>
                <a:extLst>
                  <a:ext uri="{0D108BD9-81ED-4DB2-BD59-A6C34878D82A}">
                    <a16:rowId xmlns:a16="http://schemas.microsoft.com/office/drawing/2014/main" val="3261114161"/>
                  </a:ext>
                </a:extLst>
              </a:tr>
              <a:tr h="2950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 u="sng" dirty="0">
                          <a:effectLst/>
                        </a:rPr>
                        <a:t>H1</a:t>
                      </a:r>
                      <a:endParaRPr lang="pl-P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>
                          <a:effectLst/>
                        </a:rPr>
                        <a:t>Wyniki pomiaru satysfakcji interesariuszy są pozytywnie skorelowane z innymi wynikami jakości usług uczelni.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>
                          <a:effectLst/>
                        </a:rPr>
                        <a:t>NIE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extLst>
                  <a:ext uri="{0D108BD9-81ED-4DB2-BD59-A6C34878D82A}">
                    <a16:rowId xmlns:a16="http://schemas.microsoft.com/office/drawing/2014/main" val="3490905311"/>
                  </a:ext>
                </a:extLst>
              </a:tr>
              <a:tr h="2950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 u="sng">
                          <a:effectLst/>
                        </a:rPr>
                        <a:t>H2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>
                          <a:effectLst/>
                        </a:rPr>
                        <a:t>Wyniki pomiaru satysfakcji interesariuszy są pozytywnie skorelowane z wartościami Indeksu Wyceny Rynkowej Absolwenta.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>
                          <a:effectLst/>
                        </a:rPr>
                        <a:t>NIE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extLst>
                  <a:ext uri="{0D108BD9-81ED-4DB2-BD59-A6C34878D82A}">
                    <a16:rowId xmlns:a16="http://schemas.microsoft.com/office/drawing/2014/main" val="3404781009"/>
                  </a:ext>
                </a:extLst>
              </a:tr>
              <a:tr h="4349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>
                          <a:effectLst/>
                        </a:rPr>
                        <a:t>H2a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dirty="0">
                          <a:effectLst/>
                        </a:rPr>
                        <a:t>Stopa zatrudnienia wśród absolwentów uczelni po roku od uzyskania dyplomu jest pozytywnie skorelowana z wartościami satysfakcji z usług uczelni.</a:t>
                      </a:r>
                      <a:endParaRPr lang="pl-P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>
                          <a:effectLst/>
                        </a:rPr>
                        <a:t>NIE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extLst>
                  <a:ext uri="{0D108BD9-81ED-4DB2-BD59-A6C34878D82A}">
                    <a16:rowId xmlns:a16="http://schemas.microsoft.com/office/drawing/2014/main" val="395208643"/>
                  </a:ext>
                </a:extLst>
              </a:tr>
              <a:tr h="4349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>
                          <a:effectLst/>
                        </a:rPr>
                        <a:t>H2b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dirty="0">
                          <a:effectLst/>
                        </a:rPr>
                        <a:t>Stopa zatrudnienia wśród absolwentów uczelni po 3 latach od uzyskania dyplomu jest pozytywnie skorelowana z wartościami satysfakcji z usług uczelni.</a:t>
                      </a:r>
                      <a:endParaRPr lang="pl-P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>
                          <a:effectLst/>
                        </a:rPr>
                        <a:t>NIE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extLst>
                  <a:ext uri="{0D108BD9-81ED-4DB2-BD59-A6C34878D82A}">
                    <a16:rowId xmlns:a16="http://schemas.microsoft.com/office/drawing/2014/main" val="929802813"/>
                  </a:ext>
                </a:extLst>
              </a:tr>
              <a:tr h="2950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>
                          <a:effectLst/>
                        </a:rPr>
                        <a:t>H2c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dirty="0">
                          <a:effectLst/>
                        </a:rPr>
                        <a:t>Poziom zarobków absolwentów uczelni po roku od uzyskania dyplomu jest pozytywnie skorelowany z wartościami satysfakcji z usług uczelni.</a:t>
                      </a:r>
                      <a:endParaRPr lang="pl-P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>
                          <a:effectLst/>
                        </a:rPr>
                        <a:t>NIE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extLst>
                  <a:ext uri="{0D108BD9-81ED-4DB2-BD59-A6C34878D82A}">
                    <a16:rowId xmlns:a16="http://schemas.microsoft.com/office/drawing/2014/main" val="2830822840"/>
                  </a:ext>
                </a:extLst>
              </a:tr>
              <a:tr h="4349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>
                          <a:effectLst/>
                        </a:rPr>
                        <a:t>H2d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b="1" dirty="0">
                          <a:effectLst/>
                        </a:rPr>
                        <a:t>Poziom zarobków absolwentów uczelni po 3 latach od uzyskania dyplomu jest pozytywnie skorelowany z wartościami satysfakcji z usług uczelni.</a:t>
                      </a:r>
                      <a:endParaRPr lang="pl-PL" sz="13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b="1" dirty="0">
                          <a:effectLst/>
                        </a:rPr>
                        <a:t>TAK</a:t>
                      </a:r>
                      <a:endParaRPr lang="pl-PL" sz="13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extLst>
                  <a:ext uri="{0D108BD9-81ED-4DB2-BD59-A6C34878D82A}">
                    <a16:rowId xmlns:a16="http://schemas.microsoft.com/office/drawing/2014/main" val="2382161887"/>
                  </a:ext>
                </a:extLst>
              </a:tr>
              <a:tr h="4491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 u="sng">
                          <a:effectLst/>
                        </a:rPr>
                        <a:t>H3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dirty="0">
                          <a:effectLst/>
                        </a:rPr>
                        <a:t>Absolwenci publicznych uczelni technicznych są wyżej cenieni na rynku pracy niż absolwenci pozostałych uczelni, a uczelnie techniczne uzyskują wyższe wartości Indeksu Wyceny Rynkowej Absolwenta.</a:t>
                      </a:r>
                      <a:endParaRPr lang="pl-P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>
                          <a:effectLst/>
                        </a:rPr>
                        <a:t>NIE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extLst>
                  <a:ext uri="{0D108BD9-81ED-4DB2-BD59-A6C34878D82A}">
                    <a16:rowId xmlns:a16="http://schemas.microsoft.com/office/drawing/2014/main" val="3215167326"/>
                  </a:ext>
                </a:extLst>
              </a:tr>
              <a:tr h="4491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>
                          <a:effectLst/>
                        </a:rPr>
                        <a:t>H3a’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b="1" dirty="0">
                          <a:effectLst/>
                        </a:rPr>
                        <a:t>Stopa zatrudnienia wśród absolwentów publicznych uczelni technicznych po roku od uzyskania dyplomu jest niższa niż stopa zatrudnienia absolwentów pozostałych uczelni w tym samym okresie.</a:t>
                      </a:r>
                      <a:endParaRPr lang="pl-PL" sz="13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b="1" dirty="0">
                          <a:effectLst/>
                        </a:rPr>
                        <a:t>TAK</a:t>
                      </a:r>
                      <a:endParaRPr lang="pl-PL" sz="13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extLst>
                  <a:ext uri="{0D108BD9-81ED-4DB2-BD59-A6C34878D82A}">
                    <a16:rowId xmlns:a16="http://schemas.microsoft.com/office/drawing/2014/main" val="1812080544"/>
                  </a:ext>
                </a:extLst>
              </a:tr>
              <a:tr h="4491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>
                          <a:effectLst/>
                        </a:rPr>
                        <a:t>H3b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dirty="0">
                          <a:effectLst/>
                        </a:rPr>
                        <a:t>Stopa zatrudnienia wśród absolwentów publicznych uczelni technicznych po 3 latach od uzyskania dyplomu jest wyższa niż stopa zatrudnienia absolwentów pozostałych uczelni w tym samym okresie</a:t>
                      </a:r>
                      <a:endParaRPr lang="pl-P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>
                          <a:effectLst/>
                        </a:rPr>
                        <a:t>NIE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extLst>
                  <a:ext uri="{0D108BD9-81ED-4DB2-BD59-A6C34878D82A}">
                    <a16:rowId xmlns:a16="http://schemas.microsoft.com/office/drawing/2014/main" val="1702745176"/>
                  </a:ext>
                </a:extLst>
              </a:tr>
              <a:tr h="4491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>
                          <a:effectLst/>
                        </a:rPr>
                        <a:t>H3c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dirty="0">
                          <a:effectLst/>
                        </a:rPr>
                        <a:t>Średnie zarobki absolwentów publicznych uczelni technicznych po roku od uzyskania dyplomu są wyższe niż średnie zarobki absolwentów pozostałych uczelni w tym samym okresie.</a:t>
                      </a:r>
                      <a:endParaRPr lang="pl-P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>
                          <a:effectLst/>
                        </a:rPr>
                        <a:t>NIE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extLst>
                  <a:ext uri="{0D108BD9-81ED-4DB2-BD59-A6C34878D82A}">
                    <a16:rowId xmlns:a16="http://schemas.microsoft.com/office/drawing/2014/main" val="1338144074"/>
                  </a:ext>
                </a:extLst>
              </a:tr>
              <a:tr h="4491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>
                          <a:effectLst/>
                        </a:rPr>
                        <a:t>H3d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b="1" dirty="0">
                          <a:effectLst/>
                        </a:rPr>
                        <a:t>Średnie zarobki absolwentów publicznych uczelni technicznych po 3 latach od uzyskania dyplomu są wyższe niż średnie zarobki absolwentów pozostałych uczelni w tym samym okresie.</a:t>
                      </a:r>
                      <a:endParaRPr lang="pl-PL" sz="13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b="1" dirty="0">
                          <a:effectLst/>
                        </a:rPr>
                        <a:t>TAK</a:t>
                      </a:r>
                      <a:endParaRPr lang="pl-PL" sz="13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extLst>
                  <a:ext uri="{0D108BD9-81ED-4DB2-BD59-A6C34878D82A}">
                    <a16:rowId xmlns:a16="http://schemas.microsoft.com/office/drawing/2014/main" val="334451955"/>
                  </a:ext>
                </a:extLst>
              </a:tr>
              <a:tr h="4491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>
                          <a:effectLst/>
                        </a:rPr>
                        <a:t>H3e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dirty="0">
                          <a:effectLst/>
                        </a:rPr>
                        <a:t>Wartości wskaźników IWRA, obliczonych na podstawie danych o zatrudnieniu i zarobkach absolwentów po roku od uzyskania dyplomu, dla uczelni technicznych są wyższe niż dla pozostałych uczelni.</a:t>
                      </a:r>
                      <a:endParaRPr lang="pl-P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>
                          <a:effectLst/>
                        </a:rPr>
                        <a:t>NIE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extLst>
                  <a:ext uri="{0D108BD9-81ED-4DB2-BD59-A6C34878D82A}">
                    <a16:rowId xmlns:a16="http://schemas.microsoft.com/office/drawing/2014/main" val="3530312763"/>
                  </a:ext>
                </a:extLst>
              </a:tr>
              <a:tr h="4491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>
                          <a:effectLst/>
                        </a:rPr>
                        <a:t>H3f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dirty="0">
                          <a:effectLst/>
                        </a:rPr>
                        <a:t>Wartości wskaźników IWRA, obliczonych na podstawie danych o zatrudnieniu i zarobkach absolwentów po 3 latach od uzyskania dyplomu, dla uczelni technicznych są wyższe niż dla pozostałych uczelni.</a:t>
                      </a:r>
                      <a:endParaRPr lang="pl-P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b="1" dirty="0">
                          <a:effectLst/>
                        </a:rPr>
                        <a:t>TAK</a:t>
                      </a:r>
                      <a:endParaRPr lang="pl-PL" sz="13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extLst>
                  <a:ext uri="{0D108BD9-81ED-4DB2-BD59-A6C34878D82A}">
                    <a16:rowId xmlns:a16="http://schemas.microsoft.com/office/drawing/2014/main" val="1337958285"/>
                  </a:ext>
                </a:extLst>
              </a:tr>
              <a:tr h="4491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 u="sng">
                          <a:effectLst/>
                        </a:rPr>
                        <a:t>H4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b="1" dirty="0">
                          <a:effectLst/>
                        </a:rPr>
                        <a:t>Wyniki Indeksu Wyceny Rynkowej Absolwenta polskich publicznych uczelni technicznych są pozytywnie skorelowane z jakością usług uczelni mierzoną przy pomocy rankingu Perspektywy.</a:t>
                      </a:r>
                      <a:endParaRPr lang="pl-PL" sz="13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b="1" dirty="0">
                          <a:effectLst/>
                        </a:rPr>
                        <a:t>TAK</a:t>
                      </a:r>
                      <a:endParaRPr lang="pl-PL" sz="13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extLst>
                  <a:ext uri="{0D108BD9-81ED-4DB2-BD59-A6C34878D82A}">
                    <a16:rowId xmlns:a16="http://schemas.microsoft.com/office/drawing/2014/main" val="1575490738"/>
                  </a:ext>
                </a:extLst>
              </a:tr>
              <a:tr h="2950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 u="sng">
                          <a:effectLst/>
                        </a:rPr>
                        <a:t>H5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b="1" dirty="0">
                          <a:effectLst/>
                        </a:rPr>
                        <a:t>Wyniki Indeksu Wyceny Rynkowej Absolwenta są pozytywnie skorelowane z wynikami oceny prestiżu uczelni.</a:t>
                      </a:r>
                      <a:endParaRPr lang="pl-PL" sz="13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b="1" dirty="0">
                          <a:effectLst/>
                        </a:rPr>
                        <a:t>TAK</a:t>
                      </a:r>
                      <a:endParaRPr lang="pl-PL" sz="13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extLst>
                  <a:ext uri="{0D108BD9-81ED-4DB2-BD59-A6C34878D82A}">
                    <a16:rowId xmlns:a16="http://schemas.microsoft.com/office/drawing/2014/main" val="3729512828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A24CC4E1-AA03-6F5C-CAAF-8B9445525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550" y="15700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l-PL" alt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986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146487-78BF-B718-BD20-9D922B93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Lista uczelni technicznych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AAA29-CC14-7130-6830-03F85D6C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22</a:t>
            </a:fld>
            <a:endParaRPr lang="pl-P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517236-1780-FD20-9CFA-8BAB5B915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085865"/>
              </p:ext>
            </p:extLst>
          </p:nvPr>
        </p:nvGraphicFramePr>
        <p:xfrm>
          <a:off x="540532" y="1379195"/>
          <a:ext cx="10080000" cy="53695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3959542645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194642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solidFill>
                      <a:srgbClr val="003767"/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solidFill>
                      <a:srgbClr val="0037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935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pl-PL" sz="1600" dirty="0"/>
                        <a:t>1. Akademia Górniczo-Hutnicza (AGH)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13. Politechnika Poznańska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438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600" dirty="0"/>
                        <a:t>2. Akademia Techniczno-Humanistyczna w Bielsku-Białej (obecnie Uniwersytet Bielsko-Bialski)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14. Politechnika Rzeszowska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14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600" dirty="0"/>
                        <a:t>3. Politechnika Białostocka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15. Politechnika Śląska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721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600" dirty="0"/>
                        <a:t>4. Politechnika Bydgoska (dawniej Uniwersytet Technologiczno-Przyrodniczy)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16. Politechnika Świętokrzyska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167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600" dirty="0"/>
                        <a:t>5. Politechnika Częstochowska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17. Politechnika Warszawska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349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600" dirty="0"/>
                        <a:t>6. Politechnika Gdańska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18. Politechnika Wrocławska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277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7. Politechnika Koszalińska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19. Uniwersytet Morski w Gdyni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786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8. Politechnika Krakowska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20. Uniwersytet Technologiczno-Humanistyczny </a:t>
                      </a:r>
                      <a:br>
                        <a:rPr lang="pl-PL" sz="1600" dirty="0"/>
                      </a:br>
                      <a:r>
                        <a:rPr lang="pl-PL" sz="1600" dirty="0"/>
                        <a:t>w Radomiu (obecnie Uniwersytet Radomski)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4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9. Politechnika Lubelska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21. Wojskowa Akademia Techniczna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375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10. Politechnika Łódzka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22. Zachodniopomorski Uniwersytet Technologiczny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698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11. Politechnika Morska w Szczecinie (dawniej Akademia Morska)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927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12. Politechnika Opolska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013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966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FF4A3-B714-750A-55F7-D07D16574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36A6B9-5287-75AA-A291-755B0122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Przykłady MUDA dla działalności naukowej, współpracy z otoczeniem gospodarczy, umiędzynarodowienia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A079AD-68E2-E939-A5F6-39C8CB14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23</a:t>
            </a:fld>
            <a:endParaRPr lang="pl-PL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34DD2D-8086-9288-245E-16A44FD19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310704"/>
              </p:ext>
            </p:extLst>
          </p:nvPr>
        </p:nvGraphicFramePr>
        <p:xfrm>
          <a:off x="729718" y="2013482"/>
          <a:ext cx="10107949" cy="439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000">
                  <a:extLst>
                    <a:ext uri="{9D8B030D-6E8A-4147-A177-3AD203B41FA5}">
                      <a16:colId xmlns:a16="http://schemas.microsoft.com/office/drawing/2014/main" val="1203265383"/>
                    </a:ext>
                  </a:extLst>
                </a:gridCol>
                <a:gridCol w="2763240">
                  <a:extLst>
                    <a:ext uri="{9D8B030D-6E8A-4147-A177-3AD203B41FA5}">
                      <a16:colId xmlns:a16="http://schemas.microsoft.com/office/drawing/2014/main" val="1423675002"/>
                    </a:ext>
                  </a:extLst>
                </a:gridCol>
                <a:gridCol w="2666854">
                  <a:extLst>
                    <a:ext uri="{9D8B030D-6E8A-4147-A177-3AD203B41FA5}">
                      <a16:colId xmlns:a16="http://schemas.microsoft.com/office/drawing/2014/main" val="96020671"/>
                    </a:ext>
                  </a:extLst>
                </a:gridCol>
                <a:gridCol w="2625855">
                  <a:extLst>
                    <a:ext uri="{9D8B030D-6E8A-4147-A177-3AD203B41FA5}">
                      <a16:colId xmlns:a16="http://schemas.microsoft.com/office/drawing/2014/main" val="1618127580"/>
                    </a:ext>
                  </a:extLst>
                </a:gridCol>
              </a:tblGrid>
              <a:tr h="918608">
                <a:tc>
                  <a:txBody>
                    <a:bodyPr/>
                    <a:lstStyle/>
                    <a:p>
                      <a:r>
                        <a:rPr lang="pl-PL" dirty="0"/>
                        <a:t>Rodzaj MUDA</a:t>
                      </a: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Działalność naukowa</a:t>
                      </a: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Współpraca </a:t>
                      </a:r>
                      <a:br>
                        <a:rPr lang="pl-PL" dirty="0"/>
                      </a:br>
                      <a:r>
                        <a:rPr lang="pl-PL" dirty="0"/>
                        <a:t>z otoczeniem</a:t>
                      </a: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Umiędzynarodowienie</a:t>
                      </a: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483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200" dirty="0"/>
                        <a:t>1. Nadprodukcja (</a:t>
                      </a:r>
                      <a:r>
                        <a:rPr lang="pl-PL" sz="1200" dirty="0" err="1"/>
                        <a:t>Overproduction</a:t>
                      </a:r>
                      <a:r>
                        <a:rPr lang="pl-PL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14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200" dirty="0"/>
                        <a:t>2. Zapasy (Inventory)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192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200" dirty="0"/>
                        <a:t>3. Braki / naprawa (</a:t>
                      </a:r>
                      <a:r>
                        <a:rPr lang="pl-PL" sz="1200" dirty="0" err="1"/>
                        <a:t>Defects</a:t>
                      </a:r>
                      <a:r>
                        <a:rPr lang="pl-PL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655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200" dirty="0"/>
                        <a:t>4. Zbędny ruch (Motion)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54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200" dirty="0"/>
                        <a:t>5. Zbędne przetwarzanie (</a:t>
                      </a:r>
                      <a:r>
                        <a:rPr lang="pl-PL" sz="1200" dirty="0" err="1"/>
                        <a:t>Overprocessing</a:t>
                      </a:r>
                      <a:r>
                        <a:rPr lang="pl-PL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56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200" dirty="0"/>
                        <a:t>6. Oczekiwanie (</a:t>
                      </a:r>
                      <a:r>
                        <a:rPr lang="pl-PL" sz="1200" dirty="0" err="1"/>
                        <a:t>Waiting</a:t>
                      </a:r>
                      <a:r>
                        <a:rPr lang="pl-PL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69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200" dirty="0"/>
                        <a:t>7. Transport (</a:t>
                      </a:r>
                      <a:r>
                        <a:rPr lang="pl-PL" sz="1200" dirty="0" err="1"/>
                        <a:t>Transportation</a:t>
                      </a:r>
                      <a:r>
                        <a:rPr lang="pl-PL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090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200" dirty="0"/>
                        <a:t>*8. Niewykorzystany potencjał pracowników (</a:t>
                      </a:r>
                      <a:r>
                        <a:rPr lang="pl-PL" sz="1200" dirty="0" err="1"/>
                        <a:t>Untapped</a:t>
                      </a:r>
                      <a:r>
                        <a:rPr lang="pl-PL" sz="1200" dirty="0"/>
                        <a:t> </a:t>
                      </a:r>
                      <a:r>
                        <a:rPr lang="pl-PL" sz="1200" dirty="0" err="1"/>
                        <a:t>human</a:t>
                      </a:r>
                      <a:r>
                        <a:rPr lang="pl-PL" sz="1200" dirty="0"/>
                        <a:t> </a:t>
                      </a:r>
                      <a:r>
                        <a:rPr lang="pl-PL" sz="1200" dirty="0" err="1"/>
                        <a:t>potential</a:t>
                      </a:r>
                      <a:r>
                        <a:rPr lang="pl-PL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905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924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92543-8AB0-F564-DC6F-5FD50A28B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BEF059-4177-0ACD-0BF2-8092DE54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Wyniki testów U </a:t>
            </a:r>
            <a:r>
              <a:rPr lang="pl-PL" dirty="0" err="1"/>
              <a:t>Manna-Whitney’a</a:t>
            </a:r>
            <a:r>
              <a:rPr lang="pl-PL" dirty="0"/>
              <a:t> dla danych z ELA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B9B99F-491C-18FF-6925-AACF8A4FC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Zarobki 3R: U</a:t>
            </a:r>
            <a:r>
              <a:rPr lang="pl-PL" sz="2400" b="0" i="0" u="none" strike="noStrike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24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ntech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) = 2573 przy N=441; Z = -3,4941; p = 0,0002 &lt; </a:t>
            </a:r>
            <a:r>
              <a:rPr lang="el-GR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= 0,05</a:t>
            </a:r>
          </a:p>
          <a:p>
            <a:pPr algn="l"/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Stopa zatrudnienia_3R: 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pl-PL" sz="2400" b="0" i="0" u="none" strike="noStrike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24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ntech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) = 3637; Z = -1,6681; p = 0,0476 &lt; </a:t>
            </a:r>
            <a:r>
              <a:rPr lang="el-GR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= 0,05</a:t>
            </a:r>
          </a:p>
          <a:p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IWRA_3R: 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pl-PL" sz="2400" b="0" i="0" u="none" strike="noStrike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24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ntech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) = 2615; Z = -3,4221; p = 0,0003 &lt; </a:t>
            </a:r>
            <a:r>
              <a:rPr lang="el-GR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= 0,05</a:t>
            </a:r>
          </a:p>
          <a:p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WWZ_3R: 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pl-PL" sz="2400" b="0" i="0" u="none" strike="noStrike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24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ntech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) = 2338; Z = -3,8974; p ≈ 0,0000 &lt; </a:t>
            </a:r>
            <a:r>
              <a:rPr lang="el-GR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= 0,05</a:t>
            </a:r>
          </a:p>
          <a:p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IWRA_WWZ_3R: 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pl-PL" sz="2400" b="0" i="0" u="none" strike="noStrike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24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ntech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) = 2361; Z = -3,8579; p = 0,0001 &lt; </a:t>
            </a:r>
            <a:r>
              <a:rPr lang="el-GR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= 0,05</a:t>
            </a:r>
          </a:p>
          <a:p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Stopa zatrudnienia_1R: 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pl-PL" sz="2400" b="0" i="0" u="none" strike="noStrike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24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tech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) = 2019; Z = -4,4448; p ≈ 0,0000 &lt; </a:t>
            </a:r>
            <a:r>
              <a:rPr lang="el-GR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= 0,05</a:t>
            </a:r>
          </a:p>
          <a:p>
            <a:endParaRPr lang="pl-PL" sz="24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pl-PL" sz="24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1B67F-56C8-0BD4-2AE2-5B1547B6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6539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36724-324F-C976-1656-1155A0222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C85389-38ED-E69A-F285-DA681CF2C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rys. 30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AA1A73-95DE-4F91-43B8-0B5EA3922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24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pl-PL" sz="24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5FC62-4A40-D3B3-3DA7-B84C1798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25</a:t>
            </a:fld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2342CC-98F0-B2BC-5071-04E4A6FEB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03" y="2045400"/>
            <a:ext cx="9832393" cy="27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06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FD048-9FB8-37CA-8312-F051845A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Weryfikacja hipotez</a:t>
            </a:r>
            <a:r>
              <a:rPr lang="en-GB" dirty="0"/>
              <a:t> </a:t>
            </a:r>
            <a:r>
              <a:rPr lang="pl-PL" dirty="0"/>
              <a:t>1</a:t>
            </a:r>
            <a:r>
              <a:rPr lang="en-GB" dirty="0"/>
              <a:t>/2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4AD005-1970-BDE9-0A53-0944A3968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1900" b="1" dirty="0"/>
              <a:t>H1</a:t>
            </a:r>
            <a:r>
              <a:rPr lang="en-GB" sz="1900" dirty="0"/>
              <a:t>: </a:t>
            </a:r>
            <a:r>
              <a:rPr lang="pl-PL" sz="1900" i="1" dirty="0"/>
              <a:t>Wyniki pomiaru satysfakcji interesariuszy są pozytywnie skorelowane z innymi wynikami jakości usług uczelni</a:t>
            </a:r>
            <a:r>
              <a:rPr lang="en-GB" sz="1900" i="1" dirty="0"/>
              <a:t> </a:t>
            </a:r>
            <a:r>
              <a:rPr lang="en-GB" sz="1900" b="1" i="1" dirty="0"/>
              <a:t>→</a:t>
            </a:r>
            <a:r>
              <a:rPr lang="en-GB" sz="1900" i="1" dirty="0"/>
              <a:t> </a:t>
            </a:r>
            <a:r>
              <a:rPr lang="pl-PL" sz="1900" dirty="0"/>
              <a:t>Nie potwierdzona</a:t>
            </a:r>
            <a:endParaRPr lang="en-GB" sz="1900" dirty="0"/>
          </a:p>
          <a:p>
            <a:r>
              <a:rPr lang="en-GB" sz="1900" b="1" dirty="0"/>
              <a:t>H2: </a:t>
            </a:r>
            <a:r>
              <a:rPr lang="pl-PL" sz="1900" i="1" dirty="0"/>
              <a:t>Wyniki pomiaru satysfakcji interesariuszy są pozytywnie skorelowane z wartościami Indeksu Wyceny Rynkowej Absolwenta</a:t>
            </a:r>
            <a:r>
              <a:rPr lang="en-GB" sz="1900" i="1" dirty="0"/>
              <a:t> </a:t>
            </a:r>
            <a:r>
              <a:rPr lang="en-GB" sz="1900" b="1" i="1" dirty="0"/>
              <a:t>→</a:t>
            </a:r>
            <a:r>
              <a:rPr lang="en-GB" sz="1900" i="1" dirty="0"/>
              <a:t> </a:t>
            </a:r>
            <a:r>
              <a:rPr lang="pl-PL" sz="1900" dirty="0"/>
              <a:t>Nie potwierdzona</a:t>
            </a:r>
            <a:endParaRPr lang="en-GB" sz="1900" dirty="0"/>
          </a:p>
          <a:p>
            <a:pPr lvl="1"/>
            <a:r>
              <a:rPr lang="en-GB" sz="1600" b="1" dirty="0"/>
              <a:t>H2a</a:t>
            </a:r>
            <a:r>
              <a:rPr lang="en-GB" sz="1600" i="1" dirty="0"/>
              <a:t>: </a:t>
            </a:r>
            <a:r>
              <a:rPr lang="pl-PL" sz="1600" i="1" u="sng" dirty="0"/>
              <a:t>Stopa zatrudnienia</a:t>
            </a:r>
            <a:r>
              <a:rPr lang="pl-PL" sz="1600" i="1" dirty="0"/>
              <a:t> wśród absolwentów uczelni </a:t>
            </a:r>
            <a:r>
              <a:rPr lang="pl-PL" sz="1600" i="1" u="sng" dirty="0"/>
              <a:t>po roku</a:t>
            </a:r>
            <a:r>
              <a:rPr lang="pl-PL" sz="1600" i="1" dirty="0"/>
              <a:t> od uzyskania dyplomu jest pozytywnie skorelowana z wartościami satysfakcji z usług uczelni</a:t>
            </a:r>
            <a:r>
              <a:rPr lang="en-GB" sz="1600" dirty="0"/>
              <a:t> </a:t>
            </a:r>
            <a:r>
              <a:rPr lang="en-GB" sz="1600" b="1" i="1" dirty="0"/>
              <a:t>→</a:t>
            </a:r>
            <a:r>
              <a:rPr lang="en-GB" sz="1600" i="1" dirty="0"/>
              <a:t> </a:t>
            </a:r>
            <a:r>
              <a:rPr lang="pl-PL" sz="1600" dirty="0"/>
              <a:t>Nie potwierdzona (H</a:t>
            </a:r>
            <a:r>
              <a:rPr lang="pl-PL" sz="1600" baseline="-25000" dirty="0"/>
              <a:t>0</a:t>
            </a:r>
            <a:r>
              <a:rPr lang="pl-PL" sz="1600" dirty="0"/>
              <a:t> nie odrzucona)</a:t>
            </a:r>
            <a:endParaRPr lang="en-GB" sz="1600" dirty="0"/>
          </a:p>
          <a:p>
            <a:pPr lvl="1"/>
            <a:r>
              <a:rPr lang="en-GB" sz="1600" b="1" dirty="0"/>
              <a:t>H2b</a:t>
            </a:r>
            <a:r>
              <a:rPr lang="en-GB" sz="1600" i="1" dirty="0"/>
              <a:t>: </a:t>
            </a:r>
            <a:r>
              <a:rPr lang="pl-PL" sz="1600" i="1" u="sng" dirty="0"/>
              <a:t>Stopa zatrudnienia</a:t>
            </a:r>
            <a:r>
              <a:rPr lang="pl-PL" sz="1600" i="1" dirty="0"/>
              <a:t> wśród absolwentów uczelni </a:t>
            </a:r>
            <a:r>
              <a:rPr lang="pl-PL" sz="1600" i="1" u="sng" dirty="0"/>
              <a:t>po 3 latach</a:t>
            </a:r>
            <a:r>
              <a:rPr lang="pl-PL" sz="1600" i="1" dirty="0"/>
              <a:t> od uzyskania dyplomu jest pozytywnie skorelowana z wartościami satysfakcji z usług uczelni</a:t>
            </a:r>
            <a:r>
              <a:rPr lang="en-GB" sz="1600" dirty="0"/>
              <a:t> </a:t>
            </a:r>
            <a:r>
              <a:rPr lang="en-GB" sz="1600" b="1" i="1" dirty="0"/>
              <a:t>→</a:t>
            </a:r>
            <a:r>
              <a:rPr lang="en-GB" sz="1600" dirty="0"/>
              <a:t> </a:t>
            </a:r>
            <a:r>
              <a:rPr lang="pl-PL" sz="1600" dirty="0"/>
              <a:t>Nie potwierdzona (H</a:t>
            </a:r>
            <a:r>
              <a:rPr lang="pl-PL" sz="1600" baseline="-25000" dirty="0"/>
              <a:t>0</a:t>
            </a:r>
            <a:r>
              <a:rPr lang="pl-PL" sz="1600" dirty="0"/>
              <a:t> nie odrzucona)</a:t>
            </a:r>
          </a:p>
          <a:p>
            <a:pPr lvl="1"/>
            <a:r>
              <a:rPr lang="en-GB" sz="1600" b="1" dirty="0"/>
              <a:t>H2</a:t>
            </a:r>
            <a:r>
              <a:rPr lang="pl-PL" sz="1600" b="1" dirty="0"/>
              <a:t>c</a:t>
            </a:r>
            <a:r>
              <a:rPr lang="en-GB" sz="1600" i="1" dirty="0"/>
              <a:t>: </a:t>
            </a:r>
            <a:r>
              <a:rPr lang="pl-PL" sz="1600" i="1" u="sng" dirty="0"/>
              <a:t>Poziom zarobków</a:t>
            </a:r>
            <a:r>
              <a:rPr lang="pl-PL" sz="1600" i="1" dirty="0"/>
              <a:t> absolwentów uczelni </a:t>
            </a:r>
            <a:r>
              <a:rPr lang="pl-PL" sz="1600" i="1" u="sng" dirty="0"/>
              <a:t>po roku</a:t>
            </a:r>
            <a:r>
              <a:rPr lang="pl-PL" sz="1600" i="1" dirty="0"/>
              <a:t> od uzyskania dyplomu jest pozytywnie skorelowany </a:t>
            </a:r>
            <a:br>
              <a:rPr lang="pl-PL" sz="1600" i="1" dirty="0"/>
            </a:br>
            <a:r>
              <a:rPr lang="pl-PL" sz="1600" i="1" dirty="0"/>
              <a:t>z wartościami satysfakcji z usług uczelni</a:t>
            </a:r>
            <a:r>
              <a:rPr lang="en-GB" sz="1600" dirty="0"/>
              <a:t> </a:t>
            </a:r>
            <a:r>
              <a:rPr lang="en-GB" sz="1600" b="1" i="1" dirty="0"/>
              <a:t>→</a:t>
            </a:r>
            <a:r>
              <a:rPr lang="pl-PL" sz="1600" dirty="0"/>
              <a:t> Nie potwierdzona (H</a:t>
            </a:r>
            <a:r>
              <a:rPr lang="pl-PL" sz="1600" baseline="-25000" dirty="0"/>
              <a:t>0</a:t>
            </a:r>
            <a:r>
              <a:rPr lang="pl-PL" sz="1600" dirty="0"/>
              <a:t> nie odrzucona)</a:t>
            </a:r>
          </a:p>
          <a:p>
            <a:pPr lvl="1"/>
            <a:r>
              <a:rPr lang="en-GB" sz="1600" b="1" dirty="0"/>
              <a:t>H2</a:t>
            </a:r>
            <a:r>
              <a:rPr lang="pl-PL" sz="1600" b="1" dirty="0"/>
              <a:t>d</a:t>
            </a:r>
            <a:r>
              <a:rPr lang="en-GB" sz="1600" i="1" dirty="0"/>
              <a:t>: </a:t>
            </a:r>
            <a:r>
              <a:rPr lang="pl-PL" sz="1600" i="1" u="sng" dirty="0"/>
              <a:t>Poziom zarobków</a:t>
            </a:r>
            <a:r>
              <a:rPr lang="pl-PL" sz="1600" i="1" dirty="0"/>
              <a:t> absolwentów uczelni </a:t>
            </a:r>
            <a:r>
              <a:rPr lang="pl-PL" sz="1600" i="1" u="sng" dirty="0"/>
              <a:t>po 3 latach</a:t>
            </a:r>
            <a:r>
              <a:rPr lang="pl-PL" sz="1600" i="1" dirty="0"/>
              <a:t> od uzyskania dyplomu jest pozytywnie skorelowany z wartościami satysfakcji z usług uczelni</a:t>
            </a:r>
            <a:r>
              <a:rPr lang="en-GB" sz="1600" dirty="0"/>
              <a:t> </a:t>
            </a:r>
            <a:r>
              <a:rPr lang="en-GB" sz="1600" b="1" i="1" dirty="0"/>
              <a:t>→</a:t>
            </a:r>
            <a:r>
              <a:rPr lang="pl-PL" sz="1600" dirty="0"/>
              <a:t> </a:t>
            </a:r>
            <a:r>
              <a:rPr lang="pl-PL" sz="1600" b="1" dirty="0"/>
              <a:t>Potwierdzona (H</a:t>
            </a:r>
            <a:r>
              <a:rPr lang="pl-PL" sz="1600" b="1" baseline="-25000" dirty="0"/>
              <a:t>0</a:t>
            </a:r>
            <a:r>
              <a:rPr lang="pl-PL" sz="1600" b="1" dirty="0"/>
              <a:t> odrzucona)</a:t>
            </a:r>
          </a:p>
          <a:p>
            <a:r>
              <a:rPr lang="en-GB" sz="1900" b="1" dirty="0"/>
              <a:t>H3</a:t>
            </a:r>
            <a:r>
              <a:rPr lang="en-GB" sz="1900" dirty="0"/>
              <a:t>: </a:t>
            </a:r>
            <a:r>
              <a:rPr lang="pl-PL" sz="1900" i="1" dirty="0"/>
              <a:t>Absolwenci publicznych uczelni technicznych są wyżej cenieni na rynku pracy niż absolwenci pozostałych uczelni, a uczelnie techniczne uzyskują wyższe wartości Indeksu Wyceny Rynkowej Absolwenta</a:t>
            </a:r>
            <a:r>
              <a:rPr lang="en-GB" sz="1900" i="1" dirty="0"/>
              <a:t> </a:t>
            </a:r>
            <a:r>
              <a:rPr lang="en-GB" sz="1900" b="1" i="1" dirty="0"/>
              <a:t>→</a:t>
            </a:r>
            <a:r>
              <a:rPr lang="en-GB" sz="1900" i="1" dirty="0"/>
              <a:t> </a:t>
            </a:r>
            <a:r>
              <a:rPr lang="pl-PL" sz="1900" dirty="0"/>
              <a:t>Nie potwierdzona</a:t>
            </a:r>
          </a:p>
          <a:p>
            <a:pPr lvl="1"/>
            <a:r>
              <a:rPr lang="en-GB" sz="1600" b="1" dirty="0"/>
              <a:t>H3a</a:t>
            </a:r>
            <a:r>
              <a:rPr lang="en-GB" sz="1600" b="1" dirty="0">
                <a:solidFill>
                  <a:srgbClr val="FF0000"/>
                </a:solidFill>
              </a:rPr>
              <a:t>’</a:t>
            </a:r>
            <a:r>
              <a:rPr lang="en-GB" sz="1600" i="1" dirty="0"/>
              <a:t>: </a:t>
            </a:r>
            <a:r>
              <a:rPr lang="pl-PL" sz="1600" i="1" u="sng" dirty="0"/>
              <a:t>Stopa zatrudnienia</a:t>
            </a:r>
            <a:r>
              <a:rPr lang="pl-PL" sz="1600" i="1" dirty="0"/>
              <a:t> wśród absolwentów publicznych uczelni technicznych po roku od uzyskania dyplomu jest </a:t>
            </a:r>
            <a:r>
              <a:rPr lang="pl-PL" sz="1600" b="1" i="1" dirty="0">
                <a:solidFill>
                  <a:srgbClr val="FF0000"/>
                </a:solidFill>
              </a:rPr>
              <a:t>niższa</a:t>
            </a:r>
            <a:r>
              <a:rPr lang="pl-PL" sz="1600" i="1" dirty="0"/>
              <a:t> niż stopa zatrudnienia absolwentów pozostałych uczelni w tym samym okresie</a:t>
            </a:r>
            <a:r>
              <a:rPr lang="en-GB" sz="1600" i="1" dirty="0"/>
              <a:t> </a:t>
            </a:r>
            <a:r>
              <a:rPr lang="en-GB" sz="1600" b="1" i="1" dirty="0"/>
              <a:t>→</a:t>
            </a:r>
            <a:r>
              <a:rPr lang="en-GB" sz="1600" dirty="0"/>
              <a:t> </a:t>
            </a:r>
            <a:br>
              <a:rPr lang="pl-PL" sz="1600" dirty="0"/>
            </a:br>
            <a:r>
              <a:rPr lang="pl-PL" sz="1600" b="1" dirty="0"/>
              <a:t>Potwierdzona (H</a:t>
            </a:r>
            <a:r>
              <a:rPr lang="pl-PL" sz="1600" b="1" baseline="-25000" dirty="0"/>
              <a:t>0</a:t>
            </a:r>
            <a:r>
              <a:rPr lang="pl-PL" sz="1600" b="1" dirty="0"/>
              <a:t> odrzucona)</a:t>
            </a: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D0FC7-E803-7AEB-2E6D-23B8016A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01564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6611D49-231F-7F5E-F1CF-799CD7ADB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E7DB41-724C-C09D-BD4D-B310E334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Weryfikacja hipotez</a:t>
            </a:r>
            <a:r>
              <a:rPr lang="en-GB" dirty="0"/>
              <a:t> 2/2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28C0DF-99F2-47E3-D3F4-7192E22DB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1"/>
            <a:endParaRPr lang="pl-PL" sz="3200" b="1" dirty="0"/>
          </a:p>
          <a:p>
            <a:pPr lvl="1"/>
            <a:r>
              <a:rPr lang="en-GB" sz="3200" b="1" dirty="0"/>
              <a:t>H3b</a:t>
            </a:r>
            <a:r>
              <a:rPr lang="en-GB" sz="3200" i="1" dirty="0"/>
              <a:t>: </a:t>
            </a:r>
            <a:r>
              <a:rPr lang="pl-PL" sz="3200" i="1" u="sng" dirty="0"/>
              <a:t>Stopa zatrudnienia</a:t>
            </a:r>
            <a:r>
              <a:rPr lang="pl-PL" sz="3200" i="1" dirty="0"/>
              <a:t> wśród absolwentów publicznych uczelni technicznych </a:t>
            </a:r>
            <a:r>
              <a:rPr lang="pl-PL" sz="3200" i="1" u="sng" dirty="0"/>
              <a:t>po 3 latach</a:t>
            </a:r>
            <a:r>
              <a:rPr lang="pl-PL" sz="3200" i="1" dirty="0"/>
              <a:t> od uzyskania dyplomu jest wyższa niż stopa zatrudnienia absolwentów pozostałych uczelni w tym samym okresie</a:t>
            </a:r>
            <a:r>
              <a:rPr lang="en-GB" sz="3200" i="1" dirty="0"/>
              <a:t> </a:t>
            </a:r>
            <a:r>
              <a:rPr lang="en-GB" sz="3200" b="1" i="1" dirty="0"/>
              <a:t>→</a:t>
            </a:r>
            <a:r>
              <a:rPr lang="en-GB" sz="3200" dirty="0"/>
              <a:t> </a:t>
            </a:r>
            <a:r>
              <a:rPr lang="pl-PL" sz="3200" dirty="0"/>
              <a:t>Nie potwierdzona</a:t>
            </a:r>
            <a:endParaRPr lang="en-GB" sz="3200" dirty="0"/>
          </a:p>
          <a:p>
            <a:pPr lvl="1"/>
            <a:r>
              <a:rPr lang="en-GB" sz="3200" b="1" dirty="0"/>
              <a:t>H3c</a:t>
            </a:r>
            <a:r>
              <a:rPr lang="en-GB" sz="3200" i="1" dirty="0"/>
              <a:t>: </a:t>
            </a:r>
            <a:r>
              <a:rPr lang="pl-PL" sz="3200" i="1" dirty="0"/>
              <a:t>Średnie </a:t>
            </a:r>
            <a:r>
              <a:rPr lang="pl-PL" sz="3200" i="1" u="sng" dirty="0"/>
              <a:t>zarobki</a:t>
            </a:r>
            <a:r>
              <a:rPr lang="pl-PL" sz="3200" i="1" dirty="0"/>
              <a:t> absolwentów publicznych uczelni technicznych </a:t>
            </a:r>
            <a:r>
              <a:rPr lang="pl-PL" sz="3200" i="1" u="sng" dirty="0"/>
              <a:t>po roku</a:t>
            </a:r>
            <a:r>
              <a:rPr lang="pl-PL" sz="3200" i="1" dirty="0"/>
              <a:t> od uzyskania dyplomu są wyższe niż średnie zarobki absolwentów pozostałych uczelni w tym samym okresie</a:t>
            </a:r>
            <a:r>
              <a:rPr lang="en-GB" sz="3200" i="1" dirty="0"/>
              <a:t> </a:t>
            </a:r>
            <a:r>
              <a:rPr lang="en-GB" sz="3200" b="1" i="1" dirty="0"/>
              <a:t>→</a:t>
            </a:r>
            <a:r>
              <a:rPr lang="en-GB" sz="3200" dirty="0"/>
              <a:t> </a:t>
            </a:r>
            <a:r>
              <a:rPr lang="pl-PL" sz="3200" dirty="0"/>
              <a:t>Nie potwierdzona</a:t>
            </a:r>
            <a:endParaRPr lang="en-GB" sz="3200" dirty="0"/>
          </a:p>
          <a:p>
            <a:pPr lvl="1"/>
            <a:r>
              <a:rPr lang="en-GB" sz="3200" b="1" dirty="0"/>
              <a:t>H3d</a:t>
            </a:r>
            <a:r>
              <a:rPr lang="en-GB" sz="3200" i="1" dirty="0"/>
              <a:t>: </a:t>
            </a:r>
            <a:r>
              <a:rPr lang="pl-PL" sz="3200" i="1" dirty="0"/>
              <a:t>Średnie </a:t>
            </a:r>
            <a:r>
              <a:rPr lang="pl-PL" sz="3200" i="1" u="sng" dirty="0"/>
              <a:t>zarobki</a:t>
            </a:r>
            <a:r>
              <a:rPr lang="pl-PL" sz="3200" i="1" dirty="0"/>
              <a:t> absolwentów publicznych uczelni technicznych </a:t>
            </a:r>
            <a:r>
              <a:rPr lang="pl-PL" sz="3200" i="1" u="sng" dirty="0"/>
              <a:t>po 3 latach</a:t>
            </a:r>
            <a:r>
              <a:rPr lang="pl-PL" sz="3200" i="1" dirty="0"/>
              <a:t> od uzyskania dyplomu są wyższe niż średnie zarobki absolwentów pozostałych uczelni w tym samym okresie</a:t>
            </a:r>
            <a:r>
              <a:rPr lang="en-GB" sz="3200" i="1" dirty="0"/>
              <a:t> </a:t>
            </a:r>
            <a:r>
              <a:rPr lang="en-GB" sz="3200" b="1" i="1" dirty="0"/>
              <a:t>→</a:t>
            </a:r>
            <a:r>
              <a:rPr lang="en-GB" sz="3200" dirty="0"/>
              <a:t> </a:t>
            </a:r>
            <a:br>
              <a:rPr lang="pl-PL" sz="3200" dirty="0"/>
            </a:br>
            <a:r>
              <a:rPr lang="pl-PL" sz="3200" b="1" dirty="0"/>
              <a:t>Potwierdzona (H</a:t>
            </a:r>
            <a:r>
              <a:rPr lang="pl-PL" sz="3200" b="1" baseline="-25000" dirty="0"/>
              <a:t>0</a:t>
            </a:r>
            <a:r>
              <a:rPr lang="pl-PL" sz="3200" b="1" dirty="0"/>
              <a:t> odrzucona)</a:t>
            </a:r>
            <a:endParaRPr lang="en-GB" sz="3200" b="1" dirty="0"/>
          </a:p>
          <a:p>
            <a:pPr lvl="1"/>
            <a:r>
              <a:rPr lang="en-GB" sz="3200" b="1" dirty="0"/>
              <a:t>H3e</a:t>
            </a:r>
            <a:r>
              <a:rPr lang="en-GB" sz="3200" i="1" dirty="0"/>
              <a:t>: </a:t>
            </a:r>
            <a:r>
              <a:rPr lang="pl-PL" sz="3200" i="1" dirty="0"/>
              <a:t>Wartości </a:t>
            </a:r>
            <a:r>
              <a:rPr lang="pl-PL" sz="3200" i="1" u="sng" dirty="0"/>
              <a:t>wskaźników IWRA</a:t>
            </a:r>
            <a:r>
              <a:rPr lang="pl-PL" sz="3200" i="1" dirty="0"/>
              <a:t>, obliczonych na podstawie danych o zatrudnieniu i zarobkach absolwentów </a:t>
            </a:r>
            <a:r>
              <a:rPr lang="pl-PL" sz="3200" i="1" u="sng" dirty="0"/>
              <a:t>po roku</a:t>
            </a:r>
            <a:r>
              <a:rPr lang="pl-PL" sz="3200" i="1" dirty="0"/>
              <a:t> od uzyskania dyplomu, dla uczelni technicznych są wyższe niż dla pozostałych uczelni</a:t>
            </a:r>
            <a:r>
              <a:rPr lang="en-GB" sz="3200" i="1" dirty="0"/>
              <a:t> </a:t>
            </a:r>
            <a:r>
              <a:rPr lang="en-GB" sz="3200" b="1" i="1" dirty="0"/>
              <a:t>→</a:t>
            </a:r>
            <a:r>
              <a:rPr lang="en-GB" sz="3200" dirty="0"/>
              <a:t> </a:t>
            </a:r>
            <a:r>
              <a:rPr lang="pl-PL" sz="3200" dirty="0"/>
              <a:t>Nie potwierdzona</a:t>
            </a:r>
            <a:endParaRPr lang="en-GB" sz="3200" dirty="0"/>
          </a:p>
          <a:p>
            <a:pPr lvl="1"/>
            <a:r>
              <a:rPr lang="en-GB" sz="3200" b="1" dirty="0"/>
              <a:t>H3</a:t>
            </a:r>
            <a:r>
              <a:rPr lang="pl-PL" sz="3200" b="1" dirty="0"/>
              <a:t>f</a:t>
            </a:r>
            <a:r>
              <a:rPr lang="en-GB" sz="3200" i="1" dirty="0"/>
              <a:t>: </a:t>
            </a:r>
            <a:r>
              <a:rPr lang="pl-PL" sz="3200" i="1" dirty="0"/>
              <a:t>Wartości </a:t>
            </a:r>
            <a:r>
              <a:rPr lang="pl-PL" sz="3200" i="1" u="sng" dirty="0"/>
              <a:t>wskaźników IWRA</a:t>
            </a:r>
            <a:r>
              <a:rPr lang="pl-PL" sz="3200" i="1" dirty="0"/>
              <a:t>, obliczonych na podstawie danych o zatrudnieniu i zarobkach absolwentów </a:t>
            </a:r>
            <a:r>
              <a:rPr lang="pl-PL" sz="3200" i="1" u="sng" dirty="0"/>
              <a:t>po 3 latach</a:t>
            </a:r>
            <a:r>
              <a:rPr lang="pl-PL" sz="3200" i="1" dirty="0"/>
              <a:t> od uzyskania dyplomu, dla uczelni technicznych są wyższe niż dla pozostałych uczelni</a:t>
            </a:r>
            <a:r>
              <a:rPr lang="en-GB" sz="3200" i="1" dirty="0"/>
              <a:t> </a:t>
            </a:r>
            <a:r>
              <a:rPr lang="en-GB" sz="3200" b="1" i="1" dirty="0"/>
              <a:t>→</a:t>
            </a:r>
            <a:r>
              <a:rPr lang="en-GB" sz="3200" dirty="0"/>
              <a:t> </a:t>
            </a:r>
            <a:br>
              <a:rPr lang="pl-PL" sz="3200" dirty="0"/>
            </a:br>
            <a:r>
              <a:rPr lang="pl-PL" sz="3200" b="1" dirty="0"/>
              <a:t>Potwierdzona (H</a:t>
            </a:r>
            <a:r>
              <a:rPr lang="pl-PL" sz="3200" b="1" baseline="-25000" dirty="0"/>
              <a:t>0</a:t>
            </a:r>
            <a:r>
              <a:rPr lang="pl-PL" sz="3200" b="1" dirty="0"/>
              <a:t> odrzucona)</a:t>
            </a:r>
            <a:endParaRPr lang="en-GB" sz="3200" b="1" dirty="0"/>
          </a:p>
          <a:p>
            <a:r>
              <a:rPr lang="en-GB" sz="3800" b="1" dirty="0"/>
              <a:t>H4:</a:t>
            </a:r>
            <a:r>
              <a:rPr lang="en-GB" sz="3800" i="1" dirty="0"/>
              <a:t> </a:t>
            </a:r>
            <a:r>
              <a:rPr lang="pl-PL" sz="3800" i="1" dirty="0"/>
              <a:t>Wyniki wskaźników IWRA polskich publicznych uczelni technicznych są pozytywnie skorelowane z jakością usług uczelni mierzoną przy pomocy rankingu Perspektywy</a:t>
            </a:r>
            <a:r>
              <a:rPr lang="en-GB" sz="3800" dirty="0"/>
              <a:t> </a:t>
            </a:r>
            <a:r>
              <a:rPr lang="en-GB" sz="3800" b="1" i="1" dirty="0"/>
              <a:t>→</a:t>
            </a:r>
            <a:r>
              <a:rPr lang="en-GB" sz="3800" dirty="0"/>
              <a:t> </a:t>
            </a:r>
            <a:r>
              <a:rPr lang="pl-PL" sz="3800" b="1" dirty="0"/>
              <a:t>Potwierdzona (H</a:t>
            </a:r>
            <a:r>
              <a:rPr lang="pl-PL" sz="3800" b="1" baseline="-25000" dirty="0"/>
              <a:t>0</a:t>
            </a:r>
            <a:r>
              <a:rPr lang="pl-PL" sz="3800" b="1" dirty="0"/>
              <a:t> odrzucona)</a:t>
            </a:r>
          </a:p>
          <a:p>
            <a:r>
              <a:rPr lang="pl-PL" sz="3800" b="1" dirty="0"/>
              <a:t>H5:</a:t>
            </a:r>
            <a:r>
              <a:rPr lang="pl-PL" sz="3800" b="1" i="1" dirty="0"/>
              <a:t> </a:t>
            </a:r>
            <a:r>
              <a:rPr lang="pl-PL" sz="3800" i="1" dirty="0"/>
              <a:t>Wyniki wskaźników IWRA są pozytywnie skorelowane z wynikami oceny prestiżu uczelni </a:t>
            </a:r>
            <a:r>
              <a:rPr lang="en-GB" sz="3800" b="1" i="1" dirty="0"/>
              <a:t>→</a:t>
            </a:r>
            <a:r>
              <a:rPr lang="en-GB" sz="3800" dirty="0"/>
              <a:t> </a:t>
            </a:r>
            <a:r>
              <a:rPr lang="pl-PL" sz="3800" b="1" dirty="0"/>
              <a:t>Potwierdzona (H</a:t>
            </a:r>
            <a:r>
              <a:rPr lang="pl-PL" sz="3800" b="1" baseline="-25000" dirty="0"/>
              <a:t>0</a:t>
            </a:r>
            <a:r>
              <a:rPr lang="pl-PL" sz="3800" b="1" dirty="0"/>
              <a:t> odrzucona)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0226D-A1C0-885D-D2CC-651E1EE6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4969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AFA99-E6F6-9C32-FCD9-295254D9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Teoria zarządzania jakością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EEA72C-DA17-8133-04DC-5D0CEE84D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GB" sz="1800" b="0" i="0" u="none" strike="noStrike" baseline="0" dirty="0"/>
          </a:p>
          <a:p>
            <a:pPr algn="l"/>
            <a:endParaRPr lang="en-GB" sz="1800" dirty="0"/>
          </a:p>
          <a:p>
            <a:pPr algn="l"/>
            <a:endParaRPr lang="en-GB" sz="1800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FDEE6D3E-84F5-B8E0-3C77-B12CF760BF8D}"/>
              </a:ext>
            </a:extLst>
          </p:cNvPr>
          <p:cNvSpPr txBox="1"/>
          <p:nvPr/>
        </p:nvSpPr>
        <p:spPr>
          <a:xfrm>
            <a:off x="5520651" y="6142218"/>
            <a:ext cx="49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źródło</a:t>
            </a:r>
            <a:r>
              <a:rPr lang="en-GB" sz="1200" dirty="0"/>
              <a:t>: </a:t>
            </a:r>
            <a:r>
              <a:rPr lang="pl-PL" sz="1200" dirty="0"/>
              <a:t>Anderson i in.</a:t>
            </a:r>
            <a:r>
              <a:rPr lang="en-GB" sz="1200" dirty="0"/>
              <a:t> </a:t>
            </a:r>
            <a:r>
              <a:rPr lang="pl-PL" sz="1200" dirty="0"/>
              <a:t>1994</a:t>
            </a:r>
            <a:endParaRPr lang="en-GB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1EB93-B0E7-B56E-BC62-1B168010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3</a:t>
            </a:fld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B1A005-724B-553F-B808-E29E83BEE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16" y="2135545"/>
            <a:ext cx="7301168" cy="351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549FA-9DBE-AB02-35B7-0AAA6C4F9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0E76CF-143A-F327-7494-80647C2B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Teorie interesariuszy 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9B0153-9658-E370-BA5F-D71E4C850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>
                <a:solidFill>
                  <a:srgbClr val="181818"/>
                </a:solidFill>
                <a:latin typeface="+mn-lt"/>
              </a:rPr>
              <a:t>interesariusz</a:t>
            </a:r>
            <a:r>
              <a:rPr lang="en-GB" sz="2400" dirty="0">
                <a:solidFill>
                  <a:srgbClr val="181818"/>
                </a:solidFill>
                <a:latin typeface="+mn-lt"/>
              </a:rPr>
              <a:t> – „</a:t>
            </a:r>
            <a:r>
              <a:rPr lang="pl-PL" sz="2400" dirty="0">
                <a:solidFill>
                  <a:srgbClr val="181818"/>
                </a:solidFill>
                <a:latin typeface="+mn-lt"/>
              </a:rPr>
              <a:t>może wypływać i może być pod wpływem</a:t>
            </a:r>
            <a:r>
              <a:rPr lang="en-GB" sz="2400" dirty="0">
                <a:solidFill>
                  <a:srgbClr val="181818"/>
                </a:solidFill>
                <a:latin typeface="+mn-lt"/>
              </a:rPr>
              <a:t>”</a:t>
            </a:r>
            <a:endParaRPr lang="pl-PL" sz="2100" dirty="0">
              <a:solidFill>
                <a:srgbClr val="181818"/>
              </a:solidFill>
              <a:latin typeface="+mn-lt"/>
            </a:endParaRPr>
          </a:p>
          <a:p>
            <a:pPr algn="l"/>
            <a:r>
              <a:rPr lang="pl-PL" sz="2400" b="0" i="0" u="none" strike="noStrike" baseline="0" dirty="0">
                <a:latin typeface="+mn-lt"/>
              </a:rPr>
              <a:t>zarządzanie interesariuszami: </a:t>
            </a:r>
          </a:p>
          <a:p>
            <a:pPr lvl="1"/>
            <a:r>
              <a:rPr lang="pl-PL" dirty="0">
                <a:solidFill>
                  <a:srgbClr val="181818"/>
                </a:solidFill>
                <a:latin typeface="+mn-lt"/>
              </a:rPr>
              <a:t>umiejętność analizy interesariuszy</a:t>
            </a:r>
          </a:p>
          <a:p>
            <a:pPr lvl="1"/>
            <a:r>
              <a:rPr lang="pl-PL" dirty="0">
                <a:solidFill>
                  <a:srgbClr val="181818"/>
                </a:solidFill>
                <a:latin typeface="+mn-lt"/>
              </a:rPr>
              <a:t>wdrażanie wniosków z analizy</a:t>
            </a:r>
          </a:p>
          <a:p>
            <a:pPr lvl="1"/>
            <a:r>
              <a:rPr lang="pl-PL" dirty="0">
                <a:solidFill>
                  <a:srgbClr val="181818"/>
                </a:solidFill>
                <a:latin typeface="+mn-lt"/>
              </a:rPr>
              <a:t>postawa „służenia interesariuszom” </a:t>
            </a:r>
            <a:r>
              <a:rPr lang="pl-PL" sz="1800" b="1" dirty="0">
                <a:solidFill>
                  <a:srgbClr val="181818"/>
                </a:solidFill>
                <a:latin typeface="+mn-lt"/>
              </a:rPr>
              <a:t>por. </a:t>
            </a:r>
            <a:r>
              <a:rPr lang="en-GB" sz="1800" b="1" dirty="0">
                <a:solidFill>
                  <a:srgbClr val="181818"/>
                </a:solidFill>
                <a:latin typeface="+mn-lt"/>
              </a:rPr>
              <a:t>Freeman (</a:t>
            </a:r>
            <a:r>
              <a:rPr lang="pl-PL" sz="1800" b="1" dirty="0">
                <a:solidFill>
                  <a:srgbClr val="181818"/>
                </a:solidFill>
                <a:latin typeface="+mn-lt"/>
              </a:rPr>
              <a:t>2010</a:t>
            </a:r>
            <a:r>
              <a:rPr lang="en-GB" sz="1800" b="1" dirty="0">
                <a:solidFill>
                  <a:srgbClr val="181818"/>
                </a:solidFill>
                <a:latin typeface="+mn-lt"/>
              </a:rPr>
              <a:t>)</a:t>
            </a:r>
            <a:endParaRPr lang="pl-PL" dirty="0">
              <a:solidFill>
                <a:srgbClr val="181818"/>
              </a:solidFill>
              <a:latin typeface="+mn-lt"/>
            </a:endParaRPr>
          </a:p>
          <a:p>
            <a:endParaRPr lang="pl-PL" sz="2400" dirty="0">
              <a:solidFill>
                <a:srgbClr val="181818"/>
              </a:solidFill>
            </a:endParaRPr>
          </a:p>
          <a:p>
            <a:r>
              <a:rPr lang="en-GB" sz="2400" dirty="0">
                <a:solidFill>
                  <a:srgbClr val="181818"/>
                </a:solidFill>
              </a:rPr>
              <a:t>ISO 21001:2018 – </a:t>
            </a:r>
            <a:r>
              <a:rPr lang="pl-PL" sz="2400" dirty="0">
                <a:solidFill>
                  <a:srgbClr val="181818"/>
                </a:solidFill>
              </a:rPr>
              <a:t>bardzo wiele odniesień do </a:t>
            </a:r>
            <a:r>
              <a:rPr lang="en-GB" sz="2400" dirty="0">
                <a:solidFill>
                  <a:srgbClr val="181818"/>
                </a:solidFill>
              </a:rPr>
              <a:t>„group</a:t>
            </a:r>
            <a:r>
              <a:rPr lang="pl-PL" sz="2400" dirty="0">
                <a:solidFill>
                  <a:srgbClr val="181818"/>
                </a:solidFill>
              </a:rPr>
              <a:t> zainteresowanych</a:t>
            </a:r>
            <a:r>
              <a:rPr lang="en-GB" sz="2400" dirty="0">
                <a:solidFill>
                  <a:srgbClr val="181818"/>
                </a:solidFill>
              </a:rPr>
              <a:t>”</a:t>
            </a:r>
            <a:endParaRPr lang="pl-PL" sz="2400" dirty="0">
              <a:solidFill>
                <a:srgbClr val="181818"/>
              </a:solidFill>
            </a:endParaRPr>
          </a:p>
          <a:p>
            <a:r>
              <a:rPr lang="pl-PL" sz="2400" dirty="0">
                <a:solidFill>
                  <a:srgbClr val="181818"/>
                </a:solidFill>
              </a:rPr>
              <a:t>brak narzędzia doskonalenia SZJ uwzględniającego zarządzanie interesariuszami i kontekst polskich uczelni technicznych</a:t>
            </a:r>
            <a:endParaRPr lang="en-GB" sz="2400" dirty="0">
              <a:solidFill>
                <a:srgbClr val="181818"/>
              </a:solidFill>
            </a:endParaRPr>
          </a:p>
          <a:p>
            <a:pPr lvl="1"/>
            <a:endParaRPr lang="en-GB" sz="2000" dirty="0">
              <a:solidFill>
                <a:srgbClr val="181818"/>
              </a:solidFill>
            </a:endParaRPr>
          </a:p>
          <a:p>
            <a:endParaRPr lang="en-GB" sz="2400" b="0" i="0" dirty="0">
              <a:solidFill>
                <a:srgbClr val="181818"/>
              </a:solidFill>
              <a:effectLst/>
            </a:endParaRPr>
          </a:p>
          <a:p>
            <a:endParaRPr lang="en-GB" sz="2400" dirty="0">
              <a:solidFill>
                <a:srgbClr val="181818"/>
              </a:solidFill>
            </a:endParaRPr>
          </a:p>
          <a:p>
            <a:endParaRPr lang="en-GB" sz="2400" b="0" i="0" dirty="0">
              <a:solidFill>
                <a:srgbClr val="181818"/>
              </a:solidFill>
              <a:effectLst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B094F-112C-9C7D-FF75-73A30DE2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988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FD048-9FB8-37CA-8312-F051845A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 badawczy i cele pracy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4AD005-1970-BDE9-0A53-0944A3968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b="1" dirty="0"/>
              <a:t>Problem badawczy:</a:t>
            </a:r>
          </a:p>
          <a:p>
            <a:pPr marL="0" indent="0">
              <a:buNone/>
            </a:pPr>
            <a:r>
              <a:rPr lang="pl-PL" sz="20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Jakie rozwiązania w zakresie pomiaru oraz wskaźników satysfakcji interesariuszy mogą skutecznie wspierać doskonalenie systemów zarządzania jakością w uczelniach technicznych w Polsce? </a:t>
            </a:r>
            <a:endParaRPr lang="pl-PL" sz="2000" b="1" dirty="0"/>
          </a:p>
          <a:p>
            <a:r>
              <a:rPr lang="pl-PL" b="1" dirty="0"/>
              <a:t>Cel poznawczy</a:t>
            </a:r>
            <a:r>
              <a:rPr lang="en-GB" b="1" dirty="0"/>
              <a:t>:</a:t>
            </a:r>
            <a:endParaRPr lang="pl-PL" b="1" dirty="0"/>
          </a:p>
          <a:p>
            <a:pPr marL="0" indent="0">
              <a:buNone/>
            </a:pPr>
            <a:r>
              <a:rPr lang="pl-PL" sz="20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Identyfikacja skutecznych z perspektywy doskonalenia systemu zarządzania jakością metod pomiaru i analizy poziomu satysfakcji interesariuszy jako miernika jakości </a:t>
            </a:r>
            <a:endParaRPr lang="en-GB" b="1" i="1" dirty="0"/>
          </a:p>
          <a:p>
            <a:r>
              <a:rPr lang="pl-PL" b="1" dirty="0"/>
              <a:t>Cel utylitarny</a:t>
            </a:r>
            <a:r>
              <a:rPr lang="en-GB" b="1" dirty="0"/>
              <a:t>: </a:t>
            </a:r>
            <a:endParaRPr lang="pl-PL" b="1" dirty="0"/>
          </a:p>
          <a:p>
            <a:pPr marL="0" indent="0">
              <a:buNone/>
            </a:pPr>
            <a:r>
              <a:rPr lang="pl-PL" sz="20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Opracowanie metody doskonalenia systemu zarządzania jakością uczelni, dostosowanego do specyfiki polskich uczelni technicznych, z wykorzystaniem pomiaru satysfakcji różnych grup interesariuszy jako jednego z mierników efektów działania uczelni </a:t>
            </a:r>
            <a:endParaRPr lang="en-GB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6F134-6A41-FFAD-CF78-89AA6646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7313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2C7F5-E4EF-BDD3-83D3-F72315A43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F79411-668D-900C-8F13-F555F87A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Pytania badawcze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9474C2-84CB-6169-25A3-842CDA8A8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P</a:t>
            </a:r>
            <a:r>
              <a:rPr lang="en-GB" b="1" dirty="0"/>
              <a:t>1</a:t>
            </a:r>
            <a:r>
              <a:rPr lang="en-GB" dirty="0"/>
              <a:t>: </a:t>
            </a:r>
            <a:r>
              <a:rPr lang="pl-PL" i="1" dirty="0"/>
              <a:t>Jak różni interesariusze postrzegają cel istnienia </a:t>
            </a:r>
            <a:br>
              <a:rPr lang="pl-PL" i="1" dirty="0"/>
            </a:br>
            <a:r>
              <a:rPr lang="pl-PL" i="1" dirty="0"/>
              <a:t>uniwersytetów?</a:t>
            </a:r>
            <a:endParaRPr lang="en-GB" i="1" dirty="0"/>
          </a:p>
          <a:p>
            <a:r>
              <a:rPr lang="pl-PL" b="1" dirty="0"/>
              <a:t>P</a:t>
            </a:r>
            <a:r>
              <a:rPr lang="en-GB" b="1" dirty="0"/>
              <a:t>2: </a:t>
            </a:r>
            <a:r>
              <a:rPr lang="pl-PL" i="1" dirty="0"/>
              <a:t>Jak różni interesariusze postrzegają znaczenie </a:t>
            </a:r>
            <a:br>
              <a:rPr lang="pl-PL" i="1" dirty="0"/>
            </a:br>
            <a:r>
              <a:rPr lang="pl-PL" i="1" dirty="0"/>
              <a:t>różnych grup interesariuszy uniwersytetów?</a:t>
            </a:r>
          </a:p>
          <a:p>
            <a:r>
              <a:rPr lang="pl-PL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P3:</a:t>
            </a:r>
            <a:r>
              <a:rPr lang="pl-PL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Jakie wyniki uzyskują najlepsze uczelnie techniczne w Polsce, w ramach różnych miar efektów działań?</a:t>
            </a:r>
            <a:endParaRPr lang="pl-PL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l-PL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P4:</a:t>
            </a:r>
            <a:r>
              <a:rPr lang="pl-PL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Czy usługi publicznych uczelni technicznych są oceniane wyżej niż usługi pozostałych polskich uczelni?</a:t>
            </a:r>
            <a:endParaRPr lang="pl-PL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GB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A3EEA-4380-FBB8-BE7B-959A060D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5421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CC57A-FA31-88CA-D683-A3D8E6502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C5A75B-260B-B78C-2AD3-76214A7D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Wywiady 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94AC1F-C01F-62BA-40A5-03F9350B9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58349" cy="4351338"/>
          </a:xfrm>
        </p:spPr>
        <p:txBody>
          <a:bodyPr>
            <a:normAutofit lnSpcReduction="10000"/>
          </a:bodyPr>
          <a:lstStyle/>
          <a:p>
            <a:r>
              <a:rPr lang="pl-PL" dirty="0"/>
              <a:t>Badanie jakościowe</a:t>
            </a:r>
            <a:r>
              <a:rPr lang="en-GB" dirty="0"/>
              <a:t>: 33 </a:t>
            </a:r>
            <a:r>
              <a:rPr lang="pl-PL" dirty="0"/>
              <a:t>respondentów z</a:t>
            </a:r>
            <a:r>
              <a:rPr lang="en-GB" dirty="0"/>
              <a:t> 8 </a:t>
            </a:r>
            <a:r>
              <a:rPr lang="pl-PL" dirty="0"/>
              <a:t>wybranych</a:t>
            </a:r>
            <a:r>
              <a:rPr lang="en-GB" dirty="0"/>
              <a:t> </a:t>
            </a:r>
            <a:r>
              <a:rPr lang="pl-PL" dirty="0"/>
              <a:t>grup</a:t>
            </a:r>
            <a:r>
              <a:rPr lang="en-GB" dirty="0"/>
              <a:t> </a:t>
            </a:r>
            <a:r>
              <a:rPr lang="pl-PL" dirty="0"/>
              <a:t>interesariuszy</a:t>
            </a:r>
            <a:endParaRPr lang="en-GB" dirty="0"/>
          </a:p>
          <a:p>
            <a:r>
              <a:rPr lang="pl-PL" dirty="0"/>
              <a:t>Dobór celowy</a:t>
            </a:r>
          </a:p>
          <a:p>
            <a:r>
              <a:rPr lang="pl-PL" dirty="0"/>
              <a:t>Wybrane spostrzeżenia:</a:t>
            </a:r>
          </a:p>
          <a:p>
            <a:pPr lvl="1"/>
            <a:r>
              <a:rPr lang="pl-PL" dirty="0"/>
              <a:t>różnice w opiniach o celu istnienia uczelni</a:t>
            </a:r>
          </a:p>
          <a:p>
            <a:pPr lvl="1"/>
            <a:r>
              <a:rPr lang="pl-PL" dirty="0"/>
              <a:t>opinia o większej wartości absolwentów uczelni technicznych</a:t>
            </a:r>
          </a:p>
          <a:p>
            <a:pPr lvl="1"/>
            <a:r>
              <a:rPr lang="pl-PL" dirty="0"/>
              <a:t>opinia o tym, że uczelnie znane uważane są za lepsze</a:t>
            </a:r>
          </a:p>
          <a:p>
            <a:pPr lvl="1"/>
            <a:r>
              <a:rPr lang="pl-PL" dirty="0"/>
              <a:t>opinia o tym, że studenci są najistotniejszymi interesariuszami uczelni</a:t>
            </a:r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2110609-88ED-AD86-4638-D686B1845E88}"/>
              </a:ext>
            </a:extLst>
          </p:cNvPr>
          <p:cNvGraphicFramePr>
            <a:graphicFrameLocks noGrp="1"/>
          </p:cNvGraphicFramePr>
          <p:nvPr/>
        </p:nvGraphicFramePr>
        <p:xfrm>
          <a:off x="9936000" y="900000"/>
          <a:ext cx="2268000" cy="26517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68000">
                  <a:extLst>
                    <a:ext uri="{9D8B030D-6E8A-4147-A177-3AD203B41FA5}">
                      <a16:colId xmlns:a16="http://schemas.microsoft.com/office/drawing/2014/main" val="2777251045"/>
                    </a:ext>
                  </a:extLst>
                </a:gridCol>
              </a:tblGrid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Interesariusze - respondenci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37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250783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Studenci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21361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Absolwenci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881332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Rodzice (opiekunowie)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416095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Pracownicy administracyjni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91227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Pracownicy akademiccy</a:t>
                      </a:r>
                      <a:r>
                        <a:rPr lang="en-US" sz="1200" dirty="0"/>
                        <a:t> (</a:t>
                      </a:r>
                      <a:r>
                        <a:rPr lang="pl-PL" sz="1200" dirty="0"/>
                        <a:t>Badacze </a:t>
                      </a:r>
                      <a:r>
                        <a:rPr lang="en-US" sz="1200" dirty="0"/>
                        <a:t>/</a:t>
                      </a:r>
                      <a:r>
                        <a:rPr lang="pl-PL" sz="1200" dirty="0"/>
                        <a:t> Wykładowcy)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074268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Przedsiębiorcy</a:t>
                      </a:r>
                      <a:r>
                        <a:rPr lang="en-US" sz="1200" dirty="0"/>
                        <a:t> (</a:t>
                      </a:r>
                      <a:r>
                        <a:rPr lang="pl-PL" sz="1200" dirty="0"/>
                        <a:t>pracodawcy</a:t>
                      </a:r>
                      <a:r>
                        <a:rPr lang="en-US" sz="1200" dirty="0"/>
                        <a:t>)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437686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Władze uczelni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579080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Władze samorządowe</a:t>
                      </a:r>
                      <a:endParaRPr lang="pl-PL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17643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01C29-C155-518D-29BD-76EB5D2A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0160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46764-0D9D-2C45-AD81-971B46089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795B0B-9F49-7FA0-5935-B573879AF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Hipotezy 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B59562-56ED-7877-264E-32E97D289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58349" cy="4351338"/>
          </a:xfrm>
        </p:spPr>
        <p:txBody>
          <a:bodyPr>
            <a:normAutofit/>
          </a:bodyPr>
          <a:lstStyle/>
          <a:p>
            <a:r>
              <a:rPr lang="en-GB" sz="1900" b="1" dirty="0"/>
              <a:t>H1</a:t>
            </a:r>
            <a:r>
              <a:rPr lang="en-GB" sz="1900" dirty="0"/>
              <a:t>: </a:t>
            </a:r>
            <a:r>
              <a:rPr lang="pl-PL" sz="1900" i="1" dirty="0"/>
              <a:t>Wyniki pomiaru satysfakcji interesariuszy są pozytywnie skorelowane z innymi wynikami jakości usług uczelni</a:t>
            </a:r>
            <a:endParaRPr lang="en-GB" sz="1900" dirty="0"/>
          </a:p>
          <a:p>
            <a:r>
              <a:rPr lang="en-GB" sz="1900" b="1" dirty="0"/>
              <a:t>H2: </a:t>
            </a:r>
            <a:r>
              <a:rPr lang="pl-PL" sz="1900" i="1" dirty="0"/>
              <a:t>Wyniki pomiaru satysfakcji interesariuszy są pozytywnie skorelowane z wartościami Indeksu Wyceny Rynkowej Absolwenta</a:t>
            </a:r>
            <a:endParaRPr lang="en-GB" sz="1900" dirty="0"/>
          </a:p>
          <a:p>
            <a:r>
              <a:rPr lang="en-GB" sz="1900" b="1" dirty="0"/>
              <a:t>H3</a:t>
            </a:r>
            <a:r>
              <a:rPr lang="en-GB" sz="1900" dirty="0"/>
              <a:t>: </a:t>
            </a:r>
            <a:r>
              <a:rPr lang="pl-PL" sz="1900" i="1" dirty="0"/>
              <a:t>Absolwenci publicznych uczelni technicznych są wyżej cenieni na rynku pracy niż absolwenci pozostałych uczelni, a uczelnie techniczne uzyskują wyższe wartości Indeksu Wyceny Rynkowej Absolwenta</a:t>
            </a:r>
          </a:p>
          <a:p>
            <a:r>
              <a:rPr lang="en-GB" sz="2000" b="1" dirty="0"/>
              <a:t>H4:</a:t>
            </a:r>
            <a:r>
              <a:rPr lang="en-GB" sz="2000" i="1" dirty="0"/>
              <a:t> </a:t>
            </a:r>
            <a:r>
              <a:rPr lang="pl-PL" sz="2000" i="1" dirty="0"/>
              <a:t>Wyniki wskaźników IWRA polskich publicznych uczelni technicznych są pozytywnie skorelowane z jakością usług uczelni mierzoną przy pomocy rankingu Perspektywy</a:t>
            </a:r>
            <a:r>
              <a:rPr lang="en-GB" sz="2000" dirty="0"/>
              <a:t> </a:t>
            </a:r>
            <a:endParaRPr lang="pl-PL" sz="2000" dirty="0"/>
          </a:p>
          <a:p>
            <a:r>
              <a:rPr lang="pl-PL" sz="2000" b="1" dirty="0"/>
              <a:t>H5:</a:t>
            </a:r>
            <a:r>
              <a:rPr lang="pl-PL" sz="2000" b="1" i="1" dirty="0"/>
              <a:t> </a:t>
            </a:r>
            <a:r>
              <a:rPr lang="pl-PL" sz="2000" i="1" dirty="0"/>
              <a:t>Wyniki wskaźników IWRA są pozytywnie skorelowane z wynikami oceny prestiżu uczelni</a:t>
            </a:r>
            <a:endParaRPr lang="pl-PL" sz="1900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54839-12CC-82BD-5D35-BABEF3B2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51824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FD048-9FB8-37CA-8312-F051845A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Badania ilościowe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4AD005-1970-BDE9-0A53-0944A3968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2644" cy="2322426"/>
          </a:xfrm>
        </p:spPr>
        <p:txBody>
          <a:bodyPr>
            <a:normAutofit/>
          </a:bodyPr>
          <a:lstStyle/>
          <a:p>
            <a:r>
              <a:rPr lang="pl-PL" sz="2400" dirty="0"/>
              <a:t>Badanie kwestionariuszowe wśród interesariuszy uczelni</a:t>
            </a:r>
          </a:p>
          <a:p>
            <a:pPr lvl="1"/>
            <a:r>
              <a:rPr lang="pl-PL" sz="2000" dirty="0"/>
              <a:t>ankieta internetowa</a:t>
            </a:r>
          </a:p>
          <a:p>
            <a:pPr lvl="1"/>
            <a:r>
              <a:rPr lang="pl-PL" sz="2000" dirty="0"/>
              <a:t>metoda kuli śnieżnej do doboru próby (nielosowa)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06B49-6F9B-ABED-D6D6-67D3575E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9</a:t>
            </a:fld>
            <a:endParaRPr lang="pl-P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1D8AB8-1354-7F41-E307-FF4517C6B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168341"/>
              </p:ext>
            </p:extLst>
          </p:nvPr>
        </p:nvGraphicFramePr>
        <p:xfrm>
          <a:off x="5681749" y="1630864"/>
          <a:ext cx="6510251" cy="25603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305187">
                  <a:extLst>
                    <a:ext uri="{9D8B030D-6E8A-4147-A177-3AD203B41FA5}">
                      <a16:colId xmlns:a16="http://schemas.microsoft.com/office/drawing/2014/main" val="1544714985"/>
                    </a:ext>
                  </a:extLst>
                </a:gridCol>
                <a:gridCol w="1205064">
                  <a:extLst>
                    <a:ext uri="{9D8B030D-6E8A-4147-A177-3AD203B41FA5}">
                      <a16:colId xmlns:a16="http://schemas.microsoft.com/office/drawing/2014/main" val="2045383070"/>
                    </a:ext>
                  </a:extLst>
                </a:gridCol>
              </a:tblGrid>
              <a:tr h="289367">
                <a:tc>
                  <a:txBody>
                    <a:bodyPr/>
                    <a:lstStyle/>
                    <a:p>
                      <a:r>
                        <a:rPr lang="pl-PL" sz="1400" b="1" u="none" strike="noStrike" baseline="0" dirty="0">
                          <a:solidFill>
                            <a:schemeClr val="bg1"/>
                          </a:solidFill>
                        </a:rPr>
                        <a:t>Kategoria kwalifikacji odpowiedzi </a:t>
                      </a:r>
                      <a:endParaRPr lang="pl-PL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1" u="none" strike="noStrike" baseline="0" dirty="0">
                          <a:solidFill>
                            <a:schemeClr val="bg1"/>
                          </a:solidFill>
                        </a:rPr>
                        <a:t>Wartość</a:t>
                      </a:r>
                      <a:endParaRPr lang="pl-PL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062032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Liczba rozpoczętych ankiet 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259</a:t>
                      </a:r>
                      <a:endParaRPr lang="pl-P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21006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Liczba zakończonych ankiet 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138</a:t>
                      </a:r>
                      <a:endParaRPr lang="pl-P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117995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Proporcja liczby ankiet zakończonych do liczby ankiet rozpoczętych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53,28%</a:t>
                      </a:r>
                      <a:endParaRPr lang="pl-P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376698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Liczba respondentów ankiet rozpoczętych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249</a:t>
                      </a:r>
                      <a:endParaRPr lang="pl-P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248589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Liczba respondentów ankiet zakończonych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133</a:t>
                      </a:r>
                      <a:endParaRPr lang="pl-P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532239"/>
                  </a:ext>
                </a:extLst>
              </a:tr>
              <a:tr h="491925">
                <a:tc>
                  <a:txBody>
                    <a:bodyPr/>
                    <a:lstStyle/>
                    <a:p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Proporcja liczby respondentów ankiet zakończonych do liczby </a:t>
                      </a:r>
                      <a:b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</a:br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respondentów ankiet rozpoczętych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53,41%</a:t>
                      </a:r>
                      <a:endParaRPr lang="pl-P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6088"/>
                  </a:ext>
                </a:extLst>
              </a:tr>
            </a:tbl>
          </a:graphicData>
        </a:graphic>
      </p:graphicFrame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254C17DD-9A1B-28AB-FAAA-C4F2BE023378}"/>
              </a:ext>
            </a:extLst>
          </p:cNvPr>
          <p:cNvSpPr txBox="1">
            <a:spLocks/>
          </p:cNvSpPr>
          <p:nvPr/>
        </p:nvSpPr>
        <p:spPr>
          <a:xfrm>
            <a:off x="838199" y="4327842"/>
            <a:ext cx="10515599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400" dirty="0"/>
              <a:t>Analizy ilościowe:</a:t>
            </a:r>
          </a:p>
          <a:p>
            <a:pPr lvl="1"/>
            <a:r>
              <a:rPr lang="pl-PL" sz="2000" dirty="0"/>
              <a:t>Baza danych ELA (Ekonomiczne Losy Absolwentów) – dane z ZUS i POL-on</a:t>
            </a:r>
          </a:p>
          <a:p>
            <a:pPr lvl="1"/>
            <a:r>
              <a:rPr lang="pl-PL" sz="2000" dirty="0"/>
              <a:t>Wyniki rankingów (Perspektywy, </a:t>
            </a:r>
            <a:r>
              <a:rPr lang="pl-PL" sz="2000" dirty="0" err="1"/>
              <a:t>Webometrics</a:t>
            </a:r>
            <a:r>
              <a:rPr lang="pl-PL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556228"/>
      </p:ext>
    </p:extLst>
  </p:cSld>
  <p:clrMapOvr>
    <a:masterClrMapping/>
  </p:clrMapOvr>
</p:sld>
</file>

<file path=ppt/theme/theme1.xml><?xml version="1.0" encoding="utf-8"?>
<a:theme xmlns:a="http://schemas.openxmlformats.org/drawingml/2006/main" name="PrezentacjaDoktorat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Doktorat" id="{03DCC6B5-56FC-4C66-BE4B-0DA88A1E4869}" vid="{01F318E3-63AE-4CE6-A1E5-8F7DC2440B87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3843</TotalTime>
  <Words>3008</Words>
  <Application>Microsoft Office PowerPoint</Application>
  <PresentationFormat>Widescreen</PresentationFormat>
  <Paragraphs>338</Paragraphs>
  <Slides>27</Slides>
  <Notes>14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CIDFont+F1</vt:lpstr>
      <vt:lpstr>CIDFont+F3</vt:lpstr>
      <vt:lpstr>PrezentacjaDoktorat</vt:lpstr>
      <vt:lpstr>Pomiar satysfakcji interesariuszy w doskonaleniu systemu zarządzania jakością uczelni technicznych w Polsce</vt:lpstr>
      <vt:lpstr>Istotne współcześnie koncepcje</vt:lpstr>
      <vt:lpstr>Teoria zarządzania jakością</vt:lpstr>
      <vt:lpstr>Teorie interesariuszy </vt:lpstr>
      <vt:lpstr>Problem badawczy i cele pracy</vt:lpstr>
      <vt:lpstr>Pytania badawcze</vt:lpstr>
      <vt:lpstr>Wywiady </vt:lpstr>
      <vt:lpstr>Hipotezy </vt:lpstr>
      <vt:lpstr>Badania ilościowe</vt:lpstr>
      <vt:lpstr>Ważniejsze wnioski z badań</vt:lpstr>
      <vt:lpstr>Proponowane narzędzie - SSDQM</vt:lpstr>
      <vt:lpstr>Zestaw wskaźników wspierających implementację SSDQM na uczelni technicznej</vt:lpstr>
      <vt:lpstr>Proponowane dalsze kierunki badań</vt:lpstr>
      <vt:lpstr>Podsumowanie</vt:lpstr>
      <vt:lpstr>Literatura</vt:lpstr>
      <vt:lpstr>PowerPoint Presentation</vt:lpstr>
      <vt:lpstr>SSDQM szczegółowy 1/4</vt:lpstr>
      <vt:lpstr>SSDQM szczegółowy 2/4</vt:lpstr>
      <vt:lpstr>SSDQM szczegółowy 3/4</vt:lpstr>
      <vt:lpstr>SSDQM szczegółowy 4/4</vt:lpstr>
      <vt:lpstr>Podsumowanie weryfikacji hipotez</vt:lpstr>
      <vt:lpstr>Lista uczelni technicznych</vt:lpstr>
      <vt:lpstr>Przykłady MUDA dla działalności naukowej, współpracy z otoczeniem gospodarczy, umiędzynarodowienia</vt:lpstr>
      <vt:lpstr>Wyniki testów U Manna-Whitney’a dla danych z ELA</vt:lpstr>
      <vt:lpstr>Model rys. 30</vt:lpstr>
      <vt:lpstr>Weryfikacja hipotez 1/2</vt:lpstr>
      <vt:lpstr>Weryfikacja hipotez 2/2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Paweł Szefler</dc:creator>
  <cp:lastModifiedBy>Jan Szefler</cp:lastModifiedBy>
  <cp:revision>44</cp:revision>
  <dcterms:created xsi:type="dcterms:W3CDTF">2024-09-06T06:15:37Z</dcterms:created>
  <dcterms:modified xsi:type="dcterms:W3CDTF">2024-12-10T18:17:56Z</dcterms:modified>
</cp:coreProperties>
</file>