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76" r:id="rId2"/>
    <p:sldId id="281" r:id="rId3"/>
    <p:sldId id="262" r:id="rId4"/>
    <p:sldId id="292" r:id="rId5"/>
    <p:sldId id="269" r:id="rId6"/>
    <p:sldId id="289" r:id="rId7"/>
    <p:sldId id="288" r:id="rId8"/>
    <p:sldId id="290" r:id="rId9"/>
    <p:sldId id="270" r:id="rId10"/>
    <p:sldId id="295" r:id="rId11"/>
    <p:sldId id="272" r:id="rId12"/>
    <p:sldId id="273" r:id="rId13"/>
    <p:sldId id="259" r:id="rId14"/>
    <p:sldId id="291" r:id="rId15"/>
    <p:sldId id="261" r:id="rId16"/>
    <p:sldId id="279" r:id="rId17"/>
    <p:sldId id="283" r:id="rId18"/>
    <p:sldId id="284" r:id="rId19"/>
    <p:sldId id="285" r:id="rId20"/>
    <p:sldId id="286" r:id="rId21"/>
    <p:sldId id="271" r:id="rId22"/>
    <p:sldId id="282" r:id="rId23"/>
    <p:sldId id="260" r:id="rId24"/>
    <p:sldId id="287" r:id="rId25"/>
    <p:sldId id="293" r:id="rId26"/>
    <p:sldId id="294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 snapToGrid="0">
      <p:cViewPr varScale="1">
        <p:scale>
          <a:sx n="153" d="100"/>
          <a:sy n="153" d="100"/>
        </p:scale>
        <p:origin x="3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02.12.2024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02.12.2024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Intro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Dlaczego warto zająć się tematem?: uniwersytety są  „silnikiem” rozwoju społecznego, gospodarczego i kulturowego,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pPr algn="l"/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Uczelnie techniczne nadzorowane przez Ministerstwo Edukacji i Nauki plus Politechnika Bydgoska (klasyfikowana przez Ministerstwo jako uczelnia przyrodnicza)</a:t>
            </a:r>
          </a:p>
          <a:p>
            <a:r>
              <a:rPr lang="pl-PL" dirty="0"/>
              <a:t>Uczelnie nadzorowane przez Ministerstwo Infrastruktury: Politechnika Morska w Szczecinie, Uniwersytet Morski w Gdyni</a:t>
            </a:r>
          </a:p>
          <a:p>
            <a:r>
              <a:rPr lang="pl-PL" dirty="0"/>
              <a:t>Nadzorowane przez Ministerstwo Obrony Narodowej: WAT (Wojskowa Akademia Techniczna)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885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AB04-2053-2F9B-73AE-A92FD48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20778-5DC0-9CF0-9D8E-44CAED09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737C8-411A-F7AA-C2EA-3D7DDFEE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5522D-C257-FDC2-2FA4-DDA118FB7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865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45931-A6E2-2590-EAEA-B51CC918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4A534-2457-9728-D20B-AF666CEE2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60E01-C01C-0A23-58D5-BC9FE5B01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3DC4-78B4-8F90-A9EA-718B97177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0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753-ABDC-2864-FAE9-C71DF01D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A1DA-2568-6762-0A10-2FE499F5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8D4DF-E6A7-3706-AC7C-35C73264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01DB-A681-1AF6-A7E6-9A9F156E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5E5-2AEF-0C9A-F549-0C6094F7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81F10-366F-5959-0987-F6C125F31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A50EF-0E74-5EFF-1D7A-DAA915D7F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5800-B4B6-48E8-C742-C61D7C8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4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C0A9-3340-3BA7-A0E0-0E811A49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C20D-AF08-56D9-9EB2-1246729F6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C16E5-5E92-ADBD-16C3-AF10FD6AC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3F1A-E7F9-D59D-C895-E98314CB5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05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51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7F02-D92E-8CE2-2095-85CFC59C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7325-6C4F-0D5A-8DB7-2FE10D06B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7071C-0CD8-6CCB-9CEC-0AC776E15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560C-9451-9697-6797-523885502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0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02.12.2024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02.12.2024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02.12.2024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02.12.2024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02.12.2024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02.12.2024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02.12.2024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02.12.2024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02.12.2024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02.12.2024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02.12.2024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02.12.2024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19.12.2024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2269-FAD9-5B18-90A4-912F7B46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212325-BC55-E779-65B5-DD417C01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Ważniejsze wnioski z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C0BE2-7152-0051-1C58-7AA30D1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Brak reprezentatywności badania satysfakcji interesariuszy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[ograniczenia badania kwestionariuszowego]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wyższe zarobki po 3 latach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 pierwszym roku niższa stopa zatrudnienia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pozycje w rankingach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i="1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H4</a:t>
            </a: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oceny prestiżu</a:t>
            </a:r>
          </a:p>
          <a:p>
            <a:pPr marL="457200" lvl="1" indent="0">
              <a:buNone/>
            </a:pP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H5</a:t>
            </a: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0D05-2F5D-F290-1724-F02AEC2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75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Proponowane narzędzie</a:t>
            </a:r>
            <a:r>
              <a:rPr lang="en-GB" dirty="0"/>
              <a:t>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br>
              <a:rPr lang="pl-PL" sz="2400" b="1" dirty="0"/>
            </a:br>
            <a:r>
              <a:rPr lang="pl-PL" sz="2400" dirty="0"/>
              <a:t>(</a:t>
            </a:r>
            <a:r>
              <a:rPr lang="en-GB" sz="2200" b="1" i="1" dirty="0"/>
              <a:t>S</a:t>
            </a:r>
            <a:r>
              <a:rPr lang="en-GB" sz="2200" i="1" dirty="0"/>
              <a:t>takeholders </a:t>
            </a:r>
            <a:r>
              <a:rPr lang="en-GB" sz="2200" b="1" i="1" dirty="0"/>
              <a:t>S</a:t>
            </a:r>
            <a:r>
              <a:rPr lang="en-GB" sz="2200" i="1" dirty="0"/>
              <a:t>atisfaction </a:t>
            </a:r>
            <a:r>
              <a:rPr lang="en-GB" sz="2200" b="1" i="1" dirty="0"/>
              <a:t>D</a:t>
            </a:r>
            <a:r>
              <a:rPr lang="en-GB" sz="2200" i="1" dirty="0"/>
              <a:t>riven </a:t>
            </a:r>
            <a:r>
              <a:rPr lang="en-GB" sz="2200" b="1" i="1" dirty="0"/>
              <a:t>Q</a:t>
            </a:r>
            <a:r>
              <a:rPr lang="en-GB" sz="2200" i="1" dirty="0"/>
              <a:t>uality </a:t>
            </a:r>
            <a:r>
              <a:rPr lang="en-GB" sz="2200" b="1" i="1" dirty="0"/>
              <a:t>M</a:t>
            </a:r>
            <a:r>
              <a:rPr lang="en-GB" sz="2200" i="1" dirty="0"/>
              <a:t>anagement Model</a:t>
            </a:r>
            <a:r>
              <a:rPr lang="pl-PL" sz="2200" i="1" dirty="0"/>
              <a:t>)</a:t>
            </a:r>
            <a:br>
              <a:rPr lang="en-GB" sz="2200" dirty="0"/>
            </a:br>
            <a:endParaRPr lang="pl-PL" sz="2400" dirty="0"/>
          </a:p>
          <a:p>
            <a:r>
              <a:rPr lang="pl-PL" sz="2400" dirty="0"/>
              <a:t>fundamentem analiza interesariuszy</a:t>
            </a:r>
          </a:p>
          <a:p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  <a:endParaRPr lang="pl-PL" sz="2400" u="sng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</a:t>
            </a:r>
            <a:r>
              <a:rPr lang="pl-PL" sz="2000" dirty="0" err="1"/>
              <a:t>olskiej</a:t>
            </a:r>
            <a:r>
              <a:rPr lang="pl-PL" sz="2000" dirty="0"/>
              <a:t> </a:t>
            </a:r>
            <a:r>
              <a:rPr lang="en-GB" sz="2000" dirty="0"/>
              <a:t>K</a:t>
            </a:r>
            <a:r>
              <a:rPr lang="pl-PL" sz="2000" dirty="0" err="1"/>
              <a:t>omisji</a:t>
            </a:r>
            <a:r>
              <a:rPr lang="pl-PL" sz="2000" dirty="0"/>
              <a:t> </a:t>
            </a:r>
            <a:r>
              <a:rPr lang="en-GB" sz="2000" dirty="0"/>
              <a:t>A</a:t>
            </a:r>
            <a:r>
              <a:rPr lang="pl-PL" sz="2000" dirty="0" err="1"/>
              <a:t>kredytacyjnej</a:t>
            </a:r>
            <a:r>
              <a:rPr lang="pl-PL" sz="2000" dirty="0"/>
              <a:t> (10 kryteriów jakości)</a:t>
            </a:r>
          </a:p>
          <a:p>
            <a:pPr lvl="1"/>
            <a:r>
              <a:rPr lang="en-GB" sz="2000" dirty="0"/>
              <a:t>ISO</a:t>
            </a:r>
            <a:r>
              <a:rPr lang="pl-PL" sz="2000" dirty="0"/>
              <a:t> </a:t>
            </a:r>
            <a:r>
              <a:rPr lang="en-GB" sz="2000" dirty="0"/>
              <a:t>21001:2018</a:t>
            </a:r>
            <a:r>
              <a:rPr lang="pl-PL" sz="2000" dirty="0"/>
              <a:t> (np. jako przygotowanie organizacji)</a:t>
            </a:r>
            <a:endParaRPr lang="en-GB" sz="2000" dirty="0"/>
          </a:p>
          <a:p>
            <a:pPr lvl="1"/>
            <a:endParaRPr lang="en-GB" sz="2000" dirty="0"/>
          </a:p>
          <a:p>
            <a:endParaRPr lang="en-GB" sz="2400" u="sng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implementację SSDQM na uczelni technicznej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82729"/>
              </p:ext>
            </p:extLst>
          </p:nvPr>
        </p:nvGraphicFramePr>
        <p:xfrm>
          <a:off x="540000" y="1656000"/>
          <a:ext cx="11124000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632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Lp.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Nazwa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Opis / komentarz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Zagregowany Indeks Satysfakcji Interesariuszy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 cząstkowe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Indeksy Satysfakcji Interesariuszy obliczane dla każdej z grup interesariuszy osobno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Liczba uprawnień habilitacyjnych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Najsilniej skorelowany z oceną w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Ocena parametryczna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Liczba i poziom uzyskanych ocen parametrycznych w ramach</a:t>
                      </a:r>
                    </a:p>
                    <a:p>
                      <a:r>
                        <a:rPr lang="pl-PL" sz="1400" noProof="0" dirty="0"/>
                        <a:t>różnych dyscyplin nauki w procesie ewaluacji jakości działalności naukowej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Pozycja w rankingu </a:t>
                      </a:r>
                      <a:r>
                        <a:rPr lang="pl-PL" sz="1400" b="1" noProof="0" dirty="0" err="1"/>
                        <a:t>Webometrics</a:t>
                      </a:r>
                      <a:endParaRPr lang="pl-PL" sz="14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niezwykła łatwość monitorowania; publikowany 2 razy do 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skorelowany ze stopą zatrudnienia absolwentów (techn.; 3L)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Uznanie międzynarodowe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z Rankingu Perspektywy; silna korelacja z ogólną oceną rankingową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WOP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Niepublikowany Wskaźnik Oceny Punktowej obliczany na podstawie oceny ważonej szczegółowych parametrów oceny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Poziom zarobków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Stopa zatrudnienia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prestiżu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Ocena na podstawie badania ankietowego wykonywanego wśród kadry akademickiej w Polsce przez Fundację Edukacyjną „Perspektywy” oraz parametru „uznanie międzynarodowe”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14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Proponowane dalsze kierunki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Szersze badania dot. satysfakcji różnych grup interesariuszy uczelni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korelacji pomiędzy wynikami SSI, a innymi miarami wyników uczelni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Badanie skuteczności stosowania SSDQM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wdrożeń w innych rodzajach organizacji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interesariuszocentryzm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), np.: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sektor publiczny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branże silnie regulowane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organizacje o rozbudowanej strukturze interesariuszy</a:t>
            </a:r>
          </a:p>
          <a:p>
            <a:pPr lvl="1"/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9EE0-E927-0FF1-9B86-35A29D8E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4076D-0C70-EFAD-F624-AD1211E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A854-43B2-9FCA-43B0-998121C0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Praca przyczynia się do rozwoju nauk o zarządzaniu i jakości – synteza teorii zarządzania jakością oraz teorii interesariuszy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Cele (poznawczy, utylitarny) osiągnięte</a:t>
            </a:r>
          </a:p>
          <a:p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Zidentyfikowano mierniki pomocne przy wdrażaniu udoskonaleń SZJ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Uwzględniono kontekst specyfiki polskich uczelni technicznych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Silne związki modelu SSDQM z zarządzaniem jakością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4CE1-6E5F-2A62-1B61-7CDFEA7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88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pPr algn="l"/>
            <a:r>
              <a:rPr lang="en-US" dirty="0"/>
              <a:t>Freeman, R. E. (2010). Strategic Management: A stakeholder </a:t>
            </a:r>
            <a:r>
              <a:rPr lang="en-US" dirty="0" err="1"/>
              <a:t>apporach</a:t>
            </a:r>
            <a:r>
              <a:rPr lang="en-US" dirty="0"/>
              <a:t>. Cambridge</a:t>
            </a:r>
            <a:r>
              <a:rPr lang="pl-PL" dirty="0"/>
              <a:t> University Press</a:t>
            </a:r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F82F-B11F-29B8-9E16-D1F23DE9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D2154-D69D-5AA9-A0B5-655C196F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1/4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77668-F81F-1000-6D2E-94C97D9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AC38D-E102-A90E-56E5-CFF4E33D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63941"/>
            <a:ext cx="6727154" cy="53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E5FD-FFE9-DF2B-E9AB-DF665F1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AB3C6-246A-5A22-41C1-21D1376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2/4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56EC0-4523-3700-7EDC-B0D918A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2D84-2542-C273-83F4-F9FBA73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51352"/>
            <a:ext cx="7199920" cy="54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C0CA-6642-3869-CB14-5891903C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1AE95-84DF-D253-0E13-6F3D467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3/4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1EF0A-6EC2-080A-C789-FA2F4C2E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19</a:t>
            </a:fld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A521-74EC-2D5C-67A8-E66218B3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371172"/>
            <a:ext cx="4800104" cy="54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AA11-E039-65BB-26A4-E3A4E0B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4A42-1B92-9784-BC35-5C9D20F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współcześnie koncepcje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B7A1D-900A-B07F-9669-5987791D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3C298A-0337-328D-FCD3-EE3F62913EA5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BC298E-44CC-7CAE-285D-D56AB176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889635-5BA9-6891-5DEB-6C9D858EF2F7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AC23-3475-4523-C972-1623159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60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E10F-81F9-549B-4129-418FC678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DE3C1-1FCA-458F-002B-816D119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4/4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E83DB-4903-E89E-8506-078EBF0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20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A23D-EED4-E5D8-8646-B7A3D480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728000"/>
            <a:ext cx="8438932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</a:t>
            </a:r>
            <a:r>
              <a:rPr lang="pl-PL" dirty="0"/>
              <a:t>1</a:t>
            </a:r>
            <a:r>
              <a:rPr lang="en-GB" dirty="0"/>
              <a:t>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  <a:endParaRPr lang="en-GB" sz="1600" dirty="0"/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skorelowany </a:t>
            </a:r>
            <a:br>
              <a:rPr lang="pl-PL" sz="1600" i="1" dirty="0"/>
            </a:br>
            <a:r>
              <a:rPr lang="pl-PL" sz="1600" i="1" dirty="0"/>
              <a:t>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skorelowany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</a:p>
          <a:p>
            <a:pPr lvl="1"/>
            <a:r>
              <a:rPr lang="en-GB" sz="1600" b="1" dirty="0"/>
              <a:t>H3a</a:t>
            </a:r>
            <a:r>
              <a:rPr lang="en-GB" sz="1600" b="1" dirty="0">
                <a:solidFill>
                  <a:srgbClr val="FF0000"/>
                </a:solidFill>
              </a:rPr>
              <a:t>’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publicznych uczelni technicznych po roku od uzyskania dyplomu jest </a:t>
            </a:r>
            <a:r>
              <a:rPr lang="pl-PL" sz="1600" b="1" i="1" dirty="0">
                <a:solidFill>
                  <a:srgbClr val="FF0000"/>
                </a:solidFill>
              </a:rPr>
              <a:t>niższa</a:t>
            </a:r>
            <a:r>
              <a:rPr lang="pl-PL" sz="1600" i="1" dirty="0"/>
              <a:t> niż stopa zatrudnienia absolwentów pozostałych uczelni w tym samym okresie</a:t>
            </a:r>
            <a:r>
              <a:rPr lang="en-GB" sz="1600" i="1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br>
              <a:rPr lang="pl-PL" sz="1600" dirty="0"/>
            </a:b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1D49-231F-7F5E-F1CF-799CD7A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DB41-724C-C09D-BD4D-B310E3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8C0DF-99F2-47E3-D3F4-7192E22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pl-PL" sz="3200" b="1" dirty="0"/>
          </a:p>
          <a:p>
            <a:pPr lvl="1"/>
            <a:r>
              <a:rPr lang="en-GB" sz="3200" b="1" dirty="0"/>
              <a:t>H3b</a:t>
            </a:r>
            <a:r>
              <a:rPr lang="en-GB" sz="3200" i="1" dirty="0"/>
              <a:t>: </a:t>
            </a:r>
            <a:r>
              <a:rPr lang="pl-PL" sz="3200" i="1" u="sng" dirty="0"/>
              <a:t>Stopa zatrudnienia</a:t>
            </a:r>
            <a:r>
              <a:rPr lang="pl-PL" sz="3200" i="1" dirty="0"/>
              <a:t> wśród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jest wyższa niż stopa zatrudnienia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H3c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H3d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pPr lvl="1"/>
            <a:r>
              <a:rPr lang="en-GB" sz="3200" b="1" dirty="0"/>
              <a:t>H3e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</a:t>
            </a:r>
            <a:r>
              <a:rPr lang="pl-PL" sz="3200" b="1" dirty="0"/>
              <a:t>f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r>
              <a:rPr lang="en-GB" sz="3800" b="1" dirty="0"/>
              <a:t>H4:</a:t>
            </a:r>
            <a:r>
              <a:rPr lang="en-GB" sz="3800" i="1" dirty="0"/>
              <a:t> </a:t>
            </a:r>
            <a:r>
              <a:rPr lang="pl-PL" sz="38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3800" dirty="0"/>
              <a:t>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  <a:p>
            <a:r>
              <a:rPr lang="pl-PL" sz="3800" b="1" dirty="0"/>
              <a:t>H5:</a:t>
            </a:r>
            <a:r>
              <a:rPr lang="pl-PL" sz="3800" b="1" i="1" dirty="0"/>
              <a:t> </a:t>
            </a:r>
            <a:r>
              <a:rPr lang="pl-PL" sz="3800" i="1" dirty="0"/>
              <a:t>Wyniki wskaźników IWRA są pozytywnie skorelowane z wynikami oceny prestiżu uczelni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226D-A1C0-885D-D2CC-651E1EE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969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uczelni technicznych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23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17236-1780-FD20-9CFA-8BAB5B91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85865"/>
              </p:ext>
            </p:extLst>
          </p:nvPr>
        </p:nvGraphicFramePr>
        <p:xfrm>
          <a:off x="540532" y="1379195"/>
          <a:ext cx="10080000" cy="5369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959542645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9464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3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l-PL" sz="1600" dirty="0"/>
                        <a:t>1. Akademia Górniczo-Hutnicza (AGH)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13. Politechnika Poznańska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2. Akademia Techniczno-Humanistyczna w Bielsku-Białej (obecnie Uniwersytet Bielsko-Bialski)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14. Politechnika Rzeszowska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3. Politechnika Białostocka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15. Politechnika Śląska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72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4. Politechnika Bydgoska (dawniej Uniwersytet Technologiczno-Przyrodniczy)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16. Politechnika Świętokrzyska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16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5. Politechnika Częstochowska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17. Politechnika Warszawska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34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6. Politechnika Gdańska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18. Politechnika Wrocławska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7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7. Politechnika Koszalińska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19. Uniwersytet Morski w Gdyni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8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8. Politechnika Krakowska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20. Uniwersytet Technologiczno-Humanistyczny </a:t>
                      </a:r>
                      <a:br>
                        <a:rPr lang="pl-PL" sz="1600" dirty="0"/>
                      </a:br>
                      <a:r>
                        <a:rPr lang="pl-PL" sz="1600" dirty="0"/>
                        <a:t>w Radomiu (obecnie Uniwersytet Radomski)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9. Politechnika Lubelska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21. Wojskowa Akademia Techniczna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10. Politechnika Łódzka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22. Zachodniopomorski Uniwersytet Technologiczny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11. Politechnika Morska w Szczecinie (dawniej Akademia Morska)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12. Politechnika Opolska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F4A3-B714-750A-55F7-D07D1657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6A6B9-5287-75AA-A291-755B0122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Przykłady MUDA dla działalności naukowej, współpracy z otoczeniem gospodarczy, umiędzynarodowienia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079AD-68E2-E939-A5F6-39C8CB1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24</a:t>
            </a:fld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4DD2D-8086-9288-245E-16A44FD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18269"/>
              </p:ext>
            </p:extLst>
          </p:nvPr>
        </p:nvGraphicFramePr>
        <p:xfrm>
          <a:off x="729718" y="2013482"/>
          <a:ext cx="10107949" cy="439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1203265383"/>
                    </a:ext>
                  </a:extLst>
                </a:gridCol>
                <a:gridCol w="2763240">
                  <a:extLst>
                    <a:ext uri="{9D8B030D-6E8A-4147-A177-3AD203B41FA5}">
                      <a16:colId xmlns:a16="http://schemas.microsoft.com/office/drawing/2014/main" val="1423675002"/>
                    </a:ext>
                  </a:extLst>
                </a:gridCol>
                <a:gridCol w="2666854">
                  <a:extLst>
                    <a:ext uri="{9D8B030D-6E8A-4147-A177-3AD203B41FA5}">
                      <a16:colId xmlns:a16="http://schemas.microsoft.com/office/drawing/2014/main" val="96020671"/>
                    </a:ext>
                  </a:extLst>
                </a:gridCol>
                <a:gridCol w="2625855">
                  <a:extLst>
                    <a:ext uri="{9D8B030D-6E8A-4147-A177-3AD203B41FA5}">
                      <a16:colId xmlns:a16="http://schemas.microsoft.com/office/drawing/2014/main" val="1618127580"/>
                    </a:ext>
                  </a:extLst>
                </a:gridCol>
              </a:tblGrid>
              <a:tr h="918608">
                <a:tc>
                  <a:txBody>
                    <a:bodyPr/>
                    <a:lstStyle/>
                    <a:p>
                      <a:r>
                        <a:rPr lang="pl-PL" dirty="0"/>
                        <a:t>Rodzaj MUDA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Działalność naukowa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Współpraca z otoczeniem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Umiędzynarodowienie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1. Nadprodukcja (</a:t>
                      </a:r>
                      <a:r>
                        <a:rPr lang="pl-PL" sz="1200" dirty="0" err="1"/>
                        <a:t>Overproduction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1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2. Zapasy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9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3. Braki / naprawa (</a:t>
                      </a:r>
                      <a:r>
                        <a:rPr lang="pl-PL" sz="1200" dirty="0" err="1"/>
                        <a:t>Defects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5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4. Zbędny ruch (Motion)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5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5. Zbędne przetwarzanie (</a:t>
                      </a:r>
                      <a:r>
                        <a:rPr lang="pl-PL" sz="1200" dirty="0" err="1"/>
                        <a:t>Overprocessing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6. Oczekiwanie (</a:t>
                      </a:r>
                      <a:r>
                        <a:rPr lang="pl-PL" sz="1200" dirty="0" err="1"/>
                        <a:t>Waiting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6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7. Transport (</a:t>
                      </a:r>
                      <a:r>
                        <a:rPr lang="pl-PL" sz="1200" dirty="0" err="1"/>
                        <a:t>Transportation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9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*8. Niewykorzystany potencjał pracowników (</a:t>
                      </a:r>
                      <a:r>
                        <a:rPr lang="pl-PL" sz="1200" dirty="0" err="1"/>
                        <a:t>Untapped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human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potential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24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2543-8AB0-F564-DC6F-5FD50A28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EF059-4177-0ACD-0BF2-8092DE54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testów U </a:t>
            </a:r>
            <a:r>
              <a:rPr lang="pl-PL" dirty="0" err="1"/>
              <a:t>Manna-Whitney’a</a:t>
            </a:r>
            <a:r>
              <a:rPr lang="pl-PL" dirty="0"/>
              <a:t> dla danych z ELA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B9B99F-491C-18FF-6925-AACF8A4F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Zarobki 3R: 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2573 przy N=441; Z = -3,4941; p = 0,0002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3637; Z = -1,6681; p = 0,0476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2615; Z = -3,4221; p = 0,0003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2338; Z = -3,8974;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2361; Z = -3,8579; p = 0,0001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zatrudnienia_1R: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2019; Z = -4,4448;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B67F-56C8-0BD4-2AE2-5B1547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539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6724-324F-C976-1656-1155A0222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C85389-38ED-E69A-F285-DA681CF2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rys. 30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AA1A73-95DE-4F91-43B8-0B5EA392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5FC62-4A40-D3B3-3DA7-B84C179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26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342CC-98F0-B2BC-5071-04E4A6FE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3" y="2045400"/>
            <a:ext cx="9832393" cy="2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16" y="2135545"/>
            <a:ext cx="7301168" cy="3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49FA-9DBE-AB02-35B7-0AAA6C4F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E76CF-143A-F327-7494-80647C2B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Teorie interesariuszy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9B0153-9658-E370-BA5F-D71E4C85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181818"/>
                </a:solidFill>
                <a:latin typeface="+mn-lt"/>
              </a:rPr>
              <a:t>interesariusz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 – „</a:t>
            </a:r>
            <a:r>
              <a:rPr lang="pl-PL" sz="2400" dirty="0">
                <a:solidFill>
                  <a:srgbClr val="181818"/>
                </a:solidFill>
                <a:latin typeface="+mn-lt"/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”</a:t>
            </a:r>
            <a:endParaRPr lang="pl-PL" sz="2100" dirty="0">
              <a:solidFill>
                <a:srgbClr val="181818"/>
              </a:solidFill>
              <a:latin typeface="+mn-lt"/>
            </a:endParaRPr>
          </a:p>
          <a:p>
            <a:pPr algn="l"/>
            <a:r>
              <a:rPr lang="pl-PL" sz="2400" b="0" i="0" u="none" strike="noStrike" baseline="0" dirty="0">
                <a:latin typeface="+mn-lt"/>
              </a:rPr>
              <a:t>zarządzanie interesariuszami: 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umiejętność analizy interesariuszy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wdrażanie wniosków z analizy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postawa „służenia interesariuszom” 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por. 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Freeman (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2010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)</a:t>
            </a:r>
            <a:endParaRPr lang="pl-PL" dirty="0">
              <a:solidFill>
                <a:srgbClr val="181818"/>
              </a:solidFill>
              <a:latin typeface="+mn-lt"/>
            </a:endParaRPr>
          </a:p>
          <a:p>
            <a:endParaRPr lang="pl-PL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  <a:endParaRPr lang="pl-PL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luka – brak narzędzia doskonalenia SZJ uwzględniającego zarządzanie interesariuszy i kontekst polskich uczelni technicznych</a:t>
            </a:r>
            <a:endParaRPr lang="en-GB" sz="2400" dirty="0">
              <a:solidFill>
                <a:srgbClr val="181818"/>
              </a:solidFill>
            </a:endParaRP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094F-112C-9C7D-FF75-73A30DE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8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badawczy i cele pracy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Problem badawczy:</a:t>
            </a:r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rozwiązania w zakresie pomiaru oraz wskaźników satysfakcji interesariuszy mogą skutecznie wspierać doskonalenie systemów zarządzania jakością w uczelniach technicznych w Polsce? </a:t>
            </a:r>
            <a:endParaRPr lang="pl-PL" sz="2000" b="1" dirty="0"/>
          </a:p>
          <a:p>
            <a:r>
              <a:rPr lang="pl-PL" b="1" dirty="0"/>
              <a:t>Cel poznawczy</a:t>
            </a:r>
            <a:r>
              <a:rPr lang="en-GB" b="1" dirty="0"/>
              <a:t>: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Identyfikacja skutecznych z perspektywy doskonalenia systemu zarządzania jakością metod pomiaru i analizy poziomu satysfakcji interesariuszy jako miernika jakości </a:t>
            </a:r>
            <a:endParaRPr lang="en-GB" b="1" i="1" dirty="0"/>
          </a:p>
          <a:p>
            <a:r>
              <a:rPr lang="pl-PL" b="1" dirty="0"/>
              <a:t>Cel utylitarny</a:t>
            </a:r>
            <a:r>
              <a:rPr lang="en-GB" b="1" dirty="0"/>
              <a:t>: 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Opracowanie metody doskonalenia systemu zarządzania jakością uczelni, dostosowanego do specyfiki polskich uczelni technicznych, z wykorzystaniem pomiaru satysfakcji różnych grup interesariuszy jako jednego z mierników efektów działania uczelni 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2C7F5-E4EF-BDD3-83D3-F72315A4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79411-668D-900C-8F13-F555F87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badawcze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74C2-84CB-6169-25A3-842CDA8A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interesariusze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P3: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wyniki uzyskują najlepsze uczelnie techniczne w Polsce, w ramach różnych miar efektów działań?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P4: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Czy usługi publicznych uczelni technicznych są oceniane wyżej niż usługi pozostałych polskich uczelni?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3EEA-4380-FBB8-BE7B-959A060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2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C57A-FA31-88CA-D683-A3D8E650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5A75B-260B-B78C-2AD3-76214A7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Wywiady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4AC1F-C01F-62BA-40A5-03F9350B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Badanie jakościowe</a:t>
            </a:r>
            <a:r>
              <a:rPr lang="en-GB" dirty="0"/>
              <a:t>: 33 </a:t>
            </a:r>
            <a:r>
              <a:rPr lang="pl-PL" dirty="0"/>
              <a:t>respondentów z</a:t>
            </a:r>
            <a:r>
              <a:rPr lang="en-GB" dirty="0"/>
              <a:t> 8 </a:t>
            </a:r>
            <a:r>
              <a:rPr lang="pl-PL" dirty="0"/>
              <a:t>wybranych</a:t>
            </a:r>
            <a:r>
              <a:rPr lang="en-GB" dirty="0"/>
              <a:t> </a:t>
            </a:r>
            <a:r>
              <a:rPr lang="pl-PL" dirty="0"/>
              <a:t>grup</a:t>
            </a:r>
            <a:r>
              <a:rPr lang="en-GB" dirty="0"/>
              <a:t> </a:t>
            </a:r>
            <a:r>
              <a:rPr lang="pl-PL" dirty="0"/>
              <a:t>interesariuszy</a:t>
            </a:r>
            <a:endParaRPr lang="en-GB" dirty="0"/>
          </a:p>
          <a:p>
            <a:r>
              <a:rPr lang="pl-PL" dirty="0"/>
              <a:t>Dobór celowy</a:t>
            </a:r>
          </a:p>
          <a:p>
            <a:r>
              <a:rPr lang="pl-PL" dirty="0"/>
              <a:t>Wybrane spostrzeżenia:</a:t>
            </a:r>
          </a:p>
          <a:p>
            <a:pPr lvl="1"/>
            <a:r>
              <a:rPr lang="pl-PL" dirty="0"/>
              <a:t>różnice w opiniach o celu istnienia uczelni</a:t>
            </a:r>
          </a:p>
          <a:p>
            <a:pPr lvl="1"/>
            <a:r>
              <a:rPr lang="pl-PL" dirty="0"/>
              <a:t>opinia o większej wartości absolwentów uczelni technicznych</a:t>
            </a:r>
          </a:p>
          <a:p>
            <a:pPr lvl="1"/>
            <a:r>
              <a:rPr lang="pl-PL" dirty="0"/>
              <a:t>opinia o tym, że uczelnie znane uważane są za lepsze</a:t>
            </a:r>
          </a:p>
          <a:p>
            <a:pPr lvl="1"/>
            <a:r>
              <a:rPr lang="pl-PL" dirty="0"/>
              <a:t>opinia o tym, że studenci są najistotniejszymi interesariuszami uczelni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110609-88ED-AD86-4638-D686B1845E88}"/>
              </a:ext>
            </a:extLst>
          </p:cNvPr>
          <p:cNvGraphicFramePr>
            <a:graphicFrameLocks noGrp="1"/>
          </p:cNvGraphicFramePr>
          <p:nvPr/>
        </p:nvGraphicFramePr>
        <p:xfrm>
          <a:off x="9936000" y="900000"/>
          <a:ext cx="2268000" cy="265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Interesariusze - respondenci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Studenci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Absolwenci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Rodzice (opiekunowie)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administracyjni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akademiccy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Badacze </a:t>
                      </a:r>
                      <a:r>
                        <a:rPr lang="en-US" sz="1200" dirty="0"/>
                        <a:t>/</a:t>
                      </a:r>
                      <a:r>
                        <a:rPr lang="pl-PL" sz="1200" dirty="0"/>
                        <a:t> Wykładowcy)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Przedsiębiorcy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pracodawcy</a:t>
                      </a:r>
                      <a:r>
                        <a:rPr lang="en-US" sz="1200" dirty="0"/>
                        <a:t>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uczelni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samorządowe</a:t>
                      </a:r>
                      <a:endParaRPr lang="pl-PL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01C29-C155-518D-29BD-76EB5D2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6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6764-0D9D-2C45-AD81-971B4608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95B0B-9F49-7FA0-5935-B573879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Hipotezy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59562-56ED-7877-264E-32E97D28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endParaRPr lang="en-GB" sz="1900" dirty="0"/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</a:p>
          <a:p>
            <a:r>
              <a:rPr lang="en-GB" sz="2000" b="1" dirty="0"/>
              <a:t>H4:</a:t>
            </a:r>
            <a:r>
              <a:rPr lang="en-GB" sz="2000" i="1" dirty="0"/>
              <a:t> </a:t>
            </a:r>
            <a:r>
              <a:rPr lang="pl-PL" sz="20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2000" dirty="0"/>
              <a:t> </a:t>
            </a:r>
            <a:endParaRPr lang="pl-PL" sz="2000" dirty="0"/>
          </a:p>
          <a:p>
            <a:r>
              <a:rPr lang="pl-PL" sz="2000" b="1" dirty="0"/>
              <a:t>H5:</a:t>
            </a:r>
            <a:r>
              <a:rPr lang="pl-PL" sz="2000" b="1" i="1" dirty="0"/>
              <a:t> </a:t>
            </a:r>
            <a:r>
              <a:rPr lang="pl-PL" sz="2000" i="1" dirty="0"/>
              <a:t>Wyniki wskaźników IWRA są pozytywnie skorelowane z wynikami oceny prestiżu uczelni</a:t>
            </a:r>
            <a:endParaRPr lang="pl-PL" sz="19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4839-12CC-82BD-5D35-BABEF3B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18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ilościowe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2322426"/>
          </a:xfrm>
        </p:spPr>
        <p:txBody>
          <a:bodyPr>
            <a:normAutofit/>
          </a:bodyPr>
          <a:lstStyle/>
          <a:p>
            <a:r>
              <a:rPr lang="pl-PL" sz="2400" dirty="0"/>
              <a:t>Badanie kwestionariuszowe wśród interesariuszy uczelni</a:t>
            </a:r>
          </a:p>
          <a:p>
            <a:pPr lvl="1"/>
            <a:r>
              <a:rPr lang="pl-PL" sz="2000" dirty="0"/>
              <a:t>ankieta internetowa</a:t>
            </a:r>
          </a:p>
          <a:p>
            <a:pPr lvl="1"/>
            <a:r>
              <a:rPr lang="pl-PL" sz="2000" dirty="0"/>
              <a:t>metoda kuli śnieżnej do doboru próby (nielosowa)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8AB8-1354-7F41-E307-FF4517C6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68341"/>
              </p:ext>
            </p:extLst>
          </p:nvPr>
        </p:nvGraphicFramePr>
        <p:xfrm>
          <a:off x="5681749" y="1630864"/>
          <a:ext cx="6510251" cy="2560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05187">
                  <a:extLst>
                    <a:ext uri="{9D8B030D-6E8A-4147-A177-3AD203B41FA5}">
                      <a16:colId xmlns:a16="http://schemas.microsoft.com/office/drawing/2014/main" val="1544714985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val="2045383070"/>
                    </a:ext>
                  </a:extLst>
                </a:gridCol>
              </a:tblGrid>
              <a:tr h="289367">
                <a:tc>
                  <a:txBody>
                    <a:bodyPr/>
                    <a:lstStyle/>
                    <a:p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Kategoria kwalifikacji odpowiedzi 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Wartość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203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rozpoczętych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259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zakończonych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138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1799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ankiet zakończonych do liczby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53,28%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7669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4858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zakończonych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133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32239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respondentów ankiet zakończonych do liczby </a:t>
                      </a:r>
                      <a:b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53,41%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088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54C17DD-9A1B-28AB-FAAA-C4F2BE023378}"/>
              </a:ext>
            </a:extLst>
          </p:cNvPr>
          <p:cNvSpPr txBox="1">
            <a:spLocks/>
          </p:cNvSpPr>
          <p:nvPr/>
        </p:nvSpPr>
        <p:spPr>
          <a:xfrm>
            <a:off x="838199" y="4327842"/>
            <a:ext cx="1051559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Analizy ilościowe:</a:t>
            </a:r>
          </a:p>
          <a:p>
            <a:pPr lvl="1"/>
            <a:r>
              <a:rPr lang="pl-PL" sz="2000" dirty="0"/>
              <a:t>Baza danych ELA (Ekonomiczne Losy Absolwentów) – dane z ZUS i POL-on</a:t>
            </a:r>
          </a:p>
          <a:p>
            <a:pPr lvl="1"/>
            <a:r>
              <a:rPr lang="pl-PL" sz="2000" dirty="0"/>
              <a:t>Wyniki rankingów (Perspektywy, </a:t>
            </a:r>
            <a:r>
              <a:rPr lang="pl-PL" sz="2000" dirty="0" err="1"/>
              <a:t>Webomotrics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3219</TotalTime>
  <Words>2572</Words>
  <Application>Microsoft Office PowerPoint</Application>
  <PresentationFormat>Widescreen</PresentationFormat>
  <Paragraphs>282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Istotne współcześnie koncepcje</vt:lpstr>
      <vt:lpstr>Teoria zarządzania jakością</vt:lpstr>
      <vt:lpstr>Teorie interesariuszy </vt:lpstr>
      <vt:lpstr>Problem badawczy i cele pracy</vt:lpstr>
      <vt:lpstr>Pytania badawcze</vt:lpstr>
      <vt:lpstr>Wywiady </vt:lpstr>
      <vt:lpstr>Hipotezy </vt:lpstr>
      <vt:lpstr>Badania ilościowe</vt:lpstr>
      <vt:lpstr>Ważniejsze wnioski z badań</vt:lpstr>
      <vt:lpstr>Proponowane narzędzie - SSDQM</vt:lpstr>
      <vt:lpstr>Zestaw wskaźników wspierających implementację SSDQM na uczelni technicznej</vt:lpstr>
      <vt:lpstr>Proponowane dalsze kierunki badań</vt:lpstr>
      <vt:lpstr>Podsumowanie</vt:lpstr>
      <vt:lpstr>Literatura</vt:lpstr>
      <vt:lpstr>PowerPoint Presentation</vt:lpstr>
      <vt:lpstr>SSDQM szczegółowy 1/4</vt:lpstr>
      <vt:lpstr>SSDQM szczegółowy 2/4</vt:lpstr>
      <vt:lpstr>SSDQM szczegółowy 3/4</vt:lpstr>
      <vt:lpstr>SSDQM szczegółowy 4/4</vt:lpstr>
      <vt:lpstr>Weryfikacja hipotez 1/2</vt:lpstr>
      <vt:lpstr>Weryfikacja hipotez 2/2</vt:lpstr>
      <vt:lpstr>Lista uczelni technicznych</vt:lpstr>
      <vt:lpstr>Przykłady MUDA dla działalności naukowej, współpracy z otoczeniem gospodarczy, umiędzynarodowienia</vt:lpstr>
      <vt:lpstr>Wyniki testów U Manna-Whitney’a dla danych z ELA</vt:lpstr>
      <vt:lpstr>Model rys.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Szefler</cp:lastModifiedBy>
  <cp:revision>38</cp:revision>
  <dcterms:created xsi:type="dcterms:W3CDTF">2024-09-06T06:15:37Z</dcterms:created>
  <dcterms:modified xsi:type="dcterms:W3CDTF">2024-12-02T20:54:23Z</dcterms:modified>
</cp:coreProperties>
</file>