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74" r:id="rId4"/>
    <p:sldId id="257" r:id="rId5"/>
    <p:sldId id="258" r:id="rId6"/>
    <p:sldId id="262" r:id="rId7"/>
    <p:sldId id="264" r:id="rId8"/>
    <p:sldId id="265" r:id="rId9"/>
    <p:sldId id="267" r:id="rId10"/>
    <p:sldId id="268" r:id="rId11"/>
    <p:sldId id="269" r:id="rId12"/>
    <p:sldId id="270" r:id="rId13"/>
    <p:sldId id="271" r:id="rId14"/>
    <p:sldId id="272" r:id="rId15"/>
    <p:sldId id="273" r:id="rId16"/>
    <p:sldId id="259" r:id="rId17"/>
    <p:sldId id="261" r:id="rId18"/>
    <p:sldId id="266" r:id="rId1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294"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31221-F8E4-4014-8698-73F505210C60}" type="datetimeFigureOut">
              <a:rPr lang="pl-PL" smtClean="0"/>
              <a:t>18.09.2024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655DE-FF30-4D5D-A50E-CFE6AC1E1D06}" type="slidenum">
              <a:rPr lang="pl-PL" smtClean="0"/>
              <a:t>‹#›</a:t>
            </a:fld>
            <a:endParaRPr lang="pl-PL"/>
          </a:p>
        </p:txBody>
      </p:sp>
    </p:spTree>
    <p:extLst>
      <p:ext uri="{BB962C8B-B14F-4D97-AF65-F5344CB8AC3E}">
        <p14:creationId xmlns:p14="http://schemas.microsoft.com/office/powerpoint/2010/main" val="133934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Ad. 3. </a:t>
            </a:r>
            <a:r>
              <a:rPr lang="en-US" dirty="0"/>
              <a:t>Number of rights for awarding the degree</a:t>
            </a:r>
            <a:r>
              <a:rPr lang="pl-PL" dirty="0"/>
              <a:t> of </a:t>
            </a:r>
            <a:r>
              <a:rPr lang="pl-PL" dirty="0" err="1"/>
              <a:t>doctor</a:t>
            </a:r>
            <a:r>
              <a:rPr lang="pl-PL" dirty="0"/>
              <a:t> </a:t>
            </a:r>
            <a:r>
              <a:rPr lang="pl-PL" dirty="0" err="1"/>
              <a:t>habilitus</a:t>
            </a:r>
            <a:endParaRPr lang="pl-PL" dirty="0"/>
          </a:p>
        </p:txBody>
      </p:sp>
      <p:sp>
        <p:nvSpPr>
          <p:cNvPr id="4" name="Symbol zastępczy numeru slajdu 3"/>
          <p:cNvSpPr>
            <a:spLocks noGrp="1"/>
          </p:cNvSpPr>
          <p:nvPr>
            <p:ph type="sldNum" sz="quarter" idx="5"/>
          </p:nvPr>
        </p:nvSpPr>
        <p:spPr/>
        <p:txBody>
          <a:bodyPr/>
          <a:lstStyle/>
          <a:p>
            <a:fld id="{95B655DE-FF30-4D5D-A50E-CFE6AC1E1D06}" type="slidenum">
              <a:rPr lang="pl-PL" smtClean="0"/>
              <a:t>15</a:t>
            </a:fld>
            <a:endParaRPr lang="pl-PL"/>
          </a:p>
        </p:txBody>
      </p:sp>
    </p:spTree>
    <p:extLst>
      <p:ext uri="{BB962C8B-B14F-4D97-AF65-F5344CB8AC3E}">
        <p14:creationId xmlns:p14="http://schemas.microsoft.com/office/powerpoint/2010/main" val="399955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41E694-2710-DC70-AA0B-4C28B299034C}"/>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7AB01FE5-8F8F-0DB7-1ECC-5EE73454C4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D7C0CAD3-795D-063D-FA5B-9906B732836E}"/>
              </a:ext>
            </a:extLst>
          </p:cNvPr>
          <p:cNvSpPr>
            <a:spLocks noGrp="1"/>
          </p:cNvSpPr>
          <p:nvPr>
            <p:ph type="dt" sz="half" idx="10"/>
          </p:nvPr>
        </p:nvSpPr>
        <p:spPr/>
        <p:txBody>
          <a:bodyPr/>
          <a:lstStyle/>
          <a:p>
            <a:fld id="{70917C1B-C20C-4376-AFC4-F5CC3CD2B15E}" type="datetimeFigureOut">
              <a:rPr lang="pl-PL" smtClean="0"/>
              <a:t>18.09.2024</a:t>
            </a:fld>
            <a:endParaRPr lang="pl-PL"/>
          </a:p>
        </p:txBody>
      </p:sp>
      <p:sp>
        <p:nvSpPr>
          <p:cNvPr id="5" name="Symbol zastępczy stopki 4">
            <a:extLst>
              <a:ext uri="{FF2B5EF4-FFF2-40B4-BE49-F238E27FC236}">
                <a16:creationId xmlns:a16="http://schemas.microsoft.com/office/drawing/2014/main" id="{3D7C33F6-E414-7164-B185-D5897F9389BA}"/>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2775EE83-6C96-117D-25D0-83AB1D8F1BC5}"/>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314372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E2864CF-6415-3C6F-154C-6FAA81035910}"/>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BC88A7EA-6470-2884-E80D-942F1E423A99}"/>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08F0408-AD79-CD39-4B59-383C3A2F0141}"/>
              </a:ext>
            </a:extLst>
          </p:cNvPr>
          <p:cNvSpPr>
            <a:spLocks noGrp="1"/>
          </p:cNvSpPr>
          <p:nvPr>
            <p:ph type="dt" sz="half" idx="10"/>
          </p:nvPr>
        </p:nvSpPr>
        <p:spPr/>
        <p:txBody>
          <a:bodyPr/>
          <a:lstStyle/>
          <a:p>
            <a:fld id="{70917C1B-C20C-4376-AFC4-F5CC3CD2B15E}" type="datetimeFigureOut">
              <a:rPr lang="pl-PL" smtClean="0"/>
              <a:t>18.09.2024</a:t>
            </a:fld>
            <a:endParaRPr lang="pl-PL"/>
          </a:p>
        </p:txBody>
      </p:sp>
      <p:sp>
        <p:nvSpPr>
          <p:cNvPr id="5" name="Symbol zastępczy stopki 4">
            <a:extLst>
              <a:ext uri="{FF2B5EF4-FFF2-40B4-BE49-F238E27FC236}">
                <a16:creationId xmlns:a16="http://schemas.microsoft.com/office/drawing/2014/main" id="{8A65E4D3-B85B-9620-829B-5F31903BEC4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72F47B7-77B6-AB4C-E3D1-CBDA9348045D}"/>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2347086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59B8AF65-E0EA-121C-433A-3C51CD8C3F8D}"/>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B962C26D-E3AD-E249-1AFD-F7E28C4FCE95}"/>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6D10DC6-3932-5213-7DF0-58158F88569A}"/>
              </a:ext>
            </a:extLst>
          </p:cNvPr>
          <p:cNvSpPr>
            <a:spLocks noGrp="1"/>
          </p:cNvSpPr>
          <p:nvPr>
            <p:ph type="dt" sz="half" idx="10"/>
          </p:nvPr>
        </p:nvSpPr>
        <p:spPr/>
        <p:txBody>
          <a:bodyPr/>
          <a:lstStyle/>
          <a:p>
            <a:fld id="{70917C1B-C20C-4376-AFC4-F5CC3CD2B15E}" type="datetimeFigureOut">
              <a:rPr lang="pl-PL" smtClean="0"/>
              <a:t>18.09.2024</a:t>
            </a:fld>
            <a:endParaRPr lang="pl-PL"/>
          </a:p>
        </p:txBody>
      </p:sp>
      <p:sp>
        <p:nvSpPr>
          <p:cNvPr id="5" name="Symbol zastępczy stopki 4">
            <a:extLst>
              <a:ext uri="{FF2B5EF4-FFF2-40B4-BE49-F238E27FC236}">
                <a16:creationId xmlns:a16="http://schemas.microsoft.com/office/drawing/2014/main" id="{D4AB1BC6-51F2-CF63-9DC9-E0FBC8007C1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3F8AB48-97AF-7B65-E7E6-B7DD3036191F}"/>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404618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9869BEB-8675-6127-D69D-7E3305B5A0DD}"/>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C28CE976-2BB5-5094-27A2-7E4E8AAE4A7D}"/>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AD664DE-B4F8-2F78-06B8-88716C3416A1}"/>
              </a:ext>
            </a:extLst>
          </p:cNvPr>
          <p:cNvSpPr>
            <a:spLocks noGrp="1"/>
          </p:cNvSpPr>
          <p:nvPr>
            <p:ph type="dt" sz="half" idx="10"/>
          </p:nvPr>
        </p:nvSpPr>
        <p:spPr/>
        <p:txBody>
          <a:bodyPr/>
          <a:lstStyle/>
          <a:p>
            <a:fld id="{70917C1B-C20C-4376-AFC4-F5CC3CD2B15E}" type="datetimeFigureOut">
              <a:rPr lang="pl-PL" smtClean="0"/>
              <a:t>18.09.2024</a:t>
            </a:fld>
            <a:endParaRPr lang="pl-PL"/>
          </a:p>
        </p:txBody>
      </p:sp>
      <p:sp>
        <p:nvSpPr>
          <p:cNvPr id="5" name="Symbol zastępczy stopki 4">
            <a:extLst>
              <a:ext uri="{FF2B5EF4-FFF2-40B4-BE49-F238E27FC236}">
                <a16:creationId xmlns:a16="http://schemas.microsoft.com/office/drawing/2014/main" id="{FF3638B3-B44D-71D4-E038-8E47680539E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233A1D5-2EF8-2213-7071-2D3CF6E6A2EE}"/>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364047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543898-FB18-3778-640D-97EA06F7E6FE}"/>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4356E99A-378B-AAF0-05BE-E796E10E7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B313CC89-FC40-F723-0714-CBFD16A2C695}"/>
              </a:ext>
            </a:extLst>
          </p:cNvPr>
          <p:cNvSpPr>
            <a:spLocks noGrp="1"/>
          </p:cNvSpPr>
          <p:nvPr>
            <p:ph type="dt" sz="half" idx="10"/>
          </p:nvPr>
        </p:nvSpPr>
        <p:spPr/>
        <p:txBody>
          <a:bodyPr/>
          <a:lstStyle/>
          <a:p>
            <a:fld id="{70917C1B-C20C-4376-AFC4-F5CC3CD2B15E}" type="datetimeFigureOut">
              <a:rPr lang="pl-PL" smtClean="0"/>
              <a:t>18.09.2024</a:t>
            </a:fld>
            <a:endParaRPr lang="pl-PL"/>
          </a:p>
        </p:txBody>
      </p:sp>
      <p:sp>
        <p:nvSpPr>
          <p:cNvPr id="5" name="Symbol zastępczy stopki 4">
            <a:extLst>
              <a:ext uri="{FF2B5EF4-FFF2-40B4-BE49-F238E27FC236}">
                <a16:creationId xmlns:a16="http://schemas.microsoft.com/office/drawing/2014/main" id="{66E4DC45-3793-16DB-EB42-8004102548F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F13B5448-4169-0D78-C0EB-60FEFF69E6D5}"/>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11690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5C9C6F1-4D8A-C5BE-183C-9BDECD373E0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15E89BCF-C4D5-5083-2CF9-E76B3B10C9B3}"/>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8502A009-8DBF-4E9E-1996-450FC9112701}"/>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7649A601-D281-CE22-9ABB-B32751848191}"/>
              </a:ext>
            </a:extLst>
          </p:cNvPr>
          <p:cNvSpPr>
            <a:spLocks noGrp="1"/>
          </p:cNvSpPr>
          <p:nvPr>
            <p:ph type="dt" sz="half" idx="10"/>
          </p:nvPr>
        </p:nvSpPr>
        <p:spPr/>
        <p:txBody>
          <a:bodyPr/>
          <a:lstStyle/>
          <a:p>
            <a:fld id="{70917C1B-C20C-4376-AFC4-F5CC3CD2B15E}" type="datetimeFigureOut">
              <a:rPr lang="pl-PL" smtClean="0"/>
              <a:t>18.09.2024</a:t>
            </a:fld>
            <a:endParaRPr lang="pl-PL"/>
          </a:p>
        </p:txBody>
      </p:sp>
      <p:sp>
        <p:nvSpPr>
          <p:cNvPr id="6" name="Symbol zastępczy stopki 5">
            <a:extLst>
              <a:ext uri="{FF2B5EF4-FFF2-40B4-BE49-F238E27FC236}">
                <a16:creationId xmlns:a16="http://schemas.microsoft.com/office/drawing/2014/main" id="{77E23703-4411-3366-AEAA-E2D567FD43F9}"/>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6CCF723-4BD4-F792-B3E6-E4BCC23F7CDC}"/>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692407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F9BE3-1A7A-3F29-93BC-DDF03845F142}"/>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65EBE2AE-0A06-8AA1-BAE3-101D778E82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37451D39-E75D-BFBF-39F8-1E6C6220B493}"/>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04CB4574-A8FD-733A-12BB-EB1AB2FAB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70012007-1553-99D3-F36D-1C2BF29D95CD}"/>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F375FB15-9B36-FAB1-EFE1-15AF72C655B9}"/>
              </a:ext>
            </a:extLst>
          </p:cNvPr>
          <p:cNvSpPr>
            <a:spLocks noGrp="1"/>
          </p:cNvSpPr>
          <p:nvPr>
            <p:ph type="dt" sz="half" idx="10"/>
          </p:nvPr>
        </p:nvSpPr>
        <p:spPr/>
        <p:txBody>
          <a:bodyPr/>
          <a:lstStyle/>
          <a:p>
            <a:fld id="{70917C1B-C20C-4376-AFC4-F5CC3CD2B15E}" type="datetimeFigureOut">
              <a:rPr lang="pl-PL" smtClean="0"/>
              <a:t>18.09.2024</a:t>
            </a:fld>
            <a:endParaRPr lang="pl-PL"/>
          </a:p>
        </p:txBody>
      </p:sp>
      <p:sp>
        <p:nvSpPr>
          <p:cNvPr id="8" name="Symbol zastępczy stopki 7">
            <a:extLst>
              <a:ext uri="{FF2B5EF4-FFF2-40B4-BE49-F238E27FC236}">
                <a16:creationId xmlns:a16="http://schemas.microsoft.com/office/drawing/2014/main" id="{E1778F47-D2B8-25DF-A8F7-D3821FBA4F7D}"/>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8A86CAC6-0317-66E8-C21D-2B3D8BE468A7}"/>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177232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47FDD4-53BC-0499-48C0-154E20F220D9}"/>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10DDEB75-05E5-D8DF-A406-EF5A88593547}"/>
              </a:ext>
            </a:extLst>
          </p:cNvPr>
          <p:cNvSpPr>
            <a:spLocks noGrp="1"/>
          </p:cNvSpPr>
          <p:nvPr>
            <p:ph type="dt" sz="half" idx="10"/>
          </p:nvPr>
        </p:nvSpPr>
        <p:spPr/>
        <p:txBody>
          <a:bodyPr/>
          <a:lstStyle/>
          <a:p>
            <a:fld id="{70917C1B-C20C-4376-AFC4-F5CC3CD2B15E}" type="datetimeFigureOut">
              <a:rPr lang="pl-PL" smtClean="0"/>
              <a:t>18.09.2024</a:t>
            </a:fld>
            <a:endParaRPr lang="pl-PL"/>
          </a:p>
        </p:txBody>
      </p:sp>
      <p:sp>
        <p:nvSpPr>
          <p:cNvPr id="4" name="Symbol zastępczy stopki 3">
            <a:extLst>
              <a:ext uri="{FF2B5EF4-FFF2-40B4-BE49-F238E27FC236}">
                <a16:creationId xmlns:a16="http://schemas.microsoft.com/office/drawing/2014/main" id="{E98E4CC4-BD6E-F287-570B-81BF2F9B7FD1}"/>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CB11CCA6-72FC-9106-4660-B9E57498D6EF}"/>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266061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8AB074DC-1C64-7403-23F6-8B72F2328B8A}"/>
              </a:ext>
            </a:extLst>
          </p:cNvPr>
          <p:cNvSpPr>
            <a:spLocks noGrp="1"/>
          </p:cNvSpPr>
          <p:nvPr>
            <p:ph type="dt" sz="half" idx="10"/>
          </p:nvPr>
        </p:nvSpPr>
        <p:spPr/>
        <p:txBody>
          <a:bodyPr/>
          <a:lstStyle/>
          <a:p>
            <a:fld id="{70917C1B-C20C-4376-AFC4-F5CC3CD2B15E}" type="datetimeFigureOut">
              <a:rPr lang="pl-PL" smtClean="0"/>
              <a:t>18.09.2024</a:t>
            </a:fld>
            <a:endParaRPr lang="pl-PL"/>
          </a:p>
        </p:txBody>
      </p:sp>
      <p:sp>
        <p:nvSpPr>
          <p:cNvPr id="3" name="Symbol zastępczy stopki 2">
            <a:extLst>
              <a:ext uri="{FF2B5EF4-FFF2-40B4-BE49-F238E27FC236}">
                <a16:creationId xmlns:a16="http://schemas.microsoft.com/office/drawing/2014/main" id="{581A3F8A-F06A-A128-6CAA-56320B8B0152}"/>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074F0F96-69A6-864D-047F-A1E6024B3472}"/>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314325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6184CE5-422A-F08F-9A7D-3280F84C6DD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9F235C73-348A-F8F6-4649-082C30DE8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06006204-8BC4-766A-4A3E-9C78F14D3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88D535CB-CCDC-158B-11B1-CD9C40F5D012}"/>
              </a:ext>
            </a:extLst>
          </p:cNvPr>
          <p:cNvSpPr>
            <a:spLocks noGrp="1"/>
          </p:cNvSpPr>
          <p:nvPr>
            <p:ph type="dt" sz="half" idx="10"/>
          </p:nvPr>
        </p:nvSpPr>
        <p:spPr/>
        <p:txBody>
          <a:bodyPr/>
          <a:lstStyle/>
          <a:p>
            <a:fld id="{70917C1B-C20C-4376-AFC4-F5CC3CD2B15E}" type="datetimeFigureOut">
              <a:rPr lang="pl-PL" smtClean="0"/>
              <a:t>18.09.2024</a:t>
            </a:fld>
            <a:endParaRPr lang="pl-PL"/>
          </a:p>
        </p:txBody>
      </p:sp>
      <p:sp>
        <p:nvSpPr>
          <p:cNvPr id="6" name="Symbol zastępczy stopki 5">
            <a:extLst>
              <a:ext uri="{FF2B5EF4-FFF2-40B4-BE49-F238E27FC236}">
                <a16:creationId xmlns:a16="http://schemas.microsoft.com/office/drawing/2014/main" id="{43D60152-3D2D-8316-8589-2782702D25EE}"/>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D50A7F0A-AB17-1EB8-D19B-E155D4D237AF}"/>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364352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6E5AF2C-EA42-1807-E930-732D62806E61}"/>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C957C98B-C356-BA7D-7ACA-EA3F693234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63DCD9D9-7414-01EC-1761-94BF71EDD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16D9C4C-2FE2-B6A9-373F-3C67E54AFFCF}"/>
              </a:ext>
            </a:extLst>
          </p:cNvPr>
          <p:cNvSpPr>
            <a:spLocks noGrp="1"/>
          </p:cNvSpPr>
          <p:nvPr>
            <p:ph type="dt" sz="half" idx="10"/>
          </p:nvPr>
        </p:nvSpPr>
        <p:spPr/>
        <p:txBody>
          <a:bodyPr/>
          <a:lstStyle/>
          <a:p>
            <a:fld id="{70917C1B-C20C-4376-AFC4-F5CC3CD2B15E}" type="datetimeFigureOut">
              <a:rPr lang="pl-PL" smtClean="0"/>
              <a:t>18.09.2024</a:t>
            </a:fld>
            <a:endParaRPr lang="pl-PL"/>
          </a:p>
        </p:txBody>
      </p:sp>
      <p:sp>
        <p:nvSpPr>
          <p:cNvPr id="6" name="Symbol zastępczy stopki 5">
            <a:extLst>
              <a:ext uri="{FF2B5EF4-FFF2-40B4-BE49-F238E27FC236}">
                <a16:creationId xmlns:a16="http://schemas.microsoft.com/office/drawing/2014/main" id="{D6EF7CD6-F4D9-B36C-6630-877DF75F7469}"/>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5AE4303-5956-8AB8-78EE-3538567DE866}"/>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180533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6FCB6DAD-8BDA-D1E7-A03F-18CF4B80B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1C332C8A-D840-37BF-9134-1085EB86D2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C6BF104-03BF-E560-A454-80E28292A3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917C1B-C20C-4376-AFC4-F5CC3CD2B15E}" type="datetimeFigureOut">
              <a:rPr lang="pl-PL" smtClean="0"/>
              <a:t>18.09.2024</a:t>
            </a:fld>
            <a:endParaRPr lang="pl-PL"/>
          </a:p>
        </p:txBody>
      </p:sp>
      <p:sp>
        <p:nvSpPr>
          <p:cNvPr id="5" name="Symbol zastępczy stopki 4">
            <a:extLst>
              <a:ext uri="{FF2B5EF4-FFF2-40B4-BE49-F238E27FC236}">
                <a16:creationId xmlns:a16="http://schemas.microsoft.com/office/drawing/2014/main" id="{890B8007-B8F6-90CD-43F0-85C42CED37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FB81BDAF-84AF-BBDC-17FD-6B9CB05406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9AAA0-29FB-4B62-AB65-7094BA6E939A}" type="slidenum">
              <a:rPr lang="pl-PL" smtClean="0"/>
              <a:t>‹#›</a:t>
            </a:fld>
            <a:endParaRPr lang="pl-PL"/>
          </a:p>
        </p:txBody>
      </p:sp>
    </p:spTree>
    <p:extLst>
      <p:ext uri="{BB962C8B-B14F-4D97-AF65-F5344CB8AC3E}">
        <p14:creationId xmlns:p14="http://schemas.microsoft.com/office/powerpoint/2010/main" val="2000264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29D7799-A4EF-35D7-4BB8-D11444782D5F}"/>
              </a:ext>
            </a:extLst>
          </p:cNvPr>
          <p:cNvSpPr>
            <a:spLocks noGrp="1"/>
          </p:cNvSpPr>
          <p:nvPr>
            <p:ph type="ctrTitle"/>
          </p:nvPr>
        </p:nvSpPr>
        <p:spPr/>
        <p:txBody>
          <a:bodyPr>
            <a:normAutofit/>
          </a:bodyPr>
          <a:lstStyle/>
          <a:p>
            <a:r>
              <a:rPr lang="en-US" sz="3200" b="0" i="0" u="none" strike="noStrike" baseline="0" dirty="0">
                <a:latin typeface="Calibri" panose="020F0502020204030204" pitchFamily="34" charset="0"/>
                <a:cs typeface="Calibri" panose="020F0502020204030204" pitchFamily="34" charset="0"/>
              </a:rPr>
              <a:t>Stakeholders satisfaction measurement </a:t>
            </a:r>
            <a:br>
              <a:rPr lang="pl-PL" sz="3200" b="0" i="0" u="none" strike="noStrike" baseline="0" dirty="0">
                <a:latin typeface="Calibri" panose="020F0502020204030204" pitchFamily="34" charset="0"/>
                <a:cs typeface="Calibri" panose="020F0502020204030204" pitchFamily="34" charset="0"/>
              </a:rPr>
            </a:br>
            <a:r>
              <a:rPr lang="en-US" sz="3200" b="0" i="0" u="none" strike="noStrike" baseline="0" dirty="0">
                <a:latin typeface="Calibri" panose="020F0502020204030204" pitchFamily="34" charset="0"/>
                <a:cs typeface="Calibri" panose="020F0502020204030204" pitchFamily="34" charset="0"/>
              </a:rPr>
              <a:t>for improvement</a:t>
            </a:r>
            <a:r>
              <a:rPr lang="pl-PL" sz="3200" b="0" i="0" u="none" strike="noStrike" baseline="0" dirty="0">
                <a:latin typeface="Calibri" panose="020F0502020204030204" pitchFamily="34" charset="0"/>
                <a:cs typeface="Calibri" panose="020F0502020204030204" pitchFamily="34" charset="0"/>
              </a:rPr>
              <a:t> </a:t>
            </a:r>
            <a:r>
              <a:rPr lang="en-US" sz="3200" b="0" i="0" u="none" strike="noStrike" baseline="0" dirty="0">
                <a:latin typeface="Calibri" panose="020F0502020204030204" pitchFamily="34" charset="0"/>
                <a:cs typeface="Calibri" panose="020F0502020204030204" pitchFamily="34" charset="0"/>
              </a:rPr>
              <a:t>of quality management system </a:t>
            </a:r>
            <a:br>
              <a:rPr lang="pl-PL" sz="3200" b="0" i="0" u="none" strike="noStrike" baseline="0" dirty="0">
                <a:latin typeface="Calibri" panose="020F0502020204030204" pitchFamily="34" charset="0"/>
                <a:cs typeface="Calibri" panose="020F0502020204030204" pitchFamily="34" charset="0"/>
              </a:rPr>
            </a:br>
            <a:r>
              <a:rPr lang="en-US" sz="3200" b="0" i="0" u="none" strike="noStrike" baseline="0" dirty="0">
                <a:latin typeface="Calibri" panose="020F0502020204030204" pitchFamily="34" charset="0"/>
                <a:cs typeface="Calibri" panose="020F0502020204030204" pitchFamily="34" charset="0"/>
              </a:rPr>
              <a:t>of Polish technical universities</a:t>
            </a:r>
            <a:endParaRPr lang="pl-PL" sz="3200" dirty="0">
              <a:latin typeface="Calibri" panose="020F0502020204030204" pitchFamily="34" charset="0"/>
              <a:cs typeface="Calibri" panose="020F0502020204030204" pitchFamily="34" charset="0"/>
            </a:endParaRPr>
          </a:p>
        </p:txBody>
      </p:sp>
      <p:sp>
        <p:nvSpPr>
          <p:cNvPr id="3" name="Podtytuł 2">
            <a:extLst>
              <a:ext uri="{FF2B5EF4-FFF2-40B4-BE49-F238E27FC236}">
                <a16:creationId xmlns:a16="http://schemas.microsoft.com/office/drawing/2014/main" id="{28DA0633-C169-56F1-BE82-4CE0776C07E2}"/>
              </a:ext>
            </a:extLst>
          </p:cNvPr>
          <p:cNvSpPr>
            <a:spLocks noGrp="1"/>
          </p:cNvSpPr>
          <p:nvPr>
            <p:ph type="subTitle" idx="1"/>
          </p:nvPr>
        </p:nvSpPr>
        <p:spPr>
          <a:xfrm>
            <a:off x="1524000" y="4847358"/>
            <a:ext cx="9144000" cy="410441"/>
          </a:xfrm>
        </p:spPr>
        <p:txBody>
          <a:bodyPr>
            <a:normAutofit/>
          </a:bodyPr>
          <a:lstStyle/>
          <a:p>
            <a:pPr algn="l"/>
            <a:r>
              <a:rPr lang="pl-PL" sz="2000" dirty="0"/>
              <a:t>Jan Paweł Szefler </a:t>
            </a:r>
            <a:r>
              <a:rPr lang="pl-PL" sz="2000" dirty="0" err="1"/>
              <a:t>MSc</a:t>
            </a:r>
            <a:r>
              <a:rPr lang="pl-PL" sz="2000" dirty="0"/>
              <a:t> </a:t>
            </a:r>
            <a:r>
              <a:rPr lang="pl-PL" sz="2000" dirty="0" err="1"/>
              <a:t>Eng</a:t>
            </a:r>
            <a:r>
              <a:rPr lang="pl-PL" sz="2000" dirty="0"/>
              <a:t>.</a:t>
            </a:r>
          </a:p>
        </p:txBody>
      </p:sp>
    </p:spTree>
    <p:extLst>
      <p:ext uri="{BB962C8B-B14F-4D97-AF65-F5344CB8AC3E}">
        <p14:creationId xmlns:p14="http://schemas.microsoft.com/office/powerpoint/2010/main" val="2750831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67EAA3FD-18D3-0427-F62F-7DE28BA03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696" y="2690839"/>
            <a:ext cx="4967420" cy="2026936"/>
          </a:xfrm>
          <a:prstGeom prst="rect">
            <a:avLst/>
          </a:prstGeom>
        </p:spPr>
      </p:pic>
      <p:sp>
        <p:nvSpPr>
          <p:cNvPr id="2" name="Tytuł 1">
            <a:extLst>
              <a:ext uri="{FF2B5EF4-FFF2-40B4-BE49-F238E27FC236}">
                <a16:creationId xmlns:a16="http://schemas.microsoft.com/office/drawing/2014/main" id="{23619B1C-ACF5-E6EC-AB5C-E36EC32066A4}"/>
              </a:ext>
            </a:extLst>
          </p:cNvPr>
          <p:cNvSpPr>
            <a:spLocks noGrp="1"/>
          </p:cNvSpPr>
          <p:nvPr>
            <p:ph type="title"/>
          </p:nvPr>
        </p:nvSpPr>
        <p:spPr/>
        <p:txBody>
          <a:bodyPr/>
          <a:lstStyle/>
          <a:p>
            <a:r>
              <a:rPr lang="en-GB" dirty="0"/>
              <a:t>If not Client then Stakeholder?</a:t>
            </a:r>
          </a:p>
        </p:txBody>
      </p:sp>
      <p:sp>
        <p:nvSpPr>
          <p:cNvPr id="3" name="Symbol zastępczy zawartości 2">
            <a:extLst>
              <a:ext uri="{FF2B5EF4-FFF2-40B4-BE49-F238E27FC236}">
                <a16:creationId xmlns:a16="http://schemas.microsoft.com/office/drawing/2014/main" id="{C504B623-DA54-D1B2-D8C7-1772E1CEC98D}"/>
              </a:ext>
            </a:extLst>
          </p:cNvPr>
          <p:cNvSpPr>
            <a:spLocks noGrp="1"/>
          </p:cNvSpPr>
          <p:nvPr>
            <p:ph idx="1"/>
          </p:nvPr>
        </p:nvSpPr>
        <p:spPr/>
        <p:txBody>
          <a:bodyPr>
            <a:normAutofit lnSpcReduction="10000"/>
          </a:bodyPr>
          <a:lstStyle/>
          <a:p>
            <a:r>
              <a:rPr lang="en-GB" sz="2400" dirty="0">
                <a:solidFill>
                  <a:srgbClr val="181818"/>
                </a:solidFill>
              </a:rPr>
              <a:t>Stakeholders’ theories since 1960’s</a:t>
            </a:r>
          </a:p>
          <a:p>
            <a:r>
              <a:rPr lang="en-GB" sz="2400" dirty="0">
                <a:solidFill>
                  <a:srgbClr val="181818"/>
                </a:solidFill>
              </a:rPr>
              <a:t>Stakeholder – „can affect and can be affected by” </a:t>
            </a:r>
            <a:r>
              <a:rPr lang="en-GB" sz="1800" b="1" dirty="0">
                <a:solidFill>
                  <a:srgbClr val="181818"/>
                </a:solidFill>
              </a:rPr>
              <a:t>Freeman (1984)</a:t>
            </a:r>
          </a:p>
          <a:p>
            <a:r>
              <a:rPr lang="en-GB" sz="2400" b="0" i="0" dirty="0">
                <a:solidFill>
                  <a:srgbClr val="181818"/>
                </a:solidFill>
                <a:effectLst/>
              </a:rPr>
              <a:t>Based on analysis of 474 articles’ abstracts:</a:t>
            </a:r>
          </a:p>
          <a:p>
            <a:r>
              <a:rPr lang="en-GB" sz="2400" dirty="0">
                <a:solidFill>
                  <a:srgbClr val="181818"/>
                </a:solidFill>
              </a:rPr>
              <a:t>Stakeholders’ analysis methods:</a:t>
            </a:r>
          </a:p>
          <a:p>
            <a:pPr lvl="1"/>
            <a:r>
              <a:rPr lang="en-GB" sz="2000" dirty="0">
                <a:solidFill>
                  <a:srgbClr val="181818"/>
                </a:solidFill>
              </a:rPr>
              <a:t>Interest – power chart</a:t>
            </a:r>
          </a:p>
          <a:p>
            <a:pPr lvl="1"/>
            <a:r>
              <a:rPr lang="en-GB" sz="2000" dirty="0">
                <a:solidFill>
                  <a:srgbClr val="181818"/>
                </a:solidFill>
              </a:rPr>
              <a:t>Relations diagrams</a:t>
            </a:r>
          </a:p>
          <a:p>
            <a:pPr lvl="1"/>
            <a:r>
              <a:rPr lang="en-GB" sz="2000" dirty="0">
                <a:solidFill>
                  <a:srgbClr val="181818"/>
                </a:solidFill>
              </a:rPr>
              <a:t>Policy attractiveness vs stakeholder capability grid</a:t>
            </a:r>
          </a:p>
          <a:p>
            <a:pPr lvl="1"/>
            <a:r>
              <a:rPr lang="en-GB" sz="2000" dirty="0" err="1">
                <a:solidFill>
                  <a:srgbClr val="181818"/>
                </a:solidFill>
              </a:rPr>
              <a:t>Stakholder</a:t>
            </a:r>
            <a:r>
              <a:rPr lang="en-GB" sz="2000" dirty="0">
                <a:solidFill>
                  <a:srgbClr val="181818"/>
                </a:solidFill>
              </a:rPr>
              <a:t> maps</a:t>
            </a:r>
          </a:p>
          <a:p>
            <a:r>
              <a:rPr lang="en-GB" sz="2400" dirty="0">
                <a:solidFill>
                  <a:srgbClr val="181818"/>
                </a:solidFill>
              </a:rPr>
              <a:t>Management recommendations based on outcomes of analysis</a:t>
            </a:r>
          </a:p>
          <a:p>
            <a:r>
              <a:rPr lang="en-GB" sz="2400" dirty="0">
                <a:solidFill>
                  <a:srgbClr val="181818"/>
                </a:solidFill>
              </a:rPr>
              <a:t>Measuring quality as stakeholders’ satisfaction?</a:t>
            </a:r>
          </a:p>
          <a:p>
            <a:r>
              <a:rPr lang="en-GB" sz="2400" dirty="0">
                <a:solidFill>
                  <a:srgbClr val="181818"/>
                </a:solidFill>
              </a:rPr>
              <a:t>ISO 21001:2018 – lots of references to „interested groups”</a:t>
            </a:r>
          </a:p>
          <a:p>
            <a:pPr lvl="1"/>
            <a:endParaRPr lang="en-GB" sz="2000" dirty="0">
              <a:solidFill>
                <a:srgbClr val="181818"/>
              </a:solidFill>
            </a:endParaRPr>
          </a:p>
          <a:p>
            <a:endParaRPr lang="en-GB" sz="2400" b="0" i="0" dirty="0">
              <a:solidFill>
                <a:srgbClr val="181818"/>
              </a:solidFill>
              <a:effectLst/>
            </a:endParaRPr>
          </a:p>
          <a:p>
            <a:endParaRPr lang="en-GB" sz="2400" dirty="0">
              <a:solidFill>
                <a:srgbClr val="181818"/>
              </a:solidFill>
            </a:endParaRPr>
          </a:p>
          <a:p>
            <a:endParaRPr lang="en-GB" sz="2400" b="0" i="0" dirty="0">
              <a:solidFill>
                <a:srgbClr val="181818"/>
              </a:solidFill>
              <a:effectLst/>
            </a:endParaRPr>
          </a:p>
          <a:p>
            <a:pPr marL="0" indent="0">
              <a:buNone/>
            </a:pPr>
            <a:endParaRPr lang="en-GB" dirty="0"/>
          </a:p>
        </p:txBody>
      </p:sp>
    </p:spTree>
    <p:extLst>
      <p:ext uri="{BB962C8B-B14F-4D97-AF65-F5344CB8AC3E}">
        <p14:creationId xmlns:p14="http://schemas.microsoft.com/office/powerpoint/2010/main" val="3292773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FD048-9FB8-37CA-8312-F051845A7BC3}"/>
              </a:ext>
            </a:extLst>
          </p:cNvPr>
          <p:cNvSpPr>
            <a:spLocks noGrp="1"/>
          </p:cNvSpPr>
          <p:nvPr>
            <p:ph type="title"/>
          </p:nvPr>
        </p:nvSpPr>
        <p:spPr/>
        <p:txBody>
          <a:bodyPr/>
          <a:lstStyle/>
          <a:p>
            <a:r>
              <a:rPr lang="en-GB" dirty="0"/>
              <a:t>Research - questions</a:t>
            </a:r>
          </a:p>
        </p:txBody>
      </p:sp>
      <p:sp>
        <p:nvSpPr>
          <p:cNvPr id="3" name="Symbol zastępczy zawartości 2">
            <a:extLst>
              <a:ext uri="{FF2B5EF4-FFF2-40B4-BE49-F238E27FC236}">
                <a16:creationId xmlns:a16="http://schemas.microsoft.com/office/drawing/2014/main" id="{EE4AD005-1970-BDE9-0A53-0944A39687D5}"/>
              </a:ext>
            </a:extLst>
          </p:cNvPr>
          <p:cNvSpPr>
            <a:spLocks noGrp="1"/>
          </p:cNvSpPr>
          <p:nvPr>
            <p:ph idx="1"/>
          </p:nvPr>
        </p:nvSpPr>
        <p:spPr/>
        <p:txBody>
          <a:bodyPr/>
          <a:lstStyle/>
          <a:p>
            <a:r>
              <a:rPr lang="en-GB" b="1" dirty="0"/>
              <a:t>Q1</a:t>
            </a:r>
            <a:r>
              <a:rPr lang="en-GB" dirty="0"/>
              <a:t>: </a:t>
            </a:r>
            <a:r>
              <a:rPr lang="en-GB" i="1" dirty="0"/>
              <a:t>how different stakeholders perceive the aim </a:t>
            </a:r>
            <a:br>
              <a:rPr lang="en-GB" i="1" dirty="0"/>
            </a:br>
            <a:r>
              <a:rPr lang="en-GB" i="1" dirty="0"/>
              <a:t>of universities’ existence</a:t>
            </a:r>
          </a:p>
          <a:p>
            <a:r>
              <a:rPr lang="en-GB" b="1" dirty="0"/>
              <a:t>Q2: </a:t>
            </a:r>
            <a:r>
              <a:rPr lang="en-GB" i="1" dirty="0"/>
              <a:t>how different stakeholders perceive the importance </a:t>
            </a:r>
            <a:br>
              <a:rPr lang="en-GB" i="1" dirty="0"/>
            </a:br>
            <a:r>
              <a:rPr lang="en-GB" i="1" dirty="0"/>
              <a:t>of different stakeholders’ groups</a:t>
            </a:r>
          </a:p>
          <a:p>
            <a:r>
              <a:rPr lang="en-GB" dirty="0"/>
              <a:t>Qualitative research: 33 respondents of interviews from 8 chosen (</a:t>
            </a:r>
            <a:r>
              <a:rPr lang="en-GB" b="1" dirty="0"/>
              <a:t>↑</a:t>
            </a:r>
            <a:r>
              <a:rPr lang="en-GB" dirty="0"/>
              <a:t>) groups of </a:t>
            </a:r>
            <a:r>
              <a:rPr lang="en-GB" dirty="0" err="1"/>
              <a:t>stakholders</a:t>
            </a:r>
            <a:endParaRPr lang="en-GB" dirty="0"/>
          </a:p>
          <a:p>
            <a:r>
              <a:rPr lang="en-GB" dirty="0"/>
              <a:t>Who is the most important</a:t>
            </a:r>
            <a:br>
              <a:rPr lang="en-GB" dirty="0"/>
            </a:br>
            <a:r>
              <a:rPr lang="en-GB" dirty="0" err="1"/>
              <a:t>stakholder</a:t>
            </a:r>
            <a:r>
              <a:rPr lang="en-GB" dirty="0"/>
              <a:t>?</a:t>
            </a:r>
          </a:p>
        </p:txBody>
      </p:sp>
      <p:graphicFrame>
        <p:nvGraphicFramePr>
          <p:cNvPr id="4" name="Tabela 3">
            <a:extLst>
              <a:ext uri="{FF2B5EF4-FFF2-40B4-BE49-F238E27FC236}">
                <a16:creationId xmlns:a16="http://schemas.microsoft.com/office/drawing/2014/main" id="{A7E3645C-BBA2-5858-7740-5D8EDFD53343}"/>
              </a:ext>
            </a:extLst>
          </p:cNvPr>
          <p:cNvGraphicFramePr>
            <a:graphicFrameLocks noGrp="1"/>
          </p:cNvGraphicFramePr>
          <p:nvPr>
            <p:extLst>
              <p:ext uri="{D42A27DB-BD31-4B8C-83A1-F6EECF244321}">
                <p14:modId xmlns:p14="http://schemas.microsoft.com/office/powerpoint/2010/main" val="1940780628"/>
              </p:ext>
            </p:extLst>
          </p:nvPr>
        </p:nvGraphicFramePr>
        <p:xfrm>
          <a:off x="9537420" y="879544"/>
          <a:ext cx="2628000" cy="2468880"/>
        </p:xfrm>
        <a:graphic>
          <a:graphicData uri="http://schemas.openxmlformats.org/drawingml/2006/table">
            <a:tbl>
              <a:tblPr firstRow="1" bandRow="1">
                <a:tableStyleId>{5C22544A-7EE6-4342-B048-85BDC9FD1C3A}</a:tableStyleId>
              </a:tblPr>
              <a:tblGrid>
                <a:gridCol w="2628000">
                  <a:extLst>
                    <a:ext uri="{9D8B030D-6E8A-4147-A177-3AD203B41FA5}">
                      <a16:colId xmlns:a16="http://schemas.microsoft.com/office/drawing/2014/main" val="2777251045"/>
                    </a:ext>
                  </a:extLst>
                </a:gridCol>
              </a:tblGrid>
              <a:tr h="272000">
                <a:tc>
                  <a:txBody>
                    <a:bodyPr/>
                    <a:lstStyle/>
                    <a:p>
                      <a:r>
                        <a:rPr lang="pl-PL" sz="1200" dirty="0" err="1"/>
                        <a:t>Stakeholders</a:t>
                      </a:r>
                      <a:r>
                        <a:rPr lang="pl-PL" sz="1200" dirty="0"/>
                        <a:t> - </a:t>
                      </a:r>
                      <a:r>
                        <a:rPr lang="pl-PL" sz="1200" dirty="0" err="1"/>
                        <a:t>respondents</a:t>
                      </a:r>
                      <a:endParaRPr lang="pl-PL" sz="1200" dirty="0"/>
                    </a:p>
                  </a:txBody>
                  <a:tcPr/>
                </a:tc>
                <a:extLst>
                  <a:ext uri="{0D108BD9-81ED-4DB2-BD59-A6C34878D82A}">
                    <a16:rowId xmlns:a16="http://schemas.microsoft.com/office/drawing/2014/main" val="2806250783"/>
                  </a:ext>
                </a:extLst>
              </a:tr>
              <a:tr h="272000">
                <a:tc>
                  <a:txBody>
                    <a:bodyPr/>
                    <a:lstStyle/>
                    <a:p>
                      <a:r>
                        <a:rPr lang="en-US" sz="1200" dirty="0"/>
                        <a:t>Students</a:t>
                      </a:r>
                      <a:endParaRPr lang="pl-PL" sz="1200" dirty="0"/>
                    </a:p>
                  </a:txBody>
                  <a:tcPr/>
                </a:tc>
                <a:extLst>
                  <a:ext uri="{0D108BD9-81ED-4DB2-BD59-A6C34878D82A}">
                    <a16:rowId xmlns:a16="http://schemas.microsoft.com/office/drawing/2014/main" val="996521361"/>
                  </a:ext>
                </a:extLst>
              </a:tr>
              <a:tr h="272000">
                <a:tc>
                  <a:txBody>
                    <a:bodyPr/>
                    <a:lstStyle/>
                    <a:p>
                      <a:r>
                        <a:rPr lang="en-US" sz="1200" dirty="0"/>
                        <a:t>Alumni</a:t>
                      </a:r>
                      <a:endParaRPr lang="pl-PL" sz="1200" dirty="0"/>
                    </a:p>
                  </a:txBody>
                  <a:tcPr/>
                </a:tc>
                <a:extLst>
                  <a:ext uri="{0D108BD9-81ED-4DB2-BD59-A6C34878D82A}">
                    <a16:rowId xmlns:a16="http://schemas.microsoft.com/office/drawing/2014/main" val="2883881332"/>
                  </a:ext>
                </a:extLst>
              </a:tr>
              <a:tr h="272000">
                <a:tc>
                  <a:txBody>
                    <a:bodyPr/>
                    <a:lstStyle/>
                    <a:p>
                      <a:r>
                        <a:rPr lang="en-US" sz="1200" dirty="0"/>
                        <a:t>Parents (Guardians)</a:t>
                      </a:r>
                      <a:endParaRPr lang="pl-PL" sz="1200" dirty="0"/>
                    </a:p>
                  </a:txBody>
                  <a:tcPr/>
                </a:tc>
                <a:extLst>
                  <a:ext uri="{0D108BD9-81ED-4DB2-BD59-A6C34878D82A}">
                    <a16:rowId xmlns:a16="http://schemas.microsoft.com/office/drawing/2014/main" val="1632416095"/>
                  </a:ext>
                </a:extLst>
              </a:tr>
              <a:tr h="272000">
                <a:tc>
                  <a:txBody>
                    <a:bodyPr/>
                    <a:lstStyle/>
                    <a:p>
                      <a:r>
                        <a:rPr lang="en-US" sz="1200" dirty="0"/>
                        <a:t>Administrative Staff</a:t>
                      </a:r>
                      <a:endParaRPr lang="pl-PL" sz="1200" dirty="0"/>
                    </a:p>
                  </a:txBody>
                  <a:tcPr/>
                </a:tc>
                <a:extLst>
                  <a:ext uri="{0D108BD9-81ED-4DB2-BD59-A6C34878D82A}">
                    <a16:rowId xmlns:a16="http://schemas.microsoft.com/office/drawing/2014/main" val="423091227"/>
                  </a:ext>
                </a:extLst>
              </a:tr>
              <a:tr h="272000">
                <a:tc>
                  <a:txBody>
                    <a:bodyPr/>
                    <a:lstStyle/>
                    <a:p>
                      <a:r>
                        <a:rPr lang="en-US" sz="1200" dirty="0"/>
                        <a:t>Academic Staff (Researchers/Lecturers</a:t>
                      </a:r>
                      <a:r>
                        <a:rPr lang="pl-PL" sz="1200" dirty="0"/>
                        <a:t>)</a:t>
                      </a:r>
                    </a:p>
                  </a:txBody>
                  <a:tcPr/>
                </a:tc>
                <a:extLst>
                  <a:ext uri="{0D108BD9-81ED-4DB2-BD59-A6C34878D82A}">
                    <a16:rowId xmlns:a16="http://schemas.microsoft.com/office/drawing/2014/main" val="1415074268"/>
                  </a:ext>
                </a:extLst>
              </a:tr>
              <a:tr h="272000">
                <a:tc>
                  <a:txBody>
                    <a:bodyPr/>
                    <a:lstStyle/>
                    <a:p>
                      <a:r>
                        <a:rPr lang="en-US" sz="1200" dirty="0"/>
                        <a:t>Entrepreneurs (Employers)</a:t>
                      </a:r>
                      <a:endParaRPr lang="pl-PL" sz="1200" dirty="0"/>
                    </a:p>
                  </a:txBody>
                  <a:tcPr/>
                </a:tc>
                <a:extLst>
                  <a:ext uri="{0D108BD9-81ED-4DB2-BD59-A6C34878D82A}">
                    <a16:rowId xmlns:a16="http://schemas.microsoft.com/office/drawing/2014/main" val="477437686"/>
                  </a:ext>
                </a:extLst>
              </a:tr>
              <a:tr h="272000">
                <a:tc>
                  <a:txBody>
                    <a:bodyPr/>
                    <a:lstStyle/>
                    <a:p>
                      <a:r>
                        <a:rPr lang="en-US" sz="1200" dirty="0"/>
                        <a:t>University Authorities</a:t>
                      </a:r>
                      <a:endParaRPr lang="pl-PL" sz="1200" dirty="0"/>
                    </a:p>
                  </a:txBody>
                  <a:tcPr/>
                </a:tc>
                <a:extLst>
                  <a:ext uri="{0D108BD9-81ED-4DB2-BD59-A6C34878D82A}">
                    <a16:rowId xmlns:a16="http://schemas.microsoft.com/office/drawing/2014/main" val="1495579080"/>
                  </a:ext>
                </a:extLst>
              </a:tr>
              <a:tr h="272000">
                <a:tc>
                  <a:txBody>
                    <a:bodyPr/>
                    <a:lstStyle/>
                    <a:p>
                      <a:r>
                        <a:rPr lang="en-US" sz="1200" dirty="0"/>
                        <a:t>Local </a:t>
                      </a:r>
                      <a:r>
                        <a:rPr lang="pl-PL" sz="1200" dirty="0"/>
                        <a:t>&amp; </a:t>
                      </a:r>
                      <a:r>
                        <a:rPr lang="en-US" sz="1200" dirty="0"/>
                        <a:t>Government </a:t>
                      </a:r>
                      <a:r>
                        <a:rPr lang="en-US" sz="1200" dirty="0" err="1"/>
                        <a:t>Authoritie</a:t>
                      </a:r>
                      <a:r>
                        <a:rPr lang="pl-PL" sz="1200" dirty="0"/>
                        <a:t>s</a:t>
                      </a:r>
                    </a:p>
                  </a:txBody>
                  <a:tcPr/>
                </a:tc>
                <a:extLst>
                  <a:ext uri="{0D108BD9-81ED-4DB2-BD59-A6C34878D82A}">
                    <a16:rowId xmlns:a16="http://schemas.microsoft.com/office/drawing/2014/main" val="3391176430"/>
                  </a:ext>
                </a:extLst>
              </a:tr>
            </a:tbl>
          </a:graphicData>
        </a:graphic>
      </p:graphicFrame>
      <p:pic>
        <p:nvPicPr>
          <p:cNvPr id="6" name="Obraz 5">
            <a:extLst>
              <a:ext uri="{FF2B5EF4-FFF2-40B4-BE49-F238E27FC236}">
                <a16:creationId xmlns:a16="http://schemas.microsoft.com/office/drawing/2014/main" id="{7D521D14-9540-E01F-6B53-DE9293B7C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083" y="4092787"/>
            <a:ext cx="6816918" cy="2765214"/>
          </a:xfrm>
          <a:prstGeom prst="rect">
            <a:avLst/>
          </a:prstGeom>
        </p:spPr>
      </p:pic>
    </p:spTree>
    <p:extLst>
      <p:ext uri="{BB962C8B-B14F-4D97-AF65-F5344CB8AC3E}">
        <p14:creationId xmlns:p14="http://schemas.microsoft.com/office/powerpoint/2010/main" val="3473138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FD048-9FB8-37CA-8312-F051845A7BC3}"/>
              </a:ext>
            </a:extLst>
          </p:cNvPr>
          <p:cNvSpPr>
            <a:spLocks noGrp="1"/>
          </p:cNvSpPr>
          <p:nvPr>
            <p:ph type="title"/>
          </p:nvPr>
        </p:nvSpPr>
        <p:spPr/>
        <p:txBody>
          <a:bodyPr/>
          <a:lstStyle/>
          <a:p>
            <a:r>
              <a:rPr lang="en-GB" dirty="0"/>
              <a:t>Research – hypothesis</a:t>
            </a:r>
            <a:r>
              <a:rPr lang="pl-PL" dirty="0"/>
              <a:t> </a:t>
            </a:r>
            <a:r>
              <a:rPr lang="pl-PL" dirty="0" err="1"/>
              <a:t>verification</a:t>
            </a:r>
            <a:r>
              <a:rPr lang="pl-PL" dirty="0"/>
              <a:t> 1/2</a:t>
            </a:r>
            <a:endParaRPr lang="en-GB" dirty="0"/>
          </a:p>
        </p:txBody>
      </p:sp>
      <p:sp>
        <p:nvSpPr>
          <p:cNvPr id="3" name="Symbol zastępczy zawartości 2">
            <a:extLst>
              <a:ext uri="{FF2B5EF4-FFF2-40B4-BE49-F238E27FC236}">
                <a16:creationId xmlns:a16="http://schemas.microsoft.com/office/drawing/2014/main" id="{EE4AD005-1970-BDE9-0A53-0944A39687D5}"/>
              </a:ext>
            </a:extLst>
          </p:cNvPr>
          <p:cNvSpPr>
            <a:spLocks noGrp="1"/>
          </p:cNvSpPr>
          <p:nvPr>
            <p:ph idx="1"/>
          </p:nvPr>
        </p:nvSpPr>
        <p:spPr/>
        <p:txBody>
          <a:bodyPr>
            <a:normAutofit fontScale="92500" lnSpcReduction="10000"/>
          </a:bodyPr>
          <a:lstStyle/>
          <a:p>
            <a:r>
              <a:rPr lang="en-GB" b="1" dirty="0"/>
              <a:t>H1</a:t>
            </a:r>
            <a:r>
              <a:rPr lang="en-GB" dirty="0"/>
              <a:t>: </a:t>
            </a:r>
            <a:r>
              <a:rPr lang="en-GB" i="1" dirty="0"/>
              <a:t>there is positive correlation between stakeholders’ satisfaction and other measures of quality of universities’ services </a:t>
            </a:r>
            <a:r>
              <a:rPr lang="en-GB" b="1" i="1" dirty="0"/>
              <a:t>→</a:t>
            </a:r>
            <a:r>
              <a:rPr lang="en-GB" i="1" dirty="0"/>
              <a:t> </a:t>
            </a:r>
            <a:r>
              <a:rPr lang="en-GB" dirty="0"/>
              <a:t>Not confirmed</a:t>
            </a:r>
          </a:p>
          <a:p>
            <a:r>
              <a:rPr lang="en-GB" b="1" dirty="0"/>
              <a:t>H2: </a:t>
            </a:r>
            <a:r>
              <a:rPr lang="en-GB" i="1" dirty="0"/>
              <a:t>there is a positive correlation between stakeholders’ satisfaction and graduates’ market performance index (earnings, employment – named </a:t>
            </a:r>
            <a:r>
              <a:rPr lang="en-GB" b="1" i="1" dirty="0"/>
              <a:t>IWRA</a:t>
            </a:r>
            <a:r>
              <a:rPr lang="en-GB" i="1" dirty="0"/>
              <a:t>) </a:t>
            </a:r>
            <a:r>
              <a:rPr lang="en-GB" b="1" i="1" dirty="0"/>
              <a:t>→</a:t>
            </a:r>
            <a:r>
              <a:rPr lang="en-GB" i="1" dirty="0"/>
              <a:t> </a:t>
            </a:r>
            <a:r>
              <a:rPr lang="en-GB" dirty="0"/>
              <a:t>Not confirmed</a:t>
            </a:r>
          </a:p>
          <a:p>
            <a:pPr lvl="1"/>
            <a:r>
              <a:rPr lang="en-GB" b="1" dirty="0"/>
              <a:t>H2a</a:t>
            </a:r>
            <a:r>
              <a:rPr lang="en-GB" i="1" dirty="0"/>
              <a:t>: </a:t>
            </a:r>
            <a:r>
              <a:rPr lang="en-GB" i="1" u="sng" dirty="0"/>
              <a:t>Employment rate</a:t>
            </a:r>
            <a:r>
              <a:rPr lang="en-GB" i="1" dirty="0"/>
              <a:t> among university graduates </a:t>
            </a:r>
            <a:r>
              <a:rPr lang="en-GB" i="1" u="sng" dirty="0"/>
              <a:t>one year</a:t>
            </a:r>
            <a:r>
              <a:rPr lang="en-GB" i="1" dirty="0"/>
              <a:t> after graduation is positively correlated with satisfaction of universities’ services</a:t>
            </a:r>
            <a:r>
              <a:rPr lang="en-GB" dirty="0"/>
              <a:t> </a:t>
            </a:r>
            <a:r>
              <a:rPr lang="en-GB" b="1" i="1" dirty="0"/>
              <a:t>→</a:t>
            </a:r>
            <a:r>
              <a:rPr lang="en-GB" i="1" dirty="0"/>
              <a:t> </a:t>
            </a:r>
            <a:r>
              <a:rPr lang="en-GB" dirty="0"/>
              <a:t>Not confirmed</a:t>
            </a:r>
          </a:p>
          <a:p>
            <a:pPr lvl="1"/>
            <a:r>
              <a:rPr lang="en-GB" b="1" dirty="0"/>
              <a:t>H2b</a:t>
            </a:r>
            <a:r>
              <a:rPr lang="en-GB" i="1" dirty="0"/>
              <a:t>: </a:t>
            </a:r>
            <a:r>
              <a:rPr lang="en-GB" i="1" u="sng" dirty="0"/>
              <a:t>Employment rate</a:t>
            </a:r>
            <a:r>
              <a:rPr lang="en-GB" i="1" dirty="0"/>
              <a:t> among university graduates </a:t>
            </a:r>
            <a:r>
              <a:rPr lang="en-GB" i="1" u="sng" dirty="0"/>
              <a:t>three years</a:t>
            </a:r>
            <a:r>
              <a:rPr lang="en-GB" i="1" dirty="0"/>
              <a:t> after graduation is positively correlated with satisfaction of universities’ services</a:t>
            </a:r>
            <a:r>
              <a:rPr lang="en-GB" dirty="0"/>
              <a:t> </a:t>
            </a:r>
            <a:r>
              <a:rPr lang="en-GB" b="1" i="1" dirty="0"/>
              <a:t>→</a:t>
            </a:r>
            <a:r>
              <a:rPr lang="en-GB" dirty="0"/>
              <a:t> Not confirmed</a:t>
            </a:r>
            <a:endParaRPr lang="pl-PL" dirty="0"/>
          </a:p>
          <a:p>
            <a:pPr lvl="1"/>
            <a:r>
              <a:rPr lang="en-GB" b="1" dirty="0"/>
              <a:t>H2</a:t>
            </a:r>
            <a:r>
              <a:rPr lang="pl-PL" b="1" dirty="0"/>
              <a:t>c</a:t>
            </a:r>
            <a:r>
              <a:rPr lang="en-GB" i="1" dirty="0"/>
              <a:t>: </a:t>
            </a:r>
            <a:r>
              <a:rPr lang="en-US" i="1" dirty="0"/>
              <a:t>Graduate </a:t>
            </a:r>
            <a:r>
              <a:rPr lang="en-US" i="1" u="sng" dirty="0"/>
              <a:t>salary</a:t>
            </a:r>
            <a:r>
              <a:rPr lang="en-US" i="1" dirty="0"/>
              <a:t> levels </a:t>
            </a:r>
            <a:r>
              <a:rPr lang="en-US" i="1" u="sng" dirty="0"/>
              <a:t>one year </a:t>
            </a:r>
            <a:r>
              <a:rPr lang="en-US" i="1" dirty="0"/>
              <a:t>after graduation are positively correlated with satisfaction with university services</a:t>
            </a:r>
            <a:r>
              <a:rPr lang="en-GB" dirty="0"/>
              <a:t> </a:t>
            </a:r>
            <a:r>
              <a:rPr lang="en-GB" b="1" i="1" dirty="0"/>
              <a:t>→</a:t>
            </a:r>
            <a:r>
              <a:rPr lang="pl-PL" dirty="0"/>
              <a:t> </a:t>
            </a:r>
            <a:r>
              <a:rPr lang="en-GB" dirty="0"/>
              <a:t>Not confirmed</a:t>
            </a:r>
            <a:endParaRPr lang="pl-PL" dirty="0"/>
          </a:p>
          <a:p>
            <a:pPr lvl="1"/>
            <a:r>
              <a:rPr lang="en-GB" b="1" dirty="0"/>
              <a:t>H2</a:t>
            </a:r>
            <a:r>
              <a:rPr lang="pl-PL" b="1" dirty="0"/>
              <a:t>d</a:t>
            </a:r>
            <a:r>
              <a:rPr lang="en-GB" i="1" dirty="0"/>
              <a:t>: </a:t>
            </a:r>
            <a:r>
              <a:rPr lang="en-US" i="1" dirty="0"/>
              <a:t>Graduate </a:t>
            </a:r>
            <a:r>
              <a:rPr lang="en-US" i="1" u="sng" dirty="0"/>
              <a:t>salary</a:t>
            </a:r>
            <a:r>
              <a:rPr lang="en-US" i="1" dirty="0"/>
              <a:t> levels </a:t>
            </a:r>
            <a:r>
              <a:rPr lang="en-US" i="1" u="sng" dirty="0"/>
              <a:t>three years </a:t>
            </a:r>
            <a:r>
              <a:rPr lang="en-US" i="1" dirty="0"/>
              <a:t>after graduation are positively correlated with satisfaction with university services</a:t>
            </a:r>
            <a:r>
              <a:rPr lang="en-GB" dirty="0"/>
              <a:t> </a:t>
            </a:r>
            <a:r>
              <a:rPr lang="en-GB" b="1" i="1" dirty="0"/>
              <a:t>→</a:t>
            </a:r>
            <a:r>
              <a:rPr lang="pl-PL" dirty="0"/>
              <a:t> </a:t>
            </a:r>
            <a:r>
              <a:rPr lang="pl-PL" b="1" dirty="0"/>
              <a:t>C</a:t>
            </a:r>
            <a:r>
              <a:rPr lang="en-GB" b="1" dirty="0" err="1"/>
              <a:t>onfirmed</a:t>
            </a:r>
            <a:endParaRPr lang="pl-PL" b="1" dirty="0"/>
          </a:p>
          <a:p>
            <a:endParaRPr lang="en-GB" dirty="0"/>
          </a:p>
        </p:txBody>
      </p:sp>
    </p:spTree>
    <p:extLst>
      <p:ext uri="{BB962C8B-B14F-4D97-AF65-F5344CB8AC3E}">
        <p14:creationId xmlns:p14="http://schemas.microsoft.com/office/powerpoint/2010/main" val="62556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FD048-9FB8-37CA-8312-F051845A7BC3}"/>
              </a:ext>
            </a:extLst>
          </p:cNvPr>
          <p:cNvSpPr>
            <a:spLocks noGrp="1"/>
          </p:cNvSpPr>
          <p:nvPr>
            <p:ph type="title"/>
          </p:nvPr>
        </p:nvSpPr>
        <p:spPr/>
        <p:txBody>
          <a:bodyPr/>
          <a:lstStyle/>
          <a:p>
            <a:r>
              <a:rPr lang="en-GB" dirty="0"/>
              <a:t>Research – hypothesis verification 2/2</a:t>
            </a:r>
          </a:p>
        </p:txBody>
      </p:sp>
      <p:sp>
        <p:nvSpPr>
          <p:cNvPr id="3" name="Symbol zastępczy zawartości 2">
            <a:extLst>
              <a:ext uri="{FF2B5EF4-FFF2-40B4-BE49-F238E27FC236}">
                <a16:creationId xmlns:a16="http://schemas.microsoft.com/office/drawing/2014/main" id="{EE4AD005-1970-BDE9-0A53-0944A39687D5}"/>
              </a:ext>
            </a:extLst>
          </p:cNvPr>
          <p:cNvSpPr>
            <a:spLocks noGrp="1"/>
          </p:cNvSpPr>
          <p:nvPr>
            <p:ph idx="1"/>
          </p:nvPr>
        </p:nvSpPr>
        <p:spPr/>
        <p:txBody>
          <a:bodyPr>
            <a:normAutofit fontScale="77500" lnSpcReduction="20000"/>
          </a:bodyPr>
          <a:lstStyle/>
          <a:p>
            <a:r>
              <a:rPr lang="en-GB" b="1" dirty="0"/>
              <a:t>H3</a:t>
            </a:r>
            <a:r>
              <a:rPr lang="en-GB" dirty="0"/>
              <a:t>: </a:t>
            </a:r>
            <a:r>
              <a:rPr lang="en-GB" i="1" dirty="0"/>
              <a:t>Graduates of </a:t>
            </a:r>
            <a:r>
              <a:rPr lang="en-GB" i="1" u="sng" dirty="0"/>
              <a:t>public technical universities </a:t>
            </a:r>
            <a:r>
              <a:rPr lang="en-GB" i="1" dirty="0"/>
              <a:t>are </a:t>
            </a:r>
            <a:r>
              <a:rPr lang="en-GB" i="1" u="sng" dirty="0"/>
              <a:t>more valued </a:t>
            </a:r>
            <a:r>
              <a:rPr lang="en-GB" i="1" dirty="0"/>
              <a:t>in the labour market than graduates of other universities (higher IWRA index values) </a:t>
            </a:r>
            <a:r>
              <a:rPr lang="en-GB" b="1" i="1" dirty="0"/>
              <a:t>→</a:t>
            </a:r>
            <a:r>
              <a:rPr lang="en-GB" i="1" dirty="0"/>
              <a:t> </a:t>
            </a:r>
            <a:r>
              <a:rPr lang="en-GB" dirty="0"/>
              <a:t>Not confirmed</a:t>
            </a:r>
          </a:p>
          <a:p>
            <a:pPr lvl="1"/>
            <a:r>
              <a:rPr lang="en-GB" b="1" dirty="0"/>
              <a:t>H3a</a:t>
            </a:r>
            <a:r>
              <a:rPr lang="en-GB" b="1" dirty="0">
                <a:solidFill>
                  <a:srgbClr val="FF0000"/>
                </a:solidFill>
              </a:rPr>
              <a:t>’</a:t>
            </a:r>
            <a:r>
              <a:rPr lang="en-GB" i="1" dirty="0"/>
              <a:t>: </a:t>
            </a:r>
            <a:r>
              <a:rPr lang="en-GB" i="1" u="sng" dirty="0"/>
              <a:t>Employment rate</a:t>
            </a:r>
            <a:r>
              <a:rPr lang="en-GB" i="1" dirty="0"/>
              <a:t> among graduates of public </a:t>
            </a:r>
            <a:r>
              <a:rPr lang="en-GB" i="1" u="sng" dirty="0"/>
              <a:t>technical</a:t>
            </a:r>
            <a:r>
              <a:rPr lang="en-GB" i="1" dirty="0"/>
              <a:t> universities </a:t>
            </a:r>
            <a:r>
              <a:rPr lang="en-GB" i="1" u="sng" dirty="0"/>
              <a:t>one year </a:t>
            </a:r>
            <a:r>
              <a:rPr lang="en-GB" i="1" dirty="0"/>
              <a:t>after graduation is </a:t>
            </a:r>
            <a:r>
              <a:rPr lang="en-GB" b="1" i="1" dirty="0">
                <a:solidFill>
                  <a:srgbClr val="FF0000"/>
                </a:solidFill>
              </a:rPr>
              <a:t>lower</a:t>
            </a:r>
            <a:r>
              <a:rPr lang="en-GB" i="1" dirty="0"/>
              <a:t> than the employment rate of graduates from other universities </a:t>
            </a:r>
            <a:r>
              <a:rPr lang="en-GB" b="1" i="1" dirty="0"/>
              <a:t>→</a:t>
            </a:r>
            <a:r>
              <a:rPr lang="en-GB" dirty="0"/>
              <a:t> Not confirmed</a:t>
            </a:r>
          </a:p>
          <a:p>
            <a:pPr lvl="1"/>
            <a:r>
              <a:rPr lang="en-GB" b="1" dirty="0"/>
              <a:t>H3b</a:t>
            </a:r>
            <a:r>
              <a:rPr lang="en-GB" i="1" dirty="0"/>
              <a:t>: </a:t>
            </a:r>
            <a:r>
              <a:rPr lang="en-GB" i="1" u="sng" dirty="0"/>
              <a:t>Employment rate</a:t>
            </a:r>
            <a:r>
              <a:rPr lang="en-GB" i="1" dirty="0"/>
              <a:t> among graduates of public </a:t>
            </a:r>
            <a:r>
              <a:rPr lang="en-GB" i="1" u="sng" dirty="0"/>
              <a:t>technical</a:t>
            </a:r>
            <a:r>
              <a:rPr lang="en-GB" i="1" dirty="0"/>
              <a:t> universities </a:t>
            </a:r>
            <a:r>
              <a:rPr lang="en-GB" i="1" u="sng" dirty="0"/>
              <a:t>three years</a:t>
            </a:r>
            <a:r>
              <a:rPr lang="en-GB" i="1" dirty="0"/>
              <a:t> after graduation is higher than for graduates from other universities </a:t>
            </a:r>
            <a:r>
              <a:rPr lang="en-GB" b="1" i="1" dirty="0"/>
              <a:t>→</a:t>
            </a:r>
            <a:r>
              <a:rPr lang="en-GB" dirty="0"/>
              <a:t> Not confirmed</a:t>
            </a:r>
          </a:p>
          <a:p>
            <a:pPr lvl="1"/>
            <a:r>
              <a:rPr lang="en-GB" b="1" dirty="0"/>
              <a:t>H3c</a:t>
            </a:r>
            <a:r>
              <a:rPr lang="en-GB" i="1" dirty="0"/>
              <a:t>: Average </a:t>
            </a:r>
            <a:r>
              <a:rPr lang="en-GB" i="1" u="sng" dirty="0"/>
              <a:t>salaries</a:t>
            </a:r>
            <a:r>
              <a:rPr lang="en-GB" i="1" dirty="0"/>
              <a:t> of graduates of public </a:t>
            </a:r>
            <a:r>
              <a:rPr lang="en-GB" i="1" u="sng" dirty="0"/>
              <a:t>technical</a:t>
            </a:r>
            <a:r>
              <a:rPr lang="en-GB" i="1" dirty="0"/>
              <a:t> universities </a:t>
            </a:r>
            <a:r>
              <a:rPr lang="en-GB" i="1" u="sng" dirty="0"/>
              <a:t>one year</a:t>
            </a:r>
            <a:r>
              <a:rPr lang="en-GB" i="1" dirty="0"/>
              <a:t> after graduation are higher than for other universities </a:t>
            </a:r>
            <a:r>
              <a:rPr lang="en-GB" b="1" i="1" dirty="0"/>
              <a:t>→</a:t>
            </a:r>
            <a:r>
              <a:rPr lang="en-GB" dirty="0"/>
              <a:t> Not confirmed</a:t>
            </a:r>
          </a:p>
          <a:p>
            <a:pPr lvl="1"/>
            <a:r>
              <a:rPr lang="en-GB" b="1" dirty="0"/>
              <a:t>H3d</a:t>
            </a:r>
            <a:r>
              <a:rPr lang="en-GB" i="1" dirty="0"/>
              <a:t>: Average </a:t>
            </a:r>
            <a:r>
              <a:rPr lang="en-GB" i="1" u="sng" dirty="0"/>
              <a:t>salaries</a:t>
            </a:r>
            <a:r>
              <a:rPr lang="en-GB" i="1" dirty="0"/>
              <a:t> of graduates of public </a:t>
            </a:r>
            <a:r>
              <a:rPr lang="en-GB" i="1" u="sng" dirty="0"/>
              <a:t>technical</a:t>
            </a:r>
            <a:r>
              <a:rPr lang="en-GB" i="1" dirty="0"/>
              <a:t> universities </a:t>
            </a:r>
            <a:r>
              <a:rPr lang="en-GB" i="1" u="sng" dirty="0"/>
              <a:t>three years</a:t>
            </a:r>
            <a:r>
              <a:rPr lang="en-GB" i="1" dirty="0"/>
              <a:t> after graduation are higher than for other universities </a:t>
            </a:r>
            <a:r>
              <a:rPr lang="en-GB" b="1" i="1" dirty="0"/>
              <a:t>→</a:t>
            </a:r>
            <a:r>
              <a:rPr lang="en-GB" dirty="0"/>
              <a:t> </a:t>
            </a:r>
            <a:r>
              <a:rPr lang="en-GB" b="1" dirty="0"/>
              <a:t>Confirmed</a:t>
            </a:r>
          </a:p>
          <a:p>
            <a:pPr lvl="1"/>
            <a:r>
              <a:rPr lang="en-GB" b="1" dirty="0"/>
              <a:t>H3e</a:t>
            </a:r>
            <a:r>
              <a:rPr lang="en-GB" i="1" dirty="0"/>
              <a:t>: </a:t>
            </a:r>
            <a:r>
              <a:rPr lang="en-GB" i="1" u="sng" dirty="0"/>
              <a:t>IWRA indicator</a:t>
            </a:r>
            <a:r>
              <a:rPr lang="en-GB" i="1" dirty="0"/>
              <a:t> values, based on employment and salary data </a:t>
            </a:r>
            <a:r>
              <a:rPr lang="en-GB" i="1" u="sng" dirty="0"/>
              <a:t>one year</a:t>
            </a:r>
            <a:r>
              <a:rPr lang="en-GB" i="1" dirty="0"/>
              <a:t> after graduation, for </a:t>
            </a:r>
            <a:r>
              <a:rPr lang="en-GB" i="1" u="sng" dirty="0"/>
              <a:t>technical</a:t>
            </a:r>
            <a:r>
              <a:rPr lang="en-GB" i="1" dirty="0"/>
              <a:t> universities are higher than for other universities </a:t>
            </a:r>
            <a:r>
              <a:rPr lang="en-GB" b="1" i="1" dirty="0"/>
              <a:t>→</a:t>
            </a:r>
            <a:r>
              <a:rPr lang="en-GB" dirty="0"/>
              <a:t> Not confirmed</a:t>
            </a:r>
          </a:p>
          <a:p>
            <a:pPr lvl="1"/>
            <a:r>
              <a:rPr lang="en-GB" b="1" dirty="0"/>
              <a:t>H3</a:t>
            </a:r>
            <a:r>
              <a:rPr lang="pl-PL" b="1" dirty="0"/>
              <a:t>f</a:t>
            </a:r>
            <a:r>
              <a:rPr lang="en-GB" i="1" dirty="0"/>
              <a:t>: </a:t>
            </a:r>
            <a:r>
              <a:rPr lang="en-GB" i="1" u="sng" dirty="0"/>
              <a:t>IWRA indicator</a:t>
            </a:r>
            <a:r>
              <a:rPr lang="en-GB" i="1" dirty="0"/>
              <a:t> values, based on employment and salary data </a:t>
            </a:r>
            <a:r>
              <a:rPr lang="en-GB" i="1" u="sng" dirty="0"/>
              <a:t>three years</a:t>
            </a:r>
            <a:r>
              <a:rPr lang="en-GB" i="1" dirty="0"/>
              <a:t> after graduation, for </a:t>
            </a:r>
            <a:r>
              <a:rPr lang="en-GB" i="1" u="sng" dirty="0"/>
              <a:t>technical</a:t>
            </a:r>
            <a:r>
              <a:rPr lang="en-GB" i="1" dirty="0"/>
              <a:t> universities are higher than for other universities </a:t>
            </a:r>
            <a:r>
              <a:rPr lang="en-GB" b="1" i="1" dirty="0"/>
              <a:t>→</a:t>
            </a:r>
            <a:r>
              <a:rPr lang="en-GB" dirty="0"/>
              <a:t> </a:t>
            </a:r>
            <a:r>
              <a:rPr lang="en-GB" b="1" dirty="0"/>
              <a:t>Confirmed</a:t>
            </a:r>
          </a:p>
          <a:p>
            <a:r>
              <a:rPr lang="en-GB" b="1" dirty="0"/>
              <a:t>H4:</a:t>
            </a:r>
            <a:r>
              <a:rPr lang="en-GB" i="1" dirty="0"/>
              <a:t> </a:t>
            </a:r>
            <a:r>
              <a:rPr lang="en-GB" i="1" u="sng" dirty="0"/>
              <a:t>IWRA</a:t>
            </a:r>
            <a:r>
              <a:rPr lang="en-GB" i="1" dirty="0"/>
              <a:t> results for Polish </a:t>
            </a:r>
            <a:r>
              <a:rPr lang="en-GB" i="1" u="sng" dirty="0"/>
              <a:t>public technical universities</a:t>
            </a:r>
            <a:r>
              <a:rPr lang="en-GB" i="1" dirty="0"/>
              <a:t> are positively correlated with the quality of university services measured by the </a:t>
            </a:r>
            <a:r>
              <a:rPr lang="en-GB" i="1" u="sng" dirty="0" err="1"/>
              <a:t>Perspektywy</a:t>
            </a:r>
            <a:r>
              <a:rPr lang="en-GB" i="1" dirty="0"/>
              <a:t> ranking</a:t>
            </a:r>
            <a:r>
              <a:rPr lang="en-GB" dirty="0"/>
              <a:t> </a:t>
            </a:r>
            <a:r>
              <a:rPr lang="en-GB" b="1" i="1" dirty="0"/>
              <a:t>→</a:t>
            </a:r>
            <a:r>
              <a:rPr lang="en-GB" dirty="0"/>
              <a:t> </a:t>
            </a:r>
            <a:r>
              <a:rPr lang="en-GB" b="1" dirty="0"/>
              <a:t>Confirmed</a:t>
            </a:r>
            <a:endParaRPr lang="en-GB" b="1" i="1" dirty="0"/>
          </a:p>
        </p:txBody>
      </p:sp>
    </p:spTree>
    <p:extLst>
      <p:ext uri="{BB962C8B-B14F-4D97-AF65-F5344CB8AC3E}">
        <p14:creationId xmlns:p14="http://schemas.microsoft.com/office/powerpoint/2010/main" val="1001564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890351-155B-7356-4743-88EE83BACBDB}"/>
              </a:ext>
            </a:extLst>
          </p:cNvPr>
          <p:cNvSpPr>
            <a:spLocks noGrp="1"/>
          </p:cNvSpPr>
          <p:nvPr>
            <p:ph type="title"/>
          </p:nvPr>
        </p:nvSpPr>
        <p:spPr/>
        <p:txBody>
          <a:bodyPr>
            <a:normAutofit/>
          </a:bodyPr>
          <a:lstStyle/>
          <a:p>
            <a:r>
              <a:rPr lang="pl-PL" dirty="0" err="1"/>
              <a:t>Proposed</a:t>
            </a:r>
            <a:r>
              <a:rPr lang="pl-PL" dirty="0"/>
              <a:t> </a:t>
            </a:r>
            <a:r>
              <a:rPr lang="pl-PL" dirty="0" err="1"/>
              <a:t>practical</a:t>
            </a:r>
            <a:r>
              <a:rPr lang="pl-PL" dirty="0"/>
              <a:t> </a:t>
            </a:r>
            <a:r>
              <a:rPr lang="pl-PL" dirty="0" err="1"/>
              <a:t>solution</a:t>
            </a:r>
            <a:r>
              <a:rPr lang="pl-PL" dirty="0"/>
              <a:t> - </a:t>
            </a:r>
            <a:r>
              <a:rPr lang="en-US" dirty="0"/>
              <a:t>SSDQM</a:t>
            </a:r>
            <a:endParaRPr lang="pl-PL" dirty="0"/>
          </a:p>
        </p:txBody>
      </p:sp>
      <p:sp>
        <p:nvSpPr>
          <p:cNvPr id="9" name="Symbol zastępczy zawartości 8">
            <a:extLst>
              <a:ext uri="{FF2B5EF4-FFF2-40B4-BE49-F238E27FC236}">
                <a16:creationId xmlns:a16="http://schemas.microsoft.com/office/drawing/2014/main" id="{64173AA8-6E89-4AEF-5FDF-8C44185B4716}"/>
              </a:ext>
            </a:extLst>
          </p:cNvPr>
          <p:cNvSpPr>
            <a:spLocks noGrp="1"/>
          </p:cNvSpPr>
          <p:nvPr>
            <p:ph sz="half" idx="1"/>
          </p:nvPr>
        </p:nvSpPr>
        <p:spPr>
          <a:xfrm>
            <a:off x="838200" y="1825625"/>
            <a:ext cx="4500000" cy="4351338"/>
          </a:xfrm>
        </p:spPr>
        <p:txBody>
          <a:bodyPr/>
          <a:lstStyle/>
          <a:p>
            <a:r>
              <a:rPr lang="en-US" sz="2400" b="1" dirty="0"/>
              <a:t>Stakeholders Satisfaction Driven Quality Management</a:t>
            </a:r>
            <a:r>
              <a:rPr lang="pl-PL" sz="2400" b="1" dirty="0"/>
              <a:t> </a:t>
            </a:r>
            <a:r>
              <a:rPr lang="en-US" sz="2400" b="1" dirty="0"/>
              <a:t>Model</a:t>
            </a:r>
            <a:r>
              <a:rPr lang="pl-PL" sz="2400" b="1" dirty="0"/>
              <a:t> </a:t>
            </a:r>
            <a:br>
              <a:rPr lang="pl-PL" sz="2400" dirty="0"/>
            </a:br>
            <a:r>
              <a:rPr lang="pl-PL" sz="2400" dirty="0"/>
              <a:t>(</a:t>
            </a:r>
            <a:r>
              <a:rPr lang="pl-PL" sz="2400" dirty="0" err="1"/>
              <a:t>main</a:t>
            </a:r>
            <a:r>
              <a:rPr lang="pl-PL" sz="2400" dirty="0"/>
              <a:t> </a:t>
            </a:r>
            <a:r>
              <a:rPr lang="pl-PL" sz="2400" dirty="0" err="1"/>
              <a:t>stages</a:t>
            </a:r>
            <a:r>
              <a:rPr lang="pl-PL" sz="2400" dirty="0"/>
              <a:t> </a:t>
            </a:r>
            <a:r>
              <a:rPr lang="pl-PL" sz="2400" dirty="0" err="1"/>
              <a:t>only</a:t>
            </a:r>
            <a:r>
              <a:rPr lang="pl-PL" sz="2000" dirty="0"/>
              <a:t>)</a:t>
            </a:r>
          </a:p>
          <a:p>
            <a:r>
              <a:rPr lang="pl-PL" sz="2400" dirty="0" err="1"/>
              <a:t>supporting</a:t>
            </a:r>
            <a:r>
              <a:rPr lang="pl-PL" sz="2400" dirty="0"/>
              <a:t> </a:t>
            </a:r>
            <a:r>
              <a:rPr lang="pl-PL" sz="2400" dirty="0" err="1"/>
              <a:t>compliance</a:t>
            </a:r>
            <a:r>
              <a:rPr lang="pl-PL" sz="2400" dirty="0"/>
              <a:t> with:</a:t>
            </a:r>
          </a:p>
          <a:p>
            <a:pPr lvl="1"/>
            <a:r>
              <a:rPr lang="pl-PL" sz="2000" dirty="0"/>
              <a:t>ISO21001:2018</a:t>
            </a:r>
          </a:p>
          <a:p>
            <a:pPr lvl="1"/>
            <a:r>
              <a:rPr lang="pl-PL" sz="2000" dirty="0"/>
              <a:t>PKA </a:t>
            </a:r>
            <a:r>
              <a:rPr lang="pl-PL" sz="2000" dirty="0" err="1"/>
              <a:t>requirements</a:t>
            </a:r>
            <a:endParaRPr lang="pl-PL" sz="2000" dirty="0"/>
          </a:p>
          <a:p>
            <a:r>
              <a:rPr lang="pl-PL" sz="2400" dirty="0"/>
              <a:t>choice of agile and </a:t>
            </a:r>
            <a:r>
              <a:rPr lang="pl-PL" sz="2400" dirty="0" err="1"/>
              <a:t>waterfall</a:t>
            </a:r>
            <a:r>
              <a:rPr lang="pl-PL" sz="2400" dirty="0"/>
              <a:t> (</a:t>
            </a:r>
            <a:r>
              <a:rPr lang="pl-PL" sz="2400" dirty="0" err="1"/>
              <a:t>project</a:t>
            </a:r>
            <a:r>
              <a:rPr lang="pl-PL" sz="2400" dirty="0"/>
              <a:t>) </a:t>
            </a:r>
            <a:r>
              <a:rPr lang="pl-PL" sz="2400" dirty="0" err="1"/>
              <a:t>methods</a:t>
            </a:r>
            <a:r>
              <a:rPr lang="pl-PL" sz="2400" dirty="0"/>
              <a:t> -&gt; </a:t>
            </a:r>
            <a:r>
              <a:rPr lang="pl-PL" sz="2400" u="sng" dirty="0" err="1"/>
              <a:t>stage</a:t>
            </a:r>
            <a:r>
              <a:rPr lang="pl-PL" sz="2400" u="sng" dirty="0"/>
              <a:t> 7</a:t>
            </a:r>
          </a:p>
          <a:p>
            <a:endParaRPr lang="pl-PL" dirty="0"/>
          </a:p>
        </p:txBody>
      </p:sp>
      <p:pic>
        <p:nvPicPr>
          <p:cNvPr id="11" name="Symbol zastępczy zawartości 10">
            <a:extLst>
              <a:ext uri="{FF2B5EF4-FFF2-40B4-BE49-F238E27FC236}">
                <a16:creationId xmlns:a16="http://schemas.microsoft.com/office/drawing/2014/main" id="{F3F2F887-44A0-AEBD-0E13-2AE70321730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93894" y="1825618"/>
            <a:ext cx="6660000" cy="3898934"/>
          </a:xfrm>
        </p:spPr>
      </p:pic>
    </p:spTree>
    <p:extLst>
      <p:ext uri="{BB962C8B-B14F-4D97-AF65-F5344CB8AC3E}">
        <p14:creationId xmlns:p14="http://schemas.microsoft.com/office/powerpoint/2010/main" val="196111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890351-155B-7356-4743-88EE83BACBDB}"/>
              </a:ext>
            </a:extLst>
          </p:cNvPr>
          <p:cNvSpPr>
            <a:spLocks noGrp="1"/>
          </p:cNvSpPr>
          <p:nvPr>
            <p:ph type="title"/>
          </p:nvPr>
        </p:nvSpPr>
        <p:spPr>
          <a:xfrm>
            <a:off x="846667" y="352425"/>
            <a:ext cx="10515600" cy="1325563"/>
          </a:xfrm>
        </p:spPr>
        <p:txBody>
          <a:bodyPr>
            <a:normAutofit/>
          </a:bodyPr>
          <a:lstStyle/>
          <a:p>
            <a:r>
              <a:rPr lang="en-GB" dirty="0"/>
              <a:t>Set of Indicators supporting implementation of the SSDQM at a Technical University</a:t>
            </a:r>
          </a:p>
        </p:txBody>
      </p:sp>
      <p:graphicFrame>
        <p:nvGraphicFramePr>
          <p:cNvPr id="5" name="Symbol zastępczy zawartości 4">
            <a:extLst>
              <a:ext uri="{FF2B5EF4-FFF2-40B4-BE49-F238E27FC236}">
                <a16:creationId xmlns:a16="http://schemas.microsoft.com/office/drawing/2014/main" id="{2840488D-2F8D-4AB8-56AC-8A9A25522636}"/>
              </a:ext>
            </a:extLst>
          </p:cNvPr>
          <p:cNvGraphicFramePr>
            <a:graphicFrameLocks noGrp="1"/>
          </p:cNvGraphicFramePr>
          <p:nvPr>
            <p:ph idx="1"/>
            <p:extLst>
              <p:ext uri="{D42A27DB-BD31-4B8C-83A1-F6EECF244321}">
                <p14:modId xmlns:p14="http://schemas.microsoft.com/office/powerpoint/2010/main" val="2835930249"/>
              </p:ext>
            </p:extLst>
          </p:nvPr>
        </p:nvGraphicFramePr>
        <p:xfrm>
          <a:off x="540000" y="1656000"/>
          <a:ext cx="10800000" cy="490728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4184946963"/>
                    </a:ext>
                  </a:extLst>
                </a:gridCol>
                <a:gridCol w="3240000">
                  <a:extLst>
                    <a:ext uri="{9D8B030D-6E8A-4147-A177-3AD203B41FA5}">
                      <a16:colId xmlns:a16="http://schemas.microsoft.com/office/drawing/2014/main" val="3890887164"/>
                    </a:ext>
                  </a:extLst>
                </a:gridCol>
                <a:gridCol w="7020000">
                  <a:extLst>
                    <a:ext uri="{9D8B030D-6E8A-4147-A177-3AD203B41FA5}">
                      <a16:colId xmlns:a16="http://schemas.microsoft.com/office/drawing/2014/main" val="2266764157"/>
                    </a:ext>
                  </a:extLst>
                </a:gridCol>
              </a:tblGrid>
              <a:tr h="0">
                <a:tc>
                  <a:txBody>
                    <a:bodyPr/>
                    <a:lstStyle/>
                    <a:p>
                      <a:r>
                        <a:rPr lang="en-GB" sz="1600" noProof="0" dirty="0"/>
                        <a:t>No.</a:t>
                      </a:r>
                    </a:p>
                  </a:txBody>
                  <a:tcPr/>
                </a:tc>
                <a:tc>
                  <a:txBody>
                    <a:bodyPr/>
                    <a:lstStyle/>
                    <a:p>
                      <a:r>
                        <a:rPr lang="en-GB" sz="1600" noProof="0" dirty="0"/>
                        <a:t>Name</a:t>
                      </a:r>
                    </a:p>
                  </a:txBody>
                  <a:tcPr/>
                </a:tc>
                <a:tc>
                  <a:txBody>
                    <a:bodyPr/>
                    <a:lstStyle/>
                    <a:p>
                      <a:r>
                        <a:rPr lang="pl-PL" sz="1600" dirty="0" err="1"/>
                        <a:t>Description</a:t>
                      </a:r>
                      <a:r>
                        <a:rPr lang="pl-PL" sz="1600" dirty="0"/>
                        <a:t> / </a:t>
                      </a:r>
                      <a:r>
                        <a:rPr lang="pl-PL" sz="1600" dirty="0" err="1"/>
                        <a:t>Comment</a:t>
                      </a:r>
                      <a:endParaRPr lang="en-GB" sz="1600" noProof="0" dirty="0"/>
                    </a:p>
                  </a:txBody>
                  <a:tcPr/>
                </a:tc>
                <a:extLst>
                  <a:ext uri="{0D108BD9-81ED-4DB2-BD59-A6C34878D82A}">
                    <a16:rowId xmlns:a16="http://schemas.microsoft.com/office/drawing/2014/main" val="4123723076"/>
                  </a:ext>
                </a:extLst>
              </a:tr>
              <a:tr h="0">
                <a:tc>
                  <a:txBody>
                    <a:bodyPr/>
                    <a:lstStyle/>
                    <a:p>
                      <a:r>
                        <a:rPr lang="en-GB" sz="1600" noProof="0" dirty="0"/>
                        <a:t>1.</a:t>
                      </a:r>
                    </a:p>
                  </a:txBody>
                  <a:tcPr/>
                </a:tc>
                <a:tc>
                  <a:txBody>
                    <a:bodyPr/>
                    <a:lstStyle/>
                    <a:p>
                      <a:r>
                        <a:rPr lang="en-GB" sz="1600" b="1" noProof="0" dirty="0"/>
                        <a:t>SSI (aggregated)</a:t>
                      </a:r>
                    </a:p>
                  </a:txBody>
                  <a:tcPr/>
                </a:tc>
                <a:tc>
                  <a:txBody>
                    <a:bodyPr/>
                    <a:lstStyle/>
                    <a:p>
                      <a:r>
                        <a:rPr lang="en-GB" sz="1600" noProof="0" dirty="0"/>
                        <a:t>Aggregated Stakeholder Satisfaction Index</a:t>
                      </a:r>
                    </a:p>
                  </a:txBody>
                  <a:tcPr/>
                </a:tc>
                <a:extLst>
                  <a:ext uri="{0D108BD9-81ED-4DB2-BD59-A6C34878D82A}">
                    <a16:rowId xmlns:a16="http://schemas.microsoft.com/office/drawing/2014/main" val="3468548103"/>
                  </a:ext>
                </a:extLst>
              </a:tr>
              <a:tr h="0">
                <a:tc>
                  <a:txBody>
                    <a:bodyPr/>
                    <a:lstStyle/>
                    <a:p>
                      <a:r>
                        <a:rPr lang="en-GB" sz="1600" noProof="0" dirty="0"/>
                        <a:t>2.</a:t>
                      </a:r>
                    </a:p>
                  </a:txBody>
                  <a:tcPr/>
                </a:tc>
                <a:tc>
                  <a:txBody>
                    <a:bodyPr/>
                    <a:lstStyle/>
                    <a:p>
                      <a:r>
                        <a:rPr lang="en-GB" sz="1600" b="1" noProof="0" dirty="0"/>
                        <a:t>Partial SSI indexes</a:t>
                      </a:r>
                    </a:p>
                  </a:txBody>
                  <a:tcPr/>
                </a:tc>
                <a:tc>
                  <a:txBody>
                    <a:bodyPr/>
                    <a:lstStyle/>
                    <a:p>
                      <a:r>
                        <a:rPr lang="en-GB" sz="1600" noProof="0" dirty="0"/>
                        <a:t>Satisfaction measures calculated separately for each stakeholder group</a:t>
                      </a:r>
                    </a:p>
                  </a:txBody>
                  <a:tcPr/>
                </a:tc>
                <a:extLst>
                  <a:ext uri="{0D108BD9-81ED-4DB2-BD59-A6C34878D82A}">
                    <a16:rowId xmlns:a16="http://schemas.microsoft.com/office/drawing/2014/main" val="283931100"/>
                  </a:ext>
                </a:extLst>
              </a:tr>
              <a:tr h="0">
                <a:tc>
                  <a:txBody>
                    <a:bodyPr/>
                    <a:lstStyle/>
                    <a:p>
                      <a:r>
                        <a:rPr lang="en-GB" sz="1600" noProof="0" dirty="0"/>
                        <a:t>3.</a:t>
                      </a:r>
                    </a:p>
                  </a:txBody>
                  <a:tcPr/>
                </a:tc>
                <a:tc>
                  <a:txBody>
                    <a:bodyPr/>
                    <a:lstStyle/>
                    <a:p>
                      <a:r>
                        <a:rPr lang="en-GB" sz="1600" b="1" noProof="0" dirty="0"/>
                        <a:t>Number of </a:t>
                      </a:r>
                      <a:r>
                        <a:rPr lang="en-GB" sz="1600" b="1" noProof="0" dirty="0" err="1"/>
                        <a:t>Habilitation</a:t>
                      </a:r>
                      <a:r>
                        <a:rPr lang="en-GB" sz="1600" b="1" noProof="0" dirty="0"/>
                        <a:t> Rights</a:t>
                      </a:r>
                    </a:p>
                  </a:txBody>
                  <a:tcPr/>
                </a:tc>
                <a:tc>
                  <a:txBody>
                    <a:bodyPr/>
                    <a:lstStyle/>
                    <a:p>
                      <a:pPr marL="285750" indent="-285750">
                        <a:buFont typeface="Arial" panose="020B0604020202020204" pitchFamily="34" charset="0"/>
                        <a:buChar char="•"/>
                      </a:pPr>
                      <a:r>
                        <a:rPr lang="pl-PL" sz="1600" noProof="0" dirty="0"/>
                        <a:t>the </a:t>
                      </a:r>
                      <a:r>
                        <a:rPr lang="en-GB" sz="1600" noProof="0" dirty="0"/>
                        <a:t>strong</a:t>
                      </a:r>
                      <a:r>
                        <a:rPr lang="pl-PL" sz="1600" noProof="0" dirty="0" err="1"/>
                        <a:t>est</a:t>
                      </a:r>
                      <a:r>
                        <a:rPr lang="en-GB" sz="1600" noProof="0" dirty="0"/>
                        <a:t> correlated with </a:t>
                      </a:r>
                      <a:r>
                        <a:rPr lang="en-GB" sz="1600" noProof="0" dirty="0" err="1"/>
                        <a:t>Perspektywy</a:t>
                      </a:r>
                      <a:r>
                        <a:rPr lang="en-GB" sz="1600" noProof="0" dirty="0"/>
                        <a:t> ranking</a:t>
                      </a:r>
                    </a:p>
                    <a:p>
                      <a:pPr marL="285750" indent="-285750">
                        <a:buFont typeface="Arial" panose="020B0604020202020204" pitchFamily="34" charset="0"/>
                        <a:buChar char="•"/>
                      </a:pPr>
                      <a:r>
                        <a:rPr lang="en-GB" sz="1600" noProof="0" dirty="0"/>
                        <a:t>improvements largely dependent on university actions</a:t>
                      </a:r>
                    </a:p>
                  </a:txBody>
                  <a:tcPr/>
                </a:tc>
                <a:extLst>
                  <a:ext uri="{0D108BD9-81ED-4DB2-BD59-A6C34878D82A}">
                    <a16:rowId xmlns:a16="http://schemas.microsoft.com/office/drawing/2014/main" val="1773519349"/>
                  </a:ext>
                </a:extLst>
              </a:tr>
              <a:tr h="0">
                <a:tc>
                  <a:txBody>
                    <a:bodyPr/>
                    <a:lstStyle/>
                    <a:p>
                      <a:r>
                        <a:rPr lang="en-GB" sz="1600" noProof="0" dirty="0"/>
                        <a:t>4.</a:t>
                      </a:r>
                    </a:p>
                  </a:txBody>
                  <a:tcPr/>
                </a:tc>
                <a:tc>
                  <a:txBody>
                    <a:bodyPr/>
                    <a:lstStyle/>
                    <a:p>
                      <a:r>
                        <a:rPr lang="en-GB" sz="1600" b="1" noProof="0" dirty="0"/>
                        <a:t>Parametric Assessment</a:t>
                      </a:r>
                    </a:p>
                  </a:txBody>
                  <a:tcPr/>
                </a:tc>
                <a:tc>
                  <a:txBody>
                    <a:bodyPr/>
                    <a:lstStyle/>
                    <a:p>
                      <a:r>
                        <a:rPr lang="en-GB" sz="1600" noProof="0" dirty="0"/>
                        <a:t>The number and level of parametric grades obtained in various scientific disciplines during the evaluation of scientific activity quality.</a:t>
                      </a:r>
                    </a:p>
                  </a:txBody>
                  <a:tcPr/>
                </a:tc>
                <a:extLst>
                  <a:ext uri="{0D108BD9-81ED-4DB2-BD59-A6C34878D82A}">
                    <a16:rowId xmlns:a16="http://schemas.microsoft.com/office/drawing/2014/main" val="796171817"/>
                  </a:ext>
                </a:extLst>
              </a:tr>
              <a:tr h="0">
                <a:tc>
                  <a:txBody>
                    <a:bodyPr/>
                    <a:lstStyle/>
                    <a:p>
                      <a:r>
                        <a:rPr lang="en-GB" sz="1600" noProof="0" dirty="0"/>
                        <a:t>5.</a:t>
                      </a:r>
                    </a:p>
                  </a:txBody>
                  <a:tcPr/>
                </a:tc>
                <a:tc>
                  <a:txBody>
                    <a:bodyPr/>
                    <a:lstStyle/>
                    <a:p>
                      <a:r>
                        <a:rPr lang="en-GB" sz="1600" b="1" noProof="0" dirty="0"/>
                        <a:t>Position in Webometrics ranking</a:t>
                      </a:r>
                    </a:p>
                  </a:txBody>
                  <a:tcPr/>
                </a:tc>
                <a:tc>
                  <a:txBody>
                    <a:bodyPr/>
                    <a:lstStyle/>
                    <a:p>
                      <a:pPr marL="285750" indent="-285750">
                        <a:buFont typeface="Arial" panose="020B0604020202020204" pitchFamily="34" charset="0"/>
                        <a:buChar char="•"/>
                      </a:pPr>
                      <a:r>
                        <a:rPr lang="en-GB" sz="1600" noProof="0" dirty="0"/>
                        <a:t>extremely easy to monitor; twice a year</a:t>
                      </a:r>
                    </a:p>
                    <a:p>
                      <a:pPr marL="285750" indent="-285750">
                        <a:buFont typeface="Arial" panose="020B0604020202020204" pitchFamily="34" charset="0"/>
                        <a:buChar char="•"/>
                      </a:pPr>
                      <a:r>
                        <a:rPr lang="en-GB" sz="1600" noProof="0" dirty="0"/>
                        <a:t>correlation with the employment level of graduates (3Y)</a:t>
                      </a:r>
                    </a:p>
                  </a:txBody>
                  <a:tcPr/>
                </a:tc>
                <a:extLst>
                  <a:ext uri="{0D108BD9-81ED-4DB2-BD59-A6C34878D82A}">
                    <a16:rowId xmlns:a16="http://schemas.microsoft.com/office/drawing/2014/main" val="3202516766"/>
                  </a:ext>
                </a:extLst>
              </a:tr>
              <a:tr h="0">
                <a:tc>
                  <a:txBody>
                    <a:bodyPr/>
                    <a:lstStyle/>
                    <a:p>
                      <a:r>
                        <a:rPr lang="en-GB" sz="1600" noProof="0" dirty="0"/>
                        <a:t>6.</a:t>
                      </a:r>
                    </a:p>
                  </a:txBody>
                  <a:tcPr/>
                </a:tc>
                <a:tc>
                  <a:txBody>
                    <a:bodyPr/>
                    <a:lstStyle/>
                    <a:p>
                      <a:r>
                        <a:rPr lang="en-GB" sz="1600" noProof="0" dirty="0"/>
                        <a:t>International Recognition</a:t>
                      </a:r>
                    </a:p>
                  </a:txBody>
                  <a:tcPr/>
                </a:tc>
                <a:tc>
                  <a:txBody>
                    <a:bodyPr/>
                    <a:lstStyle/>
                    <a:p>
                      <a:pPr marL="285750" indent="-285750">
                        <a:buFont typeface="Arial" panose="020B0604020202020204" pitchFamily="34" charset="0"/>
                        <a:buChar char="•"/>
                      </a:pPr>
                      <a:r>
                        <a:rPr lang="en-GB" sz="1600" noProof="0" dirty="0"/>
                        <a:t>from </a:t>
                      </a:r>
                      <a:r>
                        <a:rPr lang="en-GB" sz="1600" noProof="0" dirty="0" err="1"/>
                        <a:t>Perspektywy</a:t>
                      </a:r>
                      <a:r>
                        <a:rPr lang="en-GB" sz="1600" noProof="0" dirty="0"/>
                        <a:t> ranking</a:t>
                      </a:r>
                    </a:p>
                    <a:p>
                      <a:pPr marL="285750" indent="-285750">
                        <a:buFont typeface="Arial" panose="020B0604020202020204" pitchFamily="34" charset="0"/>
                        <a:buChar char="•"/>
                      </a:pPr>
                      <a:r>
                        <a:rPr lang="en-GB" sz="1600" noProof="0" dirty="0"/>
                        <a:t>strong correlation with the overall score in the ranking</a:t>
                      </a:r>
                    </a:p>
                  </a:txBody>
                  <a:tcPr/>
                </a:tc>
                <a:extLst>
                  <a:ext uri="{0D108BD9-81ED-4DB2-BD59-A6C34878D82A}">
                    <a16:rowId xmlns:a16="http://schemas.microsoft.com/office/drawing/2014/main" val="21566169"/>
                  </a:ext>
                </a:extLst>
              </a:tr>
              <a:tr h="0">
                <a:tc>
                  <a:txBody>
                    <a:bodyPr/>
                    <a:lstStyle/>
                    <a:p>
                      <a:r>
                        <a:rPr lang="en-GB" sz="1600" noProof="0" dirty="0"/>
                        <a:t>7.</a:t>
                      </a:r>
                    </a:p>
                  </a:txBody>
                  <a:tcPr/>
                </a:tc>
                <a:tc>
                  <a:txBody>
                    <a:bodyPr/>
                    <a:lstStyle/>
                    <a:p>
                      <a:r>
                        <a:rPr lang="en-GB" sz="1600" noProof="0" dirty="0"/>
                        <a:t>WOP index</a:t>
                      </a:r>
                    </a:p>
                  </a:txBody>
                  <a:tcPr/>
                </a:tc>
                <a:tc>
                  <a:txBody>
                    <a:bodyPr/>
                    <a:lstStyle/>
                    <a:p>
                      <a:pPr marL="285750" indent="-285750">
                        <a:buFont typeface="Arial" panose="020B0604020202020204" pitchFamily="34" charset="0"/>
                        <a:buChar char="•"/>
                      </a:pPr>
                      <a:r>
                        <a:rPr lang="en-GB" sz="1600" noProof="0" dirty="0"/>
                        <a:t>based on </a:t>
                      </a:r>
                      <a:r>
                        <a:rPr lang="en-GB" sz="1600" noProof="0" dirty="0" err="1"/>
                        <a:t>Perspektywy</a:t>
                      </a:r>
                      <a:r>
                        <a:rPr lang="en-GB" sz="1600" noProof="0" dirty="0"/>
                        <a:t> ranking; weighted score – not position</a:t>
                      </a:r>
                    </a:p>
                  </a:txBody>
                  <a:tcPr/>
                </a:tc>
                <a:extLst>
                  <a:ext uri="{0D108BD9-81ED-4DB2-BD59-A6C34878D82A}">
                    <a16:rowId xmlns:a16="http://schemas.microsoft.com/office/drawing/2014/main" val="2667974067"/>
                  </a:ext>
                </a:extLst>
              </a:tr>
              <a:tr h="0">
                <a:tc>
                  <a:txBody>
                    <a:bodyPr/>
                    <a:lstStyle/>
                    <a:p>
                      <a:r>
                        <a:rPr lang="en-GB" sz="1600" noProof="0" dirty="0"/>
                        <a:t>8.</a:t>
                      </a:r>
                    </a:p>
                  </a:txBody>
                  <a:tcPr/>
                </a:tc>
                <a:tc>
                  <a:txBody>
                    <a:bodyPr/>
                    <a:lstStyle/>
                    <a:p>
                      <a:r>
                        <a:rPr lang="en-GB" sz="1600" noProof="0" dirty="0"/>
                        <a:t>Graduate Earnings (3Y)</a:t>
                      </a:r>
                    </a:p>
                  </a:txBody>
                  <a:tcPr/>
                </a:tc>
                <a:tc>
                  <a:txBody>
                    <a:bodyPr/>
                    <a:lstStyle/>
                    <a:p>
                      <a:r>
                        <a:rPr lang="en-GB" sz="1600" noProof="0" dirty="0"/>
                        <a:t>Based on the nationwide ELA survey, or on other proprietary research.</a:t>
                      </a:r>
                    </a:p>
                  </a:txBody>
                  <a:tcPr/>
                </a:tc>
                <a:extLst>
                  <a:ext uri="{0D108BD9-81ED-4DB2-BD59-A6C34878D82A}">
                    <a16:rowId xmlns:a16="http://schemas.microsoft.com/office/drawing/2014/main" val="495237317"/>
                  </a:ext>
                </a:extLst>
              </a:tr>
              <a:tr h="0">
                <a:tc>
                  <a:txBody>
                    <a:bodyPr/>
                    <a:lstStyle/>
                    <a:p>
                      <a:r>
                        <a:rPr lang="en-GB" sz="1600" noProof="0" dirty="0"/>
                        <a:t>9.</a:t>
                      </a:r>
                    </a:p>
                  </a:txBody>
                  <a:tcPr/>
                </a:tc>
                <a:tc>
                  <a:txBody>
                    <a:bodyPr/>
                    <a:lstStyle/>
                    <a:p>
                      <a:r>
                        <a:rPr lang="en-GB" sz="1600" noProof="0" dirty="0"/>
                        <a:t>Graduate Employment (3Y)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noProof="0" dirty="0"/>
                        <a:t>Based on the nationwide ELA survey, or on other proprietary research.</a:t>
                      </a:r>
                    </a:p>
                  </a:txBody>
                  <a:tcPr/>
                </a:tc>
                <a:extLst>
                  <a:ext uri="{0D108BD9-81ED-4DB2-BD59-A6C34878D82A}">
                    <a16:rowId xmlns:a16="http://schemas.microsoft.com/office/drawing/2014/main" val="3413915075"/>
                  </a:ext>
                </a:extLst>
              </a:tr>
              <a:tr h="0">
                <a:tc>
                  <a:txBody>
                    <a:bodyPr/>
                    <a:lstStyle/>
                    <a:p>
                      <a:r>
                        <a:rPr lang="en-GB" sz="1600" noProof="0" dirty="0"/>
                        <a:t>10.</a:t>
                      </a:r>
                    </a:p>
                  </a:txBody>
                  <a:tcPr/>
                </a:tc>
                <a:tc>
                  <a:txBody>
                    <a:bodyPr/>
                    <a:lstStyle/>
                    <a:p>
                      <a:r>
                        <a:rPr lang="en-GB" sz="1600" noProof="0" dirty="0"/>
                        <a:t>Prestige Index</a:t>
                      </a:r>
                    </a:p>
                  </a:txBody>
                  <a:tcPr/>
                </a:tc>
                <a:tc>
                  <a:txBody>
                    <a:bodyPr/>
                    <a:lstStyle/>
                    <a:p>
                      <a:r>
                        <a:rPr lang="en-GB" sz="1600" noProof="0" dirty="0"/>
                        <a:t>Based on a survey conducted among academic staff in Poland by the Educational Foundation "</a:t>
                      </a:r>
                      <a:r>
                        <a:rPr lang="en-GB" sz="1600" noProof="0" dirty="0" err="1"/>
                        <a:t>Perspektywy</a:t>
                      </a:r>
                      <a:r>
                        <a:rPr lang="en-GB" sz="1600" noProof="0" dirty="0"/>
                        <a:t>" and the "International Recognition" parameter</a:t>
                      </a:r>
                    </a:p>
                  </a:txBody>
                  <a:tcPr/>
                </a:tc>
                <a:extLst>
                  <a:ext uri="{0D108BD9-81ED-4DB2-BD59-A6C34878D82A}">
                    <a16:rowId xmlns:a16="http://schemas.microsoft.com/office/drawing/2014/main" val="3168712342"/>
                  </a:ext>
                </a:extLst>
              </a:tr>
            </a:tbl>
          </a:graphicData>
        </a:graphic>
      </p:graphicFrame>
    </p:spTree>
    <p:extLst>
      <p:ext uri="{BB962C8B-B14F-4D97-AF65-F5344CB8AC3E}">
        <p14:creationId xmlns:p14="http://schemas.microsoft.com/office/powerpoint/2010/main" val="3542148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AFA99-E6F6-9C32-FCD9-295254D965A1}"/>
              </a:ext>
            </a:extLst>
          </p:cNvPr>
          <p:cNvSpPr>
            <a:spLocks noGrp="1"/>
          </p:cNvSpPr>
          <p:nvPr>
            <p:ph type="title"/>
          </p:nvPr>
        </p:nvSpPr>
        <p:spPr/>
        <p:txBody>
          <a:bodyPr/>
          <a:lstStyle/>
          <a:p>
            <a:r>
              <a:rPr lang="pl-PL" dirty="0" err="1"/>
              <a:t>Summary</a:t>
            </a:r>
            <a:endParaRPr lang="pl-PL" dirty="0"/>
          </a:p>
        </p:txBody>
      </p:sp>
      <p:sp>
        <p:nvSpPr>
          <p:cNvPr id="3" name="Symbol zastępczy zawartości 2">
            <a:extLst>
              <a:ext uri="{FF2B5EF4-FFF2-40B4-BE49-F238E27FC236}">
                <a16:creationId xmlns:a16="http://schemas.microsoft.com/office/drawing/2014/main" id="{9AEEA72C-DA17-8133-04DC-5D0CEE84D90D}"/>
              </a:ext>
            </a:extLst>
          </p:cNvPr>
          <p:cNvSpPr>
            <a:spLocks noGrp="1"/>
          </p:cNvSpPr>
          <p:nvPr>
            <p:ph idx="1"/>
          </p:nvPr>
        </p:nvSpPr>
        <p:spPr/>
        <p:txBody>
          <a:bodyPr>
            <a:normAutofit fontScale="85000" lnSpcReduction="10000"/>
          </a:bodyPr>
          <a:lstStyle/>
          <a:p>
            <a:pPr algn="l"/>
            <a:r>
              <a:rPr lang="en-US" sz="1800" b="0" i="0" u="none" strike="noStrike" baseline="0" dirty="0">
                <a:latin typeface="CIDFont+F1"/>
              </a:rPr>
              <a:t>This dissertation contributes to the development of management and quality sciences through</a:t>
            </a:r>
            <a:r>
              <a:rPr lang="pl-PL" sz="1800" b="0" i="0" u="none" strike="noStrike" baseline="0" dirty="0">
                <a:latin typeface="CIDFont+F1"/>
              </a:rPr>
              <a:t> </a:t>
            </a:r>
            <a:r>
              <a:rPr lang="en-US" sz="1800" b="0" i="0" u="none" strike="noStrike" baseline="0" dirty="0">
                <a:latin typeface="CIDFont+F1"/>
              </a:rPr>
              <a:t>synthesis of quality management theory and stakeholder theory.</a:t>
            </a:r>
            <a:endParaRPr lang="pl-PL" sz="1800" b="0" i="0" u="none" strike="noStrike" baseline="0" dirty="0">
              <a:latin typeface="CIDFont+F1"/>
            </a:endParaRPr>
          </a:p>
          <a:p>
            <a:pPr algn="l"/>
            <a:r>
              <a:rPr lang="en-US" sz="1800" b="0" i="0" u="none" strike="noStrike" baseline="0" dirty="0">
                <a:latin typeface="CIDFont+F1"/>
              </a:rPr>
              <a:t>The conducted qualitative and quantitative research allowed for achieving the cognitive goal of</a:t>
            </a:r>
            <a:r>
              <a:rPr lang="pl-PL" sz="1800" b="0" i="0" u="none" strike="noStrike" baseline="0" dirty="0">
                <a:latin typeface="CIDFont+F1"/>
              </a:rPr>
              <a:t> </a:t>
            </a:r>
            <a:r>
              <a:rPr lang="en-US" sz="1800" b="0" i="0" u="none" strike="noStrike" baseline="0" dirty="0">
                <a:latin typeface="CIDFont+F1"/>
              </a:rPr>
              <a:t>the study, which was to </a:t>
            </a:r>
            <a:r>
              <a:rPr lang="en-US" sz="1800" b="0" i="0" u="none" strike="noStrike" baseline="0" dirty="0">
                <a:latin typeface="CIDFont+F3"/>
              </a:rPr>
              <a:t>identify effective methods from the perspective of improving the quality management</a:t>
            </a:r>
            <a:r>
              <a:rPr lang="pl-PL" sz="1800" b="0" i="0" u="none" strike="noStrike" baseline="0" dirty="0">
                <a:latin typeface="CIDFont+F3"/>
              </a:rPr>
              <a:t> </a:t>
            </a:r>
            <a:r>
              <a:rPr lang="en-US" sz="1800" b="0" i="0" u="none" strike="noStrike" baseline="0" dirty="0">
                <a:latin typeface="CIDFont+F3"/>
              </a:rPr>
              <a:t>system, through the measurement and analysis of stakeholder satisfaction levels as an</a:t>
            </a:r>
            <a:r>
              <a:rPr lang="pl-PL" sz="1800" b="0" i="0" u="none" strike="noStrike" baseline="0" dirty="0">
                <a:latin typeface="CIDFont+F3"/>
              </a:rPr>
              <a:t> </a:t>
            </a:r>
            <a:r>
              <a:rPr lang="pl-PL" sz="1800" b="0" i="0" u="none" strike="noStrike" baseline="0" dirty="0" err="1">
                <a:latin typeface="CIDFont+F3"/>
              </a:rPr>
              <a:t>indicator</a:t>
            </a:r>
            <a:r>
              <a:rPr lang="pl-PL" sz="1800" b="0" i="0" u="none" strike="noStrike" baseline="0" dirty="0">
                <a:latin typeface="CIDFont+F3"/>
              </a:rPr>
              <a:t> of </a:t>
            </a:r>
            <a:r>
              <a:rPr lang="pl-PL" sz="1800" b="0" i="0" u="none" strike="noStrike" baseline="0" dirty="0" err="1">
                <a:latin typeface="CIDFont+F3"/>
              </a:rPr>
              <a:t>quality</a:t>
            </a:r>
            <a:r>
              <a:rPr lang="pl-PL" sz="1800" b="0" i="0" u="none" strike="noStrike" baseline="0" dirty="0">
                <a:latin typeface="CIDFont+F1"/>
              </a:rPr>
              <a:t>.</a:t>
            </a:r>
          </a:p>
          <a:p>
            <a:pPr algn="l"/>
            <a:r>
              <a:rPr lang="en-US" sz="1800" b="0" i="0" u="none" strike="noStrike" baseline="0" dirty="0">
                <a:latin typeface="CIDFont+F1"/>
              </a:rPr>
              <a:t>The utilitarian goal, formulated as </a:t>
            </a:r>
            <a:r>
              <a:rPr lang="en-US" sz="1800" b="0" i="0" u="none" strike="noStrike" baseline="0" dirty="0">
                <a:latin typeface="CIDFont+F3"/>
              </a:rPr>
              <a:t>development of a method for improving the quality</a:t>
            </a:r>
            <a:r>
              <a:rPr lang="pl-PL" sz="1800" b="0" i="0" u="none" strike="noStrike" baseline="0" dirty="0">
                <a:latin typeface="CIDFont+F3"/>
              </a:rPr>
              <a:t> </a:t>
            </a:r>
            <a:r>
              <a:rPr lang="en-US" sz="1800" b="0" i="0" u="none" strike="noStrike" baseline="0" dirty="0">
                <a:latin typeface="CIDFont+F3"/>
              </a:rPr>
              <a:t>management system of universities, adapted to the specifics of Polish technical universities, using the</a:t>
            </a:r>
            <a:r>
              <a:rPr lang="pl-PL" sz="1800" b="0" i="0" u="none" strike="noStrike" baseline="0" dirty="0">
                <a:latin typeface="CIDFont+F3"/>
              </a:rPr>
              <a:t> </a:t>
            </a:r>
            <a:r>
              <a:rPr lang="en-US" sz="1800" b="0" i="0" u="none" strike="noStrike" baseline="0" dirty="0">
                <a:latin typeface="CIDFont+F3"/>
              </a:rPr>
              <a:t>measurement of satisfaction of various stakeholder groups as one of the indicators of the university’s</a:t>
            </a:r>
            <a:r>
              <a:rPr lang="pl-PL" sz="1800" b="0" i="0" u="none" strike="noStrike" baseline="0" dirty="0">
                <a:latin typeface="CIDFont+F3"/>
              </a:rPr>
              <a:t> performance</a:t>
            </a:r>
            <a:r>
              <a:rPr lang="pl-PL" sz="1800" b="0" i="0" u="none" strike="noStrike" baseline="0" dirty="0">
                <a:latin typeface="CIDFont+F1"/>
              </a:rPr>
              <a:t>, was </a:t>
            </a:r>
            <a:r>
              <a:rPr lang="pl-PL" sz="1800" b="0" i="0" u="none" strike="noStrike" baseline="0" dirty="0" err="1">
                <a:latin typeface="CIDFont+F1"/>
              </a:rPr>
              <a:t>also</a:t>
            </a:r>
            <a:r>
              <a:rPr lang="pl-PL" sz="1800" b="0" i="0" u="none" strike="noStrike" baseline="0" dirty="0">
                <a:latin typeface="CIDFont+F1"/>
              </a:rPr>
              <a:t> </a:t>
            </a:r>
            <a:r>
              <a:rPr lang="pl-PL" sz="1800" b="0" i="0" u="none" strike="noStrike" baseline="0" dirty="0" err="1">
                <a:latin typeface="CIDFont+F1"/>
              </a:rPr>
              <a:t>achieved</a:t>
            </a:r>
            <a:r>
              <a:rPr lang="pl-PL" sz="1800" b="0" i="0" u="none" strike="noStrike" baseline="0" dirty="0">
                <a:latin typeface="CIDFont+F1"/>
              </a:rPr>
              <a:t>.</a:t>
            </a:r>
          </a:p>
          <a:p>
            <a:pPr algn="l"/>
            <a:r>
              <a:rPr lang="en-US" sz="1800" b="0" i="0" u="none" strike="noStrike" baseline="0" dirty="0">
                <a:latin typeface="CIDFont+F1"/>
              </a:rPr>
              <a:t>This objective has been achieved with developing Stakeholders Satisfaction</a:t>
            </a:r>
            <a:r>
              <a:rPr lang="pl-PL" sz="1800" b="0" i="0" u="none" strike="noStrike" baseline="0" dirty="0">
                <a:latin typeface="CIDFont+F1"/>
              </a:rPr>
              <a:t> </a:t>
            </a:r>
            <a:r>
              <a:rPr lang="en-US" sz="1800" b="0" i="0" u="none" strike="noStrike" baseline="0" dirty="0">
                <a:latin typeface="CIDFont+F1"/>
              </a:rPr>
              <a:t>Driven Quality Management Model – SSDQM.</a:t>
            </a:r>
            <a:endParaRPr lang="pl-PL" sz="1800" b="0" i="0" u="none" strike="noStrike" baseline="0" dirty="0">
              <a:latin typeface="CIDFont+F1"/>
            </a:endParaRPr>
          </a:p>
          <a:p>
            <a:pPr algn="l"/>
            <a:r>
              <a:rPr lang="en-US" sz="1800" b="0" i="0" u="none" strike="noStrike" baseline="0" dirty="0">
                <a:latin typeface="CIDFont+F1"/>
              </a:rPr>
              <a:t>The model is developed taking into account</a:t>
            </a:r>
            <a:r>
              <a:rPr lang="pl-PL" sz="1800" b="0" i="0" u="none" strike="noStrike" baseline="0" dirty="0">
                <a:latin typeface="CIDFont+F1"/>
              </a:rPr>
              <a:t> </a:t>
            </a:r>
            <a:r>
              <a:rPr lang="en-US" sz="1800" b="0" i="0" u="none" strike="noStrike" baseline="0" dirty="0">
                <a:latin typeface="CIDFont+F1"/>
              </a:rPr>
              <a:t>possible applications in the context of the specifics of Polish technical universities.</a:t>
            </a:r>
            <a:endParaRPr lang="pl-PL" sz="1800" b="0" i="0" u="none" strike="noStrike" baseline="0" dirty="0">
              <a:latin typeface="CIDFont+F1"/>
            </a:endParaRPr>
          </a:p>
          <a:p>
            <a:pPr algn="l"/>
            <a:r>
              <a:rPr lang="pl-PL" sz="1800" b="0" i="0" u="none" strike="noStrike" baseline="0" dirty="0">
                <a:latin typeface="CIDFont+F1"/>
              </a:rPr>
              <a:t>The </a:t>
            </a:r>
            <a:r>
              <a:rPr lang="pl-PL" sz="1800" b="0" i="0" u="none" strike="noStrike" baseline="0" dirty="0" err="1">
                <a:latin typeface="CIDFont+F1"/>
              </a:rPr>
              <a:t>applicative</a:t>
            </a:r>
            <a:r>
              <a:rPr lang="pl-PL" sz="1800" b="0" i="0" u="none" strike="noStrike" baseline="0" dirty="0">
                <a:latin typeface="CIDFont+F1"/>
              </a:rPr>
              <a:t> </a:t>
            </a:r>
            <a:r>
              <a:rPr lang="pl-PL" sz="1800" b="0" i="0" u="none" strike="noStrike" baseline="0" dirty="0" err="1">
                <a:latin typeface="CIDFont+F1"/>
              </a:rPr>
              <a:t>value</a:t>
            </a:r>
            <a:r>
              <a:rPr lang="pl-PL" sz="1800" b="0" i="0" u="none" strike="noStrike" baseline="0" dirty="0">
                <a:latin typeface="CIDFont+F1"/>
              </a:rPr>
              <a:t> </a:t>
            </a:r>
            <a:r>
              <a:rPr lang="en-US" sz="1800" b="0" i="0" u="none" strike="noStrike" baseline="0" dirty="0">
                <a:latin typeface="CIDFont+F1"/>
              </a:rPr>
              <a:t>of the proposed model has been enhanced with recommendations resulting from the conducted research,</a:t>
            </a:r>
            <a:r>
              <a:rPr lang="pl-PL" sz="1800" b="0" i="0" u="none" strike="noStrike" baseline="0" dirty="0">
                <a:latin typeface="CIDFont+F1"/>
              </a:rPr>
              <a:t> </a:t>
            </a:r>
            <a:r>
              <a:rPr lang="en-US" sz="1800" b="0" i="0" u="none" strike="noStrike" baseline="0" dirty="0">
                <a:latin typeface="CIDFont+F1"/>
              </a:rPr>
              <a:t>a significant part of which is the development of a basic set of indicators.</a:t>
            </a:r>
            <a:endParaRPr lang="pl-PL" sz="1800" b="0" i="0" u="none" strike="noStrike" baseline="0" dirty="0">
              <a:latin typeface="CIDFont+F1"/>
            </a:endParaRPr>
          </a:p>
          <a:p>
            <a:pPr algn="l"/>
            <a:r>
              <a:rPr lang="pl-PL" sz="1800" b="0" i="0" u="none" strike="noStrike" baseline="0" dirty="0" err="1">
                <a:latin typeface="CIDFont+F1"/>
              </a:rPr>
              <a:t>These</a:t>
            </a:r>
            <a:r>
              <a:rPr lang="pl-PL" sz="1800" b="0" i="0" u="none" strike="noStrike" baseline="0" dirty="0">
                <a:latin typeface="CIDFont+F1"/>
              </a:rPr>
              <a:t> </a:t>
            </a:r>
            <a:r>
              <a:rPr lang="pl-PL" sz="1800" b="0" i="0" u="none" strike="noStrike" baseline="0" dirty="0" err="1">
                <a:latin typeface="CIDFont+F1"/>
              </a:rPr>
              <a:t>are</a:t>
            </a:r>
            <a:r>
              <a:rPr lang="pl-PL" sz="1800" b="0" i="0" u="none" strike="noStrike" baseline="0" dirty="0">
                <a:latin typeface="CIDFont+F1"/>
              </a:rPr>
              <a:t> </a:t>
            </a:r>
            <a:r>
              <a:rPr lang="pl-PL" sz="1800" b="0" i="0" u="none" strike="noStrike" baseline="0" dirty="0" err="1">
                <a:latin typeface="CIDFont+F1"/>
              </a:rPr>
              <a:t>measures</a:t>
            </a:r>
            <a:r>
              <a:rPr lang="pl-PL" sz="1800" b="0" i="0" u="none" strike="noStrike" baseline="0" dirty="0">
                <a:latin typeface="CIDFont+F1"/>
              </a:rPr>
              <a:t> </a:t>
            </a:r>
            <a:r>
              <a:rPr lang="en-US" sz="1800" b="0" i="0" u="none" strike="noStrike" baseline="0" dirty="0">
                <a:latin typeface="CIDFont+F1"/>
              </a:rPr>
              <a:t>statistically proven to be significant for the environment of technical universities.</a:t>
            </a:r>
            <a:endParaRPr lang="pl-PL" sz="1800" b="0" i="0" u="none" strike="noStrike" baseline="0" dirty="0">
              <a:latin typeface="CIDFont+F1"/>
            </a:endParaRPr>
          </a:p>
          <a:p>
            <a:pPr algn="l"/>
            <a:r>
              <a:rPr lang="pl-PL" sz="1800" b="0" i="0" u="none" strike="noStrike" baseline="0" dirty="0">
                <a:latin typeface="CIDFont+F1"/>
              </a:rPr>
              <a:t>The </a:t>
            </a:r>
            <a:r>
              <a:rPr lang="pl-PL" sz="1800" b="0" i="0" u="none" strike="noStrike" baseline="0" dirty="0" err="1">
                <a:latin typeface="CIDFont+F1"/>
              </a:rPr>
              <a:t>strong</a:t>
            </a:r>
            <a:r>
              <a:rPr lang="pl-PL" sz="1800" b="0" i="0" u="none" strike="noStrike" baseline="0" dirty="0">
                <a:latin typeface="CIDFont+F1"/>
              </a:rPr>
              <a:t> </a:t>
            </a:r>
            <a:r>
              <a:rPr lang="pl-PL" sz="1800" b="0" i="0" u="none" strike="noStrike" baseline="0" dirty="0" err="1">
                <a:latin typeface="CIDFont+F1"/>
              </a:rPr>
              <a:t>connections</a:t>
            </a:r>
            <a:r>
              <a:rPr lang="pl-PL" sz="1800" b="0" i="0" u="none" strike="noStrike" baseline="0" dirty="0">
                <a:latin typeface="CIDFont+F1"/>
              </a:rPr>
              <a:t> </a:t>
            </a:r>
            <a:r>
              <a:rPr lang="en-US" sz="1800" b="0" i="0" u="none" strike="noStrike" baseline="0" dirty="0">
                <a:latin typeface="CIDFont+F1"/>
              </a:rPr>
              <a:t>of the proposed model with the field of quality management are also confirmed by analyses indicating</a:t>
            </a:r>
            <a:r>
              <a:rPr lang="pl-PL" sz="1800" b="0" i="0" u="none" strike="noStrike" baseline="0" dirty="0">
                <a:latin typeface="CIDFont+F1"/>
              </a:rPr>
              <a:t> </a:t>
            </a:r>
            <a:r>
              <a:rPr lang="en-US" sz="1800" b="0" i="0" u="none" strike="noStrike" baseline="0" dirty="0">
                <a:latin typeface="CIDFont+F1"/>
              </a:rPr>
              <a:t>that the application of SSDQM can provide very good preparation for organizations to implement the</a:t>
            </a:r>
            <a:r>
              <a:rPr lang="pl-PL" sz="1800" b="0" i="0" u="none" strike="noStrike" baseline="0" dirty="0">
                <a:latin typeface="CIDFont+F1"/>
              </a:rPr>
              <a:t> </a:t>
            </a:r>
            <a:r>
              <a:rPr lang="en-US" sz="1800" b="0" i="0" u="none" strike="noStrike" baseline="0" dirty="0">
                <a:latin typeface="CIDFont+F1"/>
              </a:rPr>
              <a:t>requirements of the ISO</a:t>
            </a:r>
            <a:r>
              <a:rPr lang="pl-PL" sz="1800" dirty="0">
                <a:latin typeface="CIDFont+F1"/>
              </a:rPr>
              <a:t> </a:t>
            </a:r>
            <a:r>
              <a:rPr lang="en-US" sz="1800" b="0" i="0" u="none" strike="noStrike" baseline="0" dirty="0">
                <a:latin typeface="CIDFont+F1"/>
              </a:rPr>
              <a:t>21001:2018 and other standards and requirements that promote focus on</a:t>
            </a:r>
            <a:r>
              <a:rPr lang="pl-PL" sz="1800" b="0" i="0" u="none" strike="noStrike" baseline="0" dirty="0">
                <a:latin typeface="CIDFont+F1"/>
              </a:rPr>
              <a:t> </a:t>
            </a:r>
            <a:r>
              <a:rPr lang="pl-PL" sz="1800" b="0" i="0" u="none" strike="noStrike" baseline="0" dirty="0" err="1">
                <a:latin typeface="CIDFont+F1"/>
              </a:rPr>
              <a:t>stakeholders</a:t>
            </a:r>
            <a:r>
              <a:rPr lang="pl-PL" sz="1800" b="0" i="0" u="none" strike="noStrike" baseline="0" dirty="0">
                <a:latin typeface="CIDFont+F1"/>
              </a:rPr>
              <a:t>.</a:t>
            </a:r>
            <a:endParaRPr lang="pl-PL" dirty="0"/>
          </a:p>
        </p:txBody>
      </p:sp>
    </p:spTree>
    <p:extLst>
      <p:ext uri="{BB962C8B-B14F-4D97-AF65-F5344CB8AC3E}">
        <p14:creationId xmlns:p14="http://schemas.microsoft.com/office/powerpoint/2010/main" val="1751899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AFA99-E6F6-9C32-FCD9-295254D965A1}"/>
              </a:ext>
            </a:extLst>
          </p:cNvPr>
          <p:cNvSpPr>
            <a:spLocks noGrp="1"/>
          </p:cNvSpPr>
          <p:nvPr>
            <p:ph type="title"/>
          </p:nvPr>
        </p:nvSpPr>
        <p:spPr/>
        <p:txBody>
          <a:bodyPr/>
          <a:lstStyle/>
          <a:p>
            <a:r>
              <a:rPr lang="pl-PL" dirty="0" err="1"/>
              <a:t>Literature</a:t>
            </a:r>
            <a:endParaRPr lang="pl-PL" dirty="0"/>
          </a:p>
        </p:txBody>
      </p:sp>
      <p:sp>
        <p:nvSpPr>
          <p:cNvPr id="3" name="Symbol zastępczy zawartości 2">
            <a:extLst>
              <a:ext uri="{FF2B5EF4-FFF2-40B4-BE49-F238E27FC236}">
                <a16:creationId xmlns:a16="http://schemas.microsoft.com/office/drawing/2014/main" id="{9AEEA72C-DA17-8133-04DC-5D0CEE84D90D}"/>
              </a:ext>
            </a:extLst>
          </p:cNvPr>
          <p:cNvSpPr>
            <a:spLocks noGrp="1"/>
          </p:cNvSpPr>
          <p:nvPr>
            <p:ph idx="1"/>
          </p:nvPr>
        </p:nvSpPr>
        <p:spPr/>
        <p:txBody>
          <a:bodyPr>
            <a:normAutofit/>
          </a:bodyPr>
          <a:lstStyle/>
          <a:p>
            <a:pPr algn="l"/>
            <a:r>
              <a:rPr lang="pl-PL" dirty="0"/>
              <a:t>1. </a:t>
            </a:r>
            <a:r>
              <a:rPr lang="pl-PL" dirty="0" err="1"/>
              <a:t>Puente</a:t>
            </a:r>
            <a:r>
              <a:rPr lang="pl-PL" dirty="0"/>
              <a:t> et al. 2021</a:t>
            </a:r>
          </a:p>
          <a:p>
            <a:r>
              <a:rPr lang="pl-PL" sz="2800" b="0" i="0" u="none" strike="noStrike" baseline="0" dirty="0"/>
              <a:t>2. </a:t>
            </a:r>
            <a:r>
              <a:rPr lang="pl-PL" sz="2800" b="0" i="0" u="none" strike="noStrike" baseline="0" dirty="0" err="1"/>
              <a:t>Grudowski</a:t>
            </a:r>
            <a:r>
              <a:rPr lang="pl-PL" sz="2800" b="0" i="0" u="none" strike="noStrike" baseline="0" dirty="0"/>
              <a:t> &amp; Lewandowski, </a:t>
            </a:r>
            <a:r>
              <a:rPr lang="en-US" sz="2800" b="0" i="0" u="none" strike="noStrike" baseline="0" dirty="0"/>
              <a:t>The notion of quality of education and conditions of its quantification at the</a:t>
            </a:r>
            <a:r>
              <a:rPr lang="pl-PL" sz="2800" b="0" i="0" u="none" strike="noStrike" baseline="0" dirty="0"/>
              <a:t> </a:t>
            </a:r>
            <a:r>
              <a:rPr lang="en-US" sz="2800" b="0" i="0" u="none" strike="noStrike" baseline="0" dirty="0"/>
              <a:t>universities</a:t>
            </a:r>
            <a:r>
              <a:rPr lang="pl-PL" sz="2800" b="0" i="0" u="none" strike="noStrike" baseline="0" dirty="0"/>
              <a:t>, Zarządzanie i Finanse, nr 3, cz. 1,</a:t>
            </a:r>
            <a:r>
              <a:rPr lang="en-US" sz="2800" b="0" i="0" u="none" strike="noStrike" baseline="0" dirty="0"/>
              <a:t> </a:t>
            </a:r>
            <a:r>
              <a:rPr lang="pl-PL" sz="2800" b="0" i="0" u="none" strike="noStrike" baseline="0" dirty="0"/>
              <a:t>2012</a:t>
            </a:r>
          </a:p>
          <a:p>
            <a:pPr algn="l"/>
            <a:r>
              <a:rPr lang="en-US" dirty="0"/>
              <a:t>Freeman, R.E. (1984), Strategic Management: A Stakeholder Approach, Pitman, London and Boston, MA</a:t>
            </a:r>
          </a:p>
          <a:p>
            <a:pPr algn="l"/>
            <a:endParaRPr lang="pl-PL" dirty="0"/>
          </a:p>
        </p:txBody>
      </p:sp>
    </p:spTree>
    <p:extLst>
      <p:ext uri="{BB962C8B-B14F-4D97-AF65-F5344CB8AC3E}">
        <p14:creationId xmlns:p14="http://schemas.microsoft.com/office/powerpoint/2010/main" val="2905408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F146487-78BF-B718-BD20-9D922B93369A}"/>
              </a:ext>
            </a:extLst>
          </p:cNvPr>
          <p:cNvSpPr>
            <a:spLocks noGrp="1"/>
          </p:cNvSpPr>
          <p:nvPr>
            <p:ph type="title"/>
          </p:nvPr>
        </p:nvSpPr>
        <p:spPr/>
        <p:txBody>
          <a:bodyPr/>
          <a:lstStyle/>
          <a:p>
            <a:r>
              <a:rPr lang="pl-PL" dirty="0"/>
              <a:t>Na obronę</a:t>
            </a:r>
          </a:p>
        </p:txBody>
      </p:sp>
      <p:sp>
        <p:nvSpPr>
          <p:cNvPr id="3" name="Symbol zastępczy zawartości 2">
            <a:extLst>
              <a:ext uri="{FF2B5EF4-FFF2-40B4-BE49-F238E27FC236}">
                <a16:creationId xmlns:a16="http://schemas.microsoft.com/office/drawing/2014/main" id="{E78D3559-3162-A0D8-F760-5A7FD0A881F4}"/>
              </a:ext>
            </a:extLst>
          </p:cNvPr>
          <p:cNvSpPr>
            <a:spLocks noGrp="1"/>
          </p:cNvSpPr>
          <p:nvPr>
            <p:ph idx="1"/>
          </p:nvPr>
        </p:nvSpPr>
        <p:spPr/>
        <p:txBody>
          <a:bodyPr>
            <a:normAutofit fontScale="55000" lnSpcReduction="20000"/>
          </a:bodyPr>
          <a:lstStyle/>
          <a:p>
            <a:r>
              <a:rPr lang="pl-PL" dirty="0"/>
              <a:t>rys. 1 teoria zarządzania jakością – </a:t>
            </a:r>
            <a:r>
              <a:rPr lang="pl-PL" dirty="0" err="1"/>
              <a:t>kliento</a:t>
            </a:r>
            <a:r>
              <a:rPr lang="pl-PL" dirty="0"/>
              <a:t>-centryzm</a:t>
            </a:r>
          </a:p>
          <a:p>
            <a:r>
              <a:rPr lang="pl-PL" dirty="0"/>
              <a:t>rys. 2 „cykliczność” zmian koncepcji uniwersytetu</a:t>
            </a:r>
          </a:p>
          <a:p>
            <a:r>
              <a:rPr lang="pl-PL" dirty="0"/>
              <a:t>rys. 13 do ilustracji sprzecznych interesów – wspomnieć o opracowanej liście przykładów sprzecznych interesów – tab. ?</a:t>
            </a:r>
          </a:p>
          <a:p>
            <a:r>
              <a:rPr lang="pl-PL" dirty="0"/>
              <a:t>geniusz „i” zamiast tyranii „albo” str. 55]</a:t>
            </a:r>
          </a:p>
          <a:p>
            <a:r>
              <a:rPr lang="pl-PL" dirty="0"/>
              <a:t>model Cronina – jakość a satysfakcja rys. 18]</a:t>
            </a:r>
          </a:p>
          <a:p>
            <a:r>
              <a:rPr lang="pl-PL" dirty="0"/>
              <a:t>wiele miar CFM do pomiaru jakości usług i nie tylko – polegających na pomiarze opinii/satysfakcji/informacji zwrotnej klientów]</a:t>
            </a:r>
          </a:p>
          <a:p>
            <a:r>
              <a:rPr lang="pl-PL" dirty="0"/>
              <a:t>autorski ranking RV250 – zintegrowany ranking na podstawie najważniejszych globalnych rankingów</a:t>
            </a:r>
          </a:p>
          <a:p>
            <a:r>
              <a:rPr lang="pl-PL" dirty="0"/>
              <a:t>CAF – diagram – oraz </a:t>
            </a:r>
            <a:r>
              <a:rPr lang="pl-PL" dirty="0" err="1"/>
              <a:t>QualHE</a:t>
            </a:r>
            <a:r>
              <a:rPr lang="pl-PL" dirty="0"/>
              <a:t> prof. </a:t>
            </a:r>
            <a:r>
              <a:rPr lang="pl-PL" dirty="0" err="1"/>
              <a:t>Grudowskiego</a:t>
            </a:r>
            <a:r>
              <a:rPr lang="pl-PL" dirty="0"/>
              <a:t> jako przykład koncepcji integrujących dorobek nowoczesnych metod QM dla szkolnictwa wyższego</a:t>
            </a:r>
          </a:p>
          <a:p>
            <a:r>
              <a:rPr lang="pl-PL" dirty="0"/>
              <a:t>Podejście do jakości w polskim systemie – tab. 36.</a:t>
            </a:r>
          </a:p>
          <a:p>
            <a:r>
              <a:rPr lang="pl-PL" dirty="0"/>
              <a:t>Bariery wdrażania QM (Lean </a:t>
            </a:r>
            <a:r>
              <a:rPr lang="pl-PL" dirty="0" err="1"/>
              <a:t>SixSigma</a:t>
            </a:r>
            <a:r>
              <a:rPr lang="pl-PL" dirty="0"/>
              <a:t>) na uczelniach</a:t>
            </a:r>
          </a:p>
          <a:p>
            <a:r>
              <a:rPr lang="pl-PL" dirty="0"/>
              <a:t>Rola kultury organizacyjnej; kultury jakości (tab. 40 – regeneracji)? ; dojrzałość kultury organizacyjnej? (tab. 41 typ D zintegrowana)</a:t>
            </a:r>
          </a:p>
          <a:p>
            <a:r>
              <a:rPr lang="pl-PL" dirty="0"/>
              <a:t>Interesariusze: tab. 51</a:t>
            </a:r>
          </a:p>
          <a:p>
            <a:r>
              <a:rPr lang="pl-PL" dirty="0"/>
              <a:t>Edukacyjny łańcuch dostaw</a:t>
            </a:r>
          </a:p>
          <a:p>
            <a:endParaRPr lang="pl-PL" dirty="0"/>
          </a:p>
          <a:p>
            <a:endParaRPr lang="pl-PL" dirty="0"/>
          </a:p>
          <a:p>
            <a:endParaRPr lang="pl-PL" dirty="0"/>
          </a:p>
          <a:p>
            <a:endParaRPr lang="pl-PL" dirty="0"/>
          </a:p>
        </p:txBody>
      </p:sp>
    </p:spTree>
    <p:extLst>
      <p:ext uri="{BB962C8B-B14F-4D97-AF65-F5344CB8AC3E}">
        <p14:creationId xmlns:p14="http://schemas.microsoft.com/office/powerpoint/2010/main" val="140541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F146487-78BF-B718-BD20-9D922B93369A}"/>
              </a:ext>
            </a:extLst>
          </p:cNvPr>
          <p:cNvSpPr>
            <a:spLocks noGrp="1"/>
          </p:cNvSpPr>
          <p:nvPr>
            <p:ph type="title"/>
          </p:nvPr>
        </p:nvSpPr>
        <p:spPr/>
        <p:txBody>
          <a:bodyPr/>
          <a:lstStyle/>
          <a:p>
            <a:r>
              <a:rPr lang="pl-PL" dirty="0"/>
              <a:t>Plan narracji 1/2</a:t>
            </a:r>
          </a:p>
        </p:txBody>
      </p:sp>
      <p:sp>
        <p:nvSpPr>
          <p:cNvPr id="3" name="Symbol zastępczy zawartości 2">
            <a:extLst>
              <a:ext uri="{FF2B5EF4-FFF2-40B4-BE49-F238E27FC236}">
                <a16:creationId xmlns:a16="http://schemas.microsoft.com/office/drawing/2014/main" id="{E78D3559-3162-A0D8-F760-5A7FD0A881F4}"/>
              </a:ext>
            </a:extLst>
          </p:cNvPr>
          <p:cNvSpPr>
            <a:spLocks noGrp="1"/>
          </p:cNvSpPr>
          <p:nvPr>
            <p:ph idx="1"/>
          </p:nvPr>
        </p:nvSpPr>
        <p:spPr/>
        <p:txBody>
          <a:bodyPr>
            <a:normAutofit fontScale="40000" lnSpcReduction="20000"/>
          </a:bodyPr>
          <a:lstStyle/>
          <a:p>
            <a:r>
              <a:rPr lang="pl-PL" dirty="0"/>
              <a:t>Dlaczego warto zająć się tematem?: uniwersytety są  „silnikiem” rozwoju społecznego, gospodarczego i kulturowego</a:t>
            </a:r>
            <a:r>
              <a:rPr lang="pl-PL" baseline="30000" dirty="0"/>
              <a:t>1</a:t>
            </a:r>
            <a:r>
              <a:rPr lang="pl-PL" dirty="0"/>
              <a:t> , pozycja polskich uczelni w świecie nauki nie odpowiada pozycji ani potencjałowi Polski w globalnej gospodarce. Ponadto polscy naukowcy osiągają wiele sukcesów naukowych, które nie są odpowiednio komercjalizowane przez polskie przedsiębiorstwa.</a:t>
            </a:r>
          </a:p>
          <a:p>
            <a:r>
              <a:rPr lang="pl-PL" dirty="0"/>
              <a:t>Skąd mogą się brać obecne problemy?: Silna kultura akademicka związana z odwoływaniem się do wielowiekowej tradycji; konflikt tradycja a nowoczesność to często sprzeczność między koncepcją uniwersytetu liberalnego i uniwersytetu przedsiębiorczego, a obecnie także z cechami uniwersytetu społecznie odpowiedzialnego; żadna nie może być w pełni </a:t>
            </a:r>
            <a:r>
              <a:rPr lang="pl-PL" dirty="0" err="1"/>
              <a:t>rezalizowana</a:t>
            </a:r>
            <a:r>
              <a:rPr lang="pl-PL" dirty="0"/>
              <a:t> przez różne ograniczenia (w tym regulacje prawne); </a:t>
            </a:r>
          </a:p>
          <a:p>
            <a:r>
              <a:rPr lang="pl-PL" dirty="0"/>
              <a:t>Sprzeczne oczekiwania różnych interesariuszy; dziedzictwo wielu wieków tradycji uniwersyteckich potęgujących sprzeczności;</a:t>
            </a:r>
          </a:p>
          <a:p>
            <a:r>
              <a:rPr lang="en-US" sz="2800" b="0" i="0" u="none" strike="noStrike" baseline="0" dirty="0">
                <a:latin typeface="CIDFont+F1"/>
              </a:rPr>
              <a:t>utilitarian goal, formulated as </a:t>
            </a:r>
            <a:r>
              <a:rPr lang="en-US" sz="2800" b="0" i="0" u="none" strike="noStrike" baseline="0" dirty="0">
                <a:latin typeface="CIDFont+F3"/>
              </a:rPr>
              <a:t>development of a method for improving the quality</a:t>
            </a:r>
            <a:r>
              <a:rPr lang="pl-PL" sz="2800" b="0" i="0" u="none" strike="noStrike" baseline="0" dirty="0">
                <a:latin typeface="CIDFont+F3"/>
              </a:rPr>
              <a:t> </a:t>
            </a:r>
            <a:r>
              <a:rPr lang="en-US" sz="2800" b="0" i="0" u="none" strike="noStrike" baseline="0" dirty="0">
                <a:latin typeface="CIDFont+F3"/>
              </a:rPr>
              <a:t>management system of universities, adapted to the specifics of Polish technical universities, using the</a:t>
            </a:r>
            <a:r>
              <a:rPr lang="pl-PL" sz="2800" b="0" i="0" u="none" strike="noStrike" baseline="0" dirty="0">
                <a:latin typeface="CIDFont+F3"/>
              </a:rPr>
              <a:t> </a:t>
            </a:r>
            <a:r>
              <a:rPr lang="en-US" sz="2800" b="0" i="0" u="none" strike="noStrike" baseline="0" dirty="0">
                <a:latin typeface="CIDFont+F3"/>
              </a:rPr>
              <a:t>measurement of satisfaction of various stakeholder groups as one of the indicators of the university’s</a:t>
            </a:r>
            <a:r>
              <a:rPr lang="pl-PL" sz="2800" b="0" i="0" u="none" strike="noStrike" baseline="0" dirty="0">
                <a:latin typeface="CIDFont+F3"/>
              </a:rPr>
              <a:t> performance</a:t>
            </a:r>
            <a:endParaRPr lang="pl-PL" dirty="0"/>
          </a:p>
          <a:p>
            <a:r>
              <a:rPr lang="pl-PL" dirty="0"/>
              <a:t>W Polsce wiele złych skojarzeń z kolejnymi reformami szkolnictwa wyższego</a:t>
            </a:r>
          </a:p>
          <a:p>
            <a:r>
              <a:rPr lang="pl-PL" dirty="0"/>
              <a:t>Jednocześnie ogromny potencjał w Polsce dla szkolnictwa wyższego; stale utrzymujące się duże zainteresowanie studiowaniem</a:t>
            </a:r>
          </a:p>
          <a:p>
            <a:r>
              <a:rPr lang="pl-PL" dirty="0"/>
              <a:t>Jakość – trudna do zdefiniowania, szczególnie dla produktów tak wybitnie niematerialnych jak usługi edukacyjne. Jednak opracowano miary uznawane za standard w obszarze usług – w tym te odnoszące się do informacji zwrotnych pozyskiwanych od klientów (m. in. opinie, poziom satysfakcji, lojalność)</a:t>
            </a:r>
          </a:p>
          <a:p>
            <a:r>
              <a:rPr lang="pl-PL" dirty="0"/>
              <a:t>W odniesieniu do usług uczelni bardzo popularną miarą są wyniki rankingów (globalne, krajowe) – pozycja polskich uczelni w globalnych rankingach jest dalece niesatysfakcjonująca i nie koresponduje z potencjałem polskiej gospodarki i nauki</a:t>
            </a:r>
          </a:p>
          <a:p>
            <a:r>
              <a:rPr lang="pl-PL" dirty="0"/>
              <a:t>W zakresie zarządzania w ubiegłym wieku osiągnięto wiele w zakresie rozwoju zarówno teorii i praktyki (QI , QC, QA, QM / TQM)</a:t>
            </a:r>
          </a:p>
          <a:p>
            <a:r>
              <a:rPr lang="pl-PL" dirty="0"/>
              <a:t>TQM jest </a:t>
            </a:r>
            <a:r>
              <a:rPr lang="pl-PL" dirty="0" err="1"/>
              <a:t>kliento</a:t>
            </a:r>
            <a:r>
              <a:rPr lang="pl-PL" dirty="0"/>
              <a:t>-centryczny, ale kto jest klientem uniwersytetu? (student nie zawsze płaci za studia, beneficjentami efektów kształcenia są nie tylko studenci, itd.) -&gt; zatem trudno wprowadzić nowoczesne QM co potwierdzają liczne badania (TQM, Lean, </a:t>
            </a:r>
            <a:r>
              <a:rPr lang="pl-PL" dirty="0" err="1"/>
              <a:t>SixSigma</a:t>
            </a:r>
            <a:r>
              <a:rPr lang="pl-PL" dirty="0"/>
              <a:t>)</a:t>
            </a:r>
          </a:p>
          <a:p>
            <a:r>
              <a:rPr lang="pl-PL" dirty="0"/>
              <a:t>CAF – „QM” dla administracji publicznej – być może jest rozwiązaniem godnym uwagi? Nie ma zbyt wielu implementacji</a:t>
            </a:r>
          </a:p>
          <a:p>
            <a:r>
              <a:rPr lang="pl-PL" dirty="0"/>
              <a:t>Wymagania PKA – 10 kryteriów oceny – są dalekie od nowoczesnego zarządzania jakością</a:t>
            </a:r>
          </a:p>
          <a:p>
            <a:r>
              <a:rPr lang="pl-PL" dirty="0"/>
              <a:t>Wszelkie badania wskazują na kluczową rolę kierownictwa organizacji we wprowadzaniu zmian / nowoczesnego QM</a:t>
            </a:r>
          </a:p>
          <a:p>
            <a:r>
              <a:rPr lang="pl-PL" dirty="0"/>
              <a:t>ISO 21001:2018 – System zarządzania organizacją edukacyjną – w realiach uczelni w Polsce nowość, norma na wysokim poziomie ogólności, implementacja dla uczelni możliwa</a:t>
            </a:r>
          </a:p>
          <a:p>
            <a:endParaRPr lang="pl-PL" dirty="0"/>
          </a:p>
          <a:p>
            <a:endParaRPr lang="pl-PL" dirty="0"/>
          </a:p>
          <a:p>
            <a:endParaRPr lang="pl-PL" dirty="0"/>
          </a:p>
          <a:p>
            <a:endParaRPr lang="pl-PL" dirty="0"/>
          </a:p>
        </p:txBody>
      </p:sp>
    </p:spTree>
    <p:extLst>
      <p:ext uri="{BB962C8B-B14F-4D97-AF65-F5344CB8AC3E}">
        <p14:creationId xmlns:p14="http://schemas.microsoft.com/office/powerpoint/2010/main" val="225496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F146487-78BF-B718-BD20-9D922B93369A}"/>
              </a:ext>
            </a:extLst>
          </p:cNvPr>
          <p:cNvSpPr>
            <a:spLocks noGrp="1"/>
          </p:cNvSpPr>
          <p:nvPr>
            <p:ph type="title"/>
          </p:nvPr>
        </p:nvSpPr>
        <p:spPr/>
        <p:txBody>
          <a:bodyPr/>
          <a:lstStyle/>
          <a:p>
            <a:r>
              <a:rPr lang="pl-PL" dirty="0"/>
              <a:t>Plan narracji 2/2</a:t>
            </a:r>
          </a:p>
        </p:txBody>
      </p:sp>
      <p:sp>
        <p:nvSpPr>
          <p:cNvPr id="3" name="Symbol zastępczy zawartości 2">
            <a:extLst>
              <a:ext uri="{FF2B5EF4-FFF2-40B4-BE49-F238E27FC236}">
                <a16:creationId xmlns:a16="http://schemas.microsoft.com/office/drawing/2014/main" id="{E78D3559-3162-A0D8-F760-5A7FD0A881F4}"/>
              </a:ext>
            </a:extLst>
          </p:cNvPr>
          <p:cNvSpPr>
            <a:spLocks noGrp="1"/>
          </p:cNvSpPr>
          <p:nvPr>
            <p:ph idx="1"/>
          </p:nvPr>
        </p:nvSpPr>
        <p:spPr/>
        <p:txBody>
          <a:bodyPr>
            <a:normAutofit fontScale="32500" lnSpcReduction="20000"/>
          </a:bodyPr>
          <a:lstStyle/>
          <a:p>
            <a:r>
              <a:rPr lang="pl-PL" dirty="0"/>
              <a:t>ISO 21001:2018 – System zarządzania organizacją edukacyjną – w realiach uczelni w Polsce nowość, norma na wysokim poziomie ogólności, implementacja dla uczelni możliwa</a:t>
            </a:r>
          </a:p>
          <a:p>
            <a:r>
              <a:rPr lang="pl-PL" dirty="0"/>
              <a:t>Jeśli nie klient to może interesariusz?</a:t>
            </a:r>
          </a:p>
          <a:p>
            <a:r>
              <a:rPr lang="pl-PL" dirty="0"/>
              <a:t>W ramach badań przeanalizowałem rozwój definicji interesariuszy od najbardziej podstawowych (Freeman, 1984: może wpływać i może być pod wpływem”) własna definicja interesariuszy uczelni: </a:t>
            </a:r>
            <a:r>
              <a:rPr lang="pl-PL" i="1" dirty="0"/>
              <a:t>osoby lub grupy zainteresowane wysokim poziomem jakości efektów działań uczelni</a:t>
            </a:r>
          </a:p>
          <a:p>
            <a:r>
              <a:rPr lang="pl-PL" dirty="0"/>
              <a:t>W rezultacie badania literatury zaproponowałem listę możliwych interesariuszy uczelni (74 przykłady) – pomoc w analizie; przedstawiłem metody analizy interesariuszy wybrane jako przydatne do stosowania w kontekście uniwersytetów (np. wykres interesu i siły wpływu; diagram relacji interesariuszy; mapa </a:t>
            </a:r>
            <a:r>
              <a:rPr lang="pl-PL" dirty="0" err="1"/>
              <a:t>intersariuszy</a:t>
            </a:r>
            <a:r>
              <a:rPr lang="pl-PL" dirty="0"/>
              <a:t>; mapa atrakcyjności rozwiązań versus możliwości przyjęcia przez interesariuszy)</a:t>
            </a:r>
          </a:p>
          <a:p>
            <a:r>
              <a:rPr lang="pl-PL" dirty="0"/>
              <a:t>Badanie abstraktów 474 artykułów odnoszących się do interesariuszy uczelni wyższych (zapytanie do bazy </a:t>
            </a:r>
            <a:r>
              <a:rPr lang="pl-PL" dirty="0" err="1"/>
              <a:t>Scopus</a:t>
            </a:r>
            <a:r>
              <a:rPr lang="pl-PL" dirty="0"/>
              <a:t> „przytoczyć frazę”) – lista najczęściej wymienianych grup interesariuszy uczelni</a:t>
            </a:r>
          </a:p>
          <a:p>
            <a:r>
              <a:rPr lang="pl-PL" dirty="0"/>
              <a:t>Rezultaty analiz </a:t>
            </a:r>
            <a:r>
              <a:rPr lang="pl-PL" dirty="0" err="1"/>
              <a:t>wiażą</a:t>
            </a:r>
            <a:r>
              <a:rPr lang="pl-PL" dirty="0"/>
              <a:t> się też ze wskazówkami dla zarządzających odnośnie do kształtowania relacji z poszczególnymi grupami interesariuszy (np. </a:t>
            </a:r>
            <a:r>
              <a:rPr lang="pl-PL" i="1" dirty="0"/>
              <a:t>kreatorzy warunków</a:t>
            </a:r>
            <a:r>
              <a:rPr lang="pl-PL" dirty="0"/>
              <a:t> – utrzymaj satysfakcję; </a:t>
            </a:r>
            <a:r>
              <a:rPr lang="pl-PL" i="1" dirty="0"/>
              <a:t>gracze</a:t>
            </a:r>
            <a:r>
              <a:rPr lang="pl-PL" dirty="0"/>
              <a:t> – uważnie zarządzaj; </a:t>
            </a:r>
            <a:r>
              <a:rPr lang="pl-PL" i="1" dirty="0"/>
              <a:t>podmioty</a:t>
            </a:r>
            <a:r>
              <a:rPr lang="pl-PL" dirty="0"/>
              <a:t> – informuj; </a:t>
            </a:r>
            <a:r>
              <a:rPr lang="pl-PL" i="1" dirty="0"/>
              <a:t>tłum</a:t>
            </a:r>
            <a:r>
              <a:rPr lang="pl-PL" dirty="0"/>
              <a:t> - monitoruj)</a:t>
            </a:r>
          </a:p>
          <a:p>
            <a:r>
              <a:rPr lang="pl-PL" dirty="0"/>
              <a:t>Czy określać jakość przy pomocy pomiaru satysfakcji interesariuszy? Wskazówka: ISO 21001:2018 – zawiera bardzo wiele odniesień do „grup zainteresowanych” i badania ich opinii, w tym satysfakcji</a:t>
            </a:r>
          </a:p>
          <a:p>
            <a:r>
              <a:rPr lang="pl-PL" dirty="0"/>
              <a:t>W związku z tym postawiłem następujące pytania badawcze: </a:t>
            </a:r>
            <a:br>
              <a:rPr lang="pl-PL" dirty="0"/>
            </a:br>
            <a:r>
              <a:rPr lang="pl-PL" dirty="0"/>
              <a:t>W badaniu jakościowym przeprowadzonym wśród 33 respondentów (dobór celowy) większość wskazała studentów i absolwentów jako najistotniejszych interesariuszy – jednak opinie były bardzo zróżnicowane w zależności od tego jak silne były związku respondentów z procesami zarządzania uczelniami (słabo związani – istotne tylko efekty kształcenia; silnie związani – dostrzeganie szerszego kontekstu) [przytoczyć różne opinie nt. celów uczelni; tabelka ze statystyką wskazań z komentarzem, że to tylko pomocnicza metoda do oceny]</a:t>
            </a:r>
          </a:p>
          <a:p>
            <a:r>
              <a:rPr lang="pl-PL" dirty="0"/>
              <a:t>Weryfikacja hipotez badawczych na podstawie wyników badań ilościowych: ankieta (nielosowa metoda doboru grupy badawczej – metoda kuli śnieżnej) –133 respondentów [rys. 30]; oraz badań analitycznych na podstawie wyników ELA i rankingów oraz własnego badania:</a:t>
            </a:r>
          </a:p>
          <a:p>
            <a:pPr lvl="1"/>
            <a:r>
              <a:rPr lang="pl-PL" dirty="0"/>
              <a:t>Hipotezy pomocnicze ze względu na ograniczenia badania (efekt - brak reprezentatywności dla większości grup interesariuszy)</a:t>
            </a:r>
          </a:p>
          <a:p>
            <a:pPr lvl="1"/>
            <a:r>
              <a:rPr lang="pl-PL" dirty="0"/>
              <a:t>Potwierdzone korelacje: H2d → pomiędzy zarobkami po 3 latach, a satysfakcją z usług uczelni; hipoteza H3a</a:t>
            </a:r>
            <a:r>
              <a:rPr lang="pl-PL" b="1" dirty="0"/>
              <a:t>’</a:t>
            </a:r>
            <a:r>
              <a:rPr lang="pl-PL" dirty="0"/>
              <a:t> ze względu na zaobserwowaną odwrotną relację → stopa zatrudnienia absolwentów uczelni technicznych po roku </a:t>
            </a:r>
            <a:r>
              <a:rPr lang="pl-PL" b="1" dirty="0"/>
              <a:t>niższa</a:t>
            </a:r>
            <a:r>
              <a:rPr lang="pl-PL" dirty="0"/>
              <a:t> niż absolwentów pozostałych uczelni; H3d → średnie zarobki absolwentów uczelni technicznych po trzech latach wyższe niż absolwentów pozostałych uczelni; H3f → IWRA po 3 latach dla absolwentów uczelni technicznych wyższe niż dla absolwentów pozostałych uczelni; H4 → wyniki IWRA po 3 latach dla absolwentów uczelni technicznych pozytywnie skorelowane z wynikami rankingu Perspektywy</a:t>
            </a:r>
          </a:p>
          <a:p>
            <a:r>
              <a:rPr lang="pl-PL" dirty="0"/>
              <a:t>Cel utylitarny: SSDQM – Model Doskonalenia Systemu Zarządzania Jakością Uczelni Inspirowany Satysfakcją Interesariuszy (</a:t>
            </a:r>
            <a:r>
              <a:rPr lang="en-US" dirty="0"/>
              <a:t>Stakeholders Satisfaction Driven Quality Management</a:t>
            </a:r>
            <a:r>
              <a:rPr lang="pl-PL" dirty="0"/>
              <a:t> </a:t>
            </a:r>
            <a:r>
              <a:rPr lang="en-US" dirty="0"/>
              <a:t>Model</a:t>
            </a:r>
            <a:r>
              <a:rPr lang="pl-PL" dirty="0"/>
              <a:t>) → przeanalizowałem jak to wspiera wdrażanie ISO21001:2018 oraz wymagań PKA</a:t>
            </a:r>
          </a:p>
          <a:p>
            <a:r>
              <a:rPr lang="pl-PL" dirty="0"/>
              <a:t>Etap 7 – dwie ścieżki postępowania oddzielnie dla metod zwinnych oraz kaskadowych (projektowych) wraz z rekomendacjami do tego kiedy jakie stosować</a:t>
            </a:r>
          </a:p>
          <a:p>
            <a:r>
              <a:rPr lang="pl-PL" dirty="0"/>
              <a:t>Zestaw potwierdzonych statystycznie wskaźników wartych do stosowania przy badaniu efektów działania uczelni techniczny oraz efektów wdrażanych usprawnień</a:t>
            </a:r>
          </a:p>
          <a:p>
            <a:endParaRPr lang="pl-PL" dirty="0"/>
          </a:p>
          <a:p>
            <a:endParaRPr lang="pl-PL" dirty="0"/>
          </a:p>
          <a:p>
            <a:endParaRPr lang="pl-PL" dirty="0"/>
          </a:p>
          <a:p>
            <a:endParaRPr lang="pl-PL" dirty="0"/>
          </a:p>
          <a:p>
            <a:endParaRPr lang="pl-PL" dirty="0"/>
          </a:p>
          <a:p>
            <a:endParaRPr lang="pl-PL" dirty="0"/>
          </a:p>
        </p:txBody>
      </p:sp>
    </p:spTree>
    <p:extLst>
      <p:ext uri="{BB962C8B-B14F-4D97-AF65-F5344CB8AC3E}">
        <p14:creationId xmlns:p14="http://schemas.microsoft.com/office/powerpoint/2010/main" val="2692899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AFA99-E6F6-9C32-FCD9-295254D965A1}"/>
              </a:ext>
            </a:extLst>
          </p:cNvPr>
          <p:cNvSpPr>
            <a:spLocks noGrp="1"/>
          </p:cNvSpPr>
          <p:nvPr>
            <p:ph type="title"/>
          </p:nvPr>
        </p:nvSpPr>
        <p:spPr/>
        <p:txBody>
          <a:bodyPr/>
          <a:lstStyle/>
          <a:p>
            <a:r>
              <a:rPr lang="pl-PL" dirty="0" err="1"/>
              <a:t>Intro</a:t>
            </a:r>
            <a:endParaRPr lang="pl-PL" dirty="0"/>
          </a:p>
        </p:txBody>
      </p:sp>
      <p:sp>
        <p:nvSpPr>
          <p:cNvPr id="3" name="Symbol zastępczy zawartości 2">
            <a:extLst>
              <a:ext uri="{FF2B5EF4-FFF2-40B4-BE49-F238E27FC236}">
                <a16:creationId xmlns:a16="http://schemas.microsoft.com/office/drawing/2014/main" id="{9AEEA72C-DA17-8133-04DC-5D0CEE84D90D}"/>
              </a:ext>
            </a:extLst>
          </p:cNvPr>
          <p:cNvSpPr>
            <a:spLocks noGrp="1"/>
          </p:cNvSpPr>
          <p:nvPr>
            <p:ph idx="1"/>
          </p:nvPr>
        </p:nvSpPr>
        <p:spPr/>
        <p:txBody>
          <a:bodyPr/>
          <a:lstStyle/>
          <a:p>
            <a:pPr algn="l"/>
            <a:r>
              <a:rPr lang="pl-PL" sz="1800" b="0" i="0" u="none" strike="noStrike" baseline="0" dirty="0" err="1">
                <a:latin typeface="CIDFont+F1"/>
              </a:rPr>
              <a:t>Universities</a:t>
            </a:r>
            <a:r>
              <a:rPr lang="pl-PL" sz="1800" b="0" i="0" u="none" strike="noStrike" baseline="0" dirty="0">
                <a:latin typeface="CIDFont+F1"/>
              </a:rPr>
              <a:t> as </a:t>
            </a:r>
            <a:r>
              <a:rPr lang="pl-PL" sz="1800" b="0" i="0" u="none" strike="noStrike" baseline="0" dirty="0" err="1">
                <a:latin typeface="CIDFont+F1"/>
              </a:rPr>
              <a:t>engines</a:t>
            </a:r>
            <a:r>
              <a:rPr lang="pl-PL" sz="1800" b="0" i="0" u="none" strike="noStrike" baseline="0" dirty="0">
                <a:latin typeface="CIDFont+F1"/>
              </a:rPr>
              <a:t> for </a:t>
            </a:r>
            <a:r>
              <a:rPr lang="pl-PL" sz="1800" b="0" i="0" u="none" strike="noStrike" baseline="0" dirty="0" err="1">
                <a:latin typeface="CIDFont+F1"/>
              </a:rPr>
              <a:t>social</a:t>
            </a:r>
            <a:r>
              <a:rPr lang="pl-PL" sz="1800" dirty="0">
                <a:latin typeface="CIDFont+F1"/>
              </a:rPr>
              <a:t>, </a:t>
            </a:r>
            <a:r>
              <a:rPr lang="pl-PL" sz="1800" dirty="0" err="1">
                <a:latin typeface="CIDFont+F1"/>
              </a:rPr>
              <a:t>economical</a:t>
            </a:r>
            <a:r>
              <a:rPr lang="pl-PL" sz="1800" dirty="0">
                <a:latin typeface="CIDFont+F1"/>
              </a:rPr>
              <a:t> </a:t>
            </a:r>
            <a:r>
              <a:rPr lang="pl-PL" sz="1800" dirty="0" err="1">
                <a:latin typeface="CIDFont+F1"/>
              </a:rPr>
              <a:t>an</a:t>
            </a:r>
            <a:r>
              <a:rPr lang="pl-PL" sz="1800" dirty="0">
                <a:latin typeface="CIDFont+F1"/>
              </a:rPr>
              <a:t> </a:t>
            </a:r>
            <a:r>
              <a:rPr lang="pl-PL" sz="1800" dirty="0" err="1">
                <a:latin typeface="CIDFont+F1"/>
              </a:rPr>
              <a:t>cultural</a:t>
            </a:r>
            <a:r>
              <a:rPr lang="pl-PL" sz="1800" dirty="0">
                <a:latin typeface="CIDFont+F1"/>
              </a:rPr>
              <a:t> development</a:t>
            </a:r>
            <a:r>
              <a:rPr lang="pl-PL" sz="1800" baseline="30000" dirty="0">
                <a:latin typeface="CIDFont+F1"/>
              </a:rPr>
              <a:t>1</a:t>
            </a:r>
            <a:endParaRPr lang="pl-PL" sz="1800" b="0" i="0" u="none" strike="noStrike" baseline="30000" dirty="0">
              <a:latin typeface="CIDFont+F1"/>
            </a:endParaRPr>
          </a:p>
          <a:p>
            <a:pPr algn="l"/>
            <a:r>
              <a:rPr lang="pl-PL" sz="1800" dirty="0">
                <a:latin typeface="CIDFont+F1"/>
              </a:rPr>
              <a:t>Technical </a:t>
            </a:r>
            <a:r>
              <a:rPr lang="pl-PL" sz="1800" dirty="0" err="1">
                <a:latin typeface="CIDFont+F1"/>
              </a:rPr>
              <a:t>universities</a:t>
            </a:r>
            <a:r>
              <a:rPr lang="pl-PL" sz="1800" dirty="0">
                <a:latin typeface="CIDFont+F1"/>
              </a:rPr>
              <a:t> </a:t>
            </a:r>
            <a:r>
              <a:rPr lang="pl-PL" sz="1800" dirty="0" err="1">
                <a:latin typeface="CIDFont+F1"/>
              </a:rPr>
              <a:t>has</a:t>
            </a:r>
            <a:r>
              <a:rPr lang="pl-PL" sz="1800" dirty="0">
                <a:latin typeface="CIDFont+F1"/>
              </a:rPr>
              <a:t> a </a:t>
            </a:r>
            <a:r>
              <a:rPr lang="pl-PL" sz="1800" dirty="0" err="1">
                <a:latin typeface="CIDFont+F1"/>
              </a:rPr>
              <a:t>significant</a:t>
            </a:r>
            <a:r>
              <a:rPr lang="pl-PL" sz="1800" dirty="0">
                <a:latin typeface="CIDFont+F1"/>
              </a:rPr>
              <a:t> role for the </a:t>
            </a:r>
            <a:r>
              <a:rPr lang="pl-PL" sz="1800" dirty="0" err="1">
                <a:latin typeface="CIDFont+F1"/>
              </a:rPr>
              <a:t>economical</a:t>
            </a:r>
            <a:r>
              <a:rPr lang="pl-PL" sz="1800" dirty="0">
                <a:latin typeface="CIDFont+F1"/>
              </a:rPr>
              <a:t> </a:t>
            </a:r>
            <a:r>
              <a:rPr lang="pl-PL" sz="1800" dirty="0" err="1">
                <a:latin typeface="CIDFont+F1"/>
              </a:rPr>
              <a:t>growth</a:t>
            </a:r>
            <a:r>
              <a:rPr lang="pl-PL" sz="1800" dirty="0">
                <a:latin typeface="CIDFont+F1"/>
              </a:rPr>
              <a:t> </a:t>
            </a:r>
            <a:r>
              <a:rPr lang="pl-PL" sz="1800" dirty="0" err="1">
                <a:latin typeface="CIDFont+F1"/>
              </a:rPr>
              <a:t>through</a:t>
            </a:r>
            <a:r>
              <a:rPr lang="pl-PL" sz="1800" dirty="0">
                <a:latin typeface="CIDFont+F1"/>
              </a:rPr>
              <a:t> </a:t>
            </a:r>
            <a:r>
              <a:rPr lang="pl-PL" sz="1800" dirty="0" err="1">
                <a:latin typeface="CIDFont+F1"/>
              </a:rPr>
              <a:t>creation</a:t>
            </a:r>
            <a:r>
              <a:rPr lang="pl-PL" sz="1800" dirty="0">
                <a:latin typeface="CIDFont+F1"/>
              </a:rPr>
              <a:t> of </a:t>
            </a:r>
            <a:r>
              <a:rPr lang="pl-PL" sz="1800" dirty="0" err="1">
                <a:latin typeface="CIDFont+F1"/>
              </a:rPr>
              <a:t>innovations</a:t>
            </a:r>
            <a:r>
              <a:rPr lang="pl-PL" sz="1800" dirty="0">
                <a:latin typeface="CIDFont+F1"/>
              </a:rPr>
              <a:t> for </a:t>
            </a:r>
            <a:r>
              <a:rPr lang="pl-PL" sz="1800" dirty="0" err="1">
                <a:latin typeface="CIDFont+F1"/>
              </a:rPr>
              <a:t>technologies</a:t>
            </a:r>
            <a:r>
              <a:rPr lang="pl-PL" sz="1800" dirty="0">
                <a:latin typeface="CIDFont+F1"/>
              </a:rPr>
              <a:t> </a:t>
            </a:r>
            <a:endParaRPr lang="pl-PL" sz="1800" b="0" i="0" u="none" strike="noStrike" baseline="0" dirty="0">
              <a:latin typeface="CIDFont+F1"/>
            </a:endParaRPr>
          </a:p>
          <a:p>
            <a:pPr algn="l"/>
            <a:r>
              <a:rPr lang="en-US" sz="1800" b="0" i="0" u="none" strike="noStrike" baseline="0" dirty="0">
                <a:latin typeface="CIDFont+F1"/>
              </a:rPr>
              <a:t>The subject of this dissertation is quality</a:t>
            </a:r>
            <a:r>
              <a:rPr lang="pl-PL" sz="1800" b="0" i="0" u="none" strike="noStrike" baseline="0" dirty="0">
                <a:latin typeface="CIDFont+F1"/>
              </a:rPr>
              <a:t> </a:t>
            </a:r>
            <a:r>
              <a:rPr lang="en-US" sz="1800" b="0" i="0" u="none" strike="noStrike" baseline="0" dirty="0">
                <a:latin typeface="CIDFont+F1"/>
              </a:rPr>
              <a:t>management and the entities of the research are polish public technical universities</a:t>
            </a:r>
            <a:endParaRPr lang="pl-PL" sz="1800" b="0" i="0" u="none" strike="noStrike" baseline="0" dirty="0">
              <a:latin typeface="CIDFont+F1"/>
            </a:endParaRPr>
          </a:p>
          <a:p>
            <a:pPr algn="l"/>
            <a:r>
              <a:rPr lang="pl-PL" sz="1800" b="0" i="0" u="none" strike="noStrike" baseline="0" dirty="0">
                <a:latin typeface="CIDFont+F1"/>
              </a:rPr>
              <a:t>The </a:t>
            </a:r>
            <a:r>
              <a:rPr lang="pl-PL" sz="1800" b="0" i="0" u="none" strike="noStrike" baseline="0" dirty="0" err="1">
                <a:latin typeface="CIDFont+F1"/>
              </a:rPr>
              <a:t>context</a:t>
            </a:r>
            <a:r>
              <a:rPr lang="pl-PL" sz="1800" b="0" i="0" u="none" strike="noStrike" baseline="0" dirty="0">
                <a:latin typeface="CIDFont+F1"/>
              </a:rPr>
              <a:t> of the </a:t>
            </a:r>
            <a:r>
              <a:rPr lang="en-US" sz="1800" b="0" i="0" u="none" strike="noStrike" baseline="0" dirty="0">
                <a:latin typeface="CIDFont+F1"/>
              </a:rPr>
              <a:t>specificity of organizations such as universities has allowed for the development and proposition of tools,</a:t>
            </a:r>
            <a:r>
              <a:rPr lang="pl-PL" sz="1800" b="0" i="0" u="none" strike="noStrike" baseline="0" dirty="0">
                <a:latin typeface="CIDFont+F1"/>
              </a:rPr>
              <a:t> </a:t>
            </a:r>
            <a:r>
              <a:rPr lang="en-US" sz="1800" b="0" i="0" u="none" strike="noStrike" baseline="0" dirty="0">
                <a:latin typeface="CIDFont+F1"/>
              </a:rPr>
              <a:t>the application of which will be a practical manifestation of stakeholder centrism in organizational management.</a:t>
            </a:r>
            <a:endParaRPr lang="pl-PL" sz="1800" b="0" i="0" u="none" strike="noStrike" baseline="0" dirty="0">
              <a:latin typeface="CIDFont+F1"/>
            </a:endParaRPr>
          </a:p>
          <a:p>
            <a:pPr algn="l"/>
            <a:r>
              <a:rPr lang="pl-PL" sz="1800" dirty="0" err="1">
                <a:latin typeface="CIDFont+F1"/>
              </a:rPr>
              <a:t>Cognitive</a:t>
            </a:r>
            <a:r>
              <a:rPr lang="pl-PL" sz="1800" dirty="0">
                <a:latin typeface="CIDFont+F1"/>
              </a:rPr>
              <a:t> </a:t>
            </a:r>
            <a:r>
              <a:rPr lang="pl-PL" sz="1800" dirty="0" err="1">
                <a:latin typeface="CIDFont+F1"/>
              </a:rPr>
              <a:t>goal</a:t>
            </a:r>
            <a:r>
              <a:rPr lang="pl-PL" sz="1800" dirty="0">
                <a:latin typeface="CIDFont+F1"/>
              </a:rPr>
              <a:t>: </a:t>
            </a:r>
            <a:r>
              <a:rPr lang="en-US" sz="1800" b="0" i="0" u="none" strike="noStrike" baseline="0" dirty="0">
                <a:latin typeface="CIDFont+F3"/>
              </a:rPr>
              <a:t>identify effective methods from the perspective of improving the quality management</a:t>
            </a:r>
            <a:r>
              <a:rPr lang="pl-PL" sz="1800" b="0" i="0" u="none" strike="noStrike" baseline="0" dirty="0">
                <a:latin typeface="CIDFont+F3"/>
              </a:rPr>
              <a:t> </a:t>
            </a:r>
            <a:r>
              <a:rPr lang="en-US" sz="1800" b="0" i="0" u="none" strike="noStrike" baseline="0" dirty="0">
                <a:latin typeface="CIDFont+F3"/>
              </a:rPr>
              <a:t>system, through the measurement and analysis of stakeholder satisfaction levels as an</a:t>
            </a:r>
            <a:r>
              <a:rPr lang="pl-PL" sz="1800" b="0" i="0" u="none" strike="noStrike" baseline="0" dirty="0">
                <a:latin typeface="CIDFont+F3"/>
              </a:rPr>
              <a:t> </a:t>
            </a:r>
            <a:r>
              <a:rPr lang="pl-PL" sz="1800" b="0" i="0" u="none" strike="noStrike" baseline="0" dirty="0" err="1">
                <a:latin typeface="CIDFont+F3"/>
              </a:rPr>
              <a:t>indicator</a:t>
            </a:r>
            <a:r>
              <a:rPr lang="pl-PL" sz="1800" b="0" i="0" u="none" strike="noStrike" baseline="0" dirty="0">
                <a:latin typeface="CIDFont+F3"/>
              </a:rPr>
              <a:t> of </a:t>
            </a:r>
            <a:r>
              <a:rPr lang="pl-PL" sz="1800" b="0" i="0" u="none" strike="noStrike" baseline="0" dirty="0" err="1">
                <a:latin typeface="CIDFont+F3"/>
              </a:rPr>
              <a:t>quality</a:t>
            </a:r>
            <a:endParaRPr lang="pl-PL" sz="1800" b="0" i="0" u="none" strike="noStrike" baseline="0" dirty="0">
              <a:latin typeface="CIDFont+F3"/>
            </a:endParaRPr>
          </a:p>
          <a:p>
            <a:pPr algn="l"/>
            <a:r>
              <a:rPr lang="pl-PL" sz="1800" dirty="0">
                <a:latin typeface="CIDFont+F1"/>
              </a:rPr>
              <a:t>U</a:t>
            </a:r>
            <a:r>
              <a:rPr lang="en-US" sz="1800" b="0" i="0" u="none" strike="noStrike" baseline="0" dirty="0" err="1">
                <a:latin typeface="CIDFont+F1"/>
              </a:rPr>
              <a:t>tilitarian</a:t>
            </a:r>
            <a:r>
              <a:rPr lang="en-US" sz="1800" b="0" i="0" u="none" strike="noStrike" baseline="0" dirty="0">
                <a:latin typeface="CIDFont+F1"/>
              </a:rPr>
              <a:t> goal</a:t>
            </a:r>
            <a:r>
              <a:rPr lang="pl-PL" sz="1800" b="0" i="0" u="none" strike="noStrike" baseline="0" dirty="0">
                <a:latin typeface="CIDFont+F1"/>
              </a:rPr>
              <a:t>:</a:t>
            </a:r>
            <a:r>
              <a:rPr lang="en-US" sz="1800" b="0" i="0" u="none" strike="noStrike" baseline="0" dirty="0">
                <a:latin typeface="CIDFont+F1"/>
              </a:rPr>
              <a:t> </a:t>
            </a:r>
            <a:r>
              <a:rPr lang="en-US" sz="1800" b="0" i="0" u="none" strike="noStrike" baseline="0" dirty="0">
                <a:latin typeface="CIDFont+F3"/>
              </a:rPr>
              <a:t>development of a method for improving the quality</a:t>
            </a:r>
            <a:r>
              <a:rPr lang="pl-PL" sz="1800" b="0" i="0" u="none" strike="noStrike" baseline="0" dirty="0">
                <a:latin typeface="CIDFont+F3"/>
              </a:rPr>
              <a:t> </a:t>
            </a:r>
            <a:r>
              <a:rPr lang="en-US" sz="1800" b="0" i="0" u="none" strike="noStrike" baseline="0" dirty="0">
                <a:latin typeface="CIDFont+F3"/>
              </a:rPr>
              <a:t>management system of universities, adapted to the specifics of Polish technical universities, using the</a:t>
            </a:r>
            <a:r>
              <a:rPr lang="pl-PL" sz="1800" b="0" i="0" u="none" strike="noStrike" baseline="0" dirty="0">
                <a:latin typeface="CIDFont+F3"/>
              </a:rPr>
              <a:t> </a:t>
            </a:r>
            <a:r>
              <a:rPr lang="en-US" sz="1800" b="0" i="0" u="none" strike="noStrike" baseline="0" dirty="0">
                <a:latin typeface="CIDFont+F3"/>
              </a:rPr>
              <a:t>measurement of satisfaction of various stakeholder groups as one of the indicators of the university’s</a:t>
            </a:r>
            <a:r>
              <a:rPr lang="pl-PL" sz="1800" b="0" i="0" u="none" strike="noStrike" baseline="0" dirty="0">
                <a:latin typeface="CIDFont+F3"/>
              </a:rPr>
              <a:t> performance</a:t>
            </a:r>
            <a:endParaRPr lang="pl-PL" sz="1800" b="0" i="0" u="none" strike="noStrike" baseline="0" dirty="0">
              <a:latin typeface="CIDFont+F1"/>
            </a:endParaRPr>
          </a:p>
        </p:txBody>
      </p:sp>
    </p:spTree>
    <p:extLst>
      <p:ext uri="{BB962C8B-B14F-4D97-AF65-F5344CB8AC3E}">
        <p14:creationId xmlns:p14="http://schemas.microsoft.com/office/powerpoint/2010/main" val="3516573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AFA99-E6F6-9C32-FCD9-295254D965A1}"/>
              </a:ext>
            </a:extLst>
          </p:cNvPr>
          <p:cNvSpPr>
            <a:spLocks noGrp="1"/>
          </p:cNvSpPr>
          <p:nvPr>
            <p:ph type="title"/>
          </p:nvPr>
        </p:nvSpPr>
        <p:spPr/>
        <p:txBody>
          <a:bodyPr/>
          <a:lstStyle/>
          <a:p>
            <a:r>
              <a:rPr lang="pl-PL" dirty="0" err="1"/>
              <a:t>Main</a:t>
            </a:r>
            <a:r>
              <a:rPr lang="pl-PL" dirty="0"/>
              <a:t> part</a:t>
            </a:r>
          </a:p>
        </p:txBody>
      </p:sp>
      <p:sp>
        <p:nvSpPr>
          <p:cNvPr id="3" name="Symbol zastępczy zawartości 2">
            <a:extLst>
              <a:ext uri="{FF2B5EF4-FFF2-40B4-BE49-F238E27FC236}">
                <a16:creationId xmlns:a16="http://schemas.microsoft.com/office/drawing/2014/main" id="{9AEEA72C-DA17-8133-04DC-5D0CEE84D90D}"/>
              </a:ext>
            </a:extLst>
          </p:cNvPr>
          <p:cNvSpPr>
            <a:spLocks noGrp="1"/>
          </p:cNvSpPr>
          <p:nvPr>
            <p:ph idx="1"/>
          </p:nvPr>
        </p:nvSpPr>
        <p:spPr/>
        <p:txBody>
          <a:bodyPr>
            <a:normAutofit/>
          </a:bodyPr>
          <a:lstStyle/>
          <a:p>
            <a:pPr algn="l"/>
            <a:endParaRPr lang="pl-PL" sz="1800" b="0" i="0" u="none" strike="noStrike" baseline="0" dirty="0"/>
          </a:p>
          <a:p>
            <a:pPr algn="l"/>
            <a:endParaRPr lang="pl-PL" sz="1800" dirty="0"/>
          </a:p>
          <a:p>
            <a:pPr algn="l"/>
            <a:r>
              <a:rPr lang="en-US" sz="1800" b="0" i="0" u="none" strike="noStrike" baseline="0" dirty="0"/>
              <a:t>Universities, due to the complexity of relationships between many groups of people associated</a:t>
            </a:r>
            <a:r>
              <a:rPr lang="pl-PL" sz="1800" b="0" i="0" u="none" strike="noStrike" baseline="0" dirty="0"/>
              <a:t> </a:t>
            </a:r>
            <a:r>
              <a:rPr lang="en-US" sz="1800" b="0" i="0" u="none" strike="noStrike" baseline="0" dirty="0"/>
              <a:t>with them, often with divergent interests, are a particularly challenging environment for implementing</a:t>
            </a:r>
            <a:r>
              <a:rPr lang="pl-PL" sz="1800" b="0" i="0" u="none" strike="noStrike" baseline="0" dirty="0"/>
              <a:t> </a:t>
            </a:r>
            <a:r>
              <a:rPr lang="en-US" sz="1800" b="0" i="0" u="none" strike="noStrike" baseline="0" dirty="0"/>
              <a:t>modern, mature quality management systems, which is confirmed by the results of the literature research</a:t>
            </a:r>
            <a:r>
              <a:rPr lang="pl-PL" sz="1800" b="0" i="0" u="none" strike="noStrike" baseline="0" dirty="0"/>
              <a:t> </a:t>
            </a:r>
            <a:r>
              <a:rPr lang="pl-PL" sz="1800" b="0" i="0" u="none" strike="noStrike" baseline="0" dirty="0" err="1"/>
              <a:t>conducted</a:t>
            </a:r>
            <a:r>
              <a:rPr lang="pl-PL" sz="1800" b="0" i="0" u="none" strike="noStrike" baseline="0" dirty="0"/>
              <a:t>.</a:t>
            </a:r>
          </a:p>
          <a:p>
            <a:pPr algn="l"/>
            <a:r>
              <a:rPr lang="en-US" sz="1800" b="0" i="0" u="none" strike="noStrike" baseline="0" dirty="0"/>
              <a:t>The reasons for this state of affairs are manifold, from certain features typical of</a:t>
            </a:r>
            <a:r>
              <a:rPr lang="pl-PL" sz="1800" b="0" i="0" u="none" strike="noStrike" baseline="0" dirty="0"/>
              <a:t> </a:t>
            </a:r>
            <a:r>
              <a:rPr lang="en-US" sz="1800" b="0" i="0" u="none" strike="noStrike" baseline="0" dirty="0"/>
              <a:t>academic culture, through the complexity of the structure, to difficulties in defining the customer.</a:t>
            </a:r>
            <a:endParaRPr lang="pl-PL" sz="1800" dirty="0"/>
          </a:p>
          <a:p>
            <a:pPr algn="l"/>
            <a:r>
              <a:rPr lang="pl-PL" sz="1800" b="0" i="0" u="none" strike="noStrike" baseline="0" dirty="0" err="1"/>
              <a:t>Since</a:t>
            </a:r>
            <a:r>
              <a:rPr lang="pl-PL" sz="1800" b="0" i="0" u="none" strike="noStrike" baseline="0" dirty="0"/>
              <a:t> </a:t>
            </a:r>
            <a:r>
              <a:rPr lang="en-US" sz="1800" b="0" i="0" u="none" strike="noStrike" baseline="0" dirty="0"/>
              <a:t>the idea of customer centricity lies at the foundation of contemporary quality management philosophies,</a:t>
            </a:r>
            <a:r>
              <a:rPr lang="pl-PL" sz="1800" b="0" i="0" u="none" strike="noStrike" baseline="0" dirty="0"/>
              <a:t> </a:t>
            </a:r>
            <a:r>
              <a:rPr lang="en-US" sz="1800" b="0" i="0" u="none" strike="noStrike" baseline="0" dirty="0"/>
              <a:t>when the customer cannot be unequivocally identified, the basic goals of quality improvement activities</a:t>
            </a:r>
            <a:r>
              <a:rPr lang="pl-PL" sz="1800" b="0" i="0" u="none" strike="noStrike" baseline="0" dirty="0"/>
              <a:t> </a:t>
            </a:r>
            <a:r>
              <a:rPr lang="pl-PL" sz="1800" b="0" i="0" u="none" strike="noStrike" baseline="0" dirty="0" err="1"/>
              <a:t>become</a:t>
            </a:r>
            <a:r>
              <a:rPr lang="pl-PL" sz="1800" b="0" i="0" u="none" strike="noStrike" baseline="0" dirty="0"/>
              <a:t> </a:t>
            </a:r>
            <a:r>
              <a:rPr lang="pl-PL" sz="1800" b="0" i="0" u="none" strike="noStrike" baseline="0" dirty="0" err="1"/>
              <a:t>unclear</a:t>
            </a:r>
            <a:r>
              <a:rPr lang="pl-PL" sz="1800" b="0" i="0" u="none" strike="noStrike" baseline="0" dirty="0"/>
              <a:t>.</a:t>
            </a:r>
          </a:p>
          <a:p>
            <a:pPr algn="l"/>
            <a:r>
              <a:rPr lang="en-US" sz="1800" b="0" i="0" u="none" strike="noStrike" baseline="0" dirty="0">
                <a:latin typeface="CIDFont+F1"/>
              </a:rPr>
              <a:t>Nowadays, in the context of universities, the concept of the customer is commonly</a:t>
            </a:r>
            <a:r>
              <a:rPr lang="pl-PL" sz="1800" b="0" i="0" u="none" strike="noStrike" baseline="0" dirty="0">
                <a:latin typeface="CIDFont+F1"/>
              </a:rPr>
              <a:t> </a:t>
            </a:r>
            <a:r>
              <a:rPr lang="en-US" sz="1800" b="0" i="0" u="none" strike="noStrike" baseline="0" dirty="0">
                <a:latin typeface="CIDFont+F1"/>
              </a:rPr>
              <a:t>replaced by the concept of stakeholders. Therefore, the author suggests that stakeholder analysis and</a:t>
            </a:r>
            <a:r>
              <a:rPr lang="pl-PL" sz="1800" b="0" i="0" u="none" strike="noStrike" baseline="0" dirty="0">
                <a:latin typeface="CIDFont+F1"/>
              </a:rPr>
              <a:t> </a:t>
            </a:r>
            <a:r>
              <a:rPr lang="en-US" sz="1800" b="0" i="0" u="none" strike="noStrike" baseline="0" dirty="0">
                <a:latin typeface="CIDFont+F1"/>
              </a:rPr>
              <a:t>the measurement of stakeholder satisfaction should form the basis of all improvement actions.</a:t>
            </a:r>
            <a:endParaRPr lang="pl-PL" sz="1800" b="0" i="0" u="none" strike="noStrike" baseline="0" dirty="0">
              <a:latin typeface="CIDFont+F1"/>
            </a:endParaRPr>
          </a:p>
          <a:p>
            <a:pPr algn="l"/>
            <a:endParaRPr lang="pl-PL" sz="1800" dirty="0"/>
          </a:p>
        </p:txBody>
      </p:sp>
    </p:spTree>
    <p:extLst>
      <p:ext uri="{BB962C8B-B14F-4D97-AF65-F5344CB8AC3E}">
        <p14:creationId xmlns:p14="http://schemas.microsoft.com/office/powerpoint/2010/main" val="161546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AFA99-E6F6-9C32-FCD9-295254D965A1}"/>
              </a:ext>
            </a:extLst>
          </p:cNvPr>
          <p:cNvSpPr>
            <a:spLocks noGrp="1"/>
          </p:cNvSpPr>
          <p:nvPr>
            <p:ph type="title"/>
          </p:nvPr>
        </p:nvSpPr>
        <p:spPr/>
        <p:txBody>
          <a:bodyPr/>
          <a:lstStyle/>
          <a:p>
            <a:r>
              <a:rPr lang="en-GB" dirty="0"/>
              <a:t>Main concepts for universities - radar</a:t>
            </a:r>
          </a:p>
        </p:txBody>
      </p:sp>
      <p:sp>
        <p:nvSpPr>
          <p:cNvPr id="3" name="Symbol zastępczy zawartości 2">
            <a:extLst>
              <a:ext uri="{FF2B5EF4-FFF2-40B4-BE49-F238E27FC236}">
                <a16:creationId xmlns:a16="http://schemas.microsoft.com/office/drawing/2014/main" id="{9AEEA72C-DA17-8133-04DC-5D0CEE84D90D}"/>
              </a:ext>
            </a:extLst>
          </p:cNvPr>
          <p:cNvSpPr>
            <a:spLocks noGrp="1"/>
          </p:cNvSpPr>
          <p:nvPr>
            <p:ph idx="1"/>
          </p:nvPr>
        </p:nvSpPr>
        <p:spPr/>
        <p:txBody>
          <a:bodyPr>
            <a:normAutofit/>
          </a:bodyPr>
          <a:lstStyle/>
          <a:p>
            <a:pPr algn="l"/>
            <a:endParaRPr lang="en-GB" sz="1800" b="0" i="0" u="none" strike="noStrike" baseline="0" dirty="0"/>
          </a:p>
          <a:p>
            <a:pPr algn="l"/>
            <a:endParaRPr lang="en-GB" sz="1800" dirty="0"/>
          </a:p>
          <a:p>
            <a:pPr algn="l"/>
            <a:endParaRPr lang="en-GB" sz="1800" dirty="0"/>
          </a:p>
        </p:txBody>
      </p:sp>
      <p:sp>
        <p:nvSpPr>
          <p:cNvPr id="6" name="pole tekstowe 5">
            <a:extLst>
              <a:ext uri="{FF2B5EF4-FFF2-40B4-BE49-F238E27FC236}">
                <a16:creationId xmlns:a16="http://schemas.microsoft.com/office/drawing/2014/main" id="{C3202C3E-F339-ADDF-F292-0C12D4F32501}"/>
              </a:ext>
            </a:extLst>
          </p:cNvPr>
          <p:cNvSpPr txBox="1"/>
          <p:nvPr/>
        </p:nvSpPr>
        <p:spPr>
          <a:xfrm>
            <a:off x="9237517" y="2553133"/>
            <a:ext cx="2047010" cy="2585323"/>
          </a:xfrm>
          <a:prstGeom prst="rect">
            <a:avLst/>
          </a:prstGeom>
          <a:noFill/>
        </p:spPr>
        <p:txBody>
          <a:bodyPr wrap="square" rtlCol="0">
            <a:spAutoFit/>
          </a:bodyPr>
          <a:lstStyle/>
          <a:p>
            <a:r>
              <a:rPr lang="en-GB" b="1" dirty="0"/>
              <a:t>SR</a:t>
            </a:r>
            <a:r>
              <a:rPr lang="en-GB" dirty="0"/>
              <a:t> – State Regulations</a:t>
            </a:r>
          </a:p>
          <a:p>
            <a:r>
              <a:rPr lang="en-GB" b="1" dirty="0"/>
              <a:t>AG</a:t>
            </a:r>
            <a:r>
              <a:rPr lang="en-GB" dirty="0"/>
              <a:t> – Academic </a:t>
            </a:r>
            <a:br>
              <a:rPr lang="en-GB" dirty="0"/>
            </a:br>
            <a:r>
              <a:rPr lang="en-GB" dirty="0"/>
              <a:t>self-Governance</a:t>
            </a:r>
          </a:p>
          <a:p>
            <a:r>
              <a:rPr lang="en-GB" b="1" dirty="0"/>
              <a:t>SG</a:t>
            </a:r>
            <a:r>
              <a:rPr lang="en-GB" dirty="0"/>
              <a:t> – Stakeholder guidance</a:t>
            </a:r>
          </a:p>
          <a:p>
            <a:r>
              <a:rPr lang="en-GB" b="1" dirty="0"/>
              <a:t>MG</a:t>
            </a:r>
            <a:r>
              <a:rPr lang="en-GB" dirty="0"/>
              <a:t> – Managerial self-Governance</a:t>
            </a:r>
          </a:p>
          <a:p>
            <a:r>
              <a:rPr lang="en-GB" b="1" dirty="0"/>
              <a:t>C</a:t>
            </a:r>
            <a:r>
              <a:rPr lang="en-GB" dirty="0"/>
              <a:t> – Competition</a:t>
            </a:r>
          </a:p>
        </p:txBody>
      </p:sp>
      <p:grpSp>
        <p:nvGrpSpPr>
          <p:cNvPr id="11" name="Grupa 10">
            <a:extLst>
              <a:ext uri="{FF2B5EF4-FFF2-40B4-BE49-F238E27FC236}">
                <a16:creationId xmlns:a16="http://schemas.microsoft.com/office/drawing/2014/main" id="{721446EF-F0EC-F112-05A4-8D8C2EE55137}"/>
              </a:ext>
            </a:extLst>
          </p:cNvPr>
          <p:cNvGrpSpPr/>
          <p:nvPr/>
        </p:nvGrpSpPr>
        <p:grpSpPr>
          <a:xfrm>
            <a:off x="616752" y="1690688"/>
            <a:ext cx="7919382" cy="5129794"/>
            <a:chOff x="616752" y="1690688"/>
            <a:chExt cx="7919382" cy="5129794"/>
          </a:xfrm>
        </p:grpSpPr>
        <p:pic>
          <p:nvPicPr>
            <p:cNvPr id="5" name="Obraz 4">
              <a:extLst>
                <a:ext uri="{FF2B5EF4-FFF2-40B4-BE49-F238E27FC236}">
                  <a16:creationId xmlns:a16="http://schemas.microsoft.com/office/drawing/2014/main" id="{27CC000E-4B98-06A3-E1D7-6F30D50BF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52" y="1690688"/>
              <a:ext cx="7735806" cy="5129794"/>
            </a:xfrm>
            <a:prstGeom prst="rect">
              <a:avLst/>
            </a:prstGeom>
          </p:spPr>
        </p:pic>
        <p:grpSp>
          <p:nvGrpSpPr>
            <p:cNvPr id="10" name="Grupa 9">
              <a:extLst>
                <a:ext uri="{FF2B5EF4-FFF2-40B4-BE49-F238E27FC236}">
                  <a16:creationId xmlns:a16="http://schemas.microsoft.com/office/drawing/2014/main" id="{C4F6DFF3-9781-D8F8-2163-838CBABFA5C7}"/>
                </a:ext>
              </a:extLst>
            </p:cNvPr>
            <p:cNvGrpSpPr/>
            <p:nvPr/>
          </p:nvGrpSpPr>
          <p:grpSpPr>
            <a:xfrm>
              <a:off x="6468340" y="2904260"/>
              <a:ext cx="2067794" cy="2064226"/>
              <a:chOff x="6468340" y="2904260"/>
              <a:chExt cx="2067794" cy="2064226"/>
            </a:xfrm>
          </p:grpSpPr>
          <p:sp>
            <p:nvSpPr>
              <p:cNvPr id="7" name="pole tekstowe 6">
                <a:extLst>
                  <a:ext uri="{FF2B5EF4-FFF2-40B4-BE49-F238E27FC236}">
                    <a16:creationId xmlns:a16="http://schemas.microsoft.com/office/drawing/2014/main" id="{70509911-A4FA-5523-E5B4-40B6B8C22E88}"/>
                  </a:ext>
                </a:extLst>
              </p:cNvPr>
              <p:cNvSpPr txBox="1"/>
              <p:nvPr/>
            </p:nvSpPr>
            <p:spPr>
              <a:xfrm>
                <a:off x="6468340" y="2904260"/>
                <a:ext cx="1958686" cy="584775"/>
              </a:xfrm>
              <a:prstGeom prst="rect">
                <a:avLst/>
              </a:prstGeom>
              <a:solidFill>
                <a:schemeClr val="bg1"/>
              </a:solidFill>
            </p:spPr>
            <p:txBody>
              <a:bodyPr wrap="square" rtlCol="0">
                <a:spAutoFit/>
              </a:bodyPr>
              <a:lstStyle/>
              <a:p>
                <a:r>
                  <a:rPr lang="en-GB" sz="1600" dirty="0" err="1"/>
                  <a:t>Entrepr</a:t>
                </a:r>
                <a:r>
                  <a:rPr lang="pl-PL" sz="1600" dirty="0"/>
                  <a:t>e</a:t>
                </a:r>
                <a:r>
                  <a:rPr lang="en-GB" sz="1600" dirty="0" err="1"/>
                  <a:t>neurial</a:t>
                </a:r>
                <a:r>
                  <a:rPr lang="en-GB" sz="1600" dirty="0"/>
                  <a:t> University</a:t>
                </a:r>
              </a:p>
            </p:txBody>
          </p:sp>
          <p:sp>
            <p:nvSpPr>
              <p:cNvPr id="8" name="pole tekstowe 7">
                <a:extLst>
                  <a:ext uri="{FF2B5EF4-FFF2-40B4-BE49-F238E27FC236}">
                    <a16:creationId xmlns:a16="http://schemas.microsoft.com/office/drawing/2014/main" id="{5351021F-5506-2F1F-01B5-E468EE484EEF}"/>
                  </a:ext>
                </a:extLst>
              </p:cNvPr>
              <p:cNvSpPr txBox="1"/>
              <p:nvPr/>
            </p:nvSpPr>
            <p:spPr>
              <a:xfrm>
                <a:off x="6489124" y="3739645"/>
                <a:ext cx="2047010" cy="584775"/>
              </a:xfrm>
              <a:prstGeom prst="rect">
                <a:avLst/>
              </a:prstGeom>
              <a:solidFill>
                <a:schemeClr val="bg1"/>
              </a:solidFill>
            </p:spPr>
            <p:txBody>
              <a:bodyPr wrap="square" rtlCol="0">
                <a:spAutoFit/>
              </a:bodyPr>
              <a:lstStyle/>
              <a:p>
                <a:r>
                  <a:rPr lang="en-GB" sz="1600" dirty="0"/>
                  <a:t>Socially Responsible University</a:t>
                </a:r>
              </a:p>
            </p:txBody>
          </p:sp>
          <p:sp>
            <p:nvSpPr>
              <p:cNvPr id="9" name="pole tekstowe 8">
                <a:extLst>
                  <a:ext uri="{FF2B5EF4-FFF2-40B4-BE49-F238E27FC236}">
                    <a16:creationId xmlns:a16="http://schemas.microsoft.com/office/drawing/2014/main" id="{141BB123-9A70-12E5-CFA1-44B54CAC83B3}"/>
                  </a:ext>
                </a:extLst>
              </p:cNvPr>
              <p:cNvSpPr txBox="1"/>
              <p:nvPr/>
            </p:nvSpPr>
            <p:spPr>
              <a:xfrm>
                <a:off x="6468340" y="4629932"/>
                <a:ext cx="1958686" cy="338554"/>
              </a:xfrm>
              <a:prstGeom prst="rect">
                <a:avLst/>
              </a:prstGeom>
              <a:solidFill>
                <a:schemeClr val="bg1"/>
              </a:solidFill>
            </p:spPr>
            <p:txBody>
              <a:bodyPr wrap="square" rtlCol="0">
                <a:spAutoFit/>
              </a:bodyPr>
              <a:lstStyle/>
              <a:p>
                <a:r>
                  <a:rPr lang="en-GB" sz="1600" dirty="0"/>
                  <a:t>Liberal University</a:t>
                </a:r>
              </a:p>
            </p:txBody>
          </p:sp>
        </p:grpSp>
      </p:grpSp>
      <p:sp>
        <p:nvSpPr>
          <p:cNvPr id="12" name="pole tekstowe 11">
            <a:extLst>
              <a:ext uri="{FF2B5EF4-FFF2-40B4-BE49-F238E27FC236}">
                <a16:creationId xmlns:a16="http://schemas.microsoft.com/office/drawing/2014/main" id="{FDEE6D3E-84F5-B8E0-3C77-B12CF760BF8D}"/>
              </a:ext>
            </a:extLst>
          </p:cNvPr>
          <p:cNvSpPr txBox="1"/>
          <p:nvPr/>
        </p:nvSpPr>
        <p:spPr>
          <a:xfrm>
            <a:off x="5922818" y="6176963"/>
            <a:ext cx="4972050" cy="369332"/>
          </a:xfrm>
          <a:prstGeom prst="rect">
            <a:avLst/>
          </a:prstGeom>
          <a:noFill/>
        </p:spPr>
        <p:txBody>
          <a:bodyPr wrap="square" rtlCol="0">
            <a:spAutoFit/>
          </a:bodyPr>
          <a:lstStyle/>
          <a:p>
            <a:r>
              <a:rPr lang="pl-PL" dirty="0" err="1"/>
              <a:t>source</a:t>
            </a:r>
            <a:r>
              <a:rPr lang="en-GB" dirty="0"/>
              <a:t>: </a:t>
            </a:r>
            <a:r>
              <a:rPr lang="en-GB" dirty="0" err="1"/>
              <a:t>Leja</a:t>
            </a:r>
            <a:r>
              <a:rPr lang="en-GB" dirty="0"/>
              <a:t> 2011, p. 175</a:t>
            </a:r>
          </a:p>
        </p:txBody>
      </p:sp>
    </p:spTree>
    <p:extLst>
      <p:ext uri="{BB962C8B-B14F-4D97-AF65-F5344CB8AC3E}">
        <p14:creationId xmlns:p14="http://schemas.microsoft.com/office/powerpoint/2010/main" val="320412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6EC187-A11A-B519-3209-BC9B1F37B6E7}"/>
              </a:ext>
            </a:extLst>
          </p:cNvPr>
          <p:cNvSpPr>
            <a:spLocks noGrp="1"/>
          </p:cNvSpPr>
          <p:nvPr>
            <p:ph type="title"/>
          </p:nvPr>
        </p:nvSpPr>
        <p:spPr/>
        <p:txBody>
          <a:bodyPr/>
          <a:lstStyle/>
          <a:p>
            <a:r>
              <a:rPr lang="en-GB"/>
              <a:t>Conflicting interests environment</a:t>
            </a:r>
          </a:p>
        </p:txBody>
      </p:sp>
      <p:pic>
        <p:nvPicPr>
          <p:cNvPr id="7" name="Symbol zastępczy zawartości 6">
            <a:extLst>
              <a:ext uri="{FF2B5EF4-FFF2-40B4-BE49-F238E27FC236}">
                <a16:creationId xmlns:a16="http://schemas.microsoft.com/office/drawing/2014/main" id="{307C3D14-B4D3-388E-1B65-5E13CF9F57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2564" y="1825625"/>
            <a:ext cx="7846872" cy="4351338"/>
          </a:xfrm>
        </p:spPr>
      </p:pic>
    </p:spTree>
    <p:extLst>
      <p:ext uri="{BB962C8B-B14F-4D97-AF65-F5344CB8AC3E}">
        <p14:creationId xmlns:p14="http://schemas.microsoft.com/office/powerpoint/2010/main" val="298445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619B1C-ACF5-E6EC-AB5C-E36EC32066A4}"/>
              </a:ext>
            </a:extLst>
          </p:cNvPr>
          <p:cNvSpPr>
            <a:spLocks noGrp="1"/>
          </p:cNvSpPr>
          <p:nvPr>
            <p:ph type="title"/>
          </p:nvPr>
        </p:nvSpPr>
        <p:spPr/>
        <p:txBody>
          <a:bodyPr/>
          <a:lstStyle/>
          <a:p>
            <a:r>
              <a:rPr lang="en-GB" dirty="0"/>
              <a:t>What is Quality of Education</a:t>
            </a:r>
          </a:p>
        </p:txBody>
      </p:sp>
      <p:sp>
        <p:nvSpPr>
          <p:cNvPr id="3" name="Symbol zastępczy zawartości 2">
            <a:extLst>
              <a:ext uri="{FF2B5EF4-FFF2-40B4-BE49-F238E27FC236}">
                <a16:creationId xmlns:a16="http://schemas.microsoft.com/office/drawing/2014/main" id="{C504B623-DA54-D1B2-D8C7-1772E1CEC98D}"/>
              </a:ext>
            </a:extLst>
          </p:cNvPr>
          <p:cNvSpPr>
            <a:spLocks noGrp="1"/>
          </p:cNvSpPr>
          <p:nvPr>
            <p:ph idx="1"/>
          </p:nvPr>
        </p:nvSpPr>
        <p:spPr/>
        <p:txBody>
          <a:bodyPr/>
          <a:lstStyle/>
          <a:p>
            <a:r>
              <a:rPr lang="en-GB" sz="2400" b="0" i="0" dirty="0">
                <a:solidFill>
                  <a:srgbClr val="181818"/>
                </a:solidFill>
                <a:effectLst/>
                <a:highlight>
                  <a:srgbClr val="FFFF00"/>
                </a:highlight>
              </a:rPr>
              <a:t>“</a:t>
            </a:r>
            <a:r>
              <a:rPr lang="en-GB" sz="2400" b="0" i="1" dirty="0">
                <a:solidFill>
                  <a:srgbClr val="181818"/>
                </a:solidFill>
                <a:effectLst/>
                <a:highlight>
                  <a:srgbClr val="FFFF00"/>
                </a:highlight>
              </a:rPr>
              <a:t>Quality ... you know what it is, yet you don't know what it is. But that's self-contradictory. But some things are better than others, that is, they have more quality. But when you try to say what the quality is, apart from the things that have it, it all goes poof!</a:t>
            </a:r>
            <a:r>
              <a:rPr lang="en-GB" sz="2400" b="0" i="0" dirty="0">
                <a:solidFill>
                  <a:srgbClr val="181818"/>
                </a:solidFill>
                <a:effectLst/>
                <a:highlight>
                  <a:srgbClr val="FFFF00"/>
                </a:highlight>
              </a:rPr>
              <a:t>” </a:t>
            </a:r>
            <a:r>
              <a:rPr lang="en-GB" sz="2000" b="0" i="0" dirty="0">
                <a:solidFill>
                  <a:srgbClr val="181818"/>
                </a:solidFill>
                <a:effectLst/>
                <a:highlight>
                  <a:srgbClr val="FFFF00"/>
                </a:highlight>
              </a:rPr>
              <a:t>Robert M. Pirsig, Zen and the Art of Motorcycle Maintenance: An Inquiry Into Values</a:t>
            </a:r>
          </a:p>
          <a:p>
            <a:r>
              <a:rPr lang="en-GB" sz="2000" dirty="0">
                <a:solidFill>
                  <a:srgbClr val="181818"/>
                </a:solidFill>
              </a:rPr>
              <a:t>Hyper intangible and heavily „customer” dependent services</a:t>
            </a:r>
            <a:endParaRPr lang="en-GB" sz="2000" b="0" i="0" dirty="0">
              <a:solidFill>
                <a:srgbClr val="181818"/>
              </a:solidFill>
              <a:effectLst/>
            </a:endParaRPr>
          </a:p>
          <a:p>
            <a:pPr algn="l"/>
            <a:r>
              <a:rPr lang="en-GB" sz="2000" b="0" i="0" u="none" strike="noStrike" baseline="0" dirty="0">
                <a:highlight>
                  <a:srgbClr val="FFFF00"/>
                </a:highlight>
              </a:rPr>
              <a:t>Quality of Education: „the degree to which the requirements regarding the educational process and its outcomes, formulated by stakeholders, are met, taking into account internal and external conditions.” </a:t>
            </a:r>
            <a:r>
              <a:rPr lang="en-GB" sz="2000" b="0" i="0" u="none" strike="noStrike" baseline="0" dirty="0" err="1">
                <a:highlight>
                  <a:srgbClr val="FFFF00"/>
                </a:highlight>
              </a:rPr>
              <a:t>Grudowski</a:t>
            </a:r>
            <a:r>
              <a:rPr lang="en-GB" sz="2000" b="0" i="0" u="none" strike="noStrike" baseline="0" dirty="0">
                <a:highlight>
                  <a:srgbClr val="FFFF00"/>
                </a:highlight>
              </a:rPr>
              <a:t> &amp; Lewandowski, The notion of quality of education and conditions of its quantification at the universities, </a:t>
            </a:r>
            <a:r>
              <a:rPr lang="en-GB" sz="2000" b="0" i="0" u="none" strike="noStrike" baseline="0" dirty="0" err="1">
                <a:highlight>
                  <a:srgbClr val="FFFF00"/>
                </a:highlight>
              </a:rPr>
              <a:t>Zarządzanie</a:t>
            </a:r>
            <a:r>
              <a:rPr lang="en-GB" sz="2000" b="0" i="0" u="none" strike="noStrike" baseline="0" dirty="0">
                <a:highlight>
                  <a:srgbClr val="FFFF00"/>
                </a:highlight>
              </a:rPr>
              <a:t> </a:t>
            </a:r>
            <a:r>
              <a:rPr lang="en-GB" sz="2000" b="0" i="0" u="none" strike="noStrike" baseline="0" dirty="0" err="1">
                <a:highlight>
                  <a:srgbClr val="FFFF00"/>
                </a:highlight>
              </a:rPr>
              <a:t>i</a:t>
            </a:r>
            <a:r>
              <a:rPr lang="en-GB" sz="2000" b="0" i="0" u="none" strike="noStrike" baseline="0" dirty="0">
                <a:highlight>
                  <a:srgbClr val="FFFF00"/>
                </a:highlight>
              </a:rPr>
              <a:t> </a:t>
            </a:r>
            <a:r>
              <a:rPr lang="en-GB" sz="2000" b="0" i="0" u="none" strike="noStrike" baseline="0" dirty="0" err="1">
                <a:highlight>
                  <a:srgbClr val="FFFF00"/>
                </a:highlight>
              </a:rPr>
              <a:t>Finanse</a:t>
            </a:r>
            <a:r>
              <a:rPr lang="en-GB" sz="2000" b="0" i="0" u="none" strike="noStrike" baseline="0" dirty="0">
                <a:highlight>
                  <a:srgbClr val="FFFF00"/>
                </a:highlight>
              </a:rPr>
              <a:t>, nr 3, </a:t>
            </a:r>
            <a:r>
              <a:rPr lang="en-GB" sz="2000" b="0" i="0" u="none" strike="noStrike" baseline="0" dirty="0" err="1">
                <a:highlight>
                  <a:srgbClr val="FFFF00"/>
                </a:highlight>
              </a:rPr>
              <a:t>cz</a:t>
            </a:r>
            <a:r>
              <a:rPr lang="en-GB" sz="2000" b="0" i="0" u="none" strike="noStrike" baseline="0" dirty="0">
                <a:highlight>
                  <a:srgbClr val="FFFF00"/>
                </a:highlight>
              </a:rPr>
              <a:t>. 1, 2012</a:t>
            </a:r>
          </a:p>
          <a:p>
            <a:pPr algn="l"/>
            <a:r>
              <a:rPr lang="en-GB" sz="2000" dirty="0"/>
              <a:t>CFM (</a:t>
            </a:r>
            <a:r>
              <a:rPr lang="en-GB" sz="2000" i="1" dirty="0"/>
              <a:t>Customer Feedback Measures</a:t>
            </a:r>
            <a:r>
              <a:rPr lang="en-GB" sz="2000" dirty="0"/>
              <a:t>) – NPS, </a:t>
            </a:r>
            <a:r>
              <a:rPr lang="en-GB" sz="2000" b="1" dirty="0"/>
              <a:t>Satisfaction</a:t>
            </a:r>
            <a:r>
              <a:rPr lang="en-GB" sz="2000" dirty="0"/>
              <a:t>, Loyalty, etc.</a:t>
            </a:r>
          </a:p>
          <a:p>
            <a:pPr algn="l"/>
            <a:r>
              <a:rPr lang="en-GB" sz="2000" dirty="0"/>
              <a:t>Rankings – polish universities’ far positions – inadequate to the polish economy’s potential</a:t>
            </a:r>
            <a:endParaRPr lang="en-GB" sz="2000" b="0" i="0" u="none" strike="noStrike" baseline="0" dirty="0"/>
          </a:p>
          <a:p>
            <a:pPr marL="0" indent="0">
              <a:buNone/>
            </a:pPr>
            <a:endParaRPr lang="en-GB" dirty="0"/>
          </a:p>
        </p:txBody>
      </p:sp>
    </p:spTree>
    <p:extLst>
      <p:ext uri="{BB962C8B-B14F-4D97-AF65-F5344CB8AC3E}">
        <p14:creationId xmlns:p14="http://schemas.microsoft.com/office/powerpoint/2010/main" val="2826465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619B1C-ACF5-E6EC-AB5C-E36EC32066A4}"/>
              </a:ext>
            </a:extLst>
          </p:cNvPr>
          <p:cNvSpPr>
            <a:spLocks noGrp="1"/>
          </p:cNvSpPr>
          <p:nvPr>
            <p:ph type="title"/>
          </p:nvPr>
        </p:nvSpPr>
        <p:spPr/>
        <p:txBody>
          <a:bodyPr/>
          <a:lstStyle/>
          <a:p>
            <a:r>
              <a:rPr lang="en-GB" dirty="0"/>
              <a:t>What is Quality Management for Education</a:t>
            </a:r>
          </a:p>
        </p:txBody>
      </p:sp>
      <p:sp>
        <p:nvSpPr>
          <p:cNvPr id="3" name="Symbol zastępczy zawartości 2">
            <a:extLst>
              <a:ext uri="{FF2B5EF4-FFF2-40B4-BE49-F238E27FC236}">
                <a16:creationId xmlns:a16="http://schemas.microsoft.com/office/drawing/2014/main" id="{C504B623-DA54-D1B2-D8C7-1772E1CEC98D}"/>
              </a:ext>
            </a:extLst>
          </p:cNvPr>
          <p:cNvSpPr>
            <a:spLocks noGrp="1"/>
          </p:cNvSpPr>
          <p:nvPr>
            <p:ph idx="1"/>
          </p:nvPr>
        </p:nvSpPr>
        <p:spPr/>
        <p:txBody>
          <a:bodyPr>
            <a:normAutofit fontScale="92500" lnSpcReduction="10000"/>
          </a:bodyPr>
          <a:lstStyle/>
          <a:p>
            <a:pPr lvl="1"/>
            <a:endParaRPr lang="en-GB" sz="2000" dirty="0">
              <a:solidFill>
                <a:srgbClr val="181818"/>
              </a:solidFill>
            </a:endParaRPr>
          </a:p>
          <a:p>
            <a:pPr lvl="1"/>
            <a:r>
              <a:rPr lang="en-GB" sz="2000" dirty="0">
                <a:solidFill>
                  <a:srgbClr val="181818"/>
                </a:solidFill>
                <a:highlight>
                  <a:srgbClr val="FFFF00"/>
                </a:highlight>
              </a:rPr>
              <a:t>1900’s – QI – Quality Inspection</a:t>
            </a:r>
          </a:p>
          <a:p>
            <a:pPr lvl="1"/>
            <a:r>
              <a:rPr lang="en-GB" sz="2000" dirty="0">
                <a:solidFill>
                  <a:srgbClr val="181818"/>
                </a:solidFill>
                <a:highlight>
                  <a:srgbClr val="FFFF00"/>
                </a:highlight>
              </a:rPr>
              <a:t>1920’s – QC – Quality Control</a:t>
            </a:r>
          </a:p>
          <a:p>
            <a:pPr lvl="1"/>
            <a:r>
              <a:rPr lang="en-GB" sz="2000" dirty="0">
                <a:solidFill>
                  <a:srgbClr val="181818"/>
                </a:solidFill>
                <a:highlight>
                  <a:srgbClr val="FFFF00"/>
                </a:highlight>
              </a:rPr>
              <a:t>1960’s – QA – Quality Assurance</a:t>
            </a:r>
          </a:p>
          <a:p>
            <a:pPr lvl="1"/>
            <a:r>
              <a:rPr lang="en-GB" sz="2000" dirty="0">
                <a:solidFill>
                  <a:srgbClr val="181818"/>
                </a:solidFill>
                <a:highlight>
                  <a:srgbClr val="FFFF00"/>
                </a:highlight>
              </a:rPr>
              <a:t>1980’s – QM / TQM – Total Quality Management</a:t>
            </a:r>
          </a:p>
          <a:p>
            <a:r>
              <a:rPr lang="en-GB" sz="2400" dirty="0">
                <a:solidFill>
                  <a:srgbClr val="181818"/>
                </a:solidFill>
              </a:rPr>
              <a:t>Quality management systems are client-centric (customer Focus)</a:t>
            </a:r>
          </a:p>
          <a:p>
            <a:r>
              <a:rPr lang="en-GB" sz="2400" dirty="0">
                <a:solidFill>
                  <a:srgbClr val="181818"/>
                </a:solidFill>
              </a:rPr>
              <a:t>Who is a client of University?</a:t>
            </a:r>
          </a:p>
          <a:p>
            <a:r>
              <a:rPr lang="en-GB" sz="2400" b="0" i="0" dirty="0">
                <a:solidFill>
                  <a:srgbClr val="181818"/>
                </a:solidFill>
                <a:effectLst/>
              </a:rPr>
              <a:t>Unsuccessful implementations at universities </a:t>
            </a:r>
            <a:r>
              <a:rPr lang="en-GB" sz="2400" dirty="0">
                <a:solidFill>
                  <a:srgbClr val="181818"/>
                </a:solidFill>
              </a:rPr>
              <a:t>of TQM, Lean or </a:t>
            </a:r>
            <a:r>
              <a:rPr lang="en-GB" sz="2400" dirty="0" err="1">
                <a:solidFill>
                  <a:srgbClr val="181818"/>
                </a:solidFill>
              </a:rPr>
              <a:t>SixSigma</a:t>
            </a:r>
            <a:endParaRPr lang="en-GB" sz="2400" dirty="0">
              <a:solidFill>
                <a:srgbClr val="181818"/>
              </a:solidFill>
            </a:endParaRPr>
          </a:p>
          <a:p>
            <a:r>
              <a:rPr lang="en-GB" sz="2400" dirty="0">
                <a:solidFill>
                  <a:srgbClr val="181818"/>
                </a:solidFill>
              </a:rPr>
              <a:t>CAF (</a:t>
            </a:r>
            <a:r>
              <a:rPr lang="en-GB" sz="2400" i="1" dirty="0">
                <a:solidFill>
                  <a:srgbClr val="181818"/>
                </a:solidFill>
              </a:rPr>
              <a:t>Common Assessment Framework)</a:t>
            </a:r>
            <a:r>
              <a:rPr lang="en-GB" sz="2400" dirty="0">
                <a:solidFill>
                  <a:srgbClr val="181818"/>
                </a:solidFill>
              </a:rPr>
              <a:t> for public administration – close to QM</a:t>
            </a:r>
          </a:p>
          <a:p>
            <a:r>
              <a:rPr lang="en-GB" sz="2400" b="0" i="0" dirty="0">
                <a:solidFill>
                  <a:srgbClr val="181818"/>
                </a:solidFill>
                <a:effectLst/>
              </a:rPr>
              <a:t>PKA (</a:t>
            </a:r>
            <a:r>
              <a:rPr lang="en-GB" sz="2400" i="1" dirty="0">
                <a:solidFill>
                  <a:srgbClr val="181818"/>
                </a:solidFill>
              </a:rPr>
              <a:t>P</a:t>
            </a:r>
            <a:r>
              <a:rPr lang="en-GB" sz="2400" b="0" i="1" dirty="0">
                <a:solidFill>
                  <a:srgbClr val="181818"/>
                </a:solidFill>
                <a:effectLst/>
              </a:rPr>
              <a:t>olish Accreditation </a:t>
            </a:r>
            <a:r>
              <a:rPr lang="en-GB" sz="2400" b="0" i="1" dirty="0" err="1">
                <a:solidFill>
                  <a:srgbClr val="181818"/>
                </a:solidFill>
                <a:effectLst/>
              </a:rPr>
              <a:t>Comission</a:t>
            </a:r>
            <a:r>
              <a:rPr lang="en-GB" sz="2400" b="0" i="0" dirty="0">
                <a:solidFill>
                  <a:srgbClr val="181818"/>
                </a:solidFill>
                <a:effectLst/>
              </a:rPr>
              <a:t>) – 10 quality criterions – far from QM</a:t>
            </a:r>
          </a:p>
          <a:p>
            <a:r>
              <a:rPr lang="en-GB" sz="2400" dirty="0">
                <a:solidFill>
                  <a:srgbClr val="181818"/>
                </a:solidFill>
              </a:rPr>
              <a:t>Key role of organisation’s leaders</a:t>
            </a:r>
          </a:p>
          <a:p>
            <a:r>
              <a:rPr lang="en-GB" sz="2400" b="0" i="0" dirty="0">
                <a:solidFill>
                  <a:srgbClr val="181818"/>
                </a:solidFill>
                <a:effectLst/>
              </a:rPr>
              <a:t>ISO </a:t>
            </a:r>
            <a:r>
              <a:rPr lang="en-GB" sz="2400" dirty="0">
                <a:solidFill>
                  <a:srgbClr val="181818"/>
                </a:solidFill>
              </a:rPr>
              <a:t>21001:2018 - </a:t>
            </a:r>
            <a:r>
              <a:rPr lang="en-GB" sz="2400" i="1" dirty="0">
                <a:solidFill>
                  <a:srgbClr val="181818"/>
                </a:solidFill>
              </a:rPr>
              <a:t>Management systems for educational organizations</a:t>
            </a:r>
          </a:p>
          <a:p>
            <a:endParaRPr lang="en-GB" sz="2400" b="0" i="0" dirty="0">
              <a:solidFill>
                <a:srgbClr val="181818"/>
              </a:solidFill>
              <a:effectLst/>
            </a:endParaRPr>
          </a:p>
          <a:p>
            <a:pPr marL="0" indent="0">
              <a:buNone/>
            </a:pPr>
            <a:endParaRPr lang="en-GB" dirty="0"/>
          </a:p>
        </p:txBody>
      </p:sp>
    </p:spTree>
    <p:extLst>
      <p:ext uri="{BB962C8B-B14F-4D97-AF65-F5344CB8AC3E}">
        <p14:creationId xmlns:p14="http://schemas.microsoft.com/office/powerpoint/2010/main" val="3909959401"/>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1036</TotalTime>
  <Words>2887</Words>
  <Application>Microsoft Office PowerPoint</Application>
  <PresentationFormat>Panoramiczny</PresentationFormat>
  <Paragraphs>202</Paragraphs>
  <Slides>18</Slides>
  <Notes>1</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18</vt:i4>
      </vt:variant>
    </vt:vector>
  </HeadingPairs>
  <TitlesOfParts>
    <vt:vector size="24" baseType="lpstr">
      <vt:lpstr>Arial</vt:lpstr>
      <vt:lpstr>Calibri</vt:lpstr>
      <vt:lpstr>Calibri Light</vt:lpstr>
      <vt:lpstr>CIDFont+F1</vt:lpstr>
      <vt:lpstr>CIDFont+F3</vt:lpstr>
      <vt:lpstr>Motyw pakietu Office</vt:lpstr>
      <vt:lpstr>Stakeholders satisfaction measurement  for improvement of quality management system  of Polish technical universities</vt:lpstr>
      <vt:lpstr>Plan narracji 1/2</vt:lpstr>
      <vt:lpstr>Plan narracji 2/2</vt:lpstr>
      <vt:lpstr>Intro</vt:lpstr>
      <vt:lpstr>Main part</vt:lpstr>
      <vt:lpstr>Main concepts for universities - radar</vt:lpstr>
      <vt:lpstr>Conflicting interests environment</vt:lpstr>
      <vt:lpstr>What is Quality of Education</vt:lpstr>
      <vt:lpstr>What is Quality Management for Education</vt:lpstr>
      <vt:lpstr>If not Client then Stakeholder?</vt:lpstr>
      <vt:lpstr>Research - questions</vt:lpstr>
      <vt:lpstr>Research – hypothesis verification 1/2</vt:lpstr>
      <vt:lpstr>Research – hypothesis verification 2/2</vt:lpstr>
      <vt:lpstr>Proposed practical solution - SSDQM</vt:lpstr>
      <vt:lpstr>Set of Indicators supporting implementation of the SSDQM at a Technical University</vt:lpstr>
      <vt:lpstr>Summary</vt:lpstr>
      <vt:lpstr>Literature</vt:lpstr>
      <vt:lpstr>Na obronę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 Paweł Szefler</dc:creator>
  <cp:lastModifiedBy>Jan Paweł Szefler</cp:lastModifiedBy>
  <cp:revision>10</cp:revision>
  <dcterms:created xsi:type="dcterms:W3CDTF">2024-09-06T06:15:37Z</dcterms:created>
  <dcterms:modified xsi:type="dcterms:W3CDTF">2024-09-18T20:54:47Z</dcterms:modified>
</cp:coreProperties>
</file>