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9" d="100"/>
          <a:sy n="79" d="100"/>
        </p:scale>
        <p:origin x="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21/09/2023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21/09/2023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21/09/2023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21/09/2023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21/09/2023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21/09/2023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21/09/2023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21/09/2023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21/09/2023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21/09/2023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21/09/2023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21/09/2023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3248461" y="1298713"/>
            <a:ext cx="5695078" cy="1664303"/>
          </a:xfrm>
        </p:spPr>
        <p:txBody>
          <a:bodyPr>
            <a:noAutofit/>
          </a:bodyPr>
          <a:lstStyle/>
          <a:p>
            <a:r>
              <a:rPr lang="en-GB" sz="3600" dirty="0"/>
              <a:t>Investigation of the source of noise in AE neuromodulation</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10.09.2023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8E86-C756-69C4-7588-1AC1F13D7314}"/>
              </a:ext>
            </a:extLst>
          </p:cNvPr>
          <p:cNvSpPr>
            <a:spLocks noGrp="1"/>
          </p:cNvSpPr>
          <p:nvPr>
            <p:ph type="title"/>
          </p:nvPr>
        </p:nvSpPr>
        <p:spPr>
          <a:xfrm>
            <a:off x="778239" y="125282"/>
            <a:ext cx="9814551" cy="1325563"/>
          </a:xfrm>
        </p:spPr>
        <p:txBody>
          <a:bodyPr>
            <a:normAutofit/>
          </a:bodyPr>
          <a:lstStyle/>
          <a:p>
            <a:pPr algn="ctr"/>
            <a:r>
              <a:rPr lang="en-GB" sz="2800" dirty="0"/>
              <a:t>Intermodulation Frequencies are present in the ae effect, just 100 times smaller than the first order products. (e108)</a:t>
            </a:r>
          </a:p>
        </p:txBody>
      </p:sp>
      <p:pic>
        <p:nvPicPr>
          <p:cNvPr id="6" name="Picture 5" descr="A graph on a white sheet&#10;&#10;Description automatically generated">
            <a:extLst>
              <a:ext uri="{FF2B5EF4-FFF2-40B4-BE49-F238E27FC236}">
                <a16:creationId xmlns:a16="http://schemas.microsoft.com/office/drawing/2014/main" id="{313D40D9-B278-C099-4EDA-9BF449147F58}"/>
              </a:ext>
            </a:extLst>
          </p:cNvPr>
          <p:cNvPicPr>
            <a:picLocks noChangeAspect="1"/>
          </p:cNvPicPr>
          <p:nvPr/>
        </p:nvPicPr>
        <p:blipFill rotWithShape="1">
          <a:blip r:embed="rId2">
            <a:extLst>
              <a:ext uri="{28A0092B-C50C-407E-A947-70E740481C1C}">
                <a14:useLocalDpi xmlns:a14="http://schemas.microsoft.com/office/drawing/2010/main" val="0"/>
              </a:ext>
            </a:extLst>
          </a:blip>
          <a:srcRect t="3156" b="1"/>
          <a:stretch/>
        </p:blipFill>
        <p:spPr>
          <a:xfrm>
            <a:off x="190196" y="1650670"/>
            <a:ext cx="11811607" cy="3087254"/>
          </a:xfrm>
          <a:prstGeom prst="rect">
            <a:avLst/>
          </a:prstGeom>
        </p:spPr>
      </p:pic>
      <p:sp>
        <p:nvSpPr>
          <p:cNvPr id="8" name="TextBox 7">
            <a:extLst>
              <a:ext uri="{FF2B5EF4-FFF2-40B4-BE49-F238E27FC236}">
                <a16:creationId xmlns:a16="http://schemas.microsoft.com/office/drawing/2014/main" id="{34677129-168E-71B3-8A3E-1952FF744AE3}"/>
              </a:ext>
            </a:extLst>
          </p:cNvPr>
          <p:cNvSpPr txBox="1"/>
          <p:nvPr/>
        </p:nvSpPr>
        <p:spPr>
          <a:xfrm>
            <a:off x="2137558" y="5284519"/>
            <a:ext cx="7778338" cy="369332"/>
          </a:xfrm>
          <a:prstGeom prst="rect">
            <a:avLst/>
          </a:prstGeom>
          <a:noFill/>
        </p:spPr>
        <p:txBody>
          <a:bodyPr wrap="square" rtlCol="0">
            <a:spAutoFit/>
          </a:bodyPr>
          <a:lstStyle/>
          <a:p>
            <a:r>
              <a:rPr lang="en-GB" dirty="0"/>
              <a:t>Ratio of 1</a:t>
            </a:r>
            <a:r>
              <a:rPr lang="en-GB" baseline="30000" dirty="0"/>
              <a:t>st</a:t>
            </a:r>
            <a:r>
              <a:rPr lang="en-GB" dirty="0"/>
              <a:t> order to other orders: 1000 microvolts: 10 microvolts. So about 100. </a:t>
            </a:r>
          </a:p>
        </p:txBody>
      </p:sp>
    </p:spTree>
    <p:extLst>
      <p:ext uri="{BB962C8B-B14F-4D97-AF65-F5344CB8AC3E}">
        <p14:creationId xmlns:p14="http://schemas.microsoft.com/office/powerpoint/2010/main" val="16410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4685-6230-E2AE-587C-1E761AB32F9C}"/>
              </a:ext>
            </a:extLst>
          </p:cNvPr>
          <p:cNvSpPr>
            <a:spLocks noGrp="1"/>
          </p:cNvSpPr>
          <p:nvPr>
            <p:ph type="title"/>
          </p:nvPr>
        </p:nvSpPr>
        <p:spPr/>
        <p:txBody>
          <a:bodyPr/>
          <a:lstStyle/>
          <a:p>
            <a:r>
              <a:rPr lang="en-GB" dirty="0"/>
              <a:t>Do we see harmonics in hydrophone: yes? </a:t>
            </a:r>
          </a:p>
        </p:txBody>
      </p:sp>
      <p:pic>
        <p:nvPicPr>
          <p:cNvPr id="9" name="Picture 8" descr="A graph of a graph&#10;&#10;Description automatically generated">
            <a:extLst>
              <a:ext uri="{FF2B5EF4-FFF2-40B4-BE49-F238E27FC236}">
                <a16:creationId xmlns:a16="http://schemas.microsoft.com/office/drawing/2014/main" id="{BD9C9622-A0E9-674D-124D-A2EDCDC96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372" y="2056796"/>
            <a:ext cx="7717551" cy="3913640"/>
          </a:xfrm>
          <a:prstGeom prst="rect">
            <a:avLst/>
          </a:prstGeom>
        </p:spPr>
      </p:pic>
      <p:sp>
        <p:nvSpPr>
          <p:cNvPr id="10" name="TextBox 9">
            <a:extLst>
              <a:ext uri="{FF2B5EF4-FFF2-40B4-BE49-F238E27FC236}">
                <a16:creationId xmlns:a16="http://schemas.microsoft.com/office/drawing/2014/main" id="{0870F937-7333-A444-5586-EF53B9D51018}"/>
              </a:ext>
            </a:extLst>
          </p:cNvPr>
          <p:cNvSpPr txBox="1"/>
          <p:nvPr/>
        </p:nvSpPr>
        <p:spPr>
          <a:xfrm>
            <a:off x="1289154" y="6175948"/>
            <a:ext cx="8889167" cy="369332"/>
          </a:xfrm>
          <a:prstGeom prst="rect">
            <a:avLst/>
          </a:prstGeom>
          <a:noFill/>
        </p:spPr>
        <p:txBody>
          <a:bodyPr wrap="square" rtlCol="0">
            <a:spAutoFit/>
          </a:bodyPr>
          <a:lstStyle/>
          <a:p>
            <a:r>
              <a:rPr lang="en-GB" dirty="0"/>
              <a:t>Yes, but not at DC as hydrophone filters DC. As we know, harmonics occur in sound waves.  </a:t>
            </a:r>
          </a:p>
        </p:txBody>
      </p:sp>
    </p:spTree>
    <p:extLst>
      <p:ext uri="{BB962C8B-B14F-4D97-AF65-F5344CB8AC3E}">
        <p14:creationId xmlns:p14="http://schemas.microsoft.com/office/powerpoint/2010/main" val="76870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3C64-CBF1-B1D3-F4B0-ED710293FD6B}"/>
              </a:ext>
            </a:extLst>
          </p:cNvPr>
          <p:cNvSpPr>
            <a:spLocks noGrp="1"/>
          </p:cNvSpPr>
          <p:nvPr>
            <p:ph type="title"/>
          </p:nvPr>
        </p:nvSpPr>
        <p:spPr>
          <a:xfrm>
            <a:off x="737745" y="126509"/>
            <a:ext cx="11054452" cy="832044"/>
          </a:xfrm>
        </p:spPr>
        <p:txBody>
          <a:bodyPr>
            <a:normAutofit fontScale="90000"/>
          </a:bodyPr>
          <a:lstStyle/>
          <a:p>
            <a:pPr algn="ctr"/>
            <a:r>
              <a:rPr lang="en-GB" sz="2800" dirty="0"/>
              <a:t>Can I set up the hydrophone at my mouse set up? Yes </a:t>
            </a:r>
            <a:br>
              <a:rPr lang="en-GB" sz="2800" dirty="0"/>
            </a:br>
            <a:r>
              <a:rPr lang="en-GB" sz="2800" dirty="0"/>
              <a:t>PRF waveform pressure versus electrical measurement.  (e108)</a:t>
            </a:r>
          </a:p>
        </p:txBody>
      </p:sp>
      <p:pic>
        <p:nvPicPr>
          <p:cNvPr id="5" name="Picture 4" descr="A machine with a plastic bag in it&#10;&#10;Description automatically generated with medium confidence">
            <a:extLst>
              <a:ext uri="{FF2B5EF4-FFF2-40B4-BE49-F238E27FC236}">
                <a16:creationId xmlns:a16="http://schemas.microsoft.com/office/drawing/2014/main" id="{4EDF2FF5-AD20-1D70-512F-BD3000955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04" y="1066220"/>
            <a:ext cx="4198434" cy="5597912"/>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A83C3D6-3B16-8DF3-2766-4F55C38BF3BE}"/>
                  </a:ext>
                </a:extLst>
              </p:cNvPr>
              <p:cNvSpPr txBox="1"/>
              <p:nvPr/>
            </p:nvSpPr>
            <p:spPr>
              <a:xfrm rot="16200000">
                <a:off x="5124510" y="3431128"/>
                <a:ext cx="49876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𝑉</m:t>
                      </m:r>
                    </m:oMath>
                  </m:oMathPara>
                </a14:m>
                <a:endParaRPr lang="en-GB" dirty="0"/>
              </a:p>
            </p:txBody>
          </p:sp>
        </mc:Choice>
        <mc:Fallback>
          <p:sp>
            <p:nvSpPr>
              <p:cNvPr id="8" name="TextBox 7">
                <a:extLst>
                  <a:ext uri="{FF2B5EF4-FFF2-40B4-BE49-F238E27FC236}">
                    <a16:creationId xmlns:a16="http://schemas.microsoft.com/office/drawing/2014/main" id="{1A83C3D6-3B16-8DF3-2766-4F55C38BF3BE}"/>
                  </a:ext>
                </a:extLst>
              </p:cNvPr>
              <p:cNvSpPr txBox="1">
                <a:spLocks noRot="1" noChangeAspect="1" noMove="1" noResize="1" noEditPoints="1" noAdjustHandles="1" noChangeArrowheads="1" noChangeShapeType="1" noTextEdit="1"/>
              </p:cNvSpPr>
              <p:nvPr/>
            </p:nvSpPr>
            <p:spPr>
              <a:xfrm rot="16200000">
                <a:off x="5124510" y="3431128"/>
                <a:ext cx="498764" cy="369332"/>
              </a:xfrm>
              <a:prstGeom prst="rect">
                <a:avLst/>
              </a:prstGeom>
              <a:blipFill>
                <a:blip r:embed="rId3"/>
                <a:stretch>
                  <a:fillRect r="-327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2BC6B6B-D7A5-F1CF-F947-7FD225634528}"/>
                  </a:ext>
                </a:extLst>
              </p:cNvPr>
              <p:cNvSpPr txBox="1"/>
              <p:nvPr/>
            </p:nvSpPr>
            <p:spPr>
              <a:xfrm rot="16200000">
                <a:off x="5136385" y="5079819"/>
                <a:ext cx="49876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ea typeface="Cambria Math" panose="02040503050406030204" pitchFamily="18" charset="0"/>
                        </a:rPr>
                        <m:t>𝑃𝑎</m:t>
                      </m:r>
                    </m:oMath>
                  </m:oMathPara>
                </a14:m>
                <a:endParaRPr lang="en-GB" dirty="0"/>
              </a:p>
            </p:txBody>
          </p:sp>
        </mc:Choice>
        <mc:Fallback>
          <p:sp>
            <p:nvSpPr>
              <p:cNvPr id="9" name="TextBox 8">
                <a:extLst>
                  <a:ext uri="{FF2B5EF4-FFF2-40B4-BE49-F238E27FC236}">
                    <a16:creationId xmlns:a16="http://schemas.microsoft.com/office/drawing/2014/main" id="{42BC6B6B-D7A5-F1CF-F947-7FD225634528}"/>
                  </a:ext>
                </a:extLst>
              </p:cNvPr>
              <p:cNvSpPr txBox="1">
                <a:spLocks noRot="1" noChangeAspect="1" noMove="1" noResize="1" noEditPoints="1" noAdjustHandles="1" noChangeArrowheads="1" noChangeShapeType="1" noTextEdit="1"/>
              </p:cNvSpPr>
              <p:nvPr/>
            </p:nvSpPr>
            <p:spPr>
              <a:xfrm rot="16200000">
                <a:off x="5136385" y="5079819"/>
                <a:ext cx="498764" cy="369332"/>
              </a:xfrm>
              <a:prstGeom prst="rect">
                <a:avLst/>
              </a:prstGeom>
              <a:blipFill>
                <a:blip r:embed="rId4"/>
                <a:stretch>
                  <a:fillRect t="-1585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B9D6C87-B756-508B-3DB1-31D77150E4B0}"/>
                  </a:ext>
                </a:extLst>
              </p:cNvPr>
              <p:cNvSpPr txBox="1"/>
              <p:nvPr/>
            </p:nvSpPr>
            <p:spPr>
              <a:xfrm>
                <a:off x="9339295" y="2670367"/>
                <a:ext cx="2094054"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i="1" smtClean="0">
                          <a:latin typeface="Cambria Math" panose="02040503050406030204" pitchFamily="18" charset="0"/>
                          <a:ea typeface="Cambria Math" panose="02040503050406030204" pitchFamily="18" charset="0"/>
                        </a:rPr>
                        <m:t>𝑚</m:t>
                      </m:r>
                      <m:r>
                        <a:rPr lang="en-GB" sz="1400" b="0" i="1" smtClean="0">
                          <a:latin typeface="Cambria Math" panose="02040503050406030204" pitchFamily="18" charset="0"/>
                          <a:ea typeface="Cambria Math" panose="02040503050406030204" pitchFamily="18" charset="0"/>
                        </a:rPr>
                        <m:t>𝑒𝑎𝑠𝑢𝑟𝑒𝑚𝑒𝑛𝑡</m:t>
                      </m:r>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𝑒𝑙𝑒𝑐𝑡𝑟𝑜𝑑𝑒</m:t>
                      </m:r>
                    </m:oMath>
                  </m:oMathPara>
                </a14:m>
                <a:endParaRPr lang="en-GB" sz="1400" dirty="0"/>
              </a:p>
            </p:txBody>
          </p:sp>
        </mc:Choice>
        <mc:Fallback>
          <p:sp>
            <p:nvSpPr>
              <p:cNvPr id="10" name="TextBox 9">
                <a:extLst>
                  <a:ext uri="{FF2B5EF4-FFF2-40B4-BE49-F238E27FC236}">
                    <a16:creationId xmlns:a16="http://schemas.microsoft.com/office/drawing/2014/main" id="{CB9D6C87-B756-508B-3DB1-31D77150E4B0}"/>
                  </a:ext>
                </a:extLst>
              </p:cNvPr>
              <p:cNvSpPr txBox="1">
                <a:spLocks noRot="1" noChangeAspect="1" noMove="1" noResize="1" noEditPoints="1" noAdjustHandles="1" noChangeArrowheads="1" noChangeShapeType="1" noTextEdit="1"/>
              </p:cNvSpPr>
              <p:nvPr/>
            </p:nvSpPr>
            <p:spPr>
              <a:xfrm>
                <a:off x="9339295" y="2670367"/>
                <a:ext cx="2094054" cy="30777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A8F77D3-A164-56D9-CDA8-9177C55CD710}"/>
                  </a:ext>
                </a:extLst>
              </p:cNvPr>
              <p:cNvSpPr txBox="1"/>
              <p:nvPr/>
            </p:nvSpPr>
            <p:spPr>
              <a:xfrm>
                <a:off x="7660364" y="6123791"/>
                <a:ext cx="221792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𝑟𝑒𝑞𝑢𝑒𝑛𝑐𝑖𝑒𝑠</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𝐻𝑧</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13" name="TextBox 12">
                <a:extLst>
                  <a:ext uri="{FF2B5EF4-FFF2-40B4-BE49-F238E27FC236}">
                    <a16:creationId xmlns:a16="http://schemas.microsoft.com/office/drawing/2014/main" id="{5A8F77D3-A164-56D9-CDA8-9177C55CD710}"/>
                  </a:ext>
                </a:extLst>
              </p:cNvPr>
              <p:cNvSpPr txBox="1">
                <a:spLocks noRot="1" noChangeAspect="1" noMove="1" noResize="1" noEditPoints="1" noAdjustHandles="1" noChangeArrowheads="1" noChangeShapeType="1" noTextEdit="1"/>
              </p:cNvSpPr>
              <p:nvPr/>
            </p:nvSpPr>
            <p:spPr>
              <a:xfrm>
                <a:off x="7660364" y="6123791"/>
                <a:ext cx="2217928" cy="369332"/>
              </a:xfrm>
              <a:prstGeom prst="rect">
                <a:avLst/>
              </a:prstGeom>
              <a:blipFill>
                <a:blip r:embed="rId6"/>
                <a:stretch>
                  <a:fillRect b="-13333"/>
                </a:stretch>
              </a:blipFill>
            </p:spPr>
            <p:txBody>
              <a:bodyPr/>
              <a:lstStyle/>
              <a:p>
                <a:r>
                  <a:rPr lang="en-GB">
                    <a:noFill/>
                  </a:rPr>
                  <a:t> </a:t>
                </a:r>
              </a:p>
            </p:txBody>
          </p:sp>
        </mc:Fallback>
      </mc:AlternateContent>
      <p:pic>
        <p:nvPicPr>
          <p:cNvPr id="15" name="Picture 14" descr="A graph showing numbers and a number&#10;&#10;Description automatically generated with medium confidence">
            <a:extLst>
              <a:ext uri="{FF2B5EF4-FFF2-40B4-BE49-F238E27FC236}">
                <a16:creationId xmlns:a16="http://schemas.microsoft.com/office/drawing/2014/main" id="{989EC723-3032-E315-772A-85EDFBFE7A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48109" y="2885701"/>
            <a:ext cx="6029075" cy="3226212"/>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7367B44-F058-44AF-91EC-34E14FD87776}"/>
                  </a:ext>
                </a:extLst>
              </p:cNvPr>
              <p:cNvSpPr txBox="1"/>
              <p:nvPr/>
            </p:nvSpPr>
            <p:spPr>
              <a:xfrm>
                <a:off x="10287341" y="4643737"/>
                <a:ext cx="1146008"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i="1" smtClean="0">
                          <a:latin typeface="Cambria Math" panose="02040503050406030204" pitchFamily="18" charset="0"/>
                          <a:ea typeface="Cambria Math" panose="02040503050406030204" pitchFamily="18" charset="0"/>
                        </a:rPr>
                        <m:t>h</m:t>
                      </m:r>
                      <m:r>
                        <a:rPr lang="en-GB" sz="1400" b="0" i="1" smtClean="0">
                          <a:latin typeface="Cambria Math" panose="02040503050406030204" pitchFamily="18" charset="0"/>
                          <a:ea typeface="Cambria Math" panose="02040503050406030204" pitchFamily="18" charset="0"/>
                        </a:rPr>
                        <m:t>𝑦𝑑𝑟𝑜𝑝h𝑜𝑛𝑒</m:t>
                      </m:r>
                    </m:oMath>
                  </m:oMathPara>
                </a14:m>
                <a:endParaRPr lang="en-GB" sz="1400" dirty="0"/>
              </a:p>
            </p:txBody>
          </p:sp>
        </mc:Choice>
        <mc:Fallback>
          <p:sp>
            <p:nvSpPr>
              <p:cNvPr id="16" name="TextBox 15">
                <a:extLst>
                  <a:ext uri="{FF2B5EF4-FFF2-40B4-BE49-F238E27FC236}">
                    <a16:creationId xmlns:a16="http://schemas.microsoft.com/office/drawing/2014/main" id="{77367B44-F058-44AF-91EC-34E14FD87776}"/>
                  </a:ext>
                </a:extLst>
              </p:cNvPr>
              <p:cNvSpPr txBox="1">
                <a:spLocks noRot="1" noChangeAspect="1" noMove="1" noResize="1" noEditPoints="1" noAdjustHandles="1" noChangeArrowheads="1" noChangeShapeType="1" noTextEdit="1"/>
              </p:cNvSpPr>
              <p:nvPr/>
            </p:nvSpPr>
            <p:spPr>
              <a:xfrm>
                <a:off x="10287341" y="4643737"/>
                <a:ext cx="1146008" cy="307777"/>
              </a:xfrm>
              <a:prstGeom prst="rect">
                <a:avLst/>
              </a:prstGeom>
              <a:blipFill>
                <a:blip r:embed="rId8"/>
                <a:stretch>
                  <a:fillRect b="-8000"/>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7886C077-838C-D0F3-6BE0-D484E414F6A3}"/>
              </a:ext>
            </a:extLst>
          </p:cNvPr>
          <p:cNvSpPr txBox="1"/>
          <p:nvPr/>
        </p:nvSpPr>
        <p:spPr>
          <a:xfrm>
            <a:off x="5723907" y="1066220"/>
            <a:ext cx="5853278" cy="1200329"/>
          </a:xfrm>
          <a:prstGeom prst="rect">
            <a:avLst/>
          </a:prstGeom>
          <a:noFill/>
        </p:spPr>
        <p:txBody>
          <a:bodyPr wrap="square" rtlCol="0">
            <a:spAutoFit/>
          </a:bodyPr>
          <a:lstStyle/>
          <a:p>
            <a:r>
              <a:rPr lang="en-GB" dirty="0"/>
              <a:t>When I repeat the same waveform PRF 1020 I can see the mixing frequencies clearly ONLY in the electrical signal. It is not present in the pressure signal, though some very small amplitude mains harmonics are.</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E294137C-8DC5-1102-415D-02229968A0C4}"/>
                  </a:ext>
                </a:extLst>
              </p:cNvPr>
              <p:cNvSpPr txBox="1"/>
              <p:nvPr/>
            </p:nvSpPr>
            <p:spPr>
              <a:xfrm>
                <a:off x="6669024" y="4685612"/>
                <a:ext cx="1513525" cy="30777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1400" i="1" smtClean="0">
                          <a:latin typeface="Cambria Math" panose="02040503050406030204" pitchFamily="18" charset="0"/>
                          <a:ea typeface="Cambria Math" panose="02040503050406030204" pitchFamily="18" charset="0"/>
                        </a:rPr>
                        <m:t>𝑚</m:t>
                      </m:r>
                      <m:r>
                        <a:rPr lang="en-GB" sz="1400" b="0" i="1" smtClean="0">
                          <a:latin typeface="Cambria Math" panose="02040503050406030204" pitchFamily="18" charset="0"/>
                          <a:ea typeface="Cambria Math" panose="02040503050406030204" pitchFamily="18" charset="0"/>
                        </a:rPr>
                        <m:t>𝑎𝑖𝑛𝑠</m:t>
                      </m:r>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h𝑎𝑟𝑚𝑜𝑛𝑖𝑐𝑠</m:t>
                      </m:r>
                    </m:oMath>
                  </m:oMathPara>
                </a14:m>
                <a:endParaRPr lang="en-GB" sz="1400" dirty="0"/>
              </a:p>
            </p:txBody>
          </p:sp>
        </mc:Choice>
        <mc:Fallback>
          <p:sp>
            <p:nvSpPr>
              <p:cNvPr id="18" name="TextBox 17">
                <a:extLst>
                  <a:ext uri="{FF2B5EF4-FFF2-40B4-BE49-F238E27FC236}">
                    <a16:creationId xmlns:a16="http://schemas.microsoft.com/office/drawing/2014/main" id="{E294137C-8DC5-1102-415D-02229968A0C4}"/>
                  </a:ext>
                </a:extLst>
              </p:cNvPr>
              <p:cNvSpPr txBox="1">
                <a:spLocks noRot="1" noChangeAspect="1" noMove="1" noResize="1" noEditPoints="1" noAdjustHandles="1" noChangeArrowheads="1" noChangeShapeType="1" noTextEdit="1"/>
              </p:cNvSpPr>
              <p:nvPr/>
            </p:nvSpPr>
            <p:spPr>
              <a:xfrm>
                <a:off x="6669024" y="4685612"/>
                <a:ext cx="1513525" cy="307777"/>
              </a:xfrm>
              <a:prstGeom prst="rect">
                <a:avLst/>
              </a:prstGeom>
              <a:blipFill>
                <a:blip r:embed="rId9"/>
                <a:stretch>
                  <a:fillRect r="-806"/>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1ECFE1D8-C469-8304-EE56-AA9C750E1025}"/>
              </a:ext>
            </a:extLst>
          </p:cNvPr>
          <p:cNvCxnSpPr/>
          <p:nvPr/>
        </p:nvCxnSpPr>
        <p:spPr>
          <a:xfrm flipH="1">
            <a:off x="6437376" y="5015102"/>
            <a:ext cx="463296" cy="300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935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8E625-B0F7-B93B-776A-8CCDE671CEC8}"/>
              </a:ext>
            </a:extLst>
          </p:cNvPr>
          <p:cNvSpPr>
            <a:spLocks noGrp="1"/>
          </p:cNvSpPr>
          <p:nvPr>
            <p:ph idx="1"/>
          </p:nvPr>
        </p:nvSpPr>
        <p:spPr/>
        <p:txBody>
          <a:bodyPr/>
          <a:lstStyle/>
          <a:p>
            <a:r>
              <a:rPr lang="en-GB" sz="2000" dirty="0"/>
              <a:t>500kHz mixes with the LFP. However, it mixes every 1020Hz due to the pulse rate. Hence </a:t>
            </a:r>
          </a:p>
          <a:p>
            <a:r>
              <a:rPr lang="en-GB" sz="2000" dirty="0"/>
              <a:t>Why do intermodulation frequencies occur between an acoustic field and an electric field? Whenever there is phase lead and lag caused by the inhomogeneities in the medium, intermodulation frequencies occur. If there is ever an offset between two volumes in the medium which oscillates out of phase we can expect intermodulation frequencies to occur. How many intermodulation frequencies, is based on the strength of the signal, and the spacing of the inhomogeneities. </a:t>
            </a:r>
          </a:p>
          <a:p>
            <a:endParaRPr lang="en-GB" dirty="0"/>
          </a:p>
        </p:txBody>
      </p:sp>
      <p:sp>
        <p:nvSpPr>
          <p:cNvPr id="4" name="Title 1">
            <a:extLst>
              <a:ext uri="{FF2B5EF4-FFF2-40B4-BE49-F238E27FC236}">
                <a16:creationId xmlns:a16="http://schemas.microsoft.com/office/drawing/2014/main" id="{7EF15DAA-9E87-361D-3F94-6A0B0AD22B21}"/>
              </a:ext>
            </a:extLst>
          </p:cNvPr>
          <p:cNvSpPr>
            <a:spLocks noGrp="1"/>
          </p:cNvSpPr>
          <p:nvPr>
            <p:ph type="title"/>
          </p:nvPr>
        </p:nvSpPr>
        <p:spPr>
          <a:xfrm>
            <a:off x="737745" y="126509"/>
            <a:ext cx="11054452" cy="832044"/>
          </a:xfrm>
        </p:spPr>
        <p:txBody>
          <a:bodyPr>
            <a:normAutofit/>
          </a:bodyPr>
          <a:lstStyle/>
          <a:p>
            <a:pPr algn="ctr"/>
            <a:r>
              <a:rPr lang="en-GB" sz="2800" dirty="0"/>
              <a:t>How do we explain why the demodulation works?</a:t>
            </a:r>
          </a:p>
        </p:txBody>
      </p:sp>
    </p:spTree>
    <p:extLst>
      <p:ext uri="{BB962C8B-B14F-4D97-AF65-F5344CB8AC3E}">
        <p14:creationId xmlns:p14="http://schemas.microsoft.com/office/powerpoint/2010/main" val="137549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88B75-37B3-5A19-66A5-4735E74F66DA}"/>
              </a:ext>
            </a:extLst>
          </p:cNvPr>
          <p:cNvSpPr>
            <a:spLocks noGrp="1"/>
          </p:cNvSpPr>
          <p:nvPr>
            <p:ph idx="1"/>
          </p:nvPr>
        </p:nvSpPr>
        <p:spPr>
          <a:xfrm>
            <a:off x="468351" y="1070923"/>
            <a:ext cx="11323846" cy="4716153"/>
          </a:xfrm>
        </p:spPr>
        <p:txBody>
          <a:bodyPr>
            <a:normAutofit/>
          </a:bodyPr>
          <a:lstStyle/>
          <a:p>
            <a:pPr marL="0" indent="0">
              <a:buNone/>
            </a:pPr>
            <a:r>
              <a:rPr lang="en-GB" sz="1800" dirty="0"/>
              <a:t>- The first order products of the LFP mixing would be around 500kHz and 100 times larger than any secondary products. However, I have electrical noise there from the monopolar antenna of the ultrasound transducer. There is no electrical noise around the PRF of 1020Hz. </a:t>
            </a:r>
          </a:p>
          <a:p>
            <a:pPr marL="0" indent="0">
              <a:buNone/>
            </a:pPr>
            <a:r>
              <a:rPr lang="en-GB" sz="1800" dirty="0"/>
              <a:t>- The ionic distortion also happens at the PRF of 1020 due to the acoustic pulse repetition rate. Hence this ionic distortion with the pressure change at 1020Hz PRF is what induces the mixing with the LFP.  </a:t>
            </a:r>
          </a:p>
        </p:txBody>
      </p:sp>
      <p:sp>
        <p:nvSpPr>
          <p:cNvPr id="4" name="Title 1">
            <a:extLst>
              <a:ext uri="{FF2B5EF4-FFF2-40B4-BE49-F238E27FC236}">
                <a16:creationId xmlns:a16="http://schemas.microsoft.com/office/drawing/2014/main" id="{A4F10880-DB0F-2BEC-ADFF-1335BA600D8C}"/>
              </a:ext>
            </a:extLst>
          </p:cNvPr>
          <p:cNvSpPr txBox="1">
            <a:spLocks/>
          </p:cNvSpPr>
          <p:nvPr/>
        </p:nvSpPr>
        <p:spPr>
          <a:xfrm>
            <a:off x="737745" y="126509"/>
            <a:ext cx="11054452" cy="8320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t>Can we explain why we see the LFP at the PRF?</a:t>
            </a:r>
          </a:p>
        </p:txBody>
      </p:sp>
    </p:spTree>
    <p:extLst>
      <p:ext uri="{BB962C8B-B14F-4D97-AF65-F5344CB8AC3E}">
        <p14:creationId xmlns:p14="http://schemas.microsoft.com/office/powerpoint/2010/main" val="443120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3FEF-3CEB-F5D2-6658-9FA058E86BEF}"/>
              </a:ext>
            </a:extLst>
          </p:cNvPr>
          <p:cNvSpPr>
            <a:spLocks noGrp="1"/>
          </p:cNvSpPr>
          <p:nvPr>
            <p:ph type="title"/>
          </p:nvPr>
        </p:nvSpPr>
        <p:spPr>
          <a:xfrm>
            <a:off x="309391" y="235978"/>
            <a:ext cx="3667699" cy="612320"/>
          </a:xfrm>
        </p:spPr>
        <p:txBody>
          <a:bodyPr>
            <a:normAutofit fontScale="90000"/>
          </a:bodyPr>
          <a:lstStyle/>
          <a:p>
            <a:r>
              <a:rPr lang="en-GB" dirty="0"/>
              <a:t>Tests with F21. </a:t>
            </a:r>
          </a:p>
        </p:txBody>
      </p:sp>
      <p:sp>
        <p:nvSpPr>
          <p:cNvPr id="3" name="Content Placeholder 2">
            <a:extLst>
              <a:ext uri="{FF2B5EF4-FFF2-40B4-BE49-F238E27FC236}">
                <a16:creationId xmlns:a16="http://schemas.microsoft.com/office/drawing/2014/main" id="{D6F435C8-8342-1C1A-7E5A-5399C0EE9D8E}"/>
              </a:ext>
            </a:extLst>
          </p:cNvPr>
          <p:cNvSpPr>
            <a:spLocks noGrp="1"/>
          </p:cNvSpPr>
          <p:nvPr>
            <p:ph idx="1"/>
          </p:nvPr>
        </p:nvSpPr>
        <p:spPr>
          <a:xfrm>
            <a:off x="176270" y="1013553"/>
            <a:ext cx="11887200" cy="5376614"/>
          </a:xfrm>
        </p:spPr>
        <p:txBody>
          <a:bodyPr>
            <a:normAutofit/>
          </a:bodyPr>
          <a:lstStyle/>
          <a:p>
            <a:pPr marL="0" indent="0">
              <a:buNone/>
            </a:pPr>
            <a:r>
              <a:rPr lang="en-GB" sz="2000" dirty="0"/>
              <a:t>F21 thickness requirement test. </a:t>
            </a:r>
          </a:p>
          <a:p>
            <a:pPr marL="0" indent="0">
              <a:buNone/>
            </a:pPr>
            <a:r>
              <a:rPr lang="en-GB" sz="2000" dirty="0"/>
              <a:t>Run the PRF signal through the acoustic transducer and measure the electrical signal. Obtain the electrical amplitude of the PRF with a few different .</a:t>
            </a:r>
          </a:p>
          <a:p>
            <a:pPr marL="0" indent="0">
              <a:buNone/>
            </a:pPr>
            <a:r>
              <a:rPr lang="en-GB" sz="2000" dirty="0"/>
              <a:t>Pressure only test. </a:t>
            </a:r>
          </a:p>
          <a:p>
            <a:pPr marL="514350" indent="-514350">
              <a:buAutoNum type="arabicPeriod"/>
            </a:pPr>
            <a:r>
              <a:rPr lang="en-GB" sz="2000" dirty="0"/>
              <a:t>run ae_calibrate_with_prf.py without F21 until I find the </a:t>
            </a:r>
            <a:r>
              <a:rPr lang="en-GB" sz="2000" dirty="0" err="1"/>
              <a:t>center</a:t>
            </a:r>
            <a:r>
              <a:rPr lang="en-GB" sz="2000" dirty="0"/>
              <a:t> point. Do an extremely rough crosshair with 1mm increments. </a:t>
            </a:r>
          </a:p>
          <a:p>
            <a:pPr marL="514350" indent="-514350">
              <a:buAutoNum type="arabicPeriod"/>
            </a:pPr>
            <a:r>
              <a:rPr lang="en-GB" sz="2000" dirty="0"/>
              <a:t>Place the F21 such that DV remains the same. Repeat the cross-hair test. Do I still see the PRF? </a:t>
            </a:r>
          </a:p>
          <a:p>
            <a:pPr marL="0" indent="0">
              <a:buNone/>
            </a:pPr>
            <a:r>
              <a:rPr lang="en-GB" sz="2000" dirty="0"/>
              <a:t>AE neuromodulation test: </a:t>
            </a:r>
          </a:p>
          <a:p>
            <a:pPr marL="0" indent="0">
              <a:buNone/>
            </a:pPr>
            <a:r>
              <a:rPr lang="en-GB" sz="2000" dirty="0"/>
              <a:t>Independently apply a voltage source, keeping the pressure the same and DV the same with and without the F21. Obtain the difference frequency using acoustoelectric effect. Is my signal now without the RF noise when I use F21? </a:t>
            </a:r>
          </a:p>
          <a:p>
            <a:pPr marL="0" indent="0">
              <a:buNone/>
            </a:pPr>
            <a:r>
              <a:rPr lang="en-GB" sz="2000" dirty="0"/>
              <a:t>AE neural recording test: </a:t>
            </a:r>
          </a:p>
          <a:p>
            <a:pPr marL="0" indent="0">
              <a:buNone/>
            </a:pPr>
            <a:r>
              <a:rPr lang="en-GB" sz="2000" dirty="0"/>
              <a:t>Apply a small signal with the PRF signal applied. Try with and without the F21. Does either the noise around 500khz, all the PRF amplitude change? </a:t>
            </a:r>
          </a:p>
        </p:txBody>
      </p:sp>
    </p:spTree>
    <p:extLst>
      <p:ext uri="{BB962C8B-B14F-4D97-AF65-F5344CB8AC3E}">
        <p14:creationId xmlns:p14="http://schemas.microsoft.com/office/powerpoint/2010/main" val="119223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81AF-0E84-3198-CDA5-DBB03E25B43E}"/>
              </a:ext>
            </a:extLst>
          </p:cNvPr>
          <p:cNvSpPr>
            <a:spLocks noGrp="1"/>
          </p:cNvSpPr>
          <p:nvPr>
            <p:ph type="title"/>
          </p:nvPr>
        </p:nvSpPr>
        <p:spPr/>
        <p:txBody>
          <a:bodyPr/>
          <a:lstStyle/>
          <a:p>
            <a:r>
              <a:rPr lang="en-GB" dirty="0"/>
              <a:t>Raw data</a:t>
            </a:r>
          </a:p>
        </p:txBody>
      </p:sp>
      <p:pic>
        <p:nvPicPr>
          <p:cNvPr id="5" name="Content Placeholder 4" descr="A black silhouettes of a couple of objects&#10;&#10;Description automatically generated with medium confidence">
            <a:extLst>
              <a:ext uri="{FF2B5EF4-FFF2-40B4-BE49-F238E27FC236}">
                <a16:creationId xmlns:a16="http://schemas.microsoft.com/office/drawing/2014/main" id="{1FC06927-F207-EB26-6EC1-388CDBE2BD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080" y="2044474"/>
            <a:ext cx="7735839" cy="3913640"/>
          </a:xfrm>
        </p:spPr>
      </p:pic>
    </p:spTree>
    <p:extLst>
      <p:ext uri="{BB962C8B-B14F-4D97-AF65-F5344CB8AC3E}">
        <p14:creationId xmlns:p14="http://schemas.microsoft.com/office/powerpoint/2010/main" val="411311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7914-8C4A-71B7-A2CB-FFFC1D66012E}"/>
              </a:ext>
            </a:extLst>
          </p:cNvPr>
          <p:cNvSpPr>
            <a:spLocks noGrp="1"/>
          </p:cNvSpPr>
          <p:nvPr>
            <p:ph type="title"/>
          </p:nvPr>
        </p:nvSpPr>
        <p:spPr/>
        <p:txBody>
          <a:bodyPr/>
          <a:lstStyle/>
          <a:p>
            <a:r>
              <a:rPr lang="en-GB" dirty="0"/>
              <a:t>500kHz filter only</a:t>
            </a:r>
          </a:p>
        </p:txBody>
      </p:sp>
      <p:pic>
        <p:nvPicPr>
          <p:cNvPr id="5" name="Content Placeholder 4" descr="A black lines of sound waves&#10;&#10;Description automatically generated with medium confidence">
            <a:extLst>
              <a:ext uri="{FF2B5EF4-FFF2-40B4-BE49-F238E27FC236}">
                <a16:creationId xmlns:a16="http://schemas.microsoft.com/office/drawing/2014/main" id="{69910586-10DB-1EC0-9BA9-C129D15811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6931" y="1781632"/>
            <a:ext cx="7818136" cy="3913640"/>
          </a:xfrm>
        </p:spPr>
      </p:pic>
      <p:sp>
        <p:nvSpPr>
          <p:cNvPr id="6" name="TextBox 5">
            <a:extLst>
              <a:ext uri="{FF2B5EF4-FFF2-40B4-BE49-F238E27FC236}">
                <a16:creationId xmlns:a16="http://schemas.microsoft.com/office/drawing/2014/main" id="{0798E6F7-9D7B-CC93-15E0-412CCFEFF61B}"/>
              </a:ext>
            </a:extLst>
          </p:cNvPr>
          <p:cNvSpPr txBox="1"/>
          <p:nvPr/>
        </p:nvSpPr>
        <p:spPr>
          <a:xfrm>
            <a:off x="1098441" y="5846544"/>
            <a:ext cx="9995115" cy="646331"/>
          </a:xfrm>
          <a:prstGeom prst="rect">
            <a:avLst/>
          </a:prstGeom>
          <a:noFill/>
        </p:spPr>
        <p:txBody>
          <a:bodyPr wrap="square" rtlCol="0">
            <a:spAutoFit/>
          </a:bodyPr>
          <a:lstStyle/>
          <a:p>
            <a:r>
              <a:rPr lang="en-GB" dirty="0"/>
              <a:t>Filtered around 500kHz, the hydrophone and the rf channel look the same. </a:t>
            </a:r>
          </a:p>
          <a:p>
            <a:r>
              <a:rPr lang="en-GB" dirty="0"/>
              <a:t>Some amplitude appears to be lost, but this appears to be due to the amplitude of the rf signal. </a:t>
            </a:r>
          </a:p>
        </p:txBody>
      </p:sp>
    </p:spTree>
    <p:extLst>
      <p:ext uri="{BB962C8B-B14F-4D97-AF65-F5344CB8AC3E}">
        <p14:creationId xmlns:p14="http://schemas.microsoft.com/office/powerpoint/2010/main" val="291135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black silhouettes of objects&#10;&#10;Description automatically generated">
            <a:extLst>
              <a:ext uri="{FF2B5EF4-FFF2-40B4-BE49-F238E27FC236}">
                <a16:creationId xmlns:a16="http://schemas.microsoft.com/office/drawing/2014/main" id="{2172736B-2D65-B0F2-4D95-FB9FABACA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091" y="2056830"/>
            <a:ext cx="7735839" cy="3913640"/>
          </a:xfrm>
        </p:spPr>
      </p:pic>
      <p:sp>
        <p:nvSpPr>
          <p:cNvPr id="4" name="Title 1">
            <a:extLst>
              <a:ext uri="{FF2B5EF4-FFF2-40B4-BE49-F238E27FC236}">
                <a16:creationId xmlns:a16="http://schemas.microsoft.com/office/drawing/2014/main" id="{96E58C47-8CEE-4F9B-4FA0-1ABDE5C9454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Band stop filter only , looking at everything except 500khz. </a:t>
            </a:r>
          </a:p>
        </p:txBody>
      </p:sp>
      <p:sp>
        <p:nvSpPr>
          <p:cNvPr id="7" name="TextBox 6">
            <a:extLst>
              <a:ext uri="{FF2B5EF4-FFF2-40B4-BE49-F238E27FC236}">
                <a16:creationId xmlns:a16="http://schemas.microsoft.com/office/drawing/2014/main" id="{85359072-3B4F-C21C-4E9C-83EDED016D26}"/>
              </a:ext>
            </a:extLst>
          </p:cNvPr>
          <p:cNvSpPr txBox="1"/>
          <p:nvPr/>
        </p:nvSpPr>
        <p:spPr>
          <a:xfrm>
            <a:off x="1098442" y="6154539"/>
            <a:ext cx="9995115" cy="646331"/>
          </a:xfrm>
          <a:prstGeom prst="rect">
            <a:avLst/>
          </a:prstGeom>
          <a:noFill/>
        </p:spPr>
        <p:txBody>
          <a:bodyPr wrap="square" rtlCol="0">
            <a:spAutoFit/>
          </a:bodyPr>
          <a:lstStyle/>
          <a:p>
            <a:r>
              <a:rPr lang="en-GB" dirty="0"/>
              <a:t>Large irregularities in the RF signal, small ones only in the hydrophone. This suggests that there is some electrical reflections issue.  </a:t>
            </a:r>
          </a:p>
        </p:txBody>
      </p:sp>
    </p:spTree>
    <p:extLst>
      <p:ext uri="{BB962C8B-B14F-4D97-AF65-F5344CB8AC3E}">
        <p14:creationId xmlns:p14="http://schemas.microsoft.com/office/powerpoint/2010/main" val="108951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7F55-039E-385F-78E9-7C9D42EA7CEA}"/>
              </a:ext>
            </a:extLst>
          </p:cNvPr>
          <p:cNvSpPr>
            <a:spLocks noGrp="1"/>
          </p:cNvSpPr>
          <p:nvPr>
            <p:ph type="title"/>
          </p:nvPr>
        </p:nvSpPr>
        <p:spPr/>
        <p:txBody>
          <a:bodyPr/>
          <a:lstStyle/>
          <a:p>
            <a:r>
              <a:rPr lang="en-GB" dirty="0"/>
              <a:t>1MHz filter bandpass</a:t>
            </a:r>
          </a:p>
        </p:txBody>
      </p:sp>
      <p:pic>
        <p:nvPicPr>
          <p:cNvPr id="5" name="Content Placeholder 4" descr="A black and white image of a sound wave&#10;&#10;Description automatically generated">
            <a:extLst>
              <a:ext uri="{FF2B5EF4-FFF2-40B4-BE49-F238E27FC236}">
                <a16:creationId xmlns:a16="http://schemas.microsoft.com/office/drawing/2014/main" id="{E2C90A96-E908-BE1B-5820-FA25EECBA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6932" y="2044474"/>
            <a:ext cx="7818136" cy="3913640"/>
          </a:xfrm>
        </p:spPr>
      </p:pic>
      <p:sp>
        <p:nvSpPr>
          <p:cNvPr id="6" name="TextBox 5">
            <a:extLst>
              <a:ext uri="{FF2B5EF4-FFF2-40B4-BE49-F238E27FC236}">
                <a16:creationId xmlns:a16="http://schemas.microsoft.com/office/drawing/2014/main" id="{597D85C8-5347-84AC-7ABF-23223FCCA8F5}"/>
              </a:ext>
            </a:extLst>
          </p:cNvPr>
          <p:cNvSpPr txBox="1"/>
          <p:nvPr/>
        </p:nvSpPr>
        <p:spPr>
          <a:xfrm>
            <a:off x="1098442" y="6154539"/>
            <a:ext cx="9995115" cy="369332"/>
          </a:xfrm>
          <a:prstGeom prst="rect">
            <a:avLst/>
          </a:prstGeom>
          <a:noFill/>
        </p:spPr>
        <p:txBody>
          <a:bodyPr wrap="square" rtlCol="0">
            <a:spAutoFit/>
          </a:bodyPr>
          <a:lstStyle/>
          <a:p>
            <a:r>
              <a:rPr lang="en-GB" dirty="0"/>
              <a:t>The hydrophone 1MHz </a:t>
            </a:r>
          </a:p>
        </p:txBody>
      </p:sp>
    </p:spTree>
    <p:extLst>
      <p:ext uri="{BB962C8B-B14F-4D97-AF65-F5344CB8AC3E}">
        <p14:creationId xmlns:p14="http://schemas.microsoft.com/office/powerpoint/2010/main" val="760146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1070-C816-6804-7BA2-4EE97D17D520}"/>
              </a:ext>
            </a:extLst>
          </p:cNvPr>
          <p:cNvSpPr>
            <a:spLocks noGrp="1"/>
          </p:cNvSpPr>
          <p:nvPr>
            <p:ph type="title"/>
          </p:nvPr>
        </p:nvSpPr>
        <p:spPr>
          <a:xfrm>
            <a:off x="838200" y="126812"/>
            <a:ext cx="10515600" cy="667808"/>
          </a:xfrm>
        </p:spPr>
        <p:txBody>
          <a:bodyPr>
            <a:normAutofit fontScale="90000"/>
          </a:bodyPr>
          <a:lstStyle/>
          <a:p>
            <a:r>
              <a:rPr lang="en-GB" dirty="0"/>
              <a:t>FFT of these 3 signals</a:t>
            </a:r>
          </a:p>
        </p:txBody>
      </p:sp>
      <p:pic>
        <p:nvPicPr>
          <p:cNvPr id="5" name="Content Placeholder 4" descr="A graph of a graph&#10;&#10;Description automatically generated with medium confidence">
            <a:extLst>
              <a:ext uri="{FF2B5EF4-FFF2-40B4-BE49-F238E27FC236}">
                <a16:creationId xmlns:a16="http://schemas.microsoft.com/office/drawing/2014/main" id="{436E1692-9AC0-CAE8-E493-18EE980BD5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599" y="1165700"/>
            <a:ext cx="9186333" cy="4769621"/>
          </a:xfrm>
        </p:spPr>
      </p:pic>
      <p:sp>
        <p:nvSpPr>
          <p:cNvPr id="6" name="TextBox 5">
            <a:extLst>
              <a:ext uri="{FF2B5EF4-FFF2-40B4-BE49-F238E27FC236}">
                <a16:creationId xmlns:a16="http://schemas.microsoft.com/office/drawing/2014/main" id="{A04B683C-4BBC-E48A-3310-60169D7FB7C4}"/>
              </a:ext>
            </a:extLst>
          </p:cNvPr>
          <p:cNvSpPr txBox="1"/>
          <p:nvPr/>
        </p:nvSpPr>
        <p:spPr>
          <a:xfrm>
            <a:off x="840207" y="5983235"/>
            <a:ext cx="9995115" cy="646331"/>
          </a:xfrm>
          <a:prstGeom prst="rect">
            <a:avLst/>
          </a:prstGeom>
          <a:noFill/>
        </p:spPr>
        <p:txBody>
          <a:bodyPr wrap="square" rtlCol="0">
            <a:spAutoFit/>
          </a:bodyPr>
          <a:lstStyle/>
          <a:p>
            <a:r>
              <a:rPr lang="en-GB" dirty="0"/>
              <a:t>Here we can see that the rf noise is considerable, the </a:t>
            </a:r>
            <a:r>
              <a:rPr lang="en-GB" dirty="0" err="1"/>
              <a:t>the</a:t>
            </a:r>
            <a:r>
              <a:rPr lang="en-GB" dirty="0"/>
              <a:t> pressure signal is relatively unaffected but the AE measurement channel has all these frequencies which are also present in the rf amplifier also present. </a:t>
            </a:r>
          </a:p>
        </p:txBody>
      </p:sp>
    </p:spTree>
    <p:extLst>
      <p:ext uri="{BB962C8B-B14F-4D97-AF65-F5344CB8AC3E}">
        <p14:creationId xmlns:p14="http://schemas.microsoft.com/office/powerpoint/2010/main" val="243095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A6CF-C465-F306-9920-85CAE1E0D870}"/>
              </a:ext>
            </a:extLst>
          </p:cNvPr>
          <p:cNvSpPr>
            <a:spLocks noGrp="1"/>
          </p:cNvSpPr>
          <p:nvPr>
            <p:ph type="title"/>
          </p:nvPr>
        </p:nvSpPr>
        <p:spPr/>
        <p:txBody>
          <a:bodyPr/>
          <a:lstStyle/>
          <a:p>
            <a:r>
              <a:rPr lang="en-GB" dirty="0"/>
              <a:t>FFT applied e field</a:t>
            </a:r>
          </a:p>
        </p:txBody>
      </p:sp>
      <p:pic>
        <p:nvPicPr>
          <p:cNvPr id="5" name="Content Placeholder 4" descr="A graph with numbers and lines&#10;&#10;Description automatically generated">
            <a:extLst>
              <a:ext uri="{FF2B5EF4-FFF2-40B4-BE49-F238E27FC236}">
                <a16:creationId xmlns:a16="http://schemas.microsoft.com/office/drawing/2014/main" id="{EFAD1BFA-9EBD-0466-51FB-7EF6F33F8A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792" y="1962178"/>
            <a:ext cx="7772415" cy="4078232"/>
          </a:xfrm>
        </p:spPr>
      </p:pic>
      <p:sp>
        <p:nvSpPr>
          <p:cNvPr id="6" name="TextBox 5">
            <a:extLst>
              <a:ext uri="{FF2B5EF4-FFF2-40B4-BE49-F238E27FC236}">
                <a16:creationId xmlns:a16="http://schemas.microsoft.com/office/drawing/2014/main" id="{42FA7E5E-5988-BFD2-FE2C-E94EBAD5B0B5}"/>
              </a:ext>
            </a:extLst>
          </p:cNvPr>
          <p:cNvSpPr txBox="1"/>
          <p:nvPr/>
        </p:nvSpPr>
        <p:spPr>
          <a:xfrm>
            <a:off x="840207" y="5983235"/>
            <a:ext cx="9995115" cy="369332"/>
          </a:xfrm>
          <a:prstGeom prst="rect">
            <a:avLst/>
          </a:prstGeom>
          <a:noFill/>
        </p:spPr>
        <p:txBody>
          <a:bodyPr wrap="square" rtlCol="0">
            <a:spAutoFit/>
          </a:bodyPr>
          <a:lstStyle/>
          <a:p>
            <a:r>
              <a:rPr lang="en-GB" dirty="0"/>
              <a:t>E field is at 500khz-10hz. </a:t>
            </a:r>
          </a:p>
        </p:txBody>
      </p:sp>
    </p:spTree>
    <p:extLst>
      <p:ext uri="{BB962C8B-B14F-4D97-AF65-F5344CB8AC3E}">
        <p14:creationId xmlns:p14="http://schemas.microsoft.com/office/powerpoint/2010/main" val="17222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6EA2-7C65-7C54-0044-9F0B19D0E7B1}"/>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C553CF89-391D-33EA-48FE-B1FF9D7E2A2A}"/>
              </a:ext>
            </a:extLst>
          </p:cNvPr>
          <p:cNvSpPr>
            <a:spLocks noGrp="1"/>
          </p:cNvSpPr>
          <p:nvPr>
            <p:ph idx="1"/>
          </p:nvPr>
        </p:nvSpPr>
        <p:spPr/>
        <p:txBody>
          <a:bodyPr>
            <a:normAutofit/>
          </a:bodyPr>
          <a:lstStyle/>
          <a:p>
            <a:pPr marL="0" indent="0">
              <a:buNone/>
            </a:pPr>
            <a:r>
              <a:rPr lang="en-GB" sz="1400" dirty="0">
                <a:latin typeface="Arial" panose="020B0604020202020204" pitchFamily="34" charset="0"/>
                <a:cs typeface="Arial" panose="020B0604020202020204" pitchFamily="34" charset="0"/>
              </a:rPr>
              <a:t>Results: </a:t>
            </a:r>
          </a:p>
          <a:p>
            <a:pPr marL="0" indent="0">
              <a:buNone/>
            </a:pPr>
            <a:r>
              <a:rPr lang="en-GB" sz="1400" dirty="0">
                <a:latin typeface="Arial" panose="020B0604020202020204" pitchFamily="34" charset="0"/>
                <a:cs typeface="Arial" panose="020B0604020202020204" pitchFamily="34" charset="0"/>
              </a:rPr>
              <a:t>It appears there are not extra acoustic frequencies really(maybe a tiny bit?), but what there is, is extra electrical frequencies in the RF amplifier, which then take energy away from the main 500kHz.</a:t>
            </a:r>
          </a:p>
          <a:p>
            <a:pPr marL="0" indent="0">
              <a:buNone/>
            </a:pPr>
            <a:r>
              <a:rPr lang="en-GB" sz="1400" dirty="0">
                <a:latin typeface="Arial" panose="020B0604020202020204" pitchFamily="34" charset="0"/>
                <a:cs typeface="Arial" panose="020B0604020202020204" pitchFamily="34" charset="0"/>
              </a:rPr>
              <a:t> </a:t>
            </a:r>
          </a:p>
          <a:p>
            <a:pPr marL="0" indent="0">
              <a:buNone/>
            </a:pPr>
            <a:r>
              <a:rPr lang="en-GB" sz="1400" dirty="0">
                <a:latin typeface="Arial" panose="020B0604020202020204" pitchFamily="34" charset="0"/>
                <a:cs typeface="Arial" panose="020B0604020202020204" pitchFamily="34" charset="0"/>
              </a:rPr>
              <a:t>TODO:</a:t>
            </a:r>
          </a:p>
          <a:p>
            <a:r>
              <a:rPr lang="en-GB" sz="1400" dirty="0">
                <a:latin typeface="Arial" panose="020B0604020202020204" pitchFamily="34" charset="0"/>
                <a:cs typeface="Arial" panose="020B0604020202020204" pitchFamily="34" charset="0"/>
              </a:rPr>
              <a:t>Questions: Is the ramp up real or a filtering effect?</a:t>
            </a:r>
          </a:p>
          <a:p>
            <a:r>
              <a:rPr lang="en-GB" sz="1400" dirty="0">
                <a:latin typeface="Arial" panose="020B0604020202020204" pitchFamily="34" charset="0"/>
                <a:cs typeface="Arial" panose="020B0604020202020204" pitchFamily="34" charset="0"/>
              </a:rPr>
              <a:t>By placing F21 in the way of the monopolar antenna, can we reduce the rf artefacts? Does reducing the rf artefacts at the measurement electrode enable a cleaner AE field? </a:t>
            </a:r>
          </a:p>
          <a:p>
            <a:r>
              <a:rPr lang="en-GB" sz="1400" b="0" i="0" u="none" strike="noStrike" kern="1200" baseline="0" dirty="0">
                <a:solidFill>
                  <a:srgbClr val="000000"/>
                </a:solidFill>
                <a:latin typeface="Arial" panose="020B0604020202020204" pitchFamily="34" charset="0"/>
                <a:cs typeface="Arial" panose="020B0604020202020204" pitchFamily="34" charset="0"/>
              </a:rPr>
              <a:t>What if I put a monitor on both the function generator and the RF amplifier? That way I could determine if the rf amplifier is sending a signal back which is changing the output on the function generator.</a:t>
            </a:r>
          </a:p>
          <a:p>
            <a:r>
              <a:rPr lang="en-GB" sz="1400" b="0" i="0" u="none" strike="noStrike" kern="1200" baseline="0" dirty="0">
                <a:solidFill>
                  <a:srgbClr val="000000"/>
                </a:solidFill>
                <a:latin typeface="Arial" panose="020B0604020202020204" pitchFamily="34" charset="0"/>
                <a:cs typeface="Arial" panose="020B0604020202020204" pitchFamily="34" charset="0"/>
              </a:rPr>
              <a:t>For dual acoustic signal, look at the LFP response and spiking data? I know I got the movement – can I see the spikes? If not – I may need to go back to the more invasive electrode style as that appears to get spikes. </a:t>
            </a:r>
          </a:p>
          <a:p>
            <a:r>
              <a:rPr lang="en-GB" sz="1400" b="0" i="0" u="none" strike="noStrike" kern="1200" baseline="0" dirty="0">
                <a:solidFill>
                  <a:srgbClr val="000000"/>
                </a:solidFill>
                <a:latin typeface="Arial" panose="020B0604020202020204" pitchFamily="34" charset="0"/>
                <a:cs typeface="Arial" panose="020B0604020202020204" pitchFamily="34" charset="0"/>
              </a:rPr>
              <a:t> </a:t>
            </a:r>
          </a:p>
          <a:p>
            <a:endParaRPr lang="en-GB" dirty="0"/>
          </a:p>
        </p:txBody>
      </p:sp>
    </p:spTree>
    <p:extLst>
      <p:ext uri="{BB962C8B-B14F-4D97-AF65-F5344CB8AC3E}">
        <p14:creationId xmlns:p14="http://schemas.microsoft.com/office/powerpoint/2010/main" val="264903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E879-77F5-D432-0459-C608734D3808}"/>
              </a:ext>
            </a:extLst>
          </p:cNvPr>
          <p:cNvSpPr>
            <a:spLocks noGrp="1"/>
          </p:cNvSpPr>
          <p:nvPr>
            <p:ph type="title"/>
          </p:nvPr>
        </p:nvSpPr>
        <p:spPr/>
        <p:txBody>
          <a:bodyPr/>
          <a:lstStyle/>
          <a:p>
            <a:r>
              <a:rPr lang="en-GB" dirty="0"/>
              <a:t>E107 t5 </a:t>
            </a:r>
            <a:r>
              <a:rPr lang="en-GB" dirty="0" err="1"/>
              <a:t>aemeps</a:t>
            </a:r>
            <a:endParaRPr lang="en-GB" dirty="0"/>
          </a:p>
        </p:txBody>
      </p:sp>
      <p:sp>
        <p:nvSpPr>
          <p:cNvPr id="3" name="Content Placeholder 2">
            <a:extLst>
              <a:ext uri="{FF2B5EF4-FFF2-40B4-BE49-F238E27FC236}">
                <a16:creationId xmlns:a16="http://schemas.microsoft.com/office/drawing/2014/main" id="{62472514-C1A7-09D4-AB46-480EAE31AD55}"/>
              </a:ext>
            </a:extLst>
          </p:cNvPr>
          <p:cNvSpPr>
            <a:spLocks noGrp="1"/>
          </p:cNvSpPr>
          <p:nvPr>
            <p:ph idx="1"/>
          </p:nvPr>
        </p:nvSpPr>
        <p:spPr/>
        <p:txBody>
          <a:bodyPr/>
          <a:lstStyle/>
          <a:p>
            <a:r>
              <a:rPr lang="en-GB" dirty="0"/>
              <a:t>Why is there a multiple of 5, and a multiple of 10 of every </a:t>
            </a:r>
            <a:r>
              <a:rPr lang="en-GB" dirty="0" err="1"/>
              <a:t>df</a:t>
            </a:r>
            <a:r>
              <a:rPr lang="en-GB" dirty="0"/>
              <a:t>? </a:t>
            </a:r>
          </a:p>
          <a:p>
            <a:r>
              <a:rPr lang="en-GB" dirty="0"/>
              <a:t>Could this be related to a transient offset? </a:t>
            </a:r>
          </a:p>
          <a:p>
            <a:r>
              <a:rPr lang="en-GB" dirty="0"/>
              <a:t>Is it based on the equipment or the mouse? – the equipment as it is true also in the phantom. </a:t>
            </a:r>
          </a:p>
          <a:p>
            <a:r>
              <a:rPr lang="en-GB" dirty="0"/>
              <a:t>The onset of extra harmonics occurs when the ultrasound rf monitor obtains extra signals. </a:t>
            </a:r>
          </a:p>
          <a:p>
            <a:r>
              <a:rPr lang="en-GB" dirty="0"/>
              <a:t>Thus the F21 should remove this problem. TO TEST</a:t>
            </a:r>
          </a:p>
        </p:txBody>
      </p:sp>
    </p:spTree>
    <p:extLst>
      <p:ext uri="{BB962C8B-B14F-4D97-AF65-F5344CB8AC3E}">
        <p14:creationId xmlns:p14="http://schemas.microsoft.com/office/powerpoint/2010/main" val="3070500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58733</TotalTime>
  <Words>924</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Investigation of the source of noise in AE neuromodulation</vt:lpstr>
      <vt:lpstr>Raw data</vt:lpstr>
      <vt:lpstr>500kHz filter only</vt:lpstr>
      <vt:lpstr>PowerPoint Presentation</vt:lpstr>
      <vt:lpstr>1MHz filter bandpass</vt:lpstr>
      <vt:lpstr>FFT of these 3 signals</vt:lpstr>
      <vt:lpstr>FFT applied e field</vt:lpstr>
      <vt:lpstr>PowerPoint Presentation</vt:lpstr>
      <vt:lpstr>E107 t5 aemeps</vt:lpstr>
      <vt:lpstr>Intermodulation Frequencies are present in the ae effect, just 100 times smaller than the first order products. (e108)</vt:lpstr>
      <vt:lpstr>Do we see harmonics in hydrophone: yes? </vt:lpstr>
      <vt:lpstr>Can I set up the hydrophone at my mouse set up? Yes  PRF waveform pressure versus electrical measurement.  (e108)</vt:lpstr>
      <vt:lpstr>How do we explain why the demodulation works?</vt:lpstr>
      <vt:lpstr>PowerPoint Presentation</vt:lpstr>
      <vt:lpstr>Tests with F21.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 L</cp:lastModifiedBy>
  <cp:revision>1743</cp:revision>
  <dcterms:created xsi:type="dcterms:W3CDTF">2023-06-26T13:15:12Z</dcterms:created>
  <dcterms:modified xsi:type="dcterms:W3CDTF">2023-09-22T16:05:22Z</dcterms:modified>
</cp:coreProperties>
</file>