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59" r:id="rId6"/>
    <p:sldId id="258" r:id="rId7"/>
    <p:sldId id="263"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2" d="100"/>
          <a:sy n="82" d="100"/>
        </p:scale>
        <p:origin x="12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3248461" y="1298713"/>
            <a:ext cx="5695078" cy="1664303"/>
          </a:xfrm>
        </p:spPr>
        <p:txBody>
          <a:bodyPr>
            <a:noAutofit/>
          </a:bodyPr>
          <a:lstStyle/>
          <a:p>
            <a:r>
              <a:rPr lang="en-GB" sz="3600" dirty="0"/>
              <a:t>Acoustoelectric Spatial Maps and artefact tests for neural decoding</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04.09.2023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ed and white background&#10;&#10;Description automatically generated with medium confidence">
            <a:extLst>
              <a:ext uri="{FF2B5EF4-FFF2-40B4-BE49-F238E27FC236}">
                <a16:creationId xmlns:a16="http://schemas.microsoft.com/office/drawing/2014/main" id="{33E0897A-0E19-790D-CB20-26B4970D8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084" y="288106"/>
            <a:ext cx="4933468" cy="3060000"/>
          </a:xfrm>
        </p:spPr>
      </p:pic>
      <p:pic>
        <p:nvPicPr>
          <p:cNvPr id="7" name="Picture 6" descr="A red and white blurry background&#10;&#10;Description automatically generated">
            <a:extLst>
              <a:ext uri="{FF2B5EF4-FFF2-40B4-BE49-F238E27FC236}">
                <a16:creationId xmlns:a16="http://schemas.microsoft.com/office/drawing/2014/main" id="{C99867A7-CDB3-C72F-551D-282F40667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084" y="3429000"/>
            <a:ext cx="4933469" cy="3060000"/>
          </a:xfrm>
          <a:prstGeom prst="rect">
            <a:avLst/>
          </a:prstGeom>
        </p:spPr>
      </p:pic>
      <p:sp>
        <p:nvSpPr>
          <p:cNvPr id="8" name="Content Placeholder 2">
            <a:extLst>
              <a:ext uri="{FF2B5EF4-FFF2-40B4-BE49-F238E27FC236}">
                <a16:creationId xmlns:a16="http://schemas.microsoft.com/office/drawing/2014/main" id="{D61643CD-B3B1-91B6-2848-F0B913643CB1}"/>
              </a:ext>
            </a:extLst>
          </p:cNvPr>
          <p:cNvSpPr txBox="1">
            <a:spLocks/>
          </p:cNvSpPr>
          <p:nvPr/>
        </p:nvSpPr>
        <p:spPr>
          <a:xfrm>
            <a:off x="442597" y="288106"/>
            <a:ext cx="1858250" cy="42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E105 t4 File 8</a:t>
            </a:r>
          </a:p>
        </p:txBody>
      </p:sp>
      <p:cxnSp>
        <p:nvCxnSpPr>
          <p:cNvPr id="9" name="Straight Connector 8">
            <a:extLst>
              <a:ext uri="{FF2B5EF4-FFF2-40B4-BE49-F238E27FC236}">
                <a16:creationId xmlns:a16="http://schemas.microsoft.com/office/drawing/2014/main" id="{62B377A7-D54E-5711-3724-F27BF28AFBF7}"/>
              </a:ext>
            </a:extLst>
          </p:cNvPr>
          <p:cNvCxnSpPr>
            <a:cxnSpLocks/>
          </p:cNvCxnSpPr>
          <p:nvPr/>
        </p:nvCxnSpPr>
        <p:spPr>
          <a:xfrm>
            <a:off x="5115013" y="261972"/>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0A6B6AA-E28E-CBEB-44D0-EFB1D85E94B6}"/>
              </a:ext>
            </a:extLst>
          </p:cNvPr>
          <p:cNvCxnSpPr>
            <a:cxnSpLocks/>
          </p:cNvCxnSpPr>
          <p:nvPr/>
        </p:nvCxnSpPr>
        <p:spPr>
          <a:xfrm>
            <a:off x="6597449" y="342866"/>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61E65C-DDC3-BA80-AEAD-20552C500D3D}"/>
              </a:ext>
            </a:extLst>
          </p:cNvPr>
          <p:cNvSpPr txBox="1"/>
          <p:nvPr/>
        </p:nvSpPr>
        <p:spPr>
          <a:xfrm rot="16200000">
            <a:off x="905403" y="1633440"/>
            <a:ext cx="1886488" cy="369332"/>
          </a:xfrm>
          <a:prstGeom prst="rect">
            <a:avLst/>
          </a:prstGeom>
          <a:noFill/>
        </p:spPr>
        <p:txBody>
          <a:bodyPr wrap="square" rtlCol="0">
            <a:spAutoFit/>
          </a:bodyPr>
          <a:lstStyle/>
          <a:p>
            <a:r>
              <a:rPr lang="en-GB" dirty="0"/>
              <a:t>Frequency (Hz)</a:t>
            </a:r>
          </a:p>
        </p:txBody>
      </p:sp>
      <p:sp>
        <p:nvSpPr>
          <p:cNvPr id="12" name="TextBox 11">
            <a:extLst>
              <a:ext uri="{FF2B5EF4-FFF2-40B4-BE49-F238E27FC236}">
                <a16:creationId xmlns:a16="http://schemas.microsoft.com/office/drawing/2014/main" id="{0999B51D-6743-173A-7BEF-031792BD54AE}"/>
              </a:ext>
            </a:extLst>
          </p:cNvPr>
          <p:cNvSpPr txBox="1"/>
          <p:nvPr/>
        </p:nvSpPr>
        <p:spPr>
          <a:xfrm>
            <a:off x="2300847" y="6195821"/>
            <a:ext cx="665018" cy="374073"/>
          </a:xfrm>
          <a:prstGeom prst="rect">
            <a:avLst/>
          </a:prstGeom>
          <a:noFill/>
        </p:spPr>
        <p:txBody>
          <a:bodyPr wrap="square" rtlCol="0">
            <a:spAutoFit/>
          </a:bodyPr>
          <a:lstStyle/>
          <a:p>
            <a:r>
              <a:rPr lang="en-GB" dirty="0"/>
              <a:t>5</a:t>
            </a:r>
          </a:p>
        </p:txBody>
      </p:sp>
    </p:spTree>
    <p:extLst>
      <p:ext uri="{BB962C8B-B14F-4D97-AF65-F5344CB8AC3E}">
        <p14:creationId xmlns:p14="http://schemas.microsoft.com/office/powerpoint/2010/main" val="106665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5D82-740F-D27A-C86F-CDA6C83A06A3}"/>
              </a:ext>
            </a:extLst>
          </p:cNvPr>
          <p:cNvSpPr>
            <a:spLocks noGrp="1"/>
          </p:cNvSpPr>
          <p:nvPr>
            <p:ph type="title"/>
          </p:nvPr>
        </p:nvSpPr>
        <p:spPr>
          <a:xfrm>
            <a:off x="838200" y="182027"/>
            <a:ext cx="10515600" cy="998020"/>
          </a:xfrm>
        </p:spPr>
        <p:txBody>
          <a:bodyPr>
            <a:normAutofit fontScale="90000"/>
          </a:bodyPr>
          <a:lstStyle/>
          <a:p>
            <a:pPr algn="ctr"/>
            <a:r>
              <a:rPr lang="en-GB" sz="3600" dirty="0"/>
              <a:t>PRF 1020 spatial test, showing the PRF signal follows the pressure focus. (e109t1)</a:t>
            </a:r>
          </a:p>
        </p:txBody>
      </p:sp>
      <p:sp>
        <p:nvSpPr>
          <p:cNvPr id="3" name="Content Placeholder 2">
            <a:extLst>
              <a:ext uri="{FF2B5EF4-FFF2-40B4-BE49-F238E27FC236}">
                <a16:creationId xmlns:a16="http://schemas.microsoft.com/office/drawing/2014/main" id="{B0715C74-E115-E4DD-6922-EC038122F3BB}"/>
              </a:ext>
            </a:extLst>
          </p:cNvPr>
          <p:cNvSpPr>
            <a:spLocks noGrp="1"/>
          </p:cNvSpPr>
          <p:nvPr>
            <p:ph idx="1"/>
          </p:nvPr>
        </p:nvSpPr>
        <p:spPr>
          <a:xfrm>
            <a:off x="545821" y="1445688"/>
            <a:ext cx="11430000" cy="647517"/>
          </a:xfrm>
        </p:spPr>
        <p:txBody>
          <a:bodyPr>
            <a:normAutofit/>
          </a:bodyPr>
          <a:lstStyle/>
          <a:p>
            <a:r>
              <a:rPr lang="en-GB" sz="1800" dirty="0"/>
              <a:t>There is a focal spot around each electrode… my electrodes are about 6mm apart here and at the same angle as shown. I should have painted the electrodes with nail polish and made a distant reference. </a:t>
            </a:r>
          </a:p>
        </p:txBody>
      </p:sp>
      <p:pic>
        <p:nvPicPr>
          <p:cNvPr id="5" name="Picture 4" descr="A red and black background&#10;&#10;Description automatically generated">
            <a:extLst>
              <a:ext uri="{FF2B5EF4-FFF2-40B4-BE49-F238E27FC236}">
                <a16:creationId xmlns:a16="http://schemas.microsoft.com/office/drawing/2014/main" id="{2FED98E4-E89E-DB42-4FBD-CB6483660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291" y="3016251"/>
            <a:ext cx="3844062" cy="2855589"/>
          </a:xfrm>
          <a:prstGeom prst="rect">
            <a:avLst/>
          </a:prstGeom>
        </p:spPr>
      </p:pic>
      <p:pic>
        <p:nvPicPr>
          <p:cNvPr id="7" name="Picture 6" descr="A red and white background&#10;&#10;Description automatically generated">
            <a:extLst>
              <a:ext uri="{FF2B5EF4-FFF2-40B4-BE49-F238E27FC236}">
                <a16:creationId xmlns:a16="http://schemas.microsoft.com/office/drawing/2014/main" id="{1D6B8011-D306-758C-025D-72DCA5A18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21" y="3016251"/>
            <a:ext cx="3844063" cy="2915712"/>
          </a:xfrm>
          <a:prstGeom prst="rect">
            <a:avLst/>
          </a:prstGeom>
        </p:spPr>
      </p:pic>
      <p:pic>
        <p:nvPicPr>
          <p:cNvPr id="9" name="Picture 8" descr="A red and white background&#10;&#10;Description automatically generated">
            <a:extLst>
              <a:ext uri="{FF2B5EF4-FFF2-40B4-BE49-F238E27FC236}">
                <a16:creationId xmlns:a16="http://schemas.microsoft.com/office/drawing/2014/main" id="{1119BB8F-22A3-C3E6-F54C-F1511B91E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4353" y="2993831"/>
            <a:ext cx="3764797" cy="2855589"/>
          </a:xfrm>
          <a:prstGeom prst="rect">
            <a:avLst/>
          </a:prstGeom>
        </p:spPr>
      </p:pic>
    </p:spTree>
    <p:extLst>
      <p:ext uri="{BB962C8B-B14F-4D97-AF65-F5344CB8AC3E}">
        <p14:creationId xmlns:p14="http://schemas.microsoft.com/office/powerpoint/2010/main" val="398089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05F4-4551-4F5A-D13F-1D4E9DE10638}"/>
              </a:ext>
            </a:extLst>
          </p:cNvPr>
          <p:cNvSpPr>
            <a:spLocks noGrp="1"/>
          </p:cNvSpPr>
          <p:nvPr>
            <p:ph type="title"/>
          </p:nvPr>
        </p:nvSpPr>
        <p:spPr>
          <a:xfrm>
            <a:off x="240031" y="285882"/>
            <a:ext cx="4573270" cy="877888"/>
          </a:xfrm>
        </p:spPr>
        <p:txBody>
          <a:bodyPr>
            <a:normAutofit/>
          </a:bodyPr>
          <a:lstStyle/>
          <a:p>
            <a:r>
              <a:rPr lang="en-GB" sz="2400" b="1" dirty="0"/>
              <a:t>E107 (t3) preamplifier artefact test. </a:t>
            </a:r>
          </a:p>
        </p:txBody>
      </p:sp>
      <p:pic>
        <p:nvPicPr>
          <p:cNvPr id="7" name="Picture 6" descr="A diagram of a graph&#10;&#10;Description automatically generated with medium confidence">
            <a:extLst>
              <a:ext uri="{FF2B5EF4-FFF2-40B4-BE49-F238E27FC236}">
                <a16:creationId xmlns:a16="http://schemas.microsoft.com/office/drawing/2014/main" id="{5675AA53-39A5-AEBE-F874-25D76F18B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84" y="1628772"/>
            <a:ext cx="5852172" cy="4389129"/>
          </a:xfrm>
          <a:prstGeom prst="rect">
            <a:avLst/>
          </a:prstGeom>
        </p:spPr>
      </p:pic>
      <p:pic>
        <p:nvPicPr>
          <p:cNvPr id="9" name="Picture 8">
            <a:extLst>
              <a:ext uri="{FF2B5EF4-FFF2-40B4-BE49-F238E27FC236}">
                <a16:creationId xmlns:a16="http://schemas.microsoft.com/office/drawing/2014/main" id="{8E3F9E96-3614-9D5C-E662-91A7A2BC07CD}"/>
              </a:ext>
            </a:extLst>
          </p:cNvPr>
          <p:cNvPicPr>
            <a:picLocks noChangeAspect="1"/>
          </p:cNvPicPr>
          <p:nvPr/>
        </p:nvPicPr>
        <p:blipFill>
          <a:blip r:embed="rId3"/>
          <a:stretch>
            <a:fillRect/>
          </a:stretch>
        </p:blipFill>
        <p:spPr>
          <a:xfrm>
            <a:off x="6407974" y="5980111"/>
            <a:ext cx="2693722" cy="732692"/>
          </a:xfrm>
          <a:prstGeom prst="rect">
            <a:avLst/>
          </a:prstGeom>
        </p:spPr>
      </p:pic>
      <p:pic>
        <p:nvPicPr>
          <p:cNvPr id="11" name="Picture 10">
            <a:extLst>
              <a:ext uri="{FF2B5EF4-FFF2-40B4-BE49-F238E27FC236}">
                <a16:creationId xmlns:a16="http://schemas.microsoft.com/office/drawing/2014/main" id="{43FACC2D-9AC8-E808-B1E1-C5C7CDC06AFE}"/>
              </a:ext>
            </a:extLst>
          </p:cNvPr>
          <p:cNvPicPr>
            <a:picLocks noChangeAspect="1"/>
          </p:cNvPicPr>
          <p:nvPr/>
        </p:nvPicPr>
        <p:blipFill>
          <a:blip r:embed="rId4"/>
          <a:stretch>
            <a:fillRect/>
          </a:stretch>
        </p:blipFill>
        <p:spPr>
          <a:xfrm>
            <a:off x="9802106" y="5980111"/>
            <a:ext cx="2693722" cy="732692"/>
          </a:xfrm>
          <a:prstGeom prst="rect">
            <a:avLst/>
          </a:prstGeom>
        </p:spPr>
      </p:pic>
      <p:pic>
        <p:nvPicPr>
          <p:cNvPr id="13" name="Picture 12">
            <a:extLst>
              <a:ext uri="{FF2B5EF4-FFF2-40B4-BE49-F238E27FC236}">
                <a16:creationId xmlns:a16="http://schemas.microsoft.com/office/drawing/2014/main" id="{9C7E0B1F-2146-8433-CA0B-03174D81F5D1}"/>
              </a:ext>
            </a:extLst>
          </p:cNvPr>
          <p:cNvPicPr>
            <a:picLocks noChangeAspect="1"/>
          </p:cNvPicPr>
          <p:nvPr/>
        </p:nvPicPr>
        <p:blipFill>
          <a:blip r:embed="rId5"/>
          <a:stretch>
            <a:fillRect/>
          </a:stretch>
        </p:blipFill>
        <p:spPr>
          <a:xfrm>
            <a:off x="7471283" y="1419222"/>
            <a:ext cx="3534833" cy="445033"/>
          </a:xfrm>
          <a:prstGeom prst="rect">
            <a:avLst/>
          </a:prstGeom>
        </p:spPr>
      </p:pic>
      <p:pic>
        <p:nvPicPr>
          <p:cNvPr id="15" name="Picture 14">
            <a:extLst>
              <a:ext uri="{FF2B5EF4-FFF2-40B4-BE49-F238E27FC236}">
                <a16:creationId xmlns:a16="http://schemas.microsoft.com/office/drawing/2014/main" id="{8FB6AC5E-C2A4-2351-3663-70001AAFF0EE}"/>
              </a:ext>
            </a:extLst>
          </p:cNvPr>
          <p:cNvPicPr>
            <a:picLocks noChangeAspect="1"/>
          </p:cNvPicPr>
          <p:nvPr/>
        </p:nvPicPr>
        <p:blipFill>
          <a:blip r:embed="rId6"/>
          <a:stretch>
            <a:fillRect/>
          </a:stretch>
        </p:blipFill>
        <p:spPr>
          <a:xfrm>
            <a:off x="1619111" y="1386171"/>
            <a:ext cx="3414432" cy="419100"/>
          </a:xfrm>
          <a:prstGeom prst="rect">
            <a:avLst/>
          </a:prstGeom>
        </p:spPr>
      </p:pic>
      <p:pic>
        <p:nvPicPr>
          <p:cNvPr id="17" name="Picture 16">
            <a:extLst>
              <a:ext uri="{FF2B5EF4-FFF2-40B4-BE49-F238E27FC236}">
                <a16:creationId xmlns:a16="http://schemas.microsoft.com/office/drawing/2014/main" id="{852F5409-7F73-C90A-F735-6D6E97246E5E}"/>
              </a:ext>
            </a:extLst>
          </p:cNvPr>
          <p:cNvPicPr>
            <a:picLocks noChangeAspect="1"/>
          </p:cNvPicPr>
          <p:nvPr/>
        </p:nvPicPr>
        <p:blipFill>
          <a:blip r:embed="rId7"/>
          <a:stretch>
            <a:fillRect/>
          </a:stretch>
        </p:blipFill>
        <p:spPr>
          <a:xfrm>
            <a:off x="5892550" y="2751932"/>
            <a:ext cx="527299" cy="1938601"/>
          </a:xfrm>
          <a:prstGeom prst="rect">
            <a:avLst/>
          </a:prstGeom>
        </p:spPr>
      </p:pic>
      <p:pic>
        <p:nvPicPr>
          <p:cNvPr id="20" name="Picture 19">
            <a:extLst>
              <a:ext uri="{FF2B5EF4-FFF2-40B4-BE49-F238E27FC236}">
                <a16:creationId xmlns:a16="http://schemas.microsoft.com/office/drawing/2014/main" id="{E600B4D5-9DB5-E35D-1D46-4AFEB25EE787}"/>
              </a:ext>
            </a:extLst>
          </p:cNvPr>
          <p:cNvPicPr>
            <a:picLocks noChangeAspect="1"/>
          </p:cNvPicPr>
          <p:nvPr/>
        </p:nvPicPr>
        <p:blipFill>
          <a:blip r:embed="rId7"/>
          <a:stretch>
            <a:fillRect/>
          </a:stretch>
        </p:blipFill>
        <p:spPr>
          <a:xfrm>
            <a:off x="-58352" y="3018364"/>
            <a:ext cx="470446" cy="1729581"/>
          </a:xfrm>
          <a:prstGeom prst="rect">
            <a:avLst/>
          </a:prstGeom>
        </p:spPr>
      </p:pic>
      <p:pic>
        <p:nvPicPr>
          <p:cNvPr id="22" name="Picture 21">
            <a:extLst>
              <a:ext uri="{FF2B5EF4-FFF2-40B4-BE49-F238E27FC236}">
                <a16:creationId xmlns:a16="http://schemas.microsoft.com/office/drawing/2014/main" id="{78121310-79BD-A6C8-EB79-9C41A7D4AE92}"/>
              </a:ext>
            </a:extLst>
          </p:cNvPr>
          <p:cNvPicPr>
            <a:picLocks noChangeAspect="1"/>
          </p:cNvPicPr>
          <p:nvPr/>
        </p:nvPicPr>
        <p:blipFill>
          <a:blip r:embed="rId8"/>
          <a:stretch>
            <a:fillRect/>
          </a:stretch>
        </p:blipFill>
        <p:spPr>
          <a:xfrm>
            <a:off x="838200" y="5980111"/>
            <a:ext cx="1847849" cy="692943"/>
          </a:xfrm>
          <a:prstGeom prst="rect">
            <a:avLst/>
          </a:prstGeom>
        </p:spPr>
      </p:pic>
      <p:pic>
        <p:nvPicPr>
          <p:cNvPr id="24" name="Picture 23">
            <a:extLst>
              <a:ext uri="{FF2B5EF4-FFF2-40B4-BE49-F238E27FC236}">
                <a16:creationId xmlns:a16="http://schemas.microsoft.com/office/drawing/2014/main" id="{6324C526-A851-9FB4-8318-A0F7056D09A0}"/>
              </a:ext>
            </a:extLst>
          </p:cNvPr>
          <p:cNvPicPr>
            <a:picLocks noChangeAspect="1"/>
          </p:cNvPicPr>
          <p:nvPr/>
        </p:nvPicPr>
        <p:blipFill>
          <a:blip r:embed="rId9"/>
          <a:stretch>
            <a:fillRect/>
          </a:stretch>
        </p:blipFill>
        <p:spPr>
          <a:xfrm>
            <a:off x="3965577" y="6032233"/>
            <a:ext cx="2000249" cy="659173"/>
          </a:xfrm>
          <a:prstGeom prst="rect">
            <a:avLst/>
          </a:prstGeom>
        </p:spPr>
      </p:pic>
      <p:sp>
        <p:nvSpPr>
          <p:cNvPr id="25" name="TextBox 24">
            <a:extLst>
              <a:ext uri="{FF2B5EF4-FFF2-40B4-BE49-F238E27FC236}">
                <a16:creationId xmlns:a16="http://schemas.microsoft.com/office/drawing/2014/main" id="{381BF3FB-B5DA-2035-B567-BD08489EF341}"/>
              </a:ext>
            </a:extLst>
          </p:cNvPr>
          <p:cNvSpPr txBox="1"/>
          <p:nvPr/>
        </p:nvSpPr>
        <p:spPr>
          <a:xfrm>
            <a:off x="4927600" y="-11206"/>
            <a:ext cx="7264399" cy="1754326"/>
          </a:xfrm>
          <a:prstGeom prst="rect">
            <a:avLst/>
          </a:prstGeom>
          <a:noFill/>
        </p:spPr>
        <p:txBody>
          <a:bodyPr wrap="square" rtlCol="0">
            <a:spAutoFit/>
          </a:bodyPr>
          <a:lstStyle/>
          <a:p>
            <a:r>
              <a:rPr lang="en-GB" sz="1800" i="0" u="none" strike="noStrike" kern="1200" baseline="0" dirty="0">
                <a:solidFill>
                  <a:srgbClr val="000000"/>
                </a:solidFill>
                <a:latin typeface="Arial" panose="020B0604020202020204" pitchFamily="34" charset="0"/>
                <a:cs typeface="Arial" panose="020B0604020202020204" pitchFamily="34" charset="0"/>
              </a:rPr>
              <a:t>The mixing product frequencies are below the noise floor. The applied signal amplitudes are larger than what we see</a:t>
            </a:r>
            <a:r>
              <a:rPr lang="en-GB" sz="1800" i="1" u="none" strike="noStrike" kern="1200" baseline="0" dirty="0">
                <a:solidFill>
                  <a:srgbClr val="000000"/>
                </a:solidFill>
                <a:latin typeface="Arial" panose="020B0604020202020204" pitchFamily="34" charset="0"/>
                <a:cs typeface="Arial" panose="020B0604020202020204" pitchFamily="34" charset="0"/>
              </a:rPr>
              <a:t> in vivo </a:t>
            </a:r>
            <a:r>
              <a:rPr lang="en-GB" sz="1800" i="0" u="none" strike="noStrike" kern="1200" baseline="0" dirty="0">
                <a:solidFill>
                  <a:srgbClr val="000000"/>
                </a:solidFill>
                <a:latin typeface="Arial" panose="020B0604020202020204" pitchFamily="34" charset="0"/>
                <a:cs typeface="Arial" panose="020B0604020202020204" pitchFamily="34" charset="0"/>
              </a:rPr>
              <a:t>(with 1020Hz@200</a:t>
            </a:r>
            <a:r>
              <a:rPr lang="en-GB" sz="1800" i="1" u="none" strike="noStrike" kern="1200" baseline="0" dirty="0">
                <a:solidFill>
                  <a:srgbClr val="000000"/>
                </a:solidFill>
                <a:latin typeface="Arial" panose="020B0604020202020204" pitchFamily="34" charset="0"/>
                <a:cs typeface="Arial" panose="020B0604020202020204" pitchFamily="34" charset="0"/>
              </a:rPr>
              <a:t>𝜇</a:t>
            </a:r>
            <a:r>
              <a:rPr lang="en-US" sz="1800" i="1" u="none" strike="noStrike" kern="1200" baseline="0" dirty="0">
                <a:solidFill>
                  <a:srgbClr val="000000"/>
                </a:solidFill>
                <a:latin typeface="Arial" panose="020B0604020202020204" pitchFamily="34" charset="0"/>
                <a:cs typeface="Arial" panose="020B0604020202020204" pitchFamily="34" charset="0"/>
              </a:rPr>
              <a:t>𝑉</a:t>
            </a:r>
            <a:r>
              <a:rPr lang="en-GB" sz="1800" i="0" u="none" strike="noStrike" kern="1200" baseline="0" dirty="0">
                <a:solidFill>
                  <a:srgbClr val="000000"/>
                </a:solidFill>
                <a:latin typeface="Arial" panose="020B0604020202020204" pitchFamily="34" charset="0"/>
                <a:cs typeface="Arial" panose="020B0604020202020204" pitchFamily="34" charset="0"/>
              </a:rPr>
              <a:t>and 70Hz@3</a:t>
            </a:r>
            <a:r>
              <a:rPr lang="en-US" sz="1800" i="0" u="none" strike="noStrike" kern="1200" baseline="0" dirty="0">
                <a:solidFill>
                  <a:srgbClr val="000000"/>
                </a:solidFill>
                <a:latin typeface="Arial" panose="020B0604020202020204" pitchFamily="34" charset="0"/>
                <a:cs typeface="Arial" panose="020B0604020202020204" pitchFamily="34" charset="0"/>
              </a:rPr>
              <a:t>1</a:t>
            </a:r>
            <a:r>
              <a:rPr lang="en-GB" sz="1800" i="1" u="none" strike="noStrike" kern="1200" baseline="0" dirty="0">
                <a:solidFill>
                  <a:srgbClr val="000000"/>
                </a:solidFill>
                <a:latin typeface="Arial" panose="020B0604020202020204" pitchFamily="34" charset="0"/>
                <a:cs typeface="Arial" panose="020B0604020202020204" pitchFamily="34" charset="0"/>
              </a:rPr>
              <a:t>𝜇</a:t>
            </a:r>
            <a:r>
              <a:rPr lang="en-US" sz="1800" i="1" u="none" strike="noStrike" kern="1200" baseline="0" dirty="0">
                <a:solidFill>
                  <a:srgbClr val="000000"/>
                </a:solidFill>
                <a:latin typeface="Arial" panose="020B0604020202020204" pitchFamily="34" charset="0"/>
                <a:cs typeface="Arial" panose="020B0604020202020204" pitchFamily="34" charset="0"/>
              </a:rPr>
              <a:t>𝑉</a:t>
            </a:r>
            <a:r>
              <a:rPr lang="en-GB" sz="1800" i="0" u="none" strike="noStrike" kern="1200" baseline="0" dirty="0">
                <a:solidFill>
                  <a:srgbClr val="000000"/>
                </a:solidFill>
                <a:latin typeface="Arial" panose="020B0604020202020204" pitchFamily="34" charset="0"/>
                <a:cs typeface="Arial" panose="020B0604020202020204" pitchFamily="34" charset="0"/>
              </a:rPr>
              <a:t>)</a:t>
            </a:r>
            <a:r>
              <a:rPr lang="en-GB" sz="1800" i="1" u="none" strike="noStrike" kern="1200" baseline="0" dirty="0">
                <a:solidFill>
                  <a:srgbClr val="000000"/>
                </a:solidFill>
                <a:latin typeface="Arial" panose="020B0604020202020204" pitchFamily="34" charset="0"/>
                <a:cs typeface="Arial" panose="020B0604020202020204" pitchFamily="34" charset="0"/>
              </a:rPr>
              <a:t>, </a:t>
            </a:r>
            <a:r>
              <a:rPr lang="en-GB" sz="1800" i="0" u="none" strike="noStrike" kern="1200" baseline="0" dirty="0">
                <a:solidFill>
                  <a:srgbClr val="000000"/>
                </a:solidFill>
                <a:latin typeface="Arial" panose="020B0604020202020204" pitchFamily="34" charset="0"/>
                <a:cs typeface="Arial" panose="020B0604020202020204" pitchFamily="34" charset="0"/>
              </a:rPr>
              <a:t>hence the frequency mixing that we see in our neural decoding experiment does NOT occur in the preamplifier. </a:t>
            </a:r>
          </a:p>
          <a:p>
            <a:endParaRPr lang="en-GB" dirty="0"/>
          </a:p>
        </p:txBody>
      </p:sp>
      <p:pic>
        <p:nvPicPr>
          <p:cNvPr id="29" name="Picture 28" descr="A graph of a graph showing a number of columns&#10;&#10;Description automatically generated with medium confidence">
            <a:extLst>
              <a:ext uri="{FF2B5EF4-FFF2-40B4-BE49-F238E27FC236}">
                <a16:creationId xmlns:a16="http://schemas.microsoft.com/office/drawing/2014/main" id="{3EFE830B-23BB-34C9-61E4-F8E55AE73B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7412" y="1688591"/>
            <a:ext cx="5852172" cy="4389129"/>
          </a:xfrm>
          <a:prstGeom prst="rect">
            <a:avLst/>
          </a:prstGeom>
        </p:spPr>
      </p:pic>
      <p:pic>
        <p:nvPicPr>
          <p:cNvPr id="30" name="Picture 29">
            <a:extLst>
              <a:ext uri="{FF2B5EF4-FFF2-40B4-BE49-F238E27FC236}">
                <a16:creationId xmlns:a16="http://schemas.microsoft.com/office/drawing/2014/main" id="{EADD9D58-5406-DFED-D5E0-9F7A2019247A}"/>
              </a:ext>
            </a:extLst>
          </p:cNvPr>
          <p:cNvPicPr>
            <a:picLocks noChangeAspect="1"/>
          </p:cNvPicPr>
          <p:nvPr/>
        </p:nvPicPr>
        <p:blipFill>
          <a:blip r:embed="rId7"/>
          <a:stretch>
            <a:fillRect/>
          </a:stretch>
        </p:blipFill>
        <p:spPr>
          <a:xfrm>
            <a:off x="5965826" y="2856441"/>
            <a:ext cx="470446" cy="1729581"/>
          </a:xfrm>
          <a:prstGeom prst="rect">
            <a:avLst/>
          </a:prstGeom>
        </p:spPr>
      </p:pic>
    </p:spTree>
    <p:extLst>
      <p:ext uri="{BB962C8B-B14F-4D97-AF65-F5344CB8AC3E}">
        <p14:creationId xmlns:p14="http://schemas.microsoft.com/office/powerpoint/2010/main" val="411917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C820-AAF3-1942-D861-9CAC553C81F7}"/>
              </a:ext>
            </a:extLst>
          </p:cNvPr>
          <p:cNvSpPr>
            <a:spLocks noGrp="1"/>
          </p:cNvSpPr>
          <p:nvPr>
            <p:ph type="title"/>
          </p:nvPr>
        </p:nvSpPr>
        <p:spPr>
          <a:xfrm>
            <a:off x="-13932" y="0"/>
            <a:ext cx="9912312" cy="501096"/>
          </a:xfrm>
        </p:spPr>
        <p:txBody>
          <a:bodyPr>
            <a:normAutofit fontScale="90000"/>
          </a:bodyPr>
          <a:lstStyle/>
          <a:p>
            <a:r>
              <a:rPr lang="en-GB" sz="2800" dirty="0"/>
              <a:t>Neural Decoding Correlation Test: E105 t3/t4 US ON vs US OFF artefact test</a:t>
            </a:r>
          </a:p>
        </p:txBody>
      </p:sp>
      <p:pic>
        <p:nvPicPr>
          <p:cNvPr id="9" name="Picture 8" descr="A graph showing a bar graph&#10;&#10;Description automatically generated with medium confidence">
            <a:extLst>
              <a:ext uri="{FF2B5EF4-FFF2-40B4-BE49-F238E27FC236}">
                <a16:creationId xmlns:a16="http://schemas.microsoft.com/office/drawing/2014/main" id="{2BF31CCC-D8FA-FFE8-613A-2BB2B2BDC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8" y="1206976"/>
            <a:ext cx="5852172" cy="4389129"/>
          </a:xfrm>
          <a:prstGeom prst="rect">
            <a:avLst/>
          </a:prstGeom>
        </p:spPr>
      </p:pic>
      <p:pic>
        <p:nvPicPr>
          <p:cNvPr id="11" name="Picture 10" descr="A graph of a bar graph&#10;&#10;Description automatically generated with medium confidence">
            <a:extLst>
              <a:ext uri="{FF2B5EF4-FFF2-40B4-BE49-F238E27FC236}">
                <a16:creationId xmlns:a16="http://schemas.microsoft.com/office/drawing/2014/main" id="{51377768-52F3-5FFD-D16E-18F55A3E0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646" y="1212938"/>
            <a:ext cx="5852172" cy="4389129"/>
          </a:xfrm>
          <a:prstGeom prst="rect">
            <a:avLst/>
          </a:prstGeom>
        </p:spPr>
      </p:pic>
      <p:sp>
        <p:nvSpPr>
          <p:cNvPr id="12" name="TextBox 11">
            <a:extLst>
              <a:ext uri="{FF2B5EF4-FFF2-40B4-BE49-F238E27FC236}">
                <a16:creationId xmlns:a16="http://schemas.microsoft.com/office/drawing/2014/main" id="{3A382A45-9F9E-BA42-ABFA-6C973BB9F38B}"/>
              </a:ext>
            </a:extLst>
          </p:cNvPr>
          <p:cNvSpPr txBox="1"/>
          <p:nvPr/>
        </p:nvSpPr>
        <p:spPr>
          <a:xfrm>
            <a:off x="2400407" y="420801"/>
            <a:ext cx="1965278" cy="369332"/>
          </a:xfrm>
          <a:prstGeom prst="rect">
            <a:avLst/>
          </a:prstGeom>
          <a:noFill/>
        </p:spPr>
        <p:txBody>
          <a:bodyPr wrap="square" rtlCol="0">
            <a:spAutoFit/>
          </a:bodyPr>
          <a:lstStyle/>
          <a:p>
            <a:r>
              <a:rPr lang="en-GB" dirty="0"/>
              <a:t>Mouse 1 (e105 t3)</a:t>
            </a:r>
          </a:p>
        </p:txBody>
      </p:sp>
      <p:sp>
        <p:nvSpPr>
          <p:cNvPr id="13" name="TextBox 12">
            <a:extLst>
              <a:ext uri="{FF2B5EF4-FFF2-40B4-BE49-F238E27FC236}">
                <a16:creationId xmlns:a16="http://schemas.microsoft.com/office/drawing/2014/main" id="{ECB89AFF-2D30-3D4F-13B0-685E433AF91F}"/>
              </a:ext>
            </a:extLst>
          </p:cNvPr>
          <p:cNvSpPr txBox="1"/>
          <p:nvPr/>
        </p:nvSpPr>
        <p:spPr>
          <a:xfrm>
            <a:off x="8346679" y="422264"/>
            <a:ext cx="1965278" cy="369332"/>
          </a:xfrm>
          <a:prstGeom prst="rect">
            <a:avLst/>
          </a:prstGeom>
          <a:noFill/>
        </p:spPr>
        <p:txBody>
          <a:bodyPr wrap="square" rtlCol="0">
            <a:spAutoFit/>
          </a:bodyPr>
          <a:lstStyle/>
          <a:p>
            <a:r>
              <a:rPr lang="en-GB" dirty="0"/>
              <a:t>Mouse 2 (e105 t4)</a:t>
            </a:r>
          </a:p>
        </p:txBody>
      </p:sp>
      <p:sp>
        <p:nvSpPr>
          <p:cNvPr id="14" name="TextBox 13">
            <a:extLst>
              <a:ext uri="{FF2B5EF4-FFF2-40B4-BE49-F238E27FC236}">
                <a16:creationId xmlns:a16="http://schemas.microsoft.com/office/drawing/2014/main" id="{7DAB13A5-6560-397F-A563-7FFFB1F2744F}"/>
              </a:ext>
            </a:extLst>
          </p:cNvPr>
          <p:cNvSpPr txBox="1"/>
          <p:nvPr/>
        </p:nvSpPr>
        <p:spPr>
          <a:xfrm rot="16200000">
            <a:off x="5430230" y="2983004"/>
            <a:ext cx="1231501" cy="369332"/>
          </a:xfrm>
          <a:prstGeom prst="rect">
            <a:avLst/>
          </a:prstGeom>
          <a:noFill/>
        </p:spPr>
        <p:txBody>
          <a:bodyPr wrap="square" rtlCol="0">
            <a:spAutoFit/>
          </a:bodyPr>
          <a:lstStyle/>
          <a:p>
            <a:r>
              <a:rPr lang="en-GB" dirty="0"/>
              <a:t>Correlation</a:t>
            </a:r>
          </a:p>
        </p:txBody>
      </p:sp>
      <p:sp>
        <p:nvSpPr>
          <p:cNvPr id="15" name="TextBox 14">
            <a:extLst>
              <a:ext uri="{FF2B5EF4-FFF2-40B4-BE49-F238E27FC236}">
                <a16:creationId xmlns:a16="http://schemas.microsoft.com/office/drawing/2014/main" id="{11A5D186-6BB6-5D5C-2F8E-5BD3735A4E31}"/>
              </a:ext>
            </a:extLst>
          </p:cNvPr>
          <p:cNvSpPr txBox="1"/>
          <p:nvPr/>
        </p:nvSpPr>
        <p:spPr>
          <a:xfrm rot="16200000">
            <a:off x="-445016" y="3154256"/>
            <a:ext cx="1231501" cy="369332"/>
          </a:xfrm>
          <a:prstGeom prst="rect">
            <a:avLst/>
          </a:prstGeom>
          <a:noFill/>
        </p:spPr>
        <p:txBody>
          <a:bodyPr wrap="square" rtlCol="0">
            <a:spAutoFit/>
          </a:bodyPr>
          <a:lstStyle/>
          <a:p>
            <a:r>
              <a:rPr lang="en-GB" dirty="0"/>
              <a:t>Correlation</a:t>
            </a:r>
          </a:p>
        </p:txBody>
      </p:sp>
      <p:sp>
        <p:nvSpPr>
          <p:cNvPr id="16" name="TextBox 15">
            <a:extLst>
              <a:ext uri="{FF2B5EF4-FFF2-40B4-BE49-F238E27FC236}">
                <a16:creationId xmlns:a16="http://schemas.microsoft.com/office/drawing/2014/main" id="{05858B46-FA23-2B68-5E99-295286BD43C5}"/>
              </a:ext>
            </a:extLst>
          </p:cNvPr>
          <p:cNvSpPr txBox="1"/>
          <p:nvPr/>
        </p:nvSpPr>
        <p:spPr>
          <a:xfrm>
            <a:off x="1369338" y="5344532"/>
            <a:ext cx="801193" cy="369332"/>
          </a:xfrm>
          <a:prstGeom prst="rect">
            <a:avLst/>
          </a:prstGeom>
          <a:noFill/>
        </p:spPr>
        <p:txBody>
          <a:bodyPr wrap="square" rtlCol="0">
            <a:spAutoFit/>
          </a:bodyPr>
          <a:lstStyle/>
          <a:p>
            <a:r>
              <a:rPr lang="en-GB" dirty="0"/>
              <a:t>US ON</a:t>
            </a:r>
          </a:p>
        </p:txBody>
      </p:sp>
      <p:sp>
        <p:nvSpPr>
          <p:cNvPr id="17" name="TextBox 16">
            <a:extLst>
              <a:ext uri="{FF2B5EF4-FFF2-40B4-BE49-F238E27FC236}">
                <a16:creationId xmlns:a16="http://schemas.microsoft.com/office/drawing/2014/main" id="{5CA2B08E-B2B0-B36F-96B1-75391CB362E4}"/>
              </a:ext>
            </a:extLst>
          </p:cNvPr>
          <p:cNvSpPr txBox="1"/>
          <p:nvPr/>
        </p:nvSpPr>
        <p:spPr>
          <a:xfrm>
            <a:off x="4619641" y="5344532"/>
            <a:ext cx="1025983" cy="369332"/>
          </a:xfrm>
          <a:prstGeom prst="rect">
            <a:avLst/>
          </a:prstGeom>
          <a:noFill/>
        </p:spPr>
        <p:txBody>
          <a:bodyPr wrap="square" rtlCol="0">
            <a:spAutoFit/>
          </a:bodyPr>
          <a:lstStyle/>
          <a:p>
            <a:r>
              <a:rPr lang="en-GB" dirty="0"/>
              <a:t>US OFF</a:t>
            </a:r>
          </a:p>
        </p:txBody>
      </p:sp>
      <p:sp>
        <p:nvSpPr>
          <p:cNvPr id="18" name="TextBox 17">
            <a:extLst>
              <a:ext uri="{FF2B5EF4-FFF2-40B4-BE49-F238E27FC236}">
                <a16:creationId xmlns:a16="http://schemas.microsoft.com/office/drawing/2014/main" id="{83E97881-0852-0932-3346-E863848FECF1}"/>
              </a:ext>
            </a:extLst>
          </p:cNvPr>
          <p:cNvSpPr txBox="1"/>
          <p:nvPr/>
        </p:nvSpPr>
        <p:spPr>
          <a:xfrm>
            <a:off x="7196915" y="5304004"/>
            <a:ext cx="1145472" cy="369332"/>
          </a:xfrm>
          <a:prstGeom prst="rect">
            <a:avLst/>
          </a:prstGeom>
          <a:noFill/>
        </p:spPr>
        <p:txBody>
          <a:bodyPr wrap="square" rtlCol="0">
            <a:spAutoFit/>
          </a:bodyPr>
          <a:lstStyle/>
          <a:p>
            <a:r>
              <a:rPr lang="en-GB" dirty="0"/>
              <a:t>US ON</a:t>
            </a:r>
          </a:p>
        </p:txBody>
      </p:sp>
      <p:sp>
        <p:nvSpPr>
          <p:cNvPr id="19" name="TextBox 18">
            <a:extLst>
              <a:ext uri="{FF2B5EF4-FFF2-40B4-BE49-F238E27FC236}">
                <a16:creationId xmlns:a16="http://schemas.microsoft.com/office/drawing/2014/main" id="{3B871D5A-1F14-56BC-329F-EE431F9F33AD}"/>
              </a:ext>
            </a:extLst>
          </p:cNvPr>
          <p:cNvSpPr txBox="1"/>
          <p:nvPr/>
        </p:nvSpPr>
        <p:spPr>
          <a:xfrm>
            <a:off x="10543843" y="5375272"/>
            <a:ext cx="1025983" cy="369332"/>
          </a:xfrm>
          <a:prstGeom prst="rect">
            <a:avLst/>
          </a:prstGeom>
          <a:noFill/>
        </p:spPr>
        <p:txBody>
          <a:bodyPr wrap="square" rtlCol="0">
            <a:spAutoFit/>
          </a:bodyPr>
          <a:lstStyle/>
          <a:p>
            <a:r>
              <a:rPr lang="en-GB" dirty="0"/>
              <a:t>US OFF</a:t>
            </a:r>
          </a:p>
        </p:txBody>
      </p:sp>
      <p:sp>
        <p:nvSpPr>
          <p:cNvPr id="20" name="TextBox 19">
            <a:extLst>
              <a:ext uri="{FF2B5EF4-FFF2-40B4-BE49-F238E27FC236}">
                <a16:creationId xmlns:a16="http://schemas.microsoft.com/office/drawing/2014/main" id="{6A2DD0E4-0A6C-068A-B90A-C3DBAECB885E}"/>
              </a:ext>
            </a:extLst>
          </p:cNvPr>
          <p:cNvSpPr txBox="1"/>
          <p:nvPr/>
        </p:nvSpPr>
        <p:spPr>
          <a:xfrm>
            <a:off x="4727536" y="2762769"/>
            <a:ext cx="583101" cy="369332"/>
          </a:xfrm>
          <a:prstGeom prst="rect">
            <a:avLst/>
          </a:prstGeom>
          <a:noFill/>
        </p:spPr>
        <p:txBody>
          <a:bodyPr wrap="square" rtlCol="0">
            <a:spAutoFit/>
          </a:bodyPr>
          <a:lstStyle/>
          <a:p>
            <a:r>
              <a:rPr lang="en-GB" dirty="0"/>
              <a:t>N=7</a:t>
            </a:r>
          </a:p>
        </p:txBody>
      </p:sp>
      <p:sp>
        <p:nvSpPr>
          <p:cNvPr id="21" name="TextBox 20">
            <a:extLst>
              <a:ext uri="{FF2B5EF4-FFF2-40B4-BE49-F238E27FC236}">
                <a16:creationId xmlns:a16="http://schemas.microsoft.com/office/drawing/2014/main" id="{DF608E5B-5DDD-07E1-4202-A8960EC3F8C7}"/>
              </a:ext>
            </a:extLst>
          </p:cNvPr>
          <p:cNvSpPr txBox="1"/>
          <p:nvPr/>
        </p:nvSpPr>
        <p:spPr>
          <a:xfrm>
            <a:off x="10816550" y="2730654"/>
            <a:ext cx="583101" cy="369332"/>
          </a:xfrm>
          <a:prstGeom prst="rect">
            <a:avLst/>
          </a:prstGeom>
          <a:noFill/>
        </p:spPr>
        <p:txBody>
          <a:bodyPr wrap="square" rtlCol="0">
            <a:spAutoFit/>
          </a:bodyPr>
          <a:lstStyle/>
          <a:p>
            <a:r>
              <a:rPr lang="en-GB" dirty="0"/>
              <a:t>N=7</a:t>
            </a:r>
          </a:p>
        </p:txBody>
      </p:sp>
      <p:sp>
        <p:nvSpPr>
          <p:cNvPr id="22" name="TextBox 21">
            <a:extLst>
              <a:ext uri="{FF2B5EF4-FFF2-40B4-BE49-F238E27FC236}">
                <a16:creationId xmlns:a16="http://schemas.microsoft.com/office/drawing/2014/main" id="{1F371EA5-5BD3-495E-B51C-D9B0ECDABFB8}"/>
              </a:ext>
            </a:extLst>
          </p:cNvPr>
          <p:cNvSpPr txBox="1"/>
          <p:nvPr/>
        </p:nvSpPr>
        <p:spPr>
          <a:xfrm>
            <a:off x="9047645" y="1033920"/>
            <a:ext cx="583101" cy="369332"/>
          </a:xfrm>
          <a:prstGeom prst="rect">
            <a:avLst/>
          </a:prstGeom>
          <a:noFill/>
        </p:spPr>
        <p:txBody>
          <a:bodyPr wrap="square" rtlCol="0">
            <a:spAutoFit/>
          </a:bodyPr>
          <a:lstStyle/>
          <a:p>
            <a:r>
              <a:rPr lang="en-GB" dirty="0"/>
              <a:t>***</a:t>
            </a:r>
          </a:p>
        </p:txBody>
      </p:sp>
      <p:cxnSp>
        <p:nvCxnSpPr>
          <p:cNvPr id="27" name="Straight Connector 26">
            <a:extLst>
              <a:ext uri="{FF2B5EF4-FFF2-40B4-BE49-F238E27FC236}">
                <a16:creationId xmlns:a16="http://schemas.microsoft.com/office/drawing/2014/main" id="{FAFCE315-D53A-920C-2E55-4E77B4A70952}"/>
              </a:ext>
            </a:extLst>
          </p:cNvPr>
          <p:cNvCxnSpPr/>
          <p:nvPr/>
        </p:nvCxnSpPr>
        <p:spPr>
          <a:xfrm>
            <a:off x="7601802" y="1338668"/>
            <a:ext cx="34550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8FB0EBA-6A51-275A-6414-2F76B6408A10}"/>
              </a:ext>
            </a:extLst>
          </p:cNvPr>
          <p:cNvCxnSpPr/>
          <p:nvPr/>
        </p:nvCxnSpPr>
        <p:spPr>
          <a:xfrm>
            <a:off x="1655530" y="1421298"/>
            <a:ext cx="34550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D19003-9C5A-E6A4-4227-7BB56A6D907F}"/>
              </a:ext>
            </a:extLst>
          </p:cNvPr>
          <p:cNvSpPr txBox="1"/>
          <p:nvPr/>
        </p:nvSpPr>
        <p:spPr>
          <a:xfrm>
            <a:off x="3217013" y="1113460"/>
            <a:ext cx="583101" cy="369332"/>
          </a:xfrm>
          <a:prstGeom prst="rect">
            <a:avLst/>
          </a:prstGeom>
          <a:noFill/>
        </p:spPr>
        <p:txBody>
          <a:bodyPr wrap="square" rtlCol="0">
            <a:spAutoFit/>
          </a:bodyPr>
          <a:lstStyle/>
          <a:p>
            <a:r>
              <a:rPr lang="en-GB" dirty="0"/>
              <a:t>***</a:t>
            </a:r>
          </a:p>
        </p:txBody>
      </p:sp>
      <p:sp>
        <p:nvSpPr>
          <p:cNvPr id="30" name="TextBox 29">
            <a:extLst>
              <a:ext uri="{FF2B5EF4-FFF2-40B4-BE49-F238E27FC236}">
                <a16:creationId xmlns:a16="http://schemas.microsoft.com/office/drawing/2014/main" id="{ECA95DDA-2484-DEF8-F1B9-D45FE916E715}"/>
              </a:ext>
            </a:extLst>
          </p:cNvPr>
          <p:cNvSpPr txBox="1"/>
          <p:nvPr/>
        </p:nvSpPr>
        <p:spPr>
          <a:xfrm>
            <a:off x="8759832" y="719976"/>
            <a:ext cx="1965278" cy="369332"/>
          </a:xfrm>
          <a:prstGeom prst="rect">
            <a:avLst/>
          </a:prstGeom>
          <a:noFill/>
        </p:spPr>
        <p:txBody>
          <a:bodyPr wrap="square" rtlCol="0">
            <a:spAutoFit/>
          </a:bodyPr>
          <a:lstStyle/>
          <a:p>
            <a:r>
              <a:rPr lang="en-GB" dirty="0"/>
              <a:t>P = 1.4e-7 </a:t>
            </a:r>
          </a:p>
        </p:txBody>
      </p:sp>
      <p:sp>
        <p:nvSpPr>
          <p:cNvPr id="31" name="TextBox 30">
            <a:extLst>
              <a:ext uri="{FF2B5EF4-FFF2-40B4-BE49-F238E27FC236}">
                <a16:creationId xmlns:a16="http://schemas.microsoft.com/office/drawing/2014/main" id="{57EA7E29-3E5C-E782-743F-79088ED5F83C}"/>
              </a:ext>
            </a:extLst>
          </p:cNvPr>
          <p:cNvSpPr txBox="1"/>
          <p:nvPr/>
        </p:nvSpPr>
        <p:spPr>
          <a:xfrm>
            <a:off x="3020403" y="731449"/>
            <a:ext cx="1965278" cy="369332"/>
          </a:xfrm>
          <a:prstGeom prst="rect">
            <a:avLst/>
          </a:prstGeom>
          <a:noFill/>
        </p:spPr>
        <p:txBody>
          <a:bodyPr wrap="square" rtlCol="0">
            <a:spAutoFit/>
          </a:bodyPr>
          <a:lstStyle/>
          <a:p>
            <a:r>
              <a:rPr lang="en-GB" dirty="0"/>
              <a:t>P = 1.4e-5 </a:t>
            </a:r>
          </a:p>
        </p:txBody>
      </p:sp>
      <p:sp>
        <p:nvSpPr>
          <p:cNvPr id="32" name="Content Placeholder 2">
            <a:extLst>
              <a:ext uri="{FF2B5EF4-FFF2-40B4-BE49-F238E27FC236}">
                <a16:creationId xmlns:a16="http://schemas.microsoft.com/office/drawing/2014/main" id="{F0B15CBA-8C6D-A78C-8EB9-B39F50DA5338}"/>
              </a:ext>
            </a:extLst>
          </p:cNvPr>
          <p:cNvSpPr>
            <a:spLocks noGrp="1"/>
          </p:cNvSpPr>
          <p:nvPr>
            <p:ph idx="1"/>
          </p:nvPr>
        </p:nvSpPr>
        <p:spPr>
          <a:xfrm>
            <a:off x="69610" y="5789382"/>
            <a:ext cx="12052780" cy="1075690"/>
          </a:xfrm>
        </p:spPr>
        <p:txBody>
          <a:bodyPr>
            <a:normAutofit lnSpcReduction="10000"/>
          </a:bodyPr>
          <a:lstStyle/>
          <a:p>
            <a:pPr marL="0" indent="0">
              <a:buNone/>
            </a:pPr>
            <a:r>
              <a:rPr lang="en-GB" sz="1800" dirty="0"/>
              <a:t>I see a better signal recovery at low PRF’s. The best signal recovery is with no US. This suggests I have not yet decoded the signal. Instead, I am seeing the gamma spikes amplitudes that were already there. This suggests that I am not doing neural decoding for e107 t2/t5. If I go back to e105 t3/t4 It DOES look that I am doing neural decoding when comparing against straight recordings without US. Why are the experiments in e107 so bad, and the ones in e105 so good? Is it the mouse? </a:t>
            </a:r>
          </a:p>
        </p:txBody>
      </p:sp>
    </p:spTree>
    <p:extLst>
      <p:ext uri="{BB962C8B-B14F-4D97-AF65-F5344CB8AC3E}">
        <p14:creationId xmlns:p14="http://schemas.microsoft.com/office/powerpoint/2010/main" val="79702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1267F-BD4C-CC65-ACFE-686E06F17D52}"/>
              </a:ext>
            </a:extLst>
          </p:cNvPr>
          <p:cNvSpPr>
            <a:spLocks noGrp="1"/>
          </p:cNvSpPr>
          <p:nvPr>
            <p:ph idx="1"/>
          </p:nvPr>
        </p:nvSpPr>
        <p:spPr>
          <a:xfrm>
            <a:off x="514971" y="523220"/>
            <a:ext cx="10515600" cy="2469362"/>
          </a:xfrm>
        </p:spPr>
        <p:txBody>
          <a:bodyPr>
            <a:normAutofit/>
          </a:bodyPr>
          <a:lstStyle/>
          <a:p>
            <a:r>
              <a:rPr lang="en-GB" sz="1800" dirty="0"/>
              <a:t>I updated the electrode configuration so the differential reference is more distant, and the </a:t>
            </a:r>
            <a:r>
              <a:rPr lang="en-GB" sz="1800" dirty="0" err="1"/>
              <a:t>PtIR</a:t>
            </a:r>
            <a:r>
              <a:rPr lang="en-GB" sz="1800" dirty="0"/>
              <a:t> length is covered in nail polish so I have more of a point electrode measurement in space. Notably, the  distant reference means the monopole antenna e field at the carrier frequency is huge-5591 microvolts. It doesn’t really change the measured amplitude of the acoustoelectric PRF generated field though. </a:t>
            </a:r>
          </a:p>
          <a:p>
            <a:r>
              <a:rPr lang="en-GB" sz="1800" dirty="0"/>
              <a:t>The distant reference means there is a bigger difference for the carrier frequency, with very high values this time. These high values are reflected in the difference and sum frequency trends. You can see that the background AE difference changes. </a:t>
            </a:r>
          </a:p>
          <a:p>
            <a:endParaRPr lang="en-GB" sz="1800" dirty="0"/>
          </a:p>
        </p:txBody>
      </p:sp>
      <p:sp>
        <p:nvSpPr>
          <p:cNvPr id="5" name="TextBox 4">
            <a:extLst>
              <a:ext uri="{FF2B5EF4-FFF2-40B4-BE49-F238E27FC236}">
                <a16:creationId xmlns:a16="http://schemas.microsoft.com/office/drawing/2014/main" id="{4C8CD3F0-80CA-3843-3AA1-3B142A03DA34}"/>
              </a:ext>
            </a:extLst>
          </p:cNvPr>
          <p:cNvSpPr txBox="1"/>
          <p:nvPr/>
        </p:nvSpPr>
        <p:spPr>
          <a:xfrm>
            <a:off x="674991" y="0"/>
            <a:ext cx="10849196" cy="523220"/>
          </a:xfrm>
          <a:prstGeom prst="rect">
            <a:avLst/>
          </a:prstGeom>
          <a:noFill/>
        </p:spPr>
        <p:txBody>
          <a:bodyPr wrap="square">
            <a:spAutoFit/>
          </a:bodyPr>
          <a:lstStyle/>
          <a:p>
            <a:pPr algn="ctr"/>
            <a:r>
              <a:rPr lang="en-GB" sz="2800" dirty="0"/>
              <a:t>PRF 1020 spatial test. (e109t2) Day 2</a:t>
            </a:r>
          </a:p>
        </p:txBody>
      </p:sp>
      <p:pic>
        <p:nvPicPr>
          <p:cNvPr id="7" name="Picture 6" descr="A red spot on a person's face&#10;&#10;Description automatically generated">
            <a:extLst>
              <a:ext uri="{FF2B5EF4-FFF2-40B4-BE49-F238E27FC236}">
                <a16:creationId xmlns:a16="http://schemas.microsoft.com/office/drawing/2014/main" id="{4E361350-6A84-137D-2C3E-4A61EB2FE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94" y="3092188"/>
            <a:ext cx="2916347" cy="2268270"/>
          </a:xfrm>
          <a:prstGeom prst="rect">
            <a:avLst/>
          </a:prstGeom>
        </p:spPr>
      </p:pic>
      <p:pic>
        <p:nvPicPr>
          <p:cNvPr id="9" name="Picture 8" descr="A red and black blurry background&#10;&#10;Description automatically generated">
            <a:extLst>
              <a:ext uri="{FF2B5EF4-FFF2-40B4-BE49-F238E27FC236}">
                <a16:creationId xmlns:a16="http://schemas.microsoft.com/office/drawing/2014/main" id="{1C8A72DE-D8A7-4015-D1DF-9D09C5A1C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659" y="3092188"/>
            <a:ext cx="2916347" cy="2268270"/>
          </a:xfrm>
          <a:prstGeom prst="rect">
            <a:avLst/>
          </a:prstGeom>
        </p:spPr>
      </p:pic>
      <p:pic>
        <p:nvPicPr>
          <p:cNvPr id="11" name="Picture 10" descr="A red and white blurry background&#10;&#10;Description automatically generated">
            <a:extLst>
              <a:ext uri="{FF2B5EF4-FFF2-40B4-BE49-F238E27FC236}">
                <a16:creationId xmlns:a16="http://schemas.microsoft.com/office/drawing/2014/main" id="{E35953BF-71D4-1649-126D-8D7B75541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224" y="3092188"/>
            <a:ext cx="2916347" cy="2268270"/>
          </a:xfrm>
          <a:prstGeom prst="rect">
            <a:avLst/>
          </a:prstGeom>
        </p:spPr>
      </p:pic>
      <p:pic>
        <p:nvPicPr>
          <p:cNvPr id="13" name="Picture 12">
            <a:extLst>
              <a:ext uri="{FF2B5EF4-FFF2-40B4-BE49-F238E27FC236}">
                <a16:creationId xmlns:a16="http://schemas.microsoft.com/office/drawing/2014/main" id="{24B88190-0B2C-2794-97CA-01AB7CAFD228}"/>
              </a:ext>
            </a:extLst>
          </p:cNvPr>
          <p:cNvPicPr>
            <a:picLocks noChangeAspect="1"/>
          </p:cNvPicPr>
          <p:nvPr/>
        </p:nvPicPr>
        <p:blipFill>
          <a:blip r:embed="rId5"/>
          <a:stretch>
            <a:fillRect/>
          </a:stretch>
        </p:blipFill>
        <p:spPr>
          <a:xfrm>
            <a:off x="3514936" y="3092188"/>
            <a:ext cx="158553" cy="2268000"/>
          </a:xfrm>
          <a:prstGeom prst="rect">
            <a:avLst/>
          </a:prstGeom>
        </p:spPr>
      </p:pic>
      <p:pic>
        <p:nvPicPr>
          <p:cNvPr id="14" name="Picture 13">
            <a:extLst>
              <a:ext uri="{FF2B5EF4-FFF2-40B4-BE49-F238E27FC236}">
                <a16:creationId xmlns:a16="http://schemas.microsoft.com/office/drawing/2014/main" id="{B6745AE9-5F8C-F2FB-01C3-90C5206EC3E0}"/>
              </a:ext>
            </a:extLst>
          </p:cNvPr>
          <p:cNvPicPr>
            <a:picLocks noChangeAspect="1"/>
          </p:cNvPicPr>
          <p:nvPr/>
        </p:nvPicPr>
        <p:blipFill>
          <a:blip r:embed="rId5"/>
          <a:stretch>
            <a:fillRect/>
          </a:stretch>
        </p:blipFill>
        <p:spPr>
          <a:xfrm>
            <a:off x="7462055" y="3092188"/>
            <a:ext cx="158553" cy="2268000"/>
          </a:xfrm>
          <a:prstGeom prst="rect">
            <a:avLst/>
          </a:prstGeom>
        </p:spPr>
      </p:pic>
      <p:pic>
        <p:nvPicPr>
          <p:cNvPr id="15" name="Picture 14">
            <a:extLst>
              <a:ext uri="{FF2B5EF4-FFF2-40B4-BE49-F238E27FC236}">
                <a16:creationId xmlns:a16="http://schemas.microsoft.com/office/drawing/2014/main" id="{867A72A5-6531-75BB-90D8-4DB6CB2CD7B9}"/>
              </a:ext>
            </a:extLst>
          </p:cNvPr>
          <p:cNvPicPr>
            <a:picLocks noChangeAspect="1"/>
          </p:cNvPicPr>
          <p:nvPr/>
        </p:nvPicPr>
        <p:blipFill>
          <a:blip r:embed="rId5"/>
          <a:stretch>
            <a:fillRect/>
          </a:stretch>
        </p:blipFill>
        <p:spPr>
          <a:xfrm>
            <a:off x="11357145" y="3092188"/>
            <a:ext cx="158553" cy="2268000"/>
          </a:xfrm>
          <a:prstGeom prst="rect">
            <a:avLst/>
          </a:prstGeom>
        </p:spPr>
      </p:pic>
      <p:sp>
        <p:nvSpPr>
          <p:cNvPr id="16" name="TextBox 15">
            <a:extLst>
              <a:ext uri="{FF2B5EF4-FFF2-40B4-BE49-F238E27FC236}">
                <a16:creationId xmlns:a16="http://schemas.microsoft.com/office/drawing/2014/main" id="{59B34488-D46E-2EDB-01F3-C14EBC0D0284}"/>
              </a:ext>
            </a:extLst>
          </p:cNvPr>
          <p:cNvSpPr txBox="1"/>
          <p:nvPr/>
        </p:nvSpPr>
        <p:spPr>
          <a:xfrm>
            <a:off x="3702515" y="3037882"/>
            <a:ext cx="665018" cy="374073"/>
          </a:xfrm>
          <a:prstGeom prst="rect">
            <a:avLst/>
          </a:prstGeom>
          <a:noFill/>
        </p:spPr>
        <p:txBody>
          <a:bodyPr wrap="square" rtlCol="0">
            <a:spAutoFit/>
          </a:bodyPr>
          <a:lstStyle/>
          <a:p>
            <a:r>
              <a:rPr lang="en-GB" dirty="0"/>
              <a:t>40</a:t>
            </a:r>
          </a:p>
        </p:txBody>
      </p:sp>
      <p:sp>
        <p:nvSpPr>
          <p:cNvPr id="17" name="TextBox 16">
            <a:extLst>
              <a:ext uri="{FF2B5EF4-FFF2-40B4-BE49-F238E27FC236}">
                <a16:creationId xmlns:a16="http://schemas.microsoft.com/office/drawing/2014/main" id="{CFCF0A7D-7507-545B-47D6-EFCDAF8C1664}"/>
              </a:ext>
            </a:extLst>
          </p:cNvPr>
          <p:cNvSpPr txBox="1"/>
          <p:nvPr/>
        </p:nvSpPr>
        <p:spPr>
          <a:xfrm>
            <a:off x="3655078" y="5040691"/>
            <a:ext cx="665018" cy="374073"/>
          </a:xfrm>
          <a:prstGeom prst="rect">
            <a:avLst/>
          </a:prstGeom>
          <a:noFill/>
        </p:spPr>
        <p:txBody>
          <a:bodyPr wrap="square" rtlCol="0">
            <a:spAutoFit/>
          </a:bodyPr>
          <a:lstStyle/>
          <a:p>
            <a:r>
              <a:rPr lang="en-GB" dirty="0"/>
              <a:t>0</a:t>
            </a:r>
          </a:p>
        </p:txBody>
      </p:sp>
    </p:spTree>
    <p:extLst>
      <p:ext uri="{BB962C8B-B14F-4D97-AF65-F5344CB8AC3E}">
        <p14:creationId xmlns:p14="http://schemas.microsoft.com/office/powerpoint/2010/main" val="308448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9B74-501F-12EF-C0F2-CAE61E23081F}"/>
              </a:ext>
            </a:extLst>
          </p:cNvPr>
          <p:cNvSpPr>
            <a:spLocks noGrp="1"/>
          </p:cNvSpPr>
          <p:nvPr>
            <p:ph type="title"/>
          </p:nvPr>
        </p:nvSpPr>
        <p:spPr>
          <a:xfrm>
            <a:off x="2306206" y="-3037"/>
            <a:ext cx="8022821" cy="697865"/>
          </a:xfrm>
        </p:spPr>
        <p:txBody>
          <a:bodyPr>
            <a:normAutofit/>
          </a:bodyPr>
          <a:lstStyle/>
          <a:p>
            <a:r>
              <a:rPr lang="en-GB" sz="2400" b="1" dirty="0"/>
              <a:t>Beautified </a:t>
            </a:r>
            <a:r>
              <a:rPr lang="en-GB" sz="2400" b="1" dirty="0" err="1"/>
              <a:t>kgamma</a:t>
            </a:r>
            <a:r>
              <a:rPr lang="en-GB" sz="2400" b="1" dirty="0"/>
              <a:t> demodulation plots and algorithm diagram</a:t>
            </a:r>
          </a:p>
        </p:txBody>
      </p:sp>
      <p:sp>
        <p:nvSpPr>
          <p:cNvPr id="14" name="TextBox 13">
            <a:extLst>
              <a:ext uri="{FF2B5EF4-FFF2-40B4-BE49-F238E27FC236}">
                <a16:creationId xmlns:a16="http://schemas.microsoft.com/office/drawing/2014/main" id="{79A15B16-B8D6-18E5-D0AB-04F5063564CC}"/>
              </a:ext>
            </a:extLst>
          </p:cNvPr>
          <p:cNvSpPr txBox="1"/>
          <p:nvPr/>
        </p:nvSpPr>
        <p:spPr>
          <a:xfrm>
            <a:off x="2609181" y="5329154"/>
            <a:ext cx="1051560" cy="369332"/>
          </a:xfrm>
          <a:prstGeom prst="rect">
            <a:avLst/>
          </a:prstGeom>
          <a:noFill/>
        </p:spPr>
        <p:txBody>
          <a:bodyPr wrap="square" rtlCol="0">
            <a:spAutoFit/>
          </a:bodyPr>
          <a:lstStyle/>
          <a:p>
            <a:r>
              <a:rPr lang="en-GB" dirty="0"/>
              <a:t>Time(s)</a:t>
            </a:r>
          </a:p>
        </p:txBody>
      </p:sp>
      <p:sp>
        <p:nvSpPr>
          <p:cNvPr id="15" name="TextBox 14">
            <a:extLst>
              <a:ext uri="{FF2B5EF4-FFF2-40B4-BE49-F238E27FC236}">
                <a16:creationId xmlns:a16="http://schemas.microsoft.com/office/drawing/2014/main" id="{66CCCAD8-EF9C-0ABC-485F-48D82B72F3D0}"/>
              </a:ext>
            </a:extLst>
          </p:cNvPr>
          <p:cNvSpPr txBox="1"/>
          <p:nvPr/>
        </p:nvSpPr>
        <p:spPr>
          <a:xfrm rot="16200000">
            <a:off x="-830405" y="3627993"/>
            <a:ext cx="2677673" cy="369332"/>
          </a:xfrm>
          <a:prstGeom prst="rect">
            <a:avLst/>
          </a:prstGeom>
          <a:noFill/>
        </p:spPr>
        <p:txBody>
          <a:bodyPr wrap="square" rtlCol="0">
            <a:spAutoFit/>
          </a:bodyPr>
          <a:lstStyle/>
          <a:p>
            <a:r>
              <a:rPr lang="en-GB" dirty="0"/>
              <a:t>Normalized Gamma Sum</a:t>
            </a:r>
          </a:p>
        </p:txBody>
      </p:sp>
      <p:sp>
        <p:nvSpPr>
          <p:cNvPr id="17" name="TextBox 16">
            <a:extLst>
              <a:ext uri="{FF2B5EF4-FFF2-40B4-BE49-F238E27FC236}">
                <a16:creationId xmlns:a16="http://schemas.microsoft.com/office/drawing/2014/main" id="{C9B0D2F7-90FE-ED9B-AAD9-E49712737205}"/>
              </a:ext>
            </a:extLst>
          </p:cNvPr>
          <p:cNvSpPr txBox="1"/>
          <p:nvPr/>
        </p:nvSpPr>
        <p:spPr>
          <a:xfrm>
            <a:off x="8372672" y="5178211"/>
            <a:ext cx="1051560" cy="369332"/>
          </a:xfrm>
          <a:prstGeom prst="rect">
            <a:avLst/>
          </a:prstGeom>
          <a:noFill/>
        </p:spPr>
        <p:txBody>
          <a:bodyPr wrap="square" rtlCol="0">
            <a:spAutoFit/>
          </a:bodyPr>
          <a:lstStyle/>
          <a:p>
            <a:r>
              <a:rPr lang="en-GB" dirty="0"/>
              <a:t>Time(s)</a:t>
            </a:r>
          </a:p>
        </p:txBody>
      </p:sp>
      <p:sp>
        <p:nvSpPr>
          <p:cNvPr id="18" name="TextBox 17">
            <a:extLst>
              <a:ext uri="{FF2B5EF4-FFF2-40B4-BE49-F238E27FC236}">
                <a16:creationId xmlns:a16="http://schemas.microsoft.com/office/drawing/2014/main" id="{834750C2-584A-25A5-E9BD-8930DDD827A0}"/>
              </a:ext>
            </a:extLst>
          </p:cNvPr>
          <p:cNvSpPr txBox="1"/>
          <p:nvPr/>
        </p:nvSpPr>
        <p:spPr>
          <a:xfrm rot="16200000">
            <a:off x="5916154" y="3345484"/>
            <a:ext cx="1378528" cy="369332"/>
          </a:xfrm>
          <a:prstGeom prst="rect">
            <a:avLst/>
          </a:prstGeom>
          <a:noFill/>
        </p:spPr>
        <p:txBody>
          <a:bodyPr wrap="square" rtlCol="0">
            <a:spAutoFit/>
          </a:bodyPr>
          <a:lstStyle/>
          <a:p>
            <a:r>
              <a:rPr lang="en-GB" dirty="0"/>
              <a:t>Correlation</a:t>
            </a:r>
          </a:p>
        </p:txBody>
      </p:sp>
      <p:pic>
        <p:nvPicPr>
          <p:cNvPr id="20" name="Picture 19" descr="A graph showing a graph&#10;&#10;Description automatically generated">
            <a:extLst>
              <a:ext uri="{FF2B5EF4-FFF2-40B4-BE49-F238E27FC236}">
                <a16:creationId xmlns:a16="http://schemas.microsoft.com/office/drawing/2014/main" id="{CC17F26A-DC48-3F7A-1130-C7527AA02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965" y="2077545"/>
            <a:ext cx="4891860" cy="3038037"/>
          </a:xfrm>
          <a:prstGeom prst="rect">
            <a:avLst/>
          </a:prstGeom>
        </p:spPr>
      </p:pic>
      <p:pic>
        <p:nvPicPr>
          <p:cNvPr id="22" name="Picture 21" descr="A graph of red and black lines&#10;&#10;Description automatically generated">
            <a:extLst>
              <a:ext uri="{FF2B5EF4-FFF2-40B4-BE49-F238E27FC236}">
                <a16:creationId xmlns:a16="http://schemas.microsoft.com/office/drawing/2014/main" id="{DAFFD571-668B-84F7-5069-25ED3943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5" y="2113459"/>
            <a:ext cx="4891860" cy="3038037"/>
          </a:xfrm>
          <a:prstGeom prst="rect">
            <a:avLst/>
          </a:prstGeom>
        </p:spPr>
      </p:pic>
      <p:sp>
        <p:nvSpPr>
          <p:cNvPr id="26" name="TextBox 25">
            <a:extLst>
              <a:ext uri="{FF2B5EF4-FFF2-40B4-BE49-F238E27FC236}">
                <a16:creationId xmlns:a16="http://schemas.microsoft.com/office/drawing/2014/main" id="{8E1179AA-D4F2-CAA1-73DE-90F30D1E3E38}"/>
              </a:ext>
            </a:extLst>
          </p:cNvPr>
          <p:cNvSpPr txBox="1"/>
          <p:nvPr/>
        </p:nvSpPr>
        <p:spPr>
          <a:xfrm>
            <a:off x="5392325" y="1543947"/>
            <a:ext cx="1354640" cy="369332"/>
          </a:xfrm>
          <a:prstGeom prst="rect">
            <a:avLst/>
          </a:prstGeom>
          <a:noFill/>
        </p:spPr>
        <p:txBody>
          <a:bodyPr wrap="square" rtlCol="0">
            <a:spAutoFit/>
          </a:bodyPr>
          <a:lstStyle/>
          <a:p>
            <a:r>
              <a:rPr lang="en-GB" dirty="0"/>
              <a:t>PRF = 180</a:t>
            </a:r>
          </a:p>
        </p:txBody>
      </p:sp>
    </p:spTree>
    <p:extLst>
      <p:ext uri="{BB962C8B-B14F-4D97-AF65-F5344CB8AC3E}">
        <p14:creationId xmlns:p14="http://schemas.microsoft.com/office/powerpoint/2010/main" val="332448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580E397-886A-FF83-DB6A-D3C4976DDCB5}"/>
              </a:ext>
            </a:extLst>
          </p:cNvPr>
          <p:cNvSpPr>
            <a:spLocks noGrp="1"/>
          </p:cNvSpPr>
          <p:nvPr>
            <p:ph idx="1"/>
          </p:nvPr>
        </p:nvSpPr>
        <p:spPr>
          <a:xfrm>
            <a:off x="555900" y="4812563"/>
            <a:ext cx="3120390" cy="585830"/>
          </a:xfrm>
        </p:spPr>
        <p:txBody>
          <a:bodyPr>
            <a:normAutofit/>
          </a:bodyPr>
          <a:lstStyle/>
          <a:p>
            <a:pPr marL="0" indent="0">
              <a:buNone/>
            </a:pPr>
            <a:r>
              <a:rPr lang="en-GB" sz="1800" dirty="0"/>
              <a:t>Demodulated Spectrogram</a:t>
            </a:r>
          </a:p>
        </p:txBody>
      </p:sp>
      <p:sp>
        <p:nvSpPr>
          <p:cNvPr id="7" name="Content Placeholder 2">
            <a:extLst>
              <a:ext uri="{FF2B5EF4-FFF2-40B4-BE49-F238E27FC236}">
                <a16:creationId xmlns:a16="http://schemas.microsoft.com/office/drawing/2014/main" id="{F3B41121-D66D-F08F-77E0-8EA79E44C249}"/>
              </a:ext>
            </a:extLst>
          </p:cNvPr>
          <p:cNvSpPr txBox="1">
            <a:spLocks/>
          </p:cNvSpPr>
          <p:nvPr/>
        </p:nvSpPr>
        <p:spPr>
          <a:xfrm>
            <a:off x="1007385" y="1696687"/>
            <a:ext cx="1858250" cy="42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LFP Spectrogram</a:t>
            </a:r>
          </a:p>
        </p:txBody>
      </p:sp>
      <p:sp>
        <p:nvSpPr>
          <p:cNvPr id="26" name="TextBox 25">
            <a:extLst>
              <a:ext uri="{FF2B5EF4-FFF2-40B4-BE49-F238E27FC236}">
                <a16:creationId xmlns:a16="http://schemas.microsoft.com/office/drawing/2014/main" id="{B7DF3D33-83F7-4B17-84FB-8B1D44D5B1B6}"/>
              </a:ext>
            </a:extLst>
          </p:cNvPr>
          <p:cNvSpPr txBox="1"/>
          <p:nvPr/>
        </p:nvSpPr>
        <p:spPr>
          <a:xfrm>
            <a:off x="9504218" y="2715491"/>
            <a:ext cx="665018" cy="374073"/>
          </a:xfrm>
          <a:prstGeom prst="rect">
            <a:avLst/>
          </a:prstGeom>
          <a:noFill/>
        </p:spPr>
        <p:txBody>
          <a:bodyPr wrap="square" rtlCol="0">
            <a:spAutoFit/>
          </a:bodyPr>
          <a:lstStyle/>
          <a:p>
            <a:r>
              <a:rPr lang="en-GB" dirty="0"/>
              <a:t>0</a:t>
            </a:r>
          </a:p>
        </p:txBody>
      </p:sp>
      <p:sp>
        <p:nvSpPr>
          <p:cNvPr id="27" name="TextBox 26">
            <a:extLst>
              <a:ext uri="{FF2B5EF4-FFF2-40B4-BE49-F238E27FC236}">
                <a16:creationId xmlns:a16="http://schemas.microsoft.com/office/drawing/2014/main" id="{602F0E91-8C6C-8F48-913D-17385540B7D2}"/>
              </a:ext>
            </a:extLst>
          </p:cNvPr>
          <p:cNvSpPr txBox="1"/>
          <p:nvPr/>
        </p:nvSpPr>
        <p:spPr>
          <a:xfrm>
            <a:off x="9504218" y="6060927"/>
            <a:ext cx="665018" cy="374073"/>
          </a:xfrm>
          <a:prstGeom prst="rect">
            <a:avLst/>
          </a:prstGeom>
          <a:noFill/>
        </p:spPr>
        <p:txBody>
          <a:bodyPr wrap="square" rtlCol="0">
            <a:spAutoFit/>
          </a:bodyPr>
          <a:lstStyle/>
          <a:p>
            <a:r>
              <a:rPr lang="en-GB" dirty="0"/>
              <a:t>0</a:t>
            </a:r>
          </a:p>
        </p:txBody>
      </p:sp>
      <p:sp>
        <p:nvSpPr>
          <p:cNvPr id="28" name="TextBox 27">
            <a:extLst>
              <a:ext uri="{FF2B5EF4-FFF2-40B4-BE49-F238E27FC236}">
                <a16:creationId xmlns:a16="http://schemas.microsoft.com/office/drawing/2014/main" id="{2AABBE31-8E7F-32B6-4E82-5FF56C40F928}"/>
              </a:ext>
            </a:extLst>
          </p:cNvPr>
          <p:cNvSpPr txBox="1"/>
          <p:nvPr/>
        </p:nvSpPr>
        <p:spPr>
          <a:xfrm rot="16200000">
            <a:off x="9379390" y="4585932"/>
            <a:ext cx="665018" cy="374073"/>
          </a:xfrm>
          <a:prstGeom prst="rect">
            <a:avLst/>
          </a:prstGeom>
          <a:noFill/>
        </p:spPr>
        <p:txBody>
          <a:bodyPr wrap="square" rtlCol="0">
            <a:spAutoFit/>
          </a:bodyPr>
          <a:lstStyle/>
          <a:p>
            <a:r>
              <a:rPr lang="en-GB" dirty="0"/>
              <a:t>dB</a:t>
            </a:r>
          </a:p>
        </p:txBody>
      </p:sp>
      <p:sp>
        <p:nvSpPr>
          <p:cNvPr id="29" name="TextBox 28">
            <a:extLst>
              <a:ext uri="{FF2B5EF4-FFF2-40B4-BE49-F238E27FC236}">
                <a16:creationId xmlns:a16="http://schemas.microsoft.com/office/drawing/2014/main" id="{C2ADD6E5-A84A-ECBB-92FA-99D2354D9741}"/>
              </a:ext>
            </a:extLst>
          </p:cNvPr>
          <p:cNvSpPr txBox="1"/>
          <p:nvPr/>
        </p:nvSpPr>
        <p:spPr>
          <a:xfrm rot="16200000">
            <a:off x="9358746" y="1311877"/>
            <a:ext cx="665018" cy="374073"/>
          </a:xfrm>
          <a:prstGeom prst="rect">
            <a:avLst/>
          </a:prstGeom>
          <a:noFill/>
        </p:spPr>
        <p:txBody>
          <a:bodyPr wrap="square" rtlCol="0">
            <a:spAutoFit/>
          </a:bodyPr>
          <a:lstStyle/>
          <a:p>
            <a:r>
              <a:rPr lang="en-GB" dirty="0"/>
              <a:t>dB</a:t>
            </a:r>
          </a:p>
        </p:txBody>
      </p:sp>
      <p:sp>
        <p:nvSpPr>
          <p:cNvPr id="31" name="TextBox 30">
            <a:extLst>
              <a:ext uri="{FF2B5EF4-FFF2-40B4-BE49-F238E27FC236}">
                <a16:creationId xmlns:a16="http://schemas.microsoft.com/office/drawing/2014/main" id="{972EDE20-97A8-4A9A-8D3A-68F6A79F8950}"/>
              </a:ext>
            </a:extLst>
          </p:cNvPr>
          <p:cNvSpPr txBox="1"/>
          <p:nvPr/>
        </p:nvSpPr>
        <p:spPr>
          <a:xfrm>
            <a:off x="9439106" y="95299"/>
            <a:ext cx="665018" cy="374073"/>
          </a:xfrm>
          <a:prstGeom prst="rect">
            <a:avLst/>
          </a:prstGeom>
          <a:noFill/>
        </p:spPr>
        <p:txBody>
          <a:bodyPr wrap="square" rtlCol="0">
            <a:spAutoFit/>
          </a:bodyPr>
          <a:lstStyle/>
          <a:p>
            <a:r>
              <a:rPr lang="en-GB" dirty="0"/>
              <a:t>126</a:t>
            </a:r>
          </a:p>
        </p:txBody>
      </p:sp>
      <p:sp>
        <p:nvSpPr>
          <p:cNvPr id="32" name="TextBox 31">
            <a:extLst>
              <a:ext uri="{FF2B5EF4-FFF2-40B4-BE49-F238E27FC236}">
                <a16:creationId xmlns:a16="http://schemas.microsoft.com/office/drawing/2014/main" id="{45B769B8-1512-C019-20F8-C2F505357CBC}"/>
              </a:ext>
            </a:extLst>
          </p:cNvPr>
          <p:cNvSpPr txBox="1"/>
          <p:nvPr/>
        </p:nvSpPr>
        <p:spPr>
          <a:xfrm>
            <a:off x="9439106" y="3375802"/>
            <a:ext cx="665018" cy="369332"/>
          </a:xfrm>
          <a:prstGeom prst="rect">
            <a:avLst/>
          </a:prstGeom>
          <a:noFill/>
        </p:spPr>
        <p:txBody>
          <a:bodyPr wrap="square" rtlCol="0">
            <a:spAutoFit/>
          </a:bodyPr>
          <a:lstStyle/>
          <a:p>
            <a:r>
              <a:rPr lang="en-GB" dirty="0"/>
              <a:t>0.34</a:t>
            </a:r>
          </a:p>
        </p:txBody>
      </p:sp>
      <p:pic>
        <p:nvPicPr>
          <p:cNvPr id="37" name="Picture 36" descr="A red and white line&#10;&#10;Description automatically generated with medium confidence">
            <a:extLst>
              <a:ext uri="{FF2B5EF4-FFF2-40B4-BE49-F238E27FC236}">
                <a16:creationId xmlns:a16="http://schemas.microsoft.com/office/drawing/2014/main" id="{E8185AFB-76C3-648A-3D34-14962A006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660" y="136762"/>
            <a:ext cx="4846408" cy="3006000"/>
          </a:xfrm>
          <a:prstGeom prst="rect">
            <a:avLst/>
          </a:prstGeom>
        </p:spPr>
      </p:pic>
      <p:pic>
        <p:nvPicPr>
          <p:cNvPr id="39" name="Picture 38" descr="A blurry image of red and white lines&#10;&#10;Description automatically generated">
            <a:extLst>
              <a:ext uri="{FF2B5EF4-FFF2-40B4-BE49-F238E27FC236}">
                <a16:creationId xmlns:a16="http://schemas.microsoft.com/office/drawing/2014/main" id="{FE511551-2325-0A13-EFB4-285037C34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660" y="3429000"/>
            <a:ext cx="4846408" cy="3006000"/>
          </a:xfrm>
          <a:prstGeom prst="rect">
            <a:avLst/>
          </a:prstGeom>
        </p:spPr>
      </p:pic>
      <p:cxnSp>
        <p:nvCxnSpPr>
          <p:cNvPr id="35" name="Straight Connector 34">
            <a:extLst>
              <a:ext uri="{FF2B5EF4-FFF2-40B4-BE49-F238E27FC236}">
                <a16:creationId xmlns:a16="http://schemas.microsoft.com/office/drawing/2014/main" id="{BEDA1B0A-2F5E-ABA5-E00B-20226545554E}"/>
              </a:ext>
            </a:extLst>
          </p:cNvPr>
          <p:cNvCxnSpPr>
            <a:cxnSpLocks/>
          </p:cNvCxnSpPr>
          <p:nvPr/>
        </p:nvCxnSpPr>
        <p:spPr>
          <a:xfrm>
            <a:off x="5683049" y="198049"/>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8B97EA-D4EF-6577-0996-BC7256A07F15}"/>
              </a:ext>
            </a:extLst>
          </p:cNvPr>
          <p:cNvCxnSpPr>
            <a:cxnSpLocks/>
          </p:cNvCxnSpPr>
          <p:nvPr/>
        </p:nvCxnSpPr>
        <p:spPr>
          <a:xfrm>
            <a:off x="6847444" y="178327"/>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37C58648-FBDA-ACD3-0F6A-14C5F0007905}"/>
              </a:ext>
            </a:extLst>
          </p:cNvPr>
          <p:cNvSpPr txBox="1">
            <a:spLocks/>
          </p:cNvSpPr>
          <p:nvPr/>
        </p:nvSpPr>
        <p:spPr>
          <a:xfrm>
            <a:off x="442597" y="288106"/>
            <a:ext cx="1858250" cy="42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E105 t4 File 11 </a:t>
            </a:r>
          </a:p>
        </p:txBody>
      </p:sp>
      <p:cxnSp>
        <p:nvCxnSpPr>
          <p:cNvPr id="41" name="Straight Connector 40">
            <a:extLst>
              <a:ext uri="{FF2B5EF4-FFF2-40B4-BE49-F238E27FC236}">
                <a16:creationId xmlns:a16="http://schemas.microsoft.com/office/drawing/2014/main" id="{45D53F70-8218-BCCF-791E-C567BF9E8C55}"/>
              </a:ext>
            </a:extLst>
          </p:cNvPr>
          <p:cNvCxnSpPr>
            <a:cxnSpLocks/>
          </p:cNvCxnSpPr>
          <p:nvPr/>
        </p:nvCxnSpPr>
        <p:spPr>
          <a:xfrm>
            <a:off x="8080498" y="200823"/>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E38FBD6-57BF-52C1-F854-D030DFAF9DE5}"/>
              </a:ext>
            </a:extLst>
          </p:cNvPr>
          <p:cNvPicPr>
            <a:picLocks noChangeAspect="1"/>
          </p:cNvPicPr>
          <p:nvPr/>
        </p:nvPicPr>
        <p:blipFill>
          <a:blip r:embed="rId4"/>
          <a:stretch>
            <a:fillRect/>
          </a:stretch>
        </p:blipFill>
        <p:spPr>
          <a:xfrm>
            <a:off x="9244893" y="3429000"/>
            <a:ext cx="210146" cy="3006000"/>
          </a:xfrm>
          <a:prstGeom prst="rect">
            <a:avLst/>
          </a:prstGeom>
        </p:spPr>
      </p:pic>
      <p:pic>
        <p:nvPicPr>
          <p:cNvPr id="43" name="Picture 42">
            <a:extLst>
              <a:ext uri="{FF2B5EF4-FFF2-40B4-BE49-F238E27FC236}">
                <a16:creationId xmlns:a16="http://schemas.microsoft.com/office/drawing/2014/main" id="{BE32C690-72CA-22A7-C692-73932B5366D0}"/>
              </a:ext>
            </a:extLst>
          </p:cNvPr>
          <p:cNvPicPr>
            <a:picLocks noChangeAspect="1"/>
          </p:cNvPicPr>
          <p:nvPr/>
        </p:nvPicPr>
        <p:blipFill>
          <a:blip r:embed="rId4"/>
          <a:stretch>
            <a:fillRect/>
          </a:stretch>
        </p:blipFill>
        <p:spPr>
          <a:xfrm>
            <a:off x="9244893" y="136762"/>
            <a:ext cx="210146" cy="3006000"/>
          </a:xfrm>
          <a:prstGeom prst="rect">
            <a:avLst/>
          </a:prstGeom>
        </p:spPr>
      </p:pic>
      <p:cxnSp>
        <p:nvCxnSpPr>
          <p:cNvPr id="44" name="Straight Connector 43">
            <a:extLst>
              <a:ext uri="{FF2B5EF4-FFF2-40B4-BE49-F238E27FC236}">
                <a16:creationId xmlns:a16="http://schemas.microsoft.com/office/drawing/2014/main" id="{23C30F2D-A533-E199-987F-E68BB3B8467F}"/>
              </a:ext>
            </a:extLst>
          </p:cNvPr>
          <p:cNvCxnSpPr>
            <a:cxnSpLocks/>
          </p:cNvCxnSpPr>
          <p:nvPr/>
        </p:nvCxnSpPr>
        <p:spPr>
          <a:xfrm>
            <a:off x="8521499" y="178327"/>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962DAEC-999E-42F6-4C6F-82E91A54607E}"/>
              </a:ext>
            </a:extLst>
          </p:cNvPr>
          <p:cNvCxnSpPr>
            <a:cxnSpLocks/>
          </p:cNvCxnSpPr>
          <p:nvPr/>
        </p:nvCxnSpPr>
        <p:spPr>
          <a:xfrm>
            <a:off x="7684258" y="182846"/>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7777D12-6B36-403C-BEBE-F46AE756D418}"/>
              </a:ext>
            </a:extLst>
          </p:cNvPr>
          <p:cNvSpPr txBox="1"/>
          <p:nvPr/>
        </p:nvSpPr>
        <p:spPr>
          <a:xfrm>
            <a:off x="6202716" y="6495007"/>
            <a:ext cx="1051560" cy="369332"/>
          </a:xfrm>
          <a:prstGeom prst="rect">
            <a:avLst/>
          </a:prstGeom>
          <a:noFill/>
        </p:spPr>
        <p:txBody>
          <a:bodyPr wrap="square" rtlCol="0">
            <a:spAutoFit/>
          </a:bodyPr>
          <a:lstStyle/>
          <a:p>
            <a:r>
              <a:rPr lang="en-GB" dirty="0"/>
              <a:t>Time(s)</a:t>
            </a:r>
          </a:p>
        </p:txBody>
      </p:sp>
      <p:sp>
        <p:nvSpPr>
          <p:cNvPr id="47" name="TextBox 46">
            <a:extLst>
              <a:ext uri="{FF2B5EF4-FFF2-40B4-BE49-F238E27FC236}">
                <a16:creationId xmlns:a16="http://schemas.microsoft.com/office/drawing/2014/main" id="{AAEFF243-CCCF-142C-8705-A0DE3FC5F419}"/>
              </a:ext>
            </a:extLst>
          </p:cNvPr>
          <p:cNvSpPr txBox="1"/>
          <p:nvPr/>
        </p:nvSpPr>
        <p:spPr>
          <a:xfrm>
            <a:off x="4198660" y="6483927"/>
            <a:ext cx="665018" cy="374073"/>
          </a:xfrm>
          <a:prstGeom prst="rect">
            <a:avLst/>
          </a:prstGeom>
          <a:noFill/>
        </p:spPr>
        <p:txBody>
          <a:bodyPr wrap="square" rtlCol="0">
            <a:spAutoFit/>
          </a:bodyPr>
          <a:lstStyle/>
          <a:p>
            <a:r>
              <a:rPr lang="en-GB" dirty="0"/>
              <a:t>0</a:t>
            </a:r>
          </a:p>
        </p:txBody>
      </p:sp>
      <p:sp>
        <p:nvSpPr>
          <p:cNvPr id="48" name="TextBox 47">
            <a:extLst>
              <a:ext uri="{FF2B5EF4-FFF2-40B4-BE49-F238E27FC236}">
                <a16:creationId xmlns:a16="http://schemas.microsoft.com/office/drawing/2014/main" id="{1DC0CC8B-10DF-86CB-FD2A-78177F88A9B3}"/>
              </a:ext>
            </a:extLst>
          </p:cNvPr>
          <p:cNvSpPr txBox="1"/>
          <p:nvPr/>
        </p:nvSpPr>
        <p:spPr>
          <a:xfrm>
            <a:off x="8579875" y="6492636"/>
            <a:ext cx="665018" cy="374073"/>
          </a:xfrm>
          <a:prstGeom prst="rect">
            <a:avLst/>
          </a:prstGeom>
          <a:noFill/>
        </p:spPr>
        <p:txBody>
          <a:bodyPr wrap="square" rtlCol="0">
            <a:spAutoFit/>
          </a:bodyPr>
          <a:lstStyle/>
          <a:p>
            <a:r>
              <a:rPr lang="en-GB" dirty="0"/>
              <a:t>12</a:t>
            </a:r>
          </a:p>
        </p:txBody>
      </p:sp>
      <p:sp>
        <p:nvSpPr>
          <p:cNvPr id="49" name="TextBox 48">
            <a:extLst>
              <a:ext uri="{FF2B5EF4-FFF2-40B4-BE49-F238E27FC236}">
                <a16:creationId xmlns:a16="http://schemas.microsoft.com/office/drawing/2014/main" id="{A0ECD63B-FEB8-BDB0-0418-9B4C5454F74D}"/>
              </a:ext>
            </a:extLst>
          </p:cNvPr>
          <p:cNvSpPr txBox="1"/>
          <p:nvPr/>
        </p:nvSpPr>
        <p:spPr>
          <a:xfrm>
            <a:off x="3816972" y="6118563"/>
            <a:ext cx="665018" cy="374073"/>
          </a:xfrm>
          <a:prstGeom prst="rect">
            <a:avLst/>
          </a:prstGeom>
          <a:noFill/>
        </p:spPr>
        <p:txBody>
          <a:bodyPr wrap="square" rtlCol="0">
            <a:spAutoFit/>
          </a:bodyPr>
          <a:lstStyle/>
          <a:p>
            <a:r>
              <a:rPr lang="en-GB" dirty="0"/>
              <a:t>5</a:t>
            </a:r>
          </a:p>
        </p:txBody>
      </p:sp>
      <p:sp>
        <p:nvSpPr>
          <p:cNvPr id="50" name="TextBox 49">
            <a:extLst>
              <a:ext uri="{FF2B5EF4-FFF2-40B4-BE49-F238E27FC236}">
                <a16:creationId xmlns:a16="http://schemas.microsoft.com/office/drawing/2014/main" id="{3CDCBC5F-987E-4C01-92F8-96A5E66A37FD}"/>
              </a:ext>
            </a:extLst>
          </p:cNvPr>
          <p:cNvSpPr txBox="1"/>
          <p:nvPr/>
        </p:nvSpPr>
        <p:spPr>
          <a:xfrm>
            <a:off x="3816972" y="3389220"/>
            <a:ext cx="665018" cy="374073"/>
          </a:xfrm>
          <a:prstGeom prst="rect">
            <a:avLst/>
          </a:prstGeom>
          <a:noFill/>
        </p:spPr>
        <p:txBody>
          <a:bodyPr wrap="square" rtlCol="0">
            <a:spAutoFit/>
          </a:bodyPr>
          <a:lstStyle/>
          <a:p>
            <a:r>
              <a:rPr lang="en-GB" dirty="0"/>
              <a:t>90</a:t>
            </a:r>
          </a:p>
        </p:txBody>
      </p:sp>
      <p:sp>
        <p:nvSpPr>
          <p:cNvPr id="51" name="TextBox 50">
            <a:extLst>
              <a:ext uri="{FF2B5EF4-FFF2-40B4-BE49-F238E27FC236}">
                <a16:creationId xmlns:a16="http://schemas.microsoft.com/office/drawing/2014/main" id="{8B08E0E0-DCF1-898F-C68B-E69AF73CB313}"/>
              </a:ext>
            </a:extLst>
          </p:cNvPr>
          <p:cNvSpPr txBox="1"/>
          <p:nvPr/>
        </p:nvSpPr>
        <p:spPr>
          <a:xfrm rot="16200000">
            <a:off x="2967652" y="4503712"/>
            <a:ext cx="1886488" cy="369332"/>
          </a:xfrm>
          <a:prstGeom prst="rect">
            <a:avLst/>
          </a:prstGeom>
          <a:noFill/>
        </p:spPr>
        <p:txBody>
          <a:bodyPr wrap="square" rtlCol="0">
            <a:spAutoFit/>
          </a:bodyPr>
          <a:lstStyle/>
          <a:p>
            <a:r>
              <a:rPr lang="en-GB" dirty="0"/>
              <a:t>Frequency (Hz)</a:t>
            </a:r>
          </a:p>
        </p:txBody>
      </p:sp>
      <p:sp>
        <p:nvSpPr>
          <p:cNvPr id="52" name="TextBox 51">
            <a:extLst>
              <a:ext uri="{FF2B5EF4-FFF2-40B4-BE49-F238E27FC236}">
                <a16:creationId xmlns:a16="http://schemas.microsoft.com/office/drawing/2014/main" id="{8AB876BF-64F2-FD82-4210-BEEB6118283C}"/>
              </a:ext>
            </a:extLst>
          </p:cNvPr>
          <p:cNvSpPr txBox="1"/>
          <p:nvPr/>
        </p:nvSpPr>
        <p:spPr>
          <a:xfrm rot="16200000">
            <a:off x="2957519" y="1314247"/>
            <a:ext cx="1886488" cy="369332"/>
          </a:xfrm>
          <a:prstGeom prst="rect">
            <a:avLst/>
          </a:prstGeom>
          <a:noFill/>
        </p:spPr>
        <p:txBody>
          <a:bodyPr wrap="square" rtlCol="0">
            <a:spAutoFit/>
          </a:bodyPr>
          <a:lstStyle/>
          <a:p>
            <a:r>
              <a:rPr lang="en-GB" dirty="0"/>
              <a:t>Frequency (Hz)</a:t>
            </a:r>
          </a:p>
        </p:txBody>
      </p:sp>
      <p:sp>
        <p:nvSpPr>
          <p:cNvPr id="53" name="TextBox 52">
            <a:extLst>
              <a:ext uri="{FF2B5EF4-FFF2-40B4-BE49-F238E27FC236}">
                <a16:creationId xmlns:a16="http://schemas.microsoft.com/office/drawing/2014/main" id="{C28A66E3-8591-4959-D79B-98B02CFF59E8}"/>
              </a:ext>
            </a:extLst>
          </p:cNvPr>
          <p:cNvSpPr txBox="1"/>
          <p:nvPr/>
        </p:nvSpPr>
        <p:spPr>
          <a:xfrm>
            <a:off x="3943328" y="2843427"/>
            <a:ext cx="665018" cy="374073"/>
          </a:xfrm>
          <a:prstGeom prst="rect">
            <a:avLst/>
          </a:prstGeom>
          <a:noFill/>
        </p:spPr>
        <p:txBody>
          <a:bodyPr wrap="square" rtlCol="0">
            <a:spAutoFit/>
          </a:bodyPr>
          <a:lstStyle/>
          <a:p>
            <a:r>
              <a:rPr lang="en-GB" dirty="0"/>
              <a:t>5</a:t>
            </a:r>
          </a:p>
        </p:txBody>
      </p:sp>
      <p:sp>
        <p:nvSpPr>
          <p:cNvPr id="54" name="TextBox 53">
            <a:extLst>
              <a:ext uri="{FF2B5EF4-FFF2-40B4-BE49-F238E27FC236}">
                <a16:creationId xmlns:a16="http://schemas.microsoft.com/office/drawing/2014/main" id="{D9A169A4-3BB1-7103-650E-B31396394AD9}"/>
              </a:ext>
            </a:extLst>
          </p:cNvPr>
          <p:cNvSpPr txBox="1"/>
          <p:nvPr/>
        </p:nvSpPr>
        <p:spPr>
          <a:xfrm>
            <a:off x="3862087" y="147247"/>
            <a:ext cx="665018" cy="374073"/>
          </a:xfrm>
          <a:prstGeom prst="rect">
            <a:avLst/>
          </a:prstGeom>
          <a:noFill/>
        </p:spPr>
        <p:txBody>
          <a:bodyPr wrap="square" rtlCol="0">
            <a:spAutoFit/>
          </a:bodyPr>
          <a:lstStyle/>
          <a:p>
            <a:r>
              <a:rPr lang="en-GB" dirty="0"/>
              <a:t>90</a:t>
            </a:r>
          </a:p>
        </p:txBody>
      </p:sp>
      <p:sp>
        <p:nvSpPr>
          <p:cNvPr id="55" name="Content Placeholder 2">
            <a:extLst>
              <a:ext uri="{FF2B5EF4-FFF2-40B4-BE49-F238E27FC236}">
                <a16:creationId xmlns:a16="http://schemas.microsoft.com/office/drawing/2014/main" id="{B7BA5564-13A6-5E60-69E2-074B952B61B0}"/>
              </a:ext>
            </a:extLst>
          </p:cNvPr>
          <p:cNvSpPr txBox="1">
            <a:spLocks/>
          </p:cNvSpPr>
          <p:nvPr/>
        </p:nvSpPr>
        <p:spPr>
          <a:xfrm>
            <a:off x="10813953" y="3089564"/>
            <a:ext cx="1102908" cy="42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PRF180</a:t>
            </a:r>
          </a:p>
        </p:txBody>
      </p:sp>
    </p:spTree>
    <p:extLst>
      <p:ext uri="{BB962C8B-B14F-4D97-AF65-F5344CB8AC3E}">
        <p14:creationId xmlns:p14="http://schemas.microsoft.com/office/powerpoint/2010/main" val="372473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A red line on a white background&#10;&#10;Description automatically generated">
            <a:extLst>
              <a:ext uri="{FF2B5EF4-FFF2-40B4-BE49-F238E27FC236}">
                <a16:creationId xmlns:a16="http://schemas.microsoft.com/office/drawing/2014/main" id="{AB26F9BF-DF3E-D02A-D288-B789CE307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96" y="1907058"/>
            <a:ext cx="4551112" cy="2880000"/>
          </a:xfrm>
          <a:prstGeom prst="rect">
            <a:avLst/>
          </a:prstGeom>
        </p:spPr>
      </p:pic>
      <p:pic>
        <p:nvPicPr>
          <p:cNvPr id="43" name="Picture 42" descr="Red lines on a white background&#10;&#10;Description automatically generated">
            <a:extLst>
              <a:ext uri="{FF2B5EF4-FFF2-40B4-BE49-F238E27FC236}">
                <a16:creationId xmlns:a16="http://schemas.microsoft.com/office/drawing/2014/main" id="{8BCC0409-3484-8387-555F-8A887A8D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488" y="1965704"/>
            <a:ext cx="4643266" cy="2880000"/>
          </a:xfrm>
          <a:prstGeom prst="rect">
            <a:avLst/>
          </a:prstGeom>
        </p:spPr>
      </p:pic>
      <p:sp>
        <p:nvSpPr>
          <p:cNvPr id="2" name="Title 1">
            <a:extLst>
              <a:ext uri="{FF2B5EF4-FFF2-40B4-BE49-F238E27FC236}">
                <a16:creationId xmlns:a16="http://schemas.microsoft.com/office/drawing/2014/main" id="{F4EA2AA7-3983-C8B7-5A88-6CC09DC9857F}"/>
              </a:ext>
            </a:extLst>
          </p:cNvPr>
          <p:cNvSpPr>
            <a:spLocks noGrp="1"/>
          </p:cNvSpPr>
          <p:nvPr>
            <p:ph type="title"/>
          </p:nvPr>
        </p:nvSpPr>
        <p:spPr>
          <a:xfrm>
            <a:off x="876053" y="72274"/>
            <a:ext cx="10515600" cy="796514"/>
          </a:xfrm>
        </p:spPr>
        <p:txBody>
          <a:bodyPr/>
          <a:lstStyle/>
          <a:p>
            <a:r>
              <a:rPr lang="en-GB" dirty="0"/>
              <a:t>Demodulation of phantom data (e105 t2 f10). </a:t>
            </a:r>
          </a:p>
        </p:txBody>
      </p:sp>
      <p:pic>
        <p:nvPicPr>
          <p:cNvPr id="16" name="Picture 15">
            <a:extLst>
              <a:ext uri="{FF2B5EF4-FFF2-40B4-BE49-F238E27FC236}">
                <a16:creationId xmlns:a16="http://schemas.microsoft.com/office/drawing/2014/main" id="{6F5BAEA1-2D3C-71EB-16F4-DAC6F37023A5}"/>
              </a:ext>
            </a:extLst>
          </p:cNvPr>
          <p:cNvPicPr>
            <a:picLocks noChangeAspect="1"/>
          </p:cNvPicPr>
          <p:nvPr/>
        </p:nvPicPr>
        <p:blipFill>
          <a:blip r:embed="rId4"/>
          <a:stretch>
            <a:fillRect/>
          </a:stretch>
        </p:blipFill>
        <p:spPr>
          <a:xfrm>
            <a:off x="5697668" y="1989000"/>
            <a:ext cx="201337" cy="2880000"/>
          </a:xfrm>
          <a:prstGeom prst="rect">
            <a:avLst/>
          </a:prstGeom>
        </p:spPr>
      </p:pic>
      <p:pic>
        <p:nvPicPr>
          <p:cNvPr id="17" name="Picture 16">
            <a:extLst>
              <a:ext uri="{FF2B5EF4-FFF2-40B4-BE49-F238E27FC236}">
                <a16:creationId xmlns:a16="http://schemas.microsoft.com/office/drawing/2014/main" id="{86C74619-AF78-3378-F224-631427F9371A}"/>
              </a:ext>
            </a:extLst>
          </p:cNvPr>
          <p:cNvPicPr>
            <a:picLocks noChangeAspect="1"/>
          </p:cNvPicPr>
          <p:nvPr/>
        </p:nvPicPr>
        <p:blipFill>
          <a:blip r:embed="rId4"/>
          <a:stretch>
            <a:fillRect/>
          </a:stretch>
        </p:blipFill>
        <p:spPr>
          <a:xfrm>
            <a:off x="11391653" y="1989000"/>
            <a:ext cx="201337" cy="2880000"/>
          </a:xfrm>
          <a:prstGeom prst="rect">
            <a:avLst/>
          </a:prstGeom>
        </p:spPr>
      </p:pic>
      <p:sp>
        <p:nvSpPr>
          <p:cNvPr id="18" name="TextBox 17">
            <a:extLst>
              <a:ext uri="{FF2B5EF4-FFF2-40B4-BE49-F238E27FC236}">
                <a16:creationId xmlns:a16="http://schemas.microsoft.com/office/drawing/2014/main" id="{F0026DF7-B4E1-E08E-C483-5BD9DD6F3DDE}"/>
              </a:ext>
            </a:extLst>
          </p:cNvPr>
          <p:cNvSpPr txBox="1"/>
          <p:nvPr/>
        </p:nvSpPr>
        <p:spPr>
          <a:xfrm>
            <a:off x="8765807" y="4830942"/>
            <a:ext cx="1051560" cy="369332"/>
          </a:xfrm>
          <a:prstGeom prst="rect">
            <a:avLst/>
          </a:prstGeom>
          <a:noFill/>
        </p:spPr>
        <p:txBody>
          <a:bodyPr wrap="square" rtlCol="0">
            <a:spAutoFit/>
          </a:bodyPr>
          <a:lstStyle/>
          <a:p>
            <a:r>
              <a:rPr lang="en-GB" dirty="0"/>
              <a:t>Time(s)</a:t>
            </a:r>
          </a:p>
        </p:txBody>
      </p:sp>
      <p:sp>
        <p:nvSpPr>
          <p:cNvPr id="19" name="TextBox 18">
            <a:extLst>
              <a:ext uri="{FF2B5EF4-FFF2-40B4-BE49-F238E27FC236}">
                <a16:creationId xmlns:a16="http://schemas.microsoft.com/office/drawing/2014/main" id="{E4351C28-C612-4E5B-9B51-57B2CFA2D297}"/>
              </a:ext>
            </a:extLst>
          </p:cNvPr>
          <p:cNvSpPr txBox="1"/>
          <p:nvPr/>
        </p:nvSpPr>
        <p:spPr>
          <a:xfrm>
            <a:off x="2696842" y="4843483"/>
            <a:ext cx="1051560" cy="369332"/>
          </a:xfrm>
          <a:prstGeom prst="rect">
            <a:avLst/>
          </a:prstGeom>
          <a:noFill/>
        </p:spPr>
        <p:txBody>
          <a:bodyPr wrap="square" rtlCol="0">
            <a:spAutoFit/>
          </a:bodyPr>
          <a:lstStyle/>
          <a:p>
            <a:r>
              <a:rPr lang="en-GB" dirty="0"/>
              <a:t>Time(s)</a:t>
            </a:r>
          </a:p>
        </p:txBody>
      </p:sp>
      <p:sp>
        <p:nvSpPr>
          <p:cNvPr id="20" name="TextBox 19">
            <a:extLst>
              <a:ext uri="{FF2B5EF4-FFF2-40B4-BE49-F238E27FC236}">
                <a16:creationId xmlns:a16="http://schemas.microsoft.com/office/drawing/2014/main" id="{1AA8A6C4-7E74-BBC1-A850-F1A5EF9D19FB}"/>
              </a:ext>
            </a:extLst>
          </p:cNvPr>
          <p:cNvSpPr txBox="1"/>
          <p:nvPr/>
        </p:nvSpPr>
        <p:spPr>
          <a:xfrm>
            <a:off x="6897399" y="4838742"/>
            <a:ext cx="665018" cy="374073"/>
          </a:xfrm>
          <a:prstGeom prst="rect">
            <a:avLst/>
          </a:prstGeom>
          <a:noFill/>
        </p:spPr>
        <p:txBody>
          <a:bodyPr wrap="square" rtlCol="0">
            <a:spAutoFit/>
          </a:bodyPr>
          <a:lstStyle/>
          <a:p>
            <a:r>
              <a:rPr lang="en-GB" dirty="0"/>
              <a:t>0</a:t>
            </a:r>
          </a:p>
        </p:txBody>
      </p:sp>
      <p:sp>
        <p:nvSpPr>
          <p:cNvPr id="21" name="TextBox 20">
            <a:extLst>
              <a:ext uri="{FF2B5EF4-FFF2-40B4-BE49-F238E27FC236}">
                <a16:creationId xmlns:a16="http://schemas.microsoft.com/office/drawing/2014/main" id="{67CADC0F-5601-D8D2-1646-6A2152A41FE4}"/>
              </a:ext>
            </a:extLst>
          </p:cNvPr>
          <p:cNvSpPr txBox="1"/>
          <p:nvPr/>
        </p:nvSpPr>
        <p:spPr>
          <a:xfrm>
            <a:off x="838200" y="4900415"/>
            <a:ext cx="665018" cy="374073"/>
          </a:xfrm>
          <a:prstGeom prst="rect">
            <a:avLst/>
          </a:prstGeom>
          <a:noFill/>
        </p:spPr>
        <p:txBody>
          <a:bodyPr wrap="square" rtlCol="0">
            <a:spAutoFit/>
          </a:bodyPr>
          <a:lstStyle/>
          <a:p>
            <a:r>
              <a:rPr lang="en-GB" dirty="0"/>
              <a:t>0</a:t>
            </a:r>
          </a:p>
        </p:txBody>
      </p:sp>
      <p:sp>
        <p:nvSpPr>
          <p:cNvPr id="22" name="TextBox 21">
            <a:extLst>
              <a:ext uri="{FF2B5EF4-FFF2-40B4-BE49-F238E27FC236}">
                <a16:creationId xmlns:a16="http://schemas.microsoft.com/office/drawing/2014/main" id="{B9246FEF-0B47-560C-5190-02280DC2FC63}"/>
              </a:ext>
            </a:extLst>
          </p:cNvPr>
          <p:cNvSpPr txBox="1"/>
          <p:nvPr/>
        </p:nvSpPr>
        <p:spPr>
          <a:xfrm>
            <a:off x="5109767" y="4900414"/>
            <a:ext cx="665018" cy="374073"/>
          </a:xfrm>
          <a:prstGeom prst="rect">
            <a:avLst/>
          </a:prstGeom>
          <a:noFill/>
        </p:spPr>
        <p:txBody>
          <a:bodyPr wrap="square" rtlCol="0">
            <a:spAutoFit/>
          </a:bodyPr>
          <a:lstStyle/>
          <a:p>
            <a:r>
              <a:rPr lang="en-GB" dirty="0"/>
              <a:t>12</a:t>
            </a:r>
          </a:p>
        </p:txBody>
      </p:sp>
      <p:sp>
        <p:nvSpPr>
          <p:cNvPr id="23" name="TextBox 22">
            <a:extLst>
              <a:ext uri="{FF2B5EF4-FFF2-40B4-BE49-F238E27FC236}">
                <a16:creationId xmlns:a16="http://schemas.microsoft.com/office/drawing/2014/main" id="{7AB25270-51F1-EE60-878C-6D7C03DE67EC}"/>
              </a:ext>
            </a:extLst>
          </p:cNvPr>
          <p:cNvSpPr txBox="1"/>
          <p:nvPr/>
        </p:nvSpPr>
        <p:spPr>
          <a:xfrm>
            <a:off x="10954999" y="4869000"/>
            <a:ext cx="665018" cy="374073"/>
          </a:xfrm>
          <a:prstGeom prst="rect">
            <a:avLst/>
          </a:prstGeom>
          <a:noFill/>
        </p:spPr>
        <p:txBody>
          <a:bodyPr wrap="square" rtlCol="0">
            <a:spAutoFit/>
          </a:bodyPr>
          <a:lstStyle/>
          <a:p>
            <a:r>
              <a:rPr lang="en-GB" dirty="0"/>
              <a:t>12</a:t>
            </a:r>
          </a:p>
        </p:txBody>
      </p:sp>
      <p:sp>
        <p:nvSpPr>
          <p:cNvPr id="24" name="TextBox 23">
            <a:extLst>
              <a:ext uri="{FF2B5EF4-FFF2-40B4-BE49-F238E27FC236}">
                <a16:creationId xmlns:a16="http://schemas.microsoft.com/office/drawing/2014/main" id="{77218DBC-B0FD-6CB2-77C7-13DAF2FF718B}"/>
              </a:ext>
            </a:extLst>
          </p:cNvPr>
          <p:cNvSpPr txBox="1"/>
          <p:nvPr/>
        </p:nvSpPr>
        <p:spPr>
          <a:xfrm>
            <a:off x="11629121" y="4568884"/>
            <a:ext cx="665018" cy="374073"/>
          </a:xfrm>
          <a:prstGeom prst="rect">
            <a:avLst/>
          </a:prstGeom>
          <a:noFill/>
        </p:spPr>
        <p:txBody>
          <a:bodyPr wrap="square" rtlCol="0">
            <a:spAutoFit/>
          </a:bodyPr>
          <a:lstStyle/>
          <a:p>
            <a:r>
              <a:rPr lang="en-GB" dirty="0"/>
              <a:t>0</a:t>
            </a:r>
          </a:p>
        </p:txBody>
      </p:sp>
      <p:sp>
        <p:nvSpPr>
          <p:cNvPr id="25" name="TextBox 24">
            <a:extLst>
              <a:ext uri="{FF2B5EF4-FFF2-40B4-BE49-F238E27FC236}">
                <a16:creationId xmlns:a16="http://schemas.microsoft.com/office/drawing/2014/main" id="{003BACEE-EF82-71EA-722C-69C212E70B61}"/>
              </a:ext>
            </a:extLst>
          </p:cNvPr>
          <p:cNvSpPr txBox="1"/>
          <p:nvPr/>
        </p:nvSpPr>
        <p:spPr>
          <a:xfrm rot="16200000">
            <a:off x="5749897" y="3092807"/>
            <a:ext cx="665018" cy="374073"/>
          </a:xfrm>
          <a:prstGeom prst="rect">
            <a:avLst/>
          </a:prstGeom>
          <a:noFill/>
        </p:spPr>
        <p:txBody>
          <a:bodyPr wrap="square" rtlCol="0">
            <a:spAutoFit/>
          </a:bodyPr>
          <a:lstStyle/>
          <a:p>
            <a:r>
              <a:rPr lang="en-GB" dirty="0"/>
              <a:t>dB</a:t>
            </a:r>
          </a:p>
        </p:txBody>
      </p:sp>
      <p:sp>
        <p:nvSpPr>
          <p:cNvPr id="26" name="TextBox 25">
            <a:extLst>
              <a:ext uri="{FF2B5EF4-FFF2-40B4-BE49-F238E27FC236}">
                <a16:creationId xmlns:a16="http://schemas.microsoft.com/office/drawing/2014/main" id="{DAAA47F9-58D0-5306-CFD3-A2672BF304B9}"/>
              </a:ext>
            </a:extLst>
          </p:cNvPr>
          <p:cNvSpPr txBox="1"/>
          <p:nvPr/>
        </p:nvSpPr>
        <p:spPr>
          <a:xfrm rot="16200000">
            <a:off x="11501572" y="3092807"/>
            <a:ext cx="665018" cy="374073"/>
          </a:xfrm>
          <a:prstGeom prst="rect">
            <a:avLst/>
          </a:prstGeom>
          <a:noFill/>
        </p:spPr>
        <p:txBody>
          <a:bodyPr wrap="square" rtlCol="0">
            <a:spAutoFit/>
          </a:bodyPr>
          <a:lstStyle/>
          <a:p>
            <a:r>
              <a:rPr lang="en-GB" dirty="0"/>
              <a:t>dB</a:t>
            </a:r>
          </a:p>
        </p:txBody>
      </p:sp>
      <p:sp>
        <p:nvSpPr>
          <p:cNvPr id="27" name="TextBox 26">
            <a:extLst>
              <a:ext uri="{FF2B5EF4-FFF2-40B4-BE49-F238E27FC236}">
                <a16:creationId xmlns:a16="http://schemas.microsoft.com/office/drawing/2014/main" id="{FDBEE91B-157C-D89A-56E9-E236923995A0}"/>
              </a:ext>
            </a:extLst>
          </p:cNvPr>
          <p:cNvSpPr txBox="1"/>
          <p:nvPr/>
        </p:nvSpPr>
        <p:spPr>
          <a:xfrm>
            <a:off x="5875455" y="1907058"/>
            <a:ext cx="665018" cy="374073"/>
          </a:xfrm>
          <a:prstGeom prst="rect">
            <a:avLst/>
          </a:prstGeom>
          <a:noFill/>
        </p:spPr>
        <p:txBody>
          <a:bodyPr wrap="square" rtlCol="0">
            <a:spAutoFit/>
          </a:bodyPr>
          <a:lstStyle/>
          <a:p>
            <a:r>
              <a:rPr lang="en-GB" dirty="0"/>
              <a:t>7130</a:t>
            </a:r>
          </a:p>
        </p:txBody>
      </p:sp>
      <p:sp>
        <p:nvSpPr>
          <p:cNvPr id="28" name="TextBox 27">
            <a:extLst>
              <a:ext uri="{FF2B5EF4-FFF2-40B4-BE49-F238E27FC236}">
                <a16:creationId xmlns:a16="http://schemas.microsoft.com/office/drawing/2014/main" id="{CD48757B-81B0-3BAA-FBD4-7A1A549F3C45}"/>
              </a:ext>
            </a:extLst>
          </p:cNvPr>
          <p:cNvSpPr txBox="1"/>
          <p:nvPr/>
        </p:nvSpPr>
        <p:spPr>
          <a:xfrm>
            <a:off x="5859816" y="4510634"/>
            <a:ext cx="665018" cy="374073"/>
          </a:xfrm>
          <a:prstGeom prst="rect">
            <a:avLst/>
          </a:prstGeom>
          <a:noFill/>
        </p:spPr>
        <p:txBody>
          <a:bodyPr wrap="square" rtlCol="0">
            <a:spAutoFit/>
          </a:bodyPr>
          <a:lstStyle/>
          <a:p>
            <a:r>
              <a:rPr lang="en-GB" dirty="0"/>
              <a:t>0</a:t>
            </a:r>
          </a:p>
        </p:txBody>
      </p:sp>
      <p:sp>
        <p:nvSpPr>
          <p:cNvPr id="29" name="TextBox 28">
            <a:extLst>
              <a:ext uri="{FF2B5EF4-FFF2-40B4-BE49-F238E27FC236}">
                <a16:creationId xmlns:a16="http://schemas.microsoft.com/office/drawing/2014/main" id="{C40AB918-66DA-3F62-714E-50611736E8D8}"/>
              </a:ext>
            </a:extLst>
          </p:cNvPr>
          <p:cNvSpPr txBox="1"/>
          <p:nvPr/>
        </p:nvSpPr>
        <p:spPr>
          <a:xfrm rot="16200000">
            <a:off x="-420387" y="3095177"/>
            <a:ext cx="1886488" cy="369332"/>
          </a:xfrm>
          <a:prstGeom prst="rect">
            <a:avLst/>
          </a:prstGeom>
          <a:noFill/>
        </p:spPr>
        <p:txBody>
          <a:bodyPr wrap="square" rtlCol="0">
            <a:spAutoFit/>
          </a:bodyPr>
          <a:lstStyle/>
          <a:p>
            <a:r>
              <a:rPr lang="en-GB" dirty="0"/>
              <a:t>Frequency (Hz)</a:t>
            </a:r>
          </a:p>
        </p:txBody>
      </p:sp>
      <p:sp>
        <p:nvSpPr>
          <p:cNvPr id="30" name="TextBox 29">
            <a:extLst>
              <a:ext uri="{FF2B5EF4-FFF2-40B4-BE49-F238E27FC236}">
                <a16:creationId xmlns:a16="http://schemas.microsoft.com/office/drawing/2014/main" id="{767476E7-1932-766C-38FA-A1C3DF8094FB}"/>
              </a:ext>
            </a:extLst>
          </p:cNvPr>
          <p:cNvSpPr txBox="1"/>
          <p:nvPr/>
        </p:nvSpPr>
        <p:spPr>
          <a:xfrm rot="16200000">
            <a:off x="5386241" y="3084412"/>
            <a:ext cx="1886488" cy="369332"/>
          </a:xfrm>
          <a:prstGeom prst="rect">
            <a:avLst/>
          </a:prstGeom>
          <a:noFill/>
        </p:spPr>
        <p:txBody>
          <a:bodyPr wrap="square" rtlCol="0">
            <a:spAutoFit/>
          </a:bodyPr>
          <a:lstStyle/>
          <a:p>
            <a:r>
              <a:rPr lang="en-GB" dirty="0"/>
              <a:t>Frequency (Hz)</a:t>
            </a:r>
          </a:p>
        </p:txBody>
      </p:sp>
      <p:sp>
        <p:nvSpPr>
          <p:cNvPr id="31" name="TextBox 30">
            <a:extLst>
              <a:ext uri="{FF2B5EF4-FFF2-40B4-BE49-F238E27FC236}">
                <a16:creationId xmlns:a16="http://schemas.microsoft.com/office/drawing/2014/main" id="{B1A7ADC5-1C1B-DB9A-0145-DC84A388E0A0}"/>
              </a:ext>
            </a:extLst>
          </p:cNvPr>
          <p:cNvSpPr txBox="1"/>
          <p:nvPr/>
        </p:nvSpPr>
        <p:spPr>
          <a:xfrm>
            <a:off x="634864" y="2947334"/>
            <a:ext cx="438869" cy="369332"/>
          </a:xfrm>
          <a:prstGeom prst="rect">
            <a:avLst/>
          </a:prstGeom>
          <a:noFill/>
        </p:spPr>
        <p:txBody>
          <a:bodyPr wrap="square" rtlCol="0">
            <a:spAutoFit/>
          </a:bodyPr>
          <a:lstStyle/>
          <a:p>
            <a:r>
              <a:rPr lang="en-GB" dirty="0"/>
              <a:t>26</a:t>
            </a:r>
          </a:p>
        </p:txBody>
      </p:sp>
      <p:sp>
        <p:nvSpPr>
          <p:cNvPr id="32" name="TextBox 31">
            <a:extLst>
              <a:ext uri="{FF2B5EF4-FFF2-40B4-BE49-F238E27FC236}">
                <a16:creationId xmlns:a16="http://schemas.microsoft.com/office/drawing/2014/main" id="{7965A55B-4290-D85C-227C-A5B4516AE5C7}"/>
              </a:ext>
            </a:extLst>
          </p:cNvPr>
          <p:cNvSpPr txBox="1"/>
          <p:nvPr/>
        </p:nvSpPr>
        <p:spPr>
          <a:xfrm>
            <a:off x="696177" y="4579317"/>
            <a:ext cx="665018" cy="374073"/>
          </a:xfrm>
          <a:prstGeom prst="rect">
            <a:avLst/>
          </a:prstGeom>
          <a:noFill/>
        </p:spPr>
        <p:txBody>
          <a:bodyPr wrap="square" rtlCol="0">
            <a:spAutoFit/>
          </a:bodyPr>
          <a:lstStyle/>
          <a:p>
            <a:r>
              <a:rPr lang="en-GB" dirty="0"/>
              <a:t>5</a:t>
            </a:r>
          </a:p>
        </p:txBody>
      </p:sp>
      <p:sp>
        <p:nvSpPr>
          <p:cNvPr id="33" name="TextBox 32">
            <a:extLst>
              <a:ext uri="{FF2B5EF4-FFF2-40B4-BE49-F238E27FC236}">
                <a16:creationId xmlns:a16="http://schemas.microsoft.com/office/drawing/2014/main" id="{6193A94E-1A83-FBC8-1C4A-AAE18B32CD74}"/>
              </a:ext>
            </a:extLst>
          </p:cNvPr>
          <p:cNvSpPr txBox="1"/>
          <p:nvPr/>
        </p:nvSpPr>
        <p:spPr>
          <a:xfrm>
            <a:off x="529783" y="1989000"/>
            <a:ext cx="665018" cy="374073"/>
          </a:xfrm>
          <a:prstGeom prst="rect">
            <a:avLst/>
          </a:prstGeom>
          <a:noFill/>
        </p:spPr>
        <p:txBody>
          <a:bodyPr wrap="square" rtlCol="0">
            <a:spAutoFit/>
          </a:bodyPr>
          <a:lstStyle/>
          <a:p>
            <a:r>
              <a:rPr lang="en-GB" dirty="0"/>
              <a:t>40</a:t>
            </a:r>
          </a:p>
        </p:txBody>
      </p:sp>
      <p:sp>
        <p:nvSpPr>
          <p:cNvPr id="34" name="TextBox 33">
            <a:extLst>
              <a:ext uri="{FF2B5EF4-FFF2-40B4-BE49-F238E27FC236}">
                <a16:creationId xmlns:a16="http://schemas.microsoft.com/office/drawing/2014/main" id="{1FC7E16E-0F53-2474-3216-829AE56A868D}"/>
              </a:ext>
            </a:extLst>
          </p:cNvPr>
          <p:cNvSpPr txBox="1"/>
          <p:nvPr/>
        </p:nvSpPr>
        <p:spPr>
          <a:xfrm>
            <a:off x="6591917" y="4479798"/>
            <a:ext cx="665018" cy="374073"/>
          </a:xfrm>
          <a:prstGeom prst="rect">
            <a:avLst/>
          </a:prstGeom>
          <a:noFill/>
        </p:spPr>
        <p:txBody>
          <a:bodyPr wrap="square" rtlCol="0">
            <a:spAutoFit/>
          </a:bodyPr>
          <a:lstStyle/>
          <a:p>
            <a:r>
              <a:rPr lang="en-GB" dirty="0"/>
              <a:t>5</a:t>
            </a:r>
          </a:p>
        </p:txBody>
      </p:sp>
      <p:sp>
        <p:nvSpPr>
          <p:cNvPr id="35" name="TextBox 34">
            <a:extLst>
              <a:ext uri="{FF2B5EF4-FFF2-40B4-BE49-F238E27FC236}">
                <a16:creationId xmlns:a16="http://schemas.microsoft.com/office/drawing/2014/main" id="{8D3DB22A-61A5-4043-CCA1-734FFA001B30}"/>
              </a:ext>
            </a:extLst>
          </p:cNvPr>
          <p:cNvSpPr txBox="1"/>
          <p:nvPr/>
        </p:nvSpPr>
        <p:spPr>
          <a:xfrm>
            <a:off x="6536672" y="3026550"/>
            <a:ext cx="438869" cy="369332"/>
          </a:xfrm>
          <a:prstGeom prst="rect">
            <a:avLst/>
          </a:prstGeom>
          <a:noFill/>
        </p:spPr>
        <p:txBody>
          <a:bodyPr wrap="square" rtlCol="0">
            <a:spAutoFit/>
          </a:bodyPr>
          <a:lstStyle/>
          <a:p>
            <a:r>
              <a:rPr lang="en-GB" dirty="0"/>
              <a:t>26</a:t>
            </a:r>
          </a:p>
        </p:txBody>
      </p:sp>
      <p:sp>
        <p:nvSpPr>
          <p:cNvPr id="36" name="TextBox 35">
            <a:extLst>
              <a:ext uri="{FF2B5EF4-FFF2-40B4-BE49-F238E27FC236}">
                <a16:creationId xmlns:a16="http://schemas.microsoft.com/office/drawing/2014/main" id="{76FF8DA6-DF2E-B00D-F12A-8885A217D4C8}"/>
              </a:ext>
            </a:extLst>
          </p:cNvPr>
          <p:cNvSpPr txBox="1"/>
          <p:nvPr/>
        </p:nvSpPr>
        <p:spPr>
          <a:xfrm>
            <a:off x="11592990" y="1946891"/>
            <a:ext cx="665018" cy="374073"/>
          </a:xfrm>
          <a:prstGeom prst="rect">
            <a:avLst/>
          </a:prstGeom>
          <a:noFill/>
        </p:spPr>
        <p:txBody>
          <a:bodyPr wrap="square" rtlCol="0">
            <a:spAutoFit/>
          </a:bodyPr>
          <a:lstStyle/>
          <a:p>
            <a:r>
              <a:rPr lang="en-GB" dirty="0"/>
              <a:t>0.37</a:t>
            </a:r>
          </a:p>
        </p:txBody>
      </p:sp>
      <p:sp>
        <p:nvSpPr>
          <p:cNvPr id="37" name="TextBox 36">
            <a:extLst>
              <a:ext uri="{FF2B5EF4-FFF2-40B4-BE49-F238E27FC236}">
                <a16:creationId xmlns:a16="http://schemas.microsoft.com/office/drawing/2014/main" id="{AE9F5A2B-41A5-AE7B-1F51-766C7616C81C}"/>
              </a:ext>
            </a:extLst>
          </p:cNvPr>
          <p:cNvSpPr txBox="1"/>
          <p:nvPr/>
        </p:nvSpPr>
        <p:spPr>
          <a:xfrm>
            <a:off x="2269072" y="1614207"/>
            <a:ext cx="2012372" cy="369332"/>
          </a:xfrm>
          <a:prstGeom prst="rect">
            <a:avLst/>
          </a:prstGeom>
          <a:noFill/>
        </p:spPr>
        <p:txBody>
          <a:bodyPr wrap="square" rtlCol="0">
            <a:spAutoFit/>
          </a:bodyPr>
          <a:lstStyle/>
          <a:p>
            <a:r>
              <a:rPr lang="en-GB" dirty="0"/>
              <a:t>Phantom Data</a:t>
            </a:r>
          </a:p>
        </p:txBody>
      </p:sp>
      <p:sp>
        <p:nvSpPr>
          <p:cNvPr id="38" name="TextBox 37">
            <a:extLst>
              <a:ext uri="{FF2B5EF4-FFF2-40B4-BE49-F238E27FC236}">
                <a16:creationId xmlns:a16="http://schemas.microsoft.com/office/drawing/2014/main" id="{D699AA6F-ED43-737F-7E7D-403FD3585205}"/>
              </a:ext>
            </a:extLst>
          </p:cNvPr>
          <p:cNvSpPr txBox="1"/>
          <p:nvPr/>
        </p:nvSpPr>
        <p:spPr>
          <a:xfrm>
            <a:off x="8285401" y="1614207"/>
            <a:ext cx="2012372" cy="369332"/>
          </a:xfrm>
          <a:prstGeom prst="rect">
            <a:avLst/>
          </a:prstGeom>
          <a:noFill/>
        </p:spPr>
        <p:txBody>
          <a:bodyPr wrap="square" rtlCol="0">
            <a:spAutoFit/>
          </a:bodyPr>
          <a:lstStyle/>
          <a:p>
            <a:r>
              <a:rPr lang="en-GB" dirty="0"/>
              <a:t>Demodulated Data</a:t>
            </a:r>
          </a:p>
        </p:txBody>
      </p:sp>
      <p:sp>
        <p:nvSpPr>
          <p:cNvPr id="39" name="TextBox 38">
            <a:extLst>
              <a:ext uri="{FF2B5EF4-FFF2-40B4-BE49-F238E27FC236}">
                <a16:creationId xmlns:a16="http://schemas.microsoft.com/office/drawing/2014/main" id="{F7496C29-5FD3-2262-670A-04CF751FE9C5}"/>
              </a:ext>
            </a:extLst>
          </p:cNvPr>
          <p:cNvSpPr txBox="1"/>
          <p:nvPr/>
        </p:nvSpPr>
        <p:spPr>
          <a:xfrm>
            <a:off x="5369589" y="1058220"/>
            <a:ext cx="1051560" cy="369332"/>
          </a:xfrm>
          <a:prstGeom prst="rect">
            <a:avLst/>
          </a:prstGeom>
          <a:noFill/>
        </p:spPr>
        <p:txBody>
          <a:bodyPr wrap="square" rtlCol="0">
            <a:spAutoFit/>
          </a:bodyPr>
          <a:lstStyle/>
          <a:p>
            <a:r>
              <a:rPr lang="en-GB" dirty="0"/>
              <a:t>PRF = 80 </a:t>
            </a:r>
          </a:p>
        </p:txBody>
      </p:sp>
      <p:sp>
        <p:nvSpPr>
          <p:cNvPr id="46" name="TextBox 45">
            <a:extLst>
              <a:ext uri="{FF2B5EF4-FFF2-40B4-BE49-F238E27FC236}">
                <a16:creationId xmlns:a16="http://schemas.microsoft.com/office/drawing/2014/main" id="{1AB9A1AA-5980-29C9-75A2-A424BE7D2653}"/>
              </a:ext>
            </a:extLst>
          </p:cNvPr>
          <p:cNvSpPr txBox="1"/>
          <p:nvPr/>
        </p:nvSpPr>
        <p:spPr>
          <a:xfrm>
            <a:off x="6820184" y="1907057"/>
            <a:ext cx="665018" cy="374073"/>
          </a:xfrm>
          <a:prstGeom prst="rect">
            <a:avLst/>
          </a:prstGeom>
          <a:noFill/>
        </p:spPr>
        <p:txBody>
          <a:bodyPr wrap="square" rtlCol="0">
            <a:spAutoFit/>
          </a:bodyPr>
          <a:lstStyle/>
          <a:p>
            <a:r>
              <a:rPr lang="en-GB" dirty="0"/>
              <a:t>40</a:t>
            </a:r>
          </a:p>
        </p:txBody>
      </p:sp>
    </p:spTree>
    <p:extLst>
      <p:ext uri="{BB962C8B-B14F-4D97-AF65-F5344CB8AC3E}">
        <p14:creationId xmlns:p14="http://schemas.microsoft.com/office/powerpoint/2010/main" val="423696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graph of a graph&#10;&#10;Description automatically generated">
            <a:extLst>
              <a:ext uri="{FF2B5EF4-FFF2-40B4-BE49-F238E27FC236}">
                <a16:creationId xmlns:a16="http://schemas.microsoft.com/office/drawing/2014/main" id="{B5232DB2-3688-FFC4-DD40-01A8881F8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797" y="1577188"/>
            <a:ext cx="4202674" cy="4202674"/>
          </a:xfrm>
          <a:prstGeom prst="rect">
            <a:avLst/>
          </a:prstGeom>
        </p:spPr>
      </p:pic>
      <p:sp>
        <p:nvSpPr>
          <p:cNvPr id="4" name="Title 1">
            <a:extLst>
              <a:ext uri="{FF2B5EF4-FFF2-40B4-BE49-F238E27FC236}">
                <a16:creationId xmlns:a16="http://schemas.microsoft.com/office/drawing/2014/main" id="{FB33B406-3D4C-EA2D-F81D-437ABCFA30A3}"/>
              </a:ext>
            </a:extLst>
          </p:cNvPr>
          <p:cNvSpPr txBox="1">
            <a:spLocks/>
          </p:cNvSpPr>
          <p:nvPr/>
        </p:nvSpPr>
        <p:spPr>
          <a:xfrm>
            <a:off x="876053" y="72274"/>
            <a:ext cx="10515600" cy="7965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Demodulation of phantom data (e105 t2 f10). </a:t>
            </a:r>
          </a:p>
        </p:txBody>
      </p:sp>
      <p:sp>
        <p:nvSpPr>
          <p:cNvPr id="9" name="TextBox 8">
            <a:extLst>
              <a:ext uri="{FF2B5EF4-FFF2-40B4-BE49-F238E27FC236}">
                <a16:creationId xmlns:a16="http://schemas.microsoft.com/office/drawing/2014/main" id="{64A01F1D-FD37-7875-F8E2-29B371AD0EBD}"/>
              </a:ext>
            </a:extLst>
          </p:cNvPr>
          <p:cNvSpPr txBox="1"/>
          <p:nvPr/>
        </p:nvSpPr>
        <p:spPr>
          <a:xfrm>
            <a:off x="8390043" y="5915700"/>
            <a:ext cx="1886488" cy="369332"/>
          </a:xfrm>
          <a:prstGeom prst="rect">
            <a:avLst/>
          </a:prstGeom>
          <a:noFill/>
        </p:spPr>
        <p:txBody>
          <a:bodyPr wrap="square" rtlCol="0">
            <a:spAutoFit/>
          </a:bodyPr>
          <a:lstStyle/>
          <a:p>
            <a:r>
              <a:rPr lang="en-GB" dirty="0"/>
              <a:t>Frequency (Hz)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43ED7E-FD98-41B8-17C5-439EC7BA04EE}"/>
                  </a:ext>
                </a:extLst>
              </p:cNvPr>
              <p:cNvSpPr txBox="1"/>
              <p:nvPr/>
            </p:nvSpPr>
            <p:spPr>
              <a:xfrm rot="16200000">
                <a:off x="6125902" y="3384321"/>
                <a:ext cx="910811" cy="369332"/>
              </a:xfrm>
              <a:prstGeom prst="rect">
                <a:avLst/>
              </a:prstGeom>
              <a:noFill/>
            </p:spPr>
            <p:txBody>
              <a:bodyPr wrap="square" rtlCol="0">
                <a:spAutoFit/>
              </a:bodyPr>
              <a:lstStyle/>
              <a:p>
                <a:r>
                  <a:rPr lang="en-GB" dirty="0"/>
                  <a:t>V (</a:t>
                </a:r>
                <a14:m>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𝑉</m:t>
                    </m:r>
                  </m:oMath>
                </a14:m>
                <a:r>
                  <a:rPr lang="en-GB" dirty="0"/>
                  <a:t>)</a:t>
                </a:r>
              </a:p>
            </p:txBody>
          </p:sp>
        </mc:Choice>
        <mc:Fallback xmlns="">
          <p:sp>
            <p:nvSpPr>
              <p:cNvPr id="10" name="TextBox 9">
                <a:extLst>
                  <a:ext uri="{FF2B5EF4-FFF2-40B4-BE49-F238E27FC236}">
                    <a16:creationId xmlns:a16="http://schemas.microsoft.com/office/drawing/2014/main" id="{BF43ED7E-FD98-41B8-17C5-439EC7BA04EE}"/>
                  </a:ext>
                </a:extLst>
              </p:cNvPr>
              <p:cNvSpPr txBox="1">
                <a:spLocks noRot="1" noChangeAspect="1" noMove="1" noResize="1" noEditPoints="1" noAdjustHandles="1" noChangeArrowheads="1" noChangeShapeType="1" noTextEdit="1"/>
              </p:cNvSpPr>
              <p:nvPr/>
            </p:nvSpPr>
            <p:spPr>
              <a:xfrm rot="16200000">
                <a:off x="6125902" y="3384321"/>
                <a:ext cx="910811" cy="369332"/>
              </a:xfrm>
              <a:prstGeom prst="rect">
                <a:avLst/>
              </a:prstGeom>
              <a:blipFill>
                <a:blip r:embed="rId3"/>
                <a:stretch>
                  <a:fillRect l="-8197" r="-24590" b="-60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AF50DD-0A91-A165-165C-BB991A90FBC2}"/>
                  </a:ext>
                </a:extLst>
              </p:cNvPr>
              <p:cNvSpPr txBox="1"/>
              <p:nvPr/>
            </p:nvSpPr>
            <p:spPr>
              <a:xfrm rot="16200000">
                <a:off x="656934" y="3384321"/>
                <a:ext cx="910811" cy="369332"/>
              </a:xfrm>
              <a:prstGeom prst="rect">
                <a:avLst/>
              </a:prstGeom>
              <a:noFill/>
            </p:spPr>
            <p:txBody>
              <a:bodyPr wrap="square" rtlCol="0">
                <a:spAutoFit/>
              </a:bodyPr>
              <a:lstStyle/>
              <a:p>
                <a:r>
                  <a:rPr lang="en-GB" dirty="0"/>
                  <a:t>V (</a:t>
                </a:r>
                <a14:m>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𝑉</m:t>
                    </m:r>
                  </m:oMath>
                </a14:m>
                <a:r>
                  <a:rPr lang="en-GB" dirty="0"/>
                  <a:t>)</a:t>
                </a:r>
              </a:p>
            </p:txBody>
          </p:sp>
        </mc:Choice>
        <mc:Fallback xmlns="">
          <p:sp>
            <p:nvSpPr>
              <p:cNvPr id="11" name="TextBox 10">
                <a:extLst>
                  <a:ext uri="{FF2B5EF4-FFF2-40B4-BE49-F238E27FC236}">
                    <a16:creationId xmlns:a16="http://schemas.microsoft.com/office/drawing/2014/main" id="{E9AF50DD-0A91-A165-165C-BB991A90FBC2}"/>
                  </a:ext>
                </a:extLst>
              </p:cNvPr>
              <p:cNvSpPr txBox="1">
                <a:spLocks noRot="1" noChangeAspect="1" noMove="1" noResize="1" noEditPoints="1" noAdjustHandles="1" noChangeArrowheads="1" noChangeShapeType="1" noTextEdit="1"/>
              </p:cNvSpPr>
              <p:nvPr/>
            </p:nvSpPr>
            <p:spPr>
              <a:xfrm rot="16200000">
                <a:off x="656934" y="3384321"/>
                <a:ext cx="910811" cy="369332"/>
              </a:xfrm>
              <a:prstGeom prst="rect">
                <a:avLst/>
              </a:prstGeom>
              <a:blipFill>
                <a:blip r:embed="rId4"/>
                <a:stretch>
                  <a:fillRect l="-8197" r="-24590" b="-604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1DC25F03-9066-042C-CAA9-8008508876BE}"/>
              </a:ext>
            </a:extLst>
          </p:cNvPr>
          <p:cNvSpPr txBox="1"/>
          <p:nvPr/>
        </p:nvSpPr>
        <p:spPr>
          <a:xfrm>
            <a:off x="2644730" y="1502162"/>
            <a:ext cx="1886488" cy="369332"/>
          </a:xfrm>
          <a:prstGeom prst="rect">
            <a:avLst/>
          </a:prstGeom>
          <a:noFill/>
        </p:spPr>
        <p:txBody>
          <a:bodyPr wrap="square" rtlCol="0">
            <a:spAutoFit/>
          </a:bodyPr>
          <a:lstStyle/>
          <a:p>
            <a:r>
              <a:rPr lang="en-GB" dirty="0"/>
              <a:t>Phantom LFP</a:t>
            </a:r>
          </a:p>
        </p:txBody>
      </p:sp>
      <p:sp>
        <p:nvSpPr>
          <p:cNvPr id="13" name="TextBox 12">
            <a:extLst>
              <a:ext uri="{FF2B5EF4-FFF2-40B4-BE49-F238E27FC236}">
                <a16:creationId xmlns:a16="http://schemas.microsoft.com/office/drawing/2014/main" id="{F7D06CC3-8177-66E9-F249-20E260E4C797}"/>
              </a:ext>
            </a:extLst>
          </p:cNvPr>
          <p:cNvSpPr txBox="1"/>
          <p:nvPr/>
        </p:nvSpPr>
        <p:spPr>
          <a:xfrm>
            <a:off x="2846208" y="5785546"/>
            <a:ext cx="1886488" cy="369332"/>
          </a:xfrm>
          <a:prstGeom prst="rect">
            <a:avLst/>
          </a:prstGeom>
          <a:noFill/>
        </p:spPr>
        <p:txBody>
          <a:bodyPr wrap="square" rtlCol="0">
            <a:spAutoFit/>
          </a:bodyPr>
          <a:lstStyle/>
          <a:p>
            <a:r>
              <a:rPr lang="en-GB" dirty="0"/>
              <a:t>Frequency (Hz)</a:t>
            </a:r>
          </a:p>
        </p:txBody>
      </p:sp>
      <p:sp>
        <p:nvSpPr>
          <p:cNvPr id="14" name="TextBox 13">
            <a:extLst>
              <a:ext uri="{FF2B5EF4-FFF2-40B4-BE49-F238E27FC236}">
                <a16:creationId xmlns:a16="http://schemas.microsoft.com/office/drawing/2014/main" id="{11C3F65E-DD63-80C3-E24F-091FEC8BF25F}"/>
              </a:ext>
            </a:extLst>
          </p:cNvPr>
          <p:cNvSpPr txBox="1"/>
          <p:nvPr/>
        </p:nvSpPr>
        <p:spPr>
          <a:xfrm>
            <a:off x="8162404" y="1392522"/>
            <a:ext cx="2341766" cy="369332"/>
          </a:xfrm>
          <a:prstGeom prst="rect">
            <a:avLst/>
          </a:prstGeom>
          <a:noFill/>
        </p:spPr>
        <p:txBody>
          <a:bodyPr wrap="square" rtlCol="0">
            <a:spAutoFit/>
          </a:bodyPr>
          <a:lstStyle/>
          <a:p>
            <a:r>
              <a:rPr lang="en-GB" dirty="0"/>
              <a:t>Demodulated Result</a:t>
            </a:r>
          </a:p>
        </p:txBody>
      </p:sp>
      <p:sp>
        <p:nvSpPr>
          <p:cNvPr id="15" name="TextBox 14">
            <a:extLst>
              <a:ext uri="{FF2B5EF4-FFF2-40B4-BE49-F238E27FC236}">
                <a16:creationId xmlns:a16="http://schemas.microsoft.com/office/drawing/2014/main" id="{B7228917-40A3-C890-F280-15049D7C9FA0}"/>
              </a:ext>
            </a:extLst>
          </p:cNvPr>
          <p:cNvSpPr txBox="1"/>
          <p:nvPr/>
        </p:nvSpPr>
        <p:spPr>
          <a:xfrm>
            <a:off x="5225758" y="903894"/>
            <a:ext cx="1369352" cy="369332"/>
          </a:xfrm>
          <a:prstGeom prst="rect">
            <a:avLst/>
          </a:prstGeom>
          <a:noFill/>
        </p:spPr>
        <p:txBody>
          <a:bodyPr wrap="square" rtlCol="0">
            <a:spAutoFit/>
          </a:bodyPr>
          <a:lstStyle/>
          <a:p>
            <a:r>
              <a:rPr lang="en-GB" dirty="0"/>
              <a:t>PRF = 80</a:t>
            </a:r>
          </a:p>
        </p:txBody>
      </p:sp>
      <p:pic>
        <p:nvPicPr>
          <p:cNvPr id="19" name="Picture 18" descr="A graph of a number&#10;&#10;Description automatically generated">
            <a:extLst>
              <a:ext uri="{FF2B5EF4-FFF2-40B4-BE49-F238E27FC236}">
                <a16:creationId xmlns:a16="http://schemas.microsoft.com/office/drawing/2014/main" id="{B5DDA1C9-6185-0EBC-6D2C-40C209C17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7005" y="1871494"/>
            <a:ext cx="3882168" cy="3882168"/>
          </a:xfrm>
          <a:prstGeom prst="rect">
            <a:avLst/>
          </a:prstGeom>
        </p:spPr>
      </p:pic>
    </p:spTree>
    <p:extLst>
      <p:ext uri="{BB962C8B-B14F-4D97-AF65-F5344CB8AC3E}">
        <p14:creationId xmlns:p14="http://schemas.microsoft.com/office/powerpoint/2010/main" val="3033636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50793</TotalTime>
  <Words>556</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Acoustoelectric Spatial Maps and artefact tests for neural decoding</vt:lpstr>
      <vt:lpstr>PRF 1020 spatial test, showing the PRF signal follows the pressure focus. (e109t1)</vt:lpstr>
      <vt:lpstr>E107 (t3) preamplifier artefact test. </vt:lpstr>
      <vt:lpstr>Neural Decoding Correlation Test: E105 t3/t4 US ON vs US OFF artefact test</vt:lpstr>
      <vt:lpstr>PowerPoint Presentation</vt:lpstr>
      <vt:lpstr>Beautified kgamma demodulation plots and algorithm diagram</vt:lpstr>
      <vt:lpstr>PowerPoint Presentation</vt:lpstr>
      <vt:lpstr>Demodulation of phantom data (e105 t2 f10).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1611</cp:revision>
  <dcterms:created xsi:type="dcterms:W3CDTF">2023-06-26T13:15:12Z</dcterms:created>
  <dcterms:modified xsi:type="dcterms:W3CDTF">2023-10-09T21:07:05Z</dcterms:modified>
</cp:coreProperties>
</file>