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968" y="2152668"/>
            <a:ext cx="6960064" cy="1103293"/>
          </a:xfrm>
        </p:spPr>
        <p:txBody>
          <a:bodyPr>
            <a:noAutofit/>
          </a:bodyPr>
          <a:lstStyle/>
          <a:p>
            <a:r>
              <a:rPr lang="en-GB" sz="3600" dirty="0"/>
              <a:t>RF TI with an antenna and air gap. </a:t>
            </a:r>
            <a:br>
              <a:rPr lang="en-GB" sz="3600" dirty="0"/>
            </a:br>
            <a:r>
              <a:rPr lang="en-GB" sz="3600" dirty="0"/>
              <a:t>(completely non-invasive)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20.09.2023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F082-5F3D-07F9-3E80-DC34F1C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0"/>
            <a:ext cx="10515600" cy="1325563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4Hz (file 9 )</a:t>
            </a:r>
          </a:p>
        </p:txBody>
      </p:sp>
      <p:pic>
        <p:nvPicPr>
          <p:cNvPr id="5" name="Picture 4" descr="A red and black sound waves&#10;&#10;Description automatically generated">
            <a:extLst>
              <a:ext uri="{FF2B5EF4-FFF2-40B4-BE49-F238E27FC236}">
                <a16:creationId xmlns:a16="http://schemas.microsoft.com/office/drawing/2014/main" id="{F66D4273-4C25-87DD-A1BE-F8172E09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1" y="11429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2A6E-B134-F550-3B96-AB445D88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2Hz (file 10 )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99947656-DABF-E70E-0A27-1D30CF8C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1" y="118426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0BD3-B262-9DBE-A874-7FAD3F3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>
            <a:normAutofit/>
          </a:bodyPr>
          <a:lstStyle/>
          <a:p>
            <a:r>
              <a:rPr lang="en-GB" sz="3200" dirty="0"/>
              <a:t>Mouse  </a:t>
            </a:r>
            <a:br>
              <a:rPr lang="en-GB" sz="2400" dirty="0"/>
            </a:br>
            <a:r>
              <a:rPr lang="en-GB" sz="2200" dirty="0"/>
              <a:t>Run rf_ti.py and ae_rf_transmitter_transfer_function.py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96B9-7A2E-8EC0-42D4-2C6E5999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682044"/>
            <a:ext cx="11356623" cy="481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 Run at </a:t>
            </a:r>
            <a:r>
              <a:rPr lang="en-GB" sz="1800" dirty="0" err="1"/>
              <a:t>df</a:t>
            </a:r>
            <a:r>
              <a:rPr lang="en-GB" sz="1800" dirty="0"/>
              <a:t>    = 1,2,3,4,5,10,40,100, </a:t>
            </a:r>
            <a:r>
              <a:rPr lang="en-GB" sz="1800" dirty="0" err="1"/>
              <a:t>vout</a:t>
            </a:r>
            <a:r>
              <a:rPr lang="en-GB" sz="1800" dirty="0"/>
              <a:t> = 10V. </a:t>
            </a:r>
          </a:p>
          <a:p>
            <a:pPr marL="0" indent="0">
              <a:buNone/>
            </a:pPr>
            <a:r>
              <a:rPr lang="en-GB" sz="1800" dirty="0"/>
              <a:t>- What is the ratio between the mix f and the applied f in the mouse? – the ratio appear to change over time, increasing as the mouse came out of k. </a:t>
            </a:r>
          </a:p>
          <a:p>
            <a:pPr marL="0" indent="0">
              <a:buNone/>
            </a:pPr>
            <a:r>
              <a:rPr lang="en-GB" sz="1800" dirty="0"/>
              <a:t>- transmission spectrum in the mouse? – I didn’t attempt. </a:t>
            </a:r>
          </a:p>
          <a:p>
            <a:pPr marL="0" indent="0">
              <a:buNone/>
            </a:pPr>
            <a:r>
              <a:rPr lang="en-GB" sz="1800" dirty="0"/>
              <a:t>- I think my amplitudes were too low to evoke spikes. </a:t>
            </a:r>
          </a:p>
          <a:p>
            <a:pPr marL="0" indent="0">
              <a:buNone/>
            </a:pPr>
            <a:r>
              <a:rPr lang="en-GB" sz="1800" dirty="0"/>
              <a:t>TODO: make a spike timing diagram. - - </a:t>
            </a:r>
            <a:r>
              <a:rPr lang="en-GB" sz="1800" dirty="0" err="1"/>
              <a:t>Analyze</a:t>
            </a:r>
            <a:r>
              <a:rPr lang="en-GB" sz="1800" dirty="0"/>
              <a:t> frequency/amplitude trends.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 future, consider using a higher carrier frequency - I may need to decouple my transmit frequency from record frequency to do this. i.e. 5MHz carrier would be better than 1MHz in terms of energy transmitted. </a:t>
            </a:r>
          </a:p>
          <a:p>
            <a:pPr marL="0" indent="0">
              <a:buNone/>
            </a:pPr>
            <a:r>
              <a:rPr lang="en-GB" sz="1800" dirty="0"/>
              <a:t>My antenna only goes up to 2MHz. So try 2MHz.  </a:t>
            </a:r>
          </a:p>
        </p:txBody>
      </p:sp>
    </p:spTree>
    <p:extLst>
      <p:ext uri="{BB962C8B-B14F-4D97-AF65-F5344CB8AC3E}">
        <p14:creationId xmlns:p14="http://schemas.microsoft.com/office/powerpoint/2010/main" val="385478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30D-07A2-D28D-EA82-04505970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Mouse: </a:t>
            </a:r>
            <a:r>
              <a:rPr lang="en-GB" dirty="0" err="1"/>
              <a:t>Df</a:t>
            </a:r>
            <a:r>
              <a:rPr lang="en-GB" dirty="0"/>
              <a:t> = 3Hz </a:t>
            </a:r>
            <a:r>
              <a:rPr lang="en-GB" sz="1800" dirty="0"/>
              <a:t>(e112_RF_antenna t2 mouse)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E5F0874-39A3-FEA1-7EC6-C7F52957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4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E7A29-80B0-3043-18FA-10147A2E7802}"/>
              </a:ext>
            </a:extLst>
          </p:cNvPr>
          <p:cNvSpPr txBox="1"/>
          <p:nvPr/>
        </p:nvSpPr>
        <p:spPr>
          <a:xfrm>
            <a:off x="7720583" y="1690688"/>
            <a:ext cx="421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massive difference between the start and end of the ketamine.  Entrainment happens far more easily when ketamine is low. </a:t>
            </a:r>
          </a:p>
          <a:p>
            <a:endParaRPr lang="en-GB" dirty="0"/>
          </a:p>
          <a:p>
            <a:r>
              <a:rPr lang="en-GB" dirty="0"/>
              <a:t>Did I change the position? I did a bit… </a:t>
            </a:r>
          </a:p>
          <a:p>
            <a:endParaRPr lang="en-GB" dirty="0"/>
          </a:p>
          <a:p>
            <a:r>
              <a:rPr lang="en-GB" dirty="0"/>
              <a:t>Maybe I should try Isoflurane again?</a:t>
            </a:r>
          </a:p>
        </p:txBody>
      </p:sp>
    </p:spTree>
    <p:extLst>
      <p:ext uri="{BB962C8B-B14F-4D97-AF65-F5344CB8AC3E}">
        <p14:creationId xmlns:p14="http://schemas.microsoft.com/office/powerpoint/2010/main" val="37725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3C4-3CF2-3280-333E-C7D0A70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 </a:t>
            </a:r>
            <a:r>
              <a:rPr lang="en-GB" dirty="0" err="1"/>
              <a:t>Df</a:t>
            </a:r>
            <a:r>
              <a:rPr lang="en-GB" dirty="0"/>
              <a:t> = 5Hz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7C14F2E-CD6A-2BDE-FDA4-CDF835D6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86" y="1328808"/>
            <a:ext cx="8412489" cy="5047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10116-F253-E6BC-876A-7C3DFB85AF17}"/>
              </a:ext>
            </a:extLst>
          </p:cNvPr>
          <p:cNvSpPr txBox="1"/>
          <p:nvPr/>
        </p:nvSpPr>
        <p:spPr>
          <a:xfrm>
            <a:off x="8324603" y="1690688"/>
            <a:ext cx="386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Entrainment occurs more easily when k is wearing off. Amplitude is near non-existent when k is newly administered. </a:t>
            </a:r>
          </a:p>
        </p:txBody>
      </p:sp>
    </p:spTree>
    <p:extLst>
      <p:ext uri="{BB962C8B-B14F-4D97-AF65-F5344CB8AC3E}">
        <p14:creationId xmlns:p14="http://schemas.microsoft.com/office/powerpoint/2010/main" val="238543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FD19-680A-801E-E85D-0FB09AF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3"/>
            <a:ext cx="10515600" cy="866267"/>
          </a:xfrm>
        </p:spPr>
        <p:txBody>
          <a:bodyPr/>
          <a:lstStyle/>
          <a:p>
            <a:r>
              <a:rPr lang="en-GB" dirty="0"/>
              <a:t>Carrier 2kHz compared with 1MHz (</a:t>
            </a:r>
            <a:r>
              <a:rPr lang="en-GB" dirty="0" err="1"/>
              <a:t>df</a:t>
            </a:r>
            <a:r>
              <a:rPr lang="en-GB" dirty="0"/>
              <a:t> = 10Hz)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E592974-944C-10C6-9047-136BCE9A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458" r="8335" b="-458"/>
          <a:stretch/>
        </p:blipFill>
        <p:spPr>
          <a:xfrm>
            <a:off x="138545" y="1238359"/>
            <a:ext cx="7303326" cy="518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707D4-3D1C-84D7-789D-16B5364D1C46}"/>
              </a:ext>
            </a:extLst>
          </p:cNvPr>
          <p:cNvSpPr txBox="1"/>
          <p:nvPr/>
        </p:nvSpPr>
        <p:spPr>
          <a:xfrm>
            <a:off x="838200" y="222867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14A03-2687-7B39-4234-BEC6926C3930}"/>
              </a:ext>
            </a:extLst>
          </p:cNvPr>
          <p:cNvSpPr txBox="1"/>
          <p:nvPr/>
        </p:nvSpPr>
        <p:spPr>
          <a:xfrm>
            <a:off x="7528957" y="1397675"/>
            <a:ext cx="4524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10Hz is clear and present when the carrier is 1MHz, and non-existent(below noise floor) at 2kHz.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ratio of the signal 4000 microvolts : 30-200 microvolts pending anaesthesia level.  </a:t>
            </a:r>
          </a:p>
        </p:txBody>
      </p:sp>
    </p:spTree>
    <p:extLst>
      <p:ext uri="{BB962C8B-B14F-4D97-AF65-F5344CB8AC3E}">
        <p14:creationId xmlns:p14="http://schemas.microsoft.com/office/powerpoint/2010/main" val="29900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41F8F1-6764-9F69-FB4A-A807F166A0A5}"/>
              </a:ext>
            </a:extLst>
          </p:cNvPr>
          <p:cNvSpPr txBox="1">
            <a:spLocks/>
          </p:cNvSpPr>
          <p:nvPr/>
        </p:nvSpPr>
        <p:spPr>
          <a:xfrm>
            <a:off x="240031" y="285882"/>
            <a:ext cx="457327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/>
              <a:t>E107 (t3) preamplifier artefact test. </a:t>
            </a:r>
            <a:endParaRPr lang="en-GB" sz="2400" b="1" dirty="0"/>
          </a:p>
        </p:txBody>
      </p:sp>
      <p:pic>
        <p:nvPicPr>
          <p:cNvPr id="13" name="Picture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F9D2A8-1DE5-A38A-94D5-92E52288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84" y="1628772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AEABC-A19A-4DCA-4277-F26B6AD8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4" y="5980111"/>
            <a:ext cx="2693722" cy="732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93D6A-65AC-7094-3158-7C15EA8D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83" y="1419222"/>
            <a:ext cx="3534833" cy="445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0A2AA-C1FE-5584-7630-7A1AB8B2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11" y="1386171"/>
            <a:ext cx="3414432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9EBEE-BFBD-7705-6F03-35BF4163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550" y="2751932"/>
            <a:ext cx="527299" cy="193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DB2EF5-E22B-7FC3-A2B4-E2AEFC9C8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980111"/>
            <a:ext cx="1847849" cy="692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A6750-6FB0-AED2-99A3-4C9054125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577" y="6032233"/>
            <a:ext cx="2000249" cy="6591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7511B4-708A-BEC1-EC5C-BB3BB1BB56FB}"/>
              </a:ext>
            </a:extLst>
          </p:cNvPr>
          <p:cNvSpPr txBox="1"/>
          <p:nvPr/>
        </p:nvSpPr>
        <p:spPr>
          <a:xfrm>
            <a:off x="4927600" y="-11206"/>
            <a:ext cx="726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mixing product frequencies are below the noise floor. The applied signal amplitudes are larger than what we see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vivo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1020Hz@200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70Hz@3</a:t>
            </a:r>
            <a:r>
              <a:rPr lang="en-US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the frequency mixing that we see in our neural decoding experiment does NOT occur in the preamplifier. </a:t>
            </a:r>
          </a:p>
          <a:p>
            <a:endParaRPr lang="en-GB" dirty="0"/>
          </a:p>
        </p:txBody>
      </p:sp>
      <p:pic>
        <p:nvPicPr>
          <p:cNvPr id="21" name="Picture 20" descr="A graph of a graph showing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B57F8AE7-B474-2F29-37C3-FCE7A739A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2" y="1688591"/>
            <a:ext cx="5852172" cy="4389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D0E89-4ADC-A8F3-F72D-07026FD1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826" y="2856441"/>
            <a:ext cx="470446" cy="17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BD7-E92F-3B69-7795-479CB28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21"/>
            <a:ext cx="10515600" cy="964911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Mouse: Is it actually a neural response? </a:t>
            </a:r>
            <a:br>
              <a:rPr lang="en-GB" sz="3200" dirty="0"/>
            </a:br>
            <a:r>
              <a:rPr lang="en-GB" sz="3200" dirty="0"/>
              <a:t>Or am I just generating the </a:t>
            </a:r>
            <a:r>
              <a:rPr lang="en-GB" sz="3200" dirty="0" err="1"/>
              <a:t>df</a:t>
            </a:r>
            <a:r>
              <a:rPr lang="en-GB" sz="3200" dirty="0"/>
              <a:t> </a:t>
            </a:r>
            <a:r>
              <a:rPr lang="en-GB" sz="3200" i="1" dirty="0"/>
              <a:t>in vivo</a:t>
            </a:r>
            <a:r>
              <a:rPr lang="en-GB" sz="3200" dirty="0"/>
              <a:t>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E4D4-97C7-CD2F-EA66-A8D80E46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407021"/>
            <a:ext cx="11179627" cy="1772598"/>
          </a:xfrm>
        </p:spPr>
        <p:txBody>
          <a:bodyPr>
            <a:normAutofit/>
          </a:bodyPr>
          <a:lstStyle/>
          <a:p>
            <a:r>
              <a:rPr lang="en-GB" sz="1800" dirty="0"/>
              <a:t>Frequency vs amplitude in phantom/mouse. </a:t>
            </a:r>
          </a:p>
          <a:p>
            <a:pPr marL="0" indent="0">
              <a:buNone/>
            </a:pPr>
            <a:r>
              <a:rPr lang="en-GB" sz="1800" dirty="0"/>
              <a:t>Note: My neural amplitudes were too low to evoke enough spikes to make a good spike diagram, nor did I obtain behavioural proof. I think I need to get a higher amplitude </a:t>
            </a:r>
            <a:r>
              <a:rPr lang="en-GB" sz="1800" dirty="0" err="1"/>
              <a:t>lfp</a:t>
            </a:r>
            <a:r>
              <a:rPr lang="en-GB" sz="1800" dirty="0"/>
              <a:t> to do that, which means I need to go to a higher carrier so more signal gets </a:t>
            </a:r>
            <a:r>
              <a:rPr lang="en-GB" sz="1800"/>
              <a:t>through into mouse brain. </a:t>
            </a:r>
            <a:endParaRPr lang="en-GB" sz="1800" dirty="0"/>
          </a:p>
        </p:txBody>
      </p:sp>
      <p:pic>
        <p:nvPicPr>
          <p:cNvPr id="5" name="Picture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2129CAD6-6BDD-1DE1-DDB5-C04747F4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3" y="2955176"/>
            <a:ext cx="5361717" cy="3217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2EFAF-FD6A-4D39-98A1-06F2B69EF586}"/>
              </a:ext>
            </a:extLst>
          </p:cNvPr>
          <p:cNvSpPr txBox="1"/>
          <p:nvPr/>
        </p:nvSpPr>
        <p:spPr>
          <a:xfrm rot="16200000">
            <a:off x="-265565" y="4336831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7459E-603F-38F9-87FF-A8FB9F97E693}"/>
              </a:ext>
            </a:extLst>
          </p:cNvPr>
          <p:cNvSpPr txBox="1"/>
          <p:nvPr/>
        </p:nvSpPr>
        <p:spPr>
          <a:xfrm>
            <a:off x="2392814" y="6172206"/>
            <a:ext cx="17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Frequencies(Hz)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47BF-3517-F85F-A4A6-913676EEEB30}"/>
              </a:ext>
            </a:extLst>
          </p:cNvPr>
          <p:cNvSpPr txBox="1"/>
          <p:nvPr/>
        </p:nvSpPr>
        <p:spPr>
          <a:xfrm>
            <a:off x="5954260" y="2780503"/>
            <a:ext cx="588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clear trend that the mouse amplitudes are higher at lower frequencies, 5Hz, 3hz being very high amplitude.  </a:t>
            </a:r>
          </a:p>
          <a:p>
            <a:endParaRPr lang="en-GB" dirty="0"/>
          </a:p>
          <a:p>
            <a:r>
              <a:rPr lang="en-GB" dirty="0"/>
              <a:t>Note: I measure the amplitude by taking the FFT amplitude at the difference frequency. </a:t>
            </a:r>
          </a:p>
        </p:txBody>
      </p:sp>
    </p:spTree>
    <p:extLst>
      <p:ext uri="{BB962C8B-B14F-4D97-AF65-F5344CB8AC3E}">
        <p14:creationId xmlns:p14="http://schemas.microsoft.com/office/powerpoint/2010/main" val="91121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4256-A664-17E7-8B65-23ADC74E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26720"/>
            <a:ext cx="11011316" cy="8372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Moving to a higher frequency </a:t>
            </a:r>
            <a:br>
              <a:rPr lang="en-GB" dirty="0"/>
            </a:br>
            <a:r>
              <a:rPr lang="en-GB" dirty="0"/>
              <a:t>so I can elicit higher amplitude </a:t>
            </a:r>
            <a:r>
              <a:rPr lang="en-GB" dirty="0" err="1"/>
              <a:t>df</a:t>
            </a:r>
            <a:r>
              <a:rPr lang="en-GB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1DEE-0B0D-4809-F3DA-D89C1906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1496441"/>
            <a:ext cx="11497056" cy="4351338"/>
          </a:xfrm>
        </p:spPr>
        <p:txBody>
          <a:bodyPr>
            <a:normAutofit/>
          </a:bodyPr>
          <a:lstStyle/>
          <a:p>
            <a:r>
              <a:rPr lang="en-GB" dirty="0"/>
              <a:t>It is ok to have the generator at a different f to the recording. </a:t>
            </a:r>
          </a:p>
          <a:p>
            <a:r>
              <a:rPr lang="en-GB" dirty="0"/>
              <a:t>It is ok to have each generators at different fs. </a:t>
            </a:r>
          </a:p>
          <a:p>
            <a:r>
              <a:rPr lang="en-GB" dirty="0"/>
              <a:t>1e7,i.e. 10MHz output Fs on gen current is ok. </a:t>
            </a:r>
          </a:p>
          <a:p>
            <a:r>
              <a:rPr lang="en-GB" dirty="0"/>
              <a:t>I can go up to 2MHz carrier f, with a 10MHz sample rate. i.e. 5 samples per period. </a:t>
            </a:r>
          </a:p>
          <a:p>
            <a:r>
              <a:rPr lang="en-GB" dirty="0"/>
              <a:t>Optionally, I can buy a different antenna that goes to 4MHz.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38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299-2518-F7B7-944B-7F07523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Tests to do.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45D7-1A00-7D22-DEEE-EC6769C9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044"/>
          </a:xfrm>
        </p:spPr>
        <p:txBody>
          <a:bodyPr/>
          <a:lstStyle/>
          <a:p>
            <a:r>
              <a:rPr lang="en-US" dirty="0"/>
              <a:t>Direct 5Hz instead of 2kHz.</a:t>
            </a:r>
          </a:p>
          <a:p>
            <a:r>
              <a:rPr lang="en-US" dirty="0"/>
              <a:t>Use a pulse stimulation, to show that evoked field follows at delay. </a:t>
            </a:r>
          </a:p>
          <a:p>
            <a:r>
              <a:rPr lang="en-US" dirty="0"/>
              <a:t>Look at time separation of the evoked signal and the applied signal.</a:t>
            </a:r>
          </a:p>
          <a:p>
            <a:r>
              <a:rPr lang="en-GB" dirty="0"/>
              <a:t>do phantom amplitude experiment at 2MHz carrier, Fs = 10MHz. Is the amount that gets through larger than at 1MHz? By how much? </a:t>
            </a:r>
          </a:p>
          <a:p>
            <a:r>
              <a:rPr lang="en-GB" dirty="0"/>
              <a:t>Can I obtain spiking information. </a:t>
            </a:r>
          </a:p>
          <a:p>
            <a:r>
              <a:rPr lang="en-US" dirty="0"/>
              <a:t>Does the antenna really make an amplitude difference compared to direct application of fields?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FF8D-A4A4-7A23-59FF-B9600A7A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73"/>
            <a:ext cx="10515600" cy="1325563"/>
          </a:xfrm>
        </p:spPr>
        <p:txBody>
          <a:bodyPr/>
          <a:lstStyle/>
          <a:p>
            <a:r>
              <a:rPr lang="en-GB" dirty="0"/>
              <a:t>RF TI may work. Here is 5Hz </a:t>
            </a:r>
            <a:r>
              <a:rPr lang="en-GB" dirty="0" err="1"/>
              <a:t>df</a:t>
            </a:r>
            <a:r>
              <a:rPr lang="en-GB" dirty="0"/>
              <a:t>. </a:t>
            </a:r>
          </a:p>
        </p:txBody>
      </p:sp>
      <p:pic>
        <p:nvPicPr>
          <p:cNvPr id="5" name="Content Placeholder 4" descr="A machine with a red circle&#10;&#10;Description automatically generated">
            <a:extLst>
              <a:ext uri="{FF2B5EF4-FFF2-40B4-BE49-F238E27FC236}">
                <a16:creationId xmlns:a16="http://schemas.microsoft.com/office/drawing/2014/main" id="{CEBAFE51-D164-2288-A6A3-D5297418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3" y="1866568"/>
            <a:ext cx="327030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3556B-1D15-A502-C851-1D9200AE1839}"/>
              </a:ext>
            </a:extLst>
          </p:cNvPr>
          <p:cNvSpPr txBox="1"/>
          <p:nvPr/>
        </p:nvSpPr>
        <p:spPr>
          <a:xfrm rot="16200000">
            <a:off x="4462913" y="4874445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7BFB2-177F-055A-1862-236D6A3A043D}"/>
              </a:ext>
            </a:extLst>
          </p:cNvPr>
          <p:cNvSpPr txBox="1"/>
          <p:nvPr/>
        </p:nvSpPr>
        <p:spPr>
          <a:xfrm>
            <a:off x="7802741" y="6048480"/>
            <a:ext cx="10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AAB96-D781-2BB0-6EDB-95371645DF96}"/>
              </a:ext>
            </a:extLst>
          </p:cNvPr>
          <p:cNvSpPr txBox="1"/>
          <p:nvPr/>
        </p:nvSpPr>
        <p:spPr>
          <a:xfrm rot="16200000">
            <a:off x="4783811" y="3325679"/>
            <a:ext cx="7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A8751-FFC2-68B1-38C3-67AFE13913FF}"/>
              </a:ext>
            </a:extLst>
          </p:cNvPr>
          <p:cNvSpPr txBox="1"/>
          <p:nvPr/>
        </p:nvSpPr>
        <p:spPr>
          <a:xfrm>
            <a:off x="4570709" y="1942326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= 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74B5-97EC-8AA1-F508-78F4BE2BB4D3}"/>
              </a:ext>
            </a:extLst>
          </p:cNvPr>
          <p:cNvSpPr txBox="1"/>
          <p:nvPr/>
        </p:nvSpPr>
        <p:spPr>
          <a:xfrm>
            <a:off x="4599411" y="2255029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Preamp filter at 1k low pass. 6dB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B544B-C67E-6C1D-6F27-FCAABFB8AEF9}"/>
              </a:ext>
            </a:extLst>
          </p:cNvPr>
          <p:cNvSpPr txBox="1"/>
          <p:nvPr/>
        </p:nvSpPr>
        <p:spPr>
          <a:xfrm>
            <a:off x="6408374" y="1949303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Vout</a:t>
            </a:r>
            <a:r>
              <a:rPr lang="en-GB" dirty="0"/>
              <a:t> = 10V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7D41-D887-94E4-0E29-540AB05382D0}"/>
              </a:ext>
            </a:extLst>
          </p:cNvPr>
          <p:cNvSpPr txBox="1"/>
          <p:nvPr/>
        </p:nvSpPr>
        <p:spPr>
          <a:xfrm>
            <a:off x="8409736" y="1438714"/>
            <a:ext cx="2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 = 1MHz</a:t>
            </a:r>
          </a:p>
          <a:p>
            <a:r>
              <a:rPr lang="en-GB" dirty="0"/>
              <a:t>F2 = 1MHZ + 10Hz</a:t>
            </a:r>
          </a:p>
        </p:txBody>
      </p:sp>
      <p:pic>
        <p:nvPicPr>
          <p:cNvPr id="16" name="Picture 15" descr="A red and black sound waves&#10;&#10;Description automatically generated">
            <a:extLst>
              <a:ext uri="{FF2B5EF4-FFF2-40B4-BE49-F238E27FC236}">
                <a16:creationId xmlns:a16="http://schemas.microsoft.com/office/drawing/2014/main" id="{13CBD747-30A9-3E97-2AD9-1D0D110D7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5" y="2563296"/>
            <a:ext cx="5872250" cy="3523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1F2C69-397A-2B3D-FB6D-9A5F09FD855E}"/>
              </a:ext>
            </a:extLst>
          </p:cNvPr>
          <p:cNvSpPr txBox="1"/>
          <p:nvPr/>
        </p:nvSpPr>
        <p:spPr>
          <a:xfrm>
            <a:off x="8409736" y="2208646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Location, v close to gel.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87A93-5C7D-7D68-E967-F4639B13B0BF}"/>
              </a:ext>
            </a:extLst>
          </p:cNvPr>
          <p:cNvSpPr txBox="1"/>
          <p:nvPr/>
        </p:nvSpPr>
        <p:spPr>
          <a:xfrm>
            <a:off x="10165972" y="3053804"/>
            <a:ext cx="17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9541A-0481-2F36-3AF0-5A58ABF79A21}"/>
              </a:ext>
            </a:extLst>
          </p:cNvPr>
          <p:cNvSpPr txBox="1"/>
          <p:nvPr/>
        </p:nvSpPr>
        <p:spPr>
          <a:xfrm>
            <a:off x="10070132" y="4396329"/>
            <a:ext cx="22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Measurement signal</a:t>
            </a:r>
          </a:p>
        </p:txBody>
      </p:sp>
    </p:spTree>
    <p:extLst>
      <p:ext uri="{BB962C8B-B14F-4D97-AF65-F5344CB8AC3E}">
        <p14:creationId xmlns:p14="http://schemas.microsoft.com/office/powerpoint/2010/main" val="1260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F88-8B4B-F038-0E36-5759B37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GB" sz="3200" dirty="0"/>
              <a:t>2khz and 2khz + 5Hz (same settings as previous page)</a:t>
            </a:r>
          </a:p>
        </p:txBody>
      </p:sp>
      <p:pic>
        <p:nvPicPr>
          <p:cNvPr id="5" name="Content Placeholder 4" descr="A black and red sound waves&#10;&#10;Description automatically generated">
            <a:extLst>
              <a:ext uri="{FF2B5EF4-FFF2-40B4-BE49-F238E27FC236}">
                <a16:creationId xmlns:a16="http://schemas.microsoft.com/office/drawing/2014/main" id="{9626CD3F-19DB-4549-8A3E-3A2A9268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6" y="941102"/>
            <a:ext cx="8472434" cy="50834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F01F-8EEE-0C6C-A4BD-567D2F93C63C}"/>
              </a:ext>
            </a:extLst>
          </p:cNvPr>
          <p:cNvSpPr txBox="1"/>
          <p:nvPr/>
        </p:nvSpPr>
        <p:spPr>
          <a:xfrm>
            <a:off x="8961120" y="29620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Nothing there</a:t>
            </a:r>
          </a:p>
        </p:txBody>
      </p:sp>
    </p:spTree>
    <p:extLst>
      <p:ext uri="{BB962C8B-B14F-4D97-AF65-F5344CB8AC3E}">
        <p14:creationId xmlns:p14="http://schemas.microsoft.com/office/powerpoint/2010/main" val="19638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883D-6BDC-94CC-8E47-6B44117B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1MHz, </a:t>
            </a:r>
            <a:r>
              <a:rPr lang="en-GB" dirty="0" err="1"/>
              <a:t>df</a:t>
            </a:r>
            <a:r>
              <a:rPr lang="en-GB" dirty="0"/>
              <a:t> = 3Hz. (file 3)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A6485594-A709-834B-DC63-9D96A46F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5" y="1840865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3EF84-D48F-1B62-AF77-73D40A48CB72}"/>
              </a:ext>
            </a:extLst>
          </p:cNvPr>
          <p:cNvSpPr txBox="1"/>
          <p:nvPr/>
        </p:nvSpPr>
        <p:spPr>
          <a:xfrm>
            <a:off x="8199120" y="32308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5513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8EF-BEA3-994D-5922-49FAD81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1Hz. (file 4)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2B957779-7112-2AA8-B8FB-D206EA80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5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3FDD1-31CC-B433-B479-475D14B2FA2C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28368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44B-3E82-15C7-402A-4779212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5Hz. (file 5)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9DE9BC66-9349-E3FE-8B97-73DB2AB4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16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71484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CA5-4C90-BA04-58D3-A8F6D1D7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818866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10Hz. (file 6)</a:t>
            </a:r>
          </a:p>
        </p:txBody>
      </p:sp>
      <p:pic>
        <p:nvPicPr>
          <p:cNvPr id="7" name="Picture 6" descr="A red and black graph&#10;&#10;Description automatically generated">
            <a:extLst>
              <a:ext uri="{FF2B5EF4-FFF2-40B4-BE49-F238E27FC236}">
                <a16:creationId xmlns:a16="http://schemas.microsoft.com/office/drawing/2014/main" id="{EBC04830-B44B-5B72-749D-F9360F1B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1084986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428-9B2A-E06E-8C65-B79F34D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40Hz (file 7 )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8A92FBCC-61D0-73DD-54B1-DDFA443E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04" y="1962103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F13-FC23-B5DE-75E8-C059BF3121C0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4061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41E-969F-A1F5-C1DE-7393C75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100Hz (file 8 )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C54FBFEF-F2AA-9FF0-67AA-08B90AD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50444</TotalTime>
  <Words>836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RF TI with an antenna and air gap.  (completely non-invasive)</vt:lpstr>
      <vt:lpstr>RF TI may work. Here is 5Hz df. </vt:lpstr>
      <vt:lpstr>2khz and 2khz + 5Hz (same settings as previous page)</vt:lpstr>
      <vt:lpstr>Back to 1MHz, df = 3Hz. (file 3)</vt:lpstr>
      <vt:lpstr>1MHz carrier, df = 1Hz. (file 4)</vt:lpstr>
      <vt:lpstr>1MHz carrier, df = 5Hz. (file 5)</vt:lpstr>
      <vt:lpstr>1MHz carrier, df = 10Hz. (file 6)</vt:lpstr>
      <vt:lpstr>1MHz carrier, df = 40Hz (file 7 )</vt:lpstr>
      <vt:lpstr>1MHz carrier, df = 100Hz (file 8 )</vt:lpstr>
      <vt:lpstr>1MHz carrier, df = 4Hz (file 9 )</vt:lpstr>
      <vt:lpstr>1MHz carrier, df = 2Hz (file 10 )</vt:lpstr>
      <vt:lpstr>Mouse   Run rf_ti.py and ae_rf_transmitter_transfer_function.py</vt:lpstr>
      <vt:lpstr>Mouse: Df = 3Hz (e112_RF_antenna t2 mouse)</vt:lpstr>
      <vt:lpstr>Mouse Df = 5Hz</vt:lpstr>
      <vt:lpstr>Carrier 2kHz compared with 1MHz (df = 10Hz)</vt:lpstr>
      <vt:lpstr>PowerPoint Presentation</vt:lpstr>
      <vt:lpstr>Mouse: Is it actually a neural response?  Or am I just generating the df in vivo?  </vt:lpstr>
      <vt:lpstr>Moving to a higher frequency  so I can elicit higher amplitude df. </vt:lpstr>
      <vt:lpstr>Electrical Tests to do.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 L</cp:lastModifiedBy>
  <cp:revision>1644</cp:revision>
  <dcterms:created xsi:type="dcterms:W3CDTF">2023-06-26T13:15:12Z</dcterms:created>
  <dcterms:modified xsi:type="dcterms:W3CDTF">2023-10-12T13:06:02Z</dcterms:modified>
</cp:coreProperties>
</file>