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63" r:id="rId4"/>
    <p:sldId id="269" r:id="rId5"/>
    <p:sldId id="266" r:id="rId6"/>
    <p:sldId id="291" r:id="rId7"/>
    <p:sldId id="297" r:id="rId8"/>
    <p:sldId id="294" r:id="rId9"/>
    <p:sldId id="275" r:id="rId10"/>
    <p:sldId id="276" r:id="rId11"/>
    <p:sldId id="283" r:id="rId12"/>
    <p:sldId id="296" r:id="rId13"/>
    <p:sldId id="295" r:id="rId14"/>
    <p:sldId id="290" r:id="rId15"/>
    <p:sldId id="286" r:id="rId16"/>
    <p:sldId id="289" r:id="rId17"/>
    <p:sldId id="287" r:id="rId18"/>
    <p:sldId id="293" r:id="rId19"/>
    <p:sldId id="264" r:id="rId20"/>
    <p:sldId id="279" r:id="rId21"/>
    <p:sldId id="284" r:id="rId22"/>
    <p:sldId id="285" r:id="rId23"/>
    <p:sldId id="278" r:id="rId24"/>
    <p:sldId id="282" r:id="rId25"/>
    <p:sldId id="280" r:id="rId26"/>
    <p:sldId id="281" r:id="rId27"/>
    <p:sldId id="277" r:id="rId28"/>
    <p:sldId id="265" r:id="rId29"/>
    <p:sldId id="273" r:id="rId30"/>
    <p:sldId id="274" r:id="rId31"/>
    <p:sldId id="268" r:id="rId32"/>
    <p:sldId id="271" r:id="rId33"/>
    <p:sldId id="267" r:id="rId34"/>
    <p:sldId id="272"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69" autoAdjust="0"/>
    <p:restoredTop sz="94660"/>
  </p:normalViewPr>
  <p:slideViewPr>
    <p:cSldViewPr snapToGrid="0">
      <p:cViewPr varScale="1">
        <p:scale>
          <a:sx n="80" d="100"/>
          <a:sy n="80" d="100"/>
        </p:scale>
        <p:origin x="108" y="3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F4E3F-C34E-8B65-27F8-A10A8E5C822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E1F8DB2A-2EA9-9544-9050-C8D712C95DD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D8B59046-2D75-5227-C458-FA2BA9FBEF2C}"/>
              </a:ext>
            </a:extLst>
          </p:cNvPr>
          <p:cNvSpPr>
            <a:spLocks noGrp="1"/>
          </p:cNvSpPr>
          <p:nvPr>
            <p:ph type="dt" sz="half" idx="10"/>
          </p:nvPr>
        </p:nvSpPr>
        <p:spPr/>
        <p:txBody>
          <a:bodyPr/>
          <a:lstStyle/>
          <a:p>
            <a:fld id="{70C657AA-C5B8-47DD-BA5E-84B85563C266}" type="datetimeFigureOut">
              <a:rPr lang="en-GB" smtClean="0"/>
              <a:t>04/10/2023</a:t>
            </a:fld>
            <a:endParaRPr lang="en-GB"/>
          </a:p>
        </p:txBody>
      </p:sp>
      <p:sp>
        <p:nvSpPr>
          <p:cNvPr id="5" name="Footer Placeholder 4">
            <a:extLst>
              <a:ext uri="{FF2B5EF4-FFF2-40B4-BE49-F238E27FC236}">
                <a16:creationId xmlns:a16="http://schemas.microsoft.com/office/drawing/2014/main" id="{C651E6C8-FA61-4917-62C4-96119171D2A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7A5021D-33EC-3486-030A-FB3547BF8A86}"/>
              </a:ext>
            </a:extLst>
          </p:cNvPr>
          <p:cNvSpPr>
            <a:spLocks noGrp="1"/>
          </p:cNvSpPr>
          <p:nvPr>
            <p:ph type="sldNum" sz="quarter" idx="12"/>
          </p:nvPr>
        </p:nvSpPr>
        <p:spPr/>
        <p:txBody>
          <a:bodyPr/>
          <a:lstStyle/>
          <a:p>
            <a:fld id="{EBFA8FDA-F245-41F6-A2AB-85F5FCC2EE77}" type="slidenum">
              <a:rPr lang="en-GB" smtClean="0"/>
              <a:t>‹#›</a:t>
            </a:fld>
            <a:endParaRPr lang="en-GB"/>
          </a:p>
        </p:txBody>
      </p:sp>
    </p:spTree>
    <p:extLst>
      <p:ext uri="{BB962C8B-B14F-4D97-AF65-F5344CB8AC3E}">
        <p14:creationId xmlns:p14="http://schemas.microsoft.com/office/powerpoint/2010/main" val="30191130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04CE2-3B0E-B0A1-A227-86D280CA881B}"/>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9FE262A-5DAA-1210-1D9B-7259E063570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1A75C14-77DA-F79C-3FC9-73016AD2F438}"/>
              </a:ext>
            </a:extLst>
          </p:cNvPr>
          <p:cNvSpPr>
            <a:spLocks noGrp="1"/>
          </p:cNvSpPr>
          <p:nvPr>
            <p:ph type="dt" sz="half" idx="10"/>
          </p:nvPr>
        </p:nvSpPr>
        <p:spPr/>
        <p:txBody>
          <a:bodyPr/>
          <a:lstStyle/>
          <a:p>
            <a:fld id="{70C657AA-C5B8-47DD-BA5E-84B85563C266}" type="datetimeFigureOut">
              <a:rPr lang="en-GB" smtClean="0"/>
              <a:t>04/10/2023</a:t>
            </a:fld>
            <a:endParaRPr lang="en-GB"/>
          </a:p>
        </p:txBody>
      </p:sp>
      <p:sp>
        <p:nvSpPr>
          <p:cNvPr id="5" name="Footer Placeholder 4">
            <a:extLst>
              <a:ext uri="{FF2B5EF4-FFF2-40B4-BE49-F238E27FC236}">
                <a16:creationId xmlns:a16="http://schemas.microsoft.com/office/drawing/2014/main" id="{C0637BF6-5B29-A0F7-4907-D90C2238B00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2FCCA2F-BF69-18B3-A57B-BE73682CC54A}"/>
              </a:ext>
            </a:extLst>
          </p:cNvPr>
          <p:cNvSpPr>
            <a:spLocks noGrp="1"/>
          </p:cNvSpPr>
          <p:nvPr>
            <p:ph type="sldNum" sz="quarter" idx="12"/>
          </p:nvPr>
        </p:nvSpPr>
        <p:spPr/>
        <p:txBody>
          <a:bodyPr/>
          <a:lstStyle/>
          <a:p>
            <a:fld id="{EBFA8FDA-F245-41F6-A2AB-85F5FCC2EE77}" type="slidenum">
              <a:rPr lang="en-GB" smtClean="0"/>
              <a:t>‹#›</a:t>
            </a:fld>
            <a:endParaRPr lang="en-GB"/>
          </a:p>
        </p:txBody>
      </p:sp>
    </p:spTree>
    <p:extLst>
      <p:ext uri="{BB962C8B-B14F-4D97-AF65-F5344CB8AC3E}">
        <p14:creationId xmlns:p14="http://schemas.microsoft.com/office/powerpoint/2010/main" val="32744882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796DDA-C854-F5C9-7DE3-4B4D4E4F2C5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147A91A-475F-B63F-0421-032C145AE96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57E161C-FC08-A5D1-4409-3C8E3C6FDD20}"/>
              </a:ext>
            </a:extLst>
          </p:cNvPr>
          <p:cNvSpPr>
            <a:spLocks noGrp="1"/>
          </p:cNvSpPr>
          <p:nvPr>
            <p:ph type="dt" sz="half" idx="10"/>
          </p:nvPr>
        </p:nvSpPr>
        <p:spPr/>
        <p:txBody>
          <a:bodyPr/>
          <a:lstStyle/>
          <a:p>
            <a:fld id="{70C657AA-C5B8-47DD-BA5E-84B85563C266}" type="datetimeFigureOut">
              <a:rPr lang="en-GB" smtClean="0"/>
              <a:t>04/10/2023</a:t>
            </a:fld>
            <a:endParaRPr lang="en-GB"/>
          </a:p>
        </p:txBody>
      </p:sp>
      <p:sp>
        <p:nvSpPr>
          <p:cNvPr id="5" name="Footer Placeholder 4">
            <a:extLst>
              <a:ext uri="{FF2B5EF4-FFF2-40B4-BE49-F238E27FC236}">
                <a16:creationId xmlns:a16="http://schemas.microsoft.com/office/drawing/2014/main" id="{70CD164F-CFB3-25C5-A7AA-287398768F8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709303C-B852-AA0A-CE69-646DBA551C8A}"/>
              </a:ext>
            </a:extLst>
          </p:cNvPr>
          <p:cNvSpPr>
            <a:spLocks noGrp="1"/>
          </p:cNvSpPr>
          <p:nvPr>
            <p:ph type="sldNum" sz="quarter" idx="12"/>
          </p:nvPr>
        </p:nvSpPr>
        <p:spPr/>
        <p:txBody>
          <a:bodyPr/>
          <a:lstStyle/>
          <a:p>
            <a:fld id="{EBFA8FDA-F245-41F6-A2AB-85F5FCC2EE77}" type="slidenum">
              <a:rPr lang="en-GB" smtClean="0"/>
              <a:t>‹#›</a:t>
            </a:fld>
            <a:endParaRPr lang="en-GB"/>
          </a:p>
        </p:txBody>
      </p:sp>
    </p:spTree>
    <p:extLst>
      <p:ext uri="{BB962C8B-B14F-4D97-AF65-F5344CB8AC3E}">
        <p14:creationId xmlns:p14="http://schemas.microsoft.com/office/powerpoint/2010/main" val="14887938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FC6CC-F2EC-C799-FB61-A93B78F2849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835980E-6E36-F5EA-E3EA-89F2DF5CA84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D94F3FA-9DF5-C7EE-E116-D6578C91D98B}"/>
              </a:ext>
            </a:extLst>
          </p:cNvPr>
          <p:cNvSpPr>
            <a:spLocks noGrp="1"/>
          </p:cNvSpPr>
          <p:nvPr>
            <p:ph type="dt" sz="half" idx="10"/>
          </p:nvPr>
        </p:nvSpPr>
        <p:spPr/>
        <p:txBody>
          <a:bodyPr/>
          <a:lstStyle/>
          <a:p>
            <a:fld id="{70C657AA-C5B8-47DD-BA5E-84B85563C266}" type="datetimeFigureOut">
              <a:rPr lang="en-GB" smtClean="0"/>
              <a:t>04/10/2023</a:t>
            </a:fld>
            <a:endParaRPr lang="en-GB"/>
          </a:p>
        </p:txBody>
      </p:sp>
      <p:sp>
        <p:nvSpPr>
          <p:cNvPr id="5" name="Footer Placeholder 4">
            <a:extLst>
              <a:ext uri="{FF2B5EF4-FFF2-40B4-BE49-F238E27FC236}">
                <a16:creationId xmlns:a16="http://schemas.microsoft.com/office/drawing/2014/main" id="{4B181129-F343-5969-9FCB-9ECD82ADA72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1D27713-1CBC-2153-E0D0-7D3ED645F34D}"/>
              </a:ext>
            </a:extLst>
          </p:cNvPr>
          <p:cNvSpPr>
            <a:spLocks noGrp="1"/>
          </p:cNvSpPr>
          <p:nvPr>
            <p:ph type="sldNum" sz="quarter" idx="12"/>
          </p:nvPr>
        </p:nvSpPr>
        <p:spPr/>
        <p:txBody>
          <a:bodyPr/>
          <a:lstStyle/>
          <a:p>
            <a:fld id="{EBFA8FDA-F245-41F6-A2AB-85F5FCC2EE77}" type="slidenum">
              <a:rPr lang="en-GB" smtClean="0"/>
              <a:t>‹#›</a:t>
            </a:fld>
            <a:endParaRPr lang="en-GB"/>
          </a:p>
        </p:txBody>
      </p:sp>
    </p:spTree>
    <p:extLst>
      <p:ext uri="{BB962C8B-B14F-4D97-AF65-F5344CB8AC3E}">
        <p14:creationId xmlns:p14="http://schemas.microsoft.com/office/powerpoint/2010/main" val="3882061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68FD3-B053-319C-93CF-9224E2FAD74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4811A18A-B379-81F9-EE26-54B1E48B6F9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B82D3BF-FF79-0F8E-1368-9882BBCA76A1}"/>
              </a:ext>
            </a:extLst>
          </p:cNvPr>
          <p:cNvSpPr>
            <a:spLocks noGrp="1"/>
          </p:cNvSpPr>
          <p:nvPr>
            <p:ph type="dt" sz="half" idx="10"/>
          </p:nvPr>
        </p:nvSpPr>
        <p:spPr/>
        <p:txBody>
          <a:bodyPr/>
          <a:lstStyle/>
          <a:p>
            <a:fld id="{70C657AA-C5B8-47DD-BA5E-84B85563C266}" type="datetimeFigureOut">
              <a:rPr lang="en-GB" smtClean="0"/>
              <a:t>04/10/2023</a:t>
            </a:fld>
            <a:endParaRPr lang="en-GB"/>
          </a:p>
        </p:txBody>
      </p:sp>
      <p:sp>
        <p:nvSpPr>
          <p:cNvPr id="5" name="Footer Placeholder 4">
            <a:extLst>
              <a:ext uri="{FF2B5EF4-FFF2-40B4-BE49-F238E27FC236}">
                <a16:creationId xmlns:a16="http://schemas.microsoft.com/office/drawing/2014/main" id="{D700B212-31B0-890A-8280-40DDDA8709F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95659A4-910E-3607-7ADC-BB51D6EE064E}"/>
              </a:ext>
            </a:extLst>
          </p:cNvPr>
          <p:cNvSpPr>
            <a:spLocks noGrp="1"/>
          </p:cNvSpPr>
          <p:nvPr>
            <p:ph type="sldNum" sz="quarter" idx="12"/>
          </p:nvPr>
        </p:nvSpPr>
        <p:spPr/>
        <p:txBody>
          <a:bodyPr/>
          <a:lstStyle/>
          <a:p>
            <a:fld id="{EBFA8FDA-F245-41F6-A2AB-85F5FCC2EE77}" type="slidenum">
              <a:rPr lang="en-GB" smtClean="0"/>
              <a:t>‹#›</a:t>
            </a:fld>
            <a:endParaRPr lang="en-GB"/>
          </a:p>
        </p:txBody>
      </p:sp>
    </p:spTree>
    <p:extLst>
      <p:ext uri="{BB962C8B-B14F-4D97-AF65-F5344CB8AC3E}">
        <p14:creationId xmlns:p14="http://schemas.microsoft.com/office/powerpoint/2010/main" val="1381925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0C29A-D0CB-CAA7-BB36-8C94A47BB4F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73D619D-26AC-C2C1-17E9-E9AA2368246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2B92DF82-1136-3D1E-3AD4-81B4B7F1A96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F7FFF031-4205-F89B-F725-564C286EE760}"/>
              </a:ext>
            </a:extLst>
          </p:cNvPr>
          <p:cNvSpPr>
            <a:spLocks noGrp="1"/>
          </p:cNvSpPr>
          <p:nvPr>
            <p:ph type="dt" sz="half" idx="10"/>
          </p:nvPr>
        </p:nvSpPr>
        <p:spPr/>
        <p:txBody>
          <a:bodyPr/>
          <a:lstStyle/>
          <a:p>
            <a:fld id="{70C657AA-C5B8-47DD-BA5E-84B85563C266}" type="datetimeFigureOut">
              <a:rPr lang="en-GB" smtClean="0"/>
              <a:t>04/10/2023</a:t>
            </a:fld>
            <a:endParaRPr lang="en-GB"/>
          </a:p>
        </p:txBody>
      </p:sp>
      <p:sp>
        <p:nvSpPr>
          <p:cNvPr id="6" name="Footer Placeholder 5">
            <a:extLst>
              <a:ext uri="{FF2B5EF4-FFF2-40B4-BE49-F238E27FC236}">
                <a16:creationId xmlns:a16="http://schemas.microsoft.com/office/drawing/2014/main" id="{DEA8E9EA-A89A-1B2D-BE60-EEC2CC3E6D9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ECB9C1E-225B-454D-D8B1-49101272A33A}"/>
              </a:ext>
            </a:extLst>
          </p:cNvPr>
          <p:cNvSpPr>
            <a:spLocks noGrp="1"/>
          </p:cNvSpPr>
          <p:nvPr>
            <p:ph type="sldNum" sz="quarter" idx="12"/>
          </p:nvPr>
        </p:nvSpPr>
        <p:spPr/>
        <p:txBody>
          <a:bodyPr/>
          <a:lstStyle/>
          <a:p>
            <a:fld id="{EBFA8FDA-F245-41F6-A2AB-85F5FCC2EE77}" type="slidenum">
              <a:rPr lang="en-GB" smtClean="0"/>
              <a:t>‹#›</a:t>
            </a:fld>
            <a:endParaRPr lang="en-GB"/>
          </a:p>
        </p:txBody>
      </p:sp>
    </p:spTree>
    <p:extLst>
      <p:ext uri="{BB962C8B-B14F-4D97-AF65-F5344CB8AC3E}">
        <p14:creationId xmlns:p14="http://schemas.microsoft.com/office/powerpoint/2010/main" val="30062449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91C25-37DF-CFFB-8BBF-F7457035A333}"/>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60BDD1E-87B8-3626-16A5-78DA38B32B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6E5DDE-2601-0BDA-868B-7AB02B7A732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EF226805-AFCC-8E34-F05B-C5A685B9F63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B44160E-9D0D-C688-289C-08CBCE1A110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4F0DDC9-B7B7-1AE1-9D3A-89CA8BCB80DE}"/>
              </a:ext>
            </a:extLst>
          </p:cNvPr>
          <p:cNvSpPr>
            <a:spLocks noGrp="1"/>
          </p:cNvSpPr>
          <p:nvPr>
            <p:ph type="dt" sz="half" idx="10"/>
          </p:nvPr>
        </p:nvSpPr>
        <p:spPr/>
        <p:txBody>
          <a:bodyPr/>
          <a:lstStyle/>
          <a:p>
            <a:fld id="{70C657AA-C5B8-47DD-BA5E-84B85563C266}" type="datetimeFigureOut">
              <a:rPr lang="en-GB" smtClean="0"/>
              <a:t>04/10/2023</a:t>
            </a:fld>
            <a:endParaRPr lang="en-GB"/>
          </a:p>
        </p:txBody>
      </p:sp>
      <p:sp>
        <p:nvSpPr>
          <p:cNvPr id="8" name="Footer Placeholder 7">
            <a:extLst>
              <a:ext uri="{FF2B5EF4-FFF2-40B4-BE49-F238E27FC236}">
                <a16:creationId xmlns:a16="http://schemas.microsoft.com/office/drawing/2014/main" id="{227EBE23-4A29-4BAD-18B1-1BA2632BEE29}"/>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81EECA39-23C4-9EF1-8A05-54E4FF871252}"/>
              </a:ext>
            </a:extLst>
          </p:cNvPr>
          <p:cNvSpPr>
            <a:spLocks noGrp="1"/>
          </p:cNvSpPr>
          <p:nvPr>
            <p:ph type="sldNum" sz="quarter" idx="12"/>
          </p:nvPr>
        </p:nvSpPr>
        <p:spPr/>
        <p:txBody>
          <a:bodyPr/>
          <a:lstStyle/>
          <a:p>
            <a:fld id="{EBFA8FDA-F245-41F6-A2AB-85F5FCC2EE77}" type="slidenum">
              <a:rPr lang="en-GB" smtClean="0"/>
              <a:t>‹#›</a:t>
            </a:fld>
            <a:endParaRPr lang="en-GB"/>
          </a:p>
        </p:txBody>
      </p:sp>
    </p:spTree>
    <p:extLst>
      <p:ext uri="{BB962C8B-B14F-4D97-AF65-F5344CB8AC3E}">
        <p14:creationId xmlns:p14="http://schemas.microsoft.com/office/powerpoint/2010/main" val="8515913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F83F2-8655-1EDC-74D9-32DCC28B4755}"/>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276F3B79-6575-A36B-0E65-7DB57644B367}"/>
              </a:ext>
            </a:extLst>
          </p:cNvPr>
          <p:cNvSpPr>
            <a:spLocks noGrp="1"/>
          </p:cNvSpPr>
          <p:nvPr>
            <p:ph type="dt" sz="half" idx="10"/>
          </p:nvPr>
        </p:nvSpPr>
        <p:spPr/>
        <p:txBody>
          <a:bodyPr/>
          <a:lstStyle/>
          <a:p>
            <a:fld id="{70C657AA-C5B8-47DD-BA5E-84B85563C266}" type="datetimeFigureOut">
              <a:rPr lang="en-GB" smtClean="0"/>
              <a:t>04/10/2023</a:t>
            </a:fld>
            <a:endParaRPr lang="en-GB"/>
          </a:p>
        </p:txBody>
      </p:sp>
      <p:sp>
        <p:nvSpPr>
          <p:cNvPr id="4" name="Footer Placeholder 3">
            <a:extLst>
              <a:ext uri="{FF2B5EF4-FFF2-40B4-BE49-F238E27FC236}">
                <a16:creationId xmlns:a16="http://schemas.microsoft.com/office/drawing/2014/main" id="{3C788F72-81E4-B236-80E3-64F44540D08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0294F6E1-8C20-671B-8B43-7621C7A5BD81}"/>
              </a:ext>
            </a:extLst>
          </p:cNvPr>
          <p:cNvSpPr>
            <a:spLocks noGrp="1"/>
          </p:cNvSpPr>
          <p:nvPr>
            <p:ph type="sldNum" sz="quarter" idx="12"/>
          </p:nvPr>
        </p:nvSpPr>
        <p:spPr/>
        <p:txBody>
          <a:bodyPr/>
          <a:lstStyle/>
          <a:p>
            <a:fld id="{EBFA8FDA-F245-41F6-A2AB-85F5FCC2EE77}" type="slidenum">
              <a:rPr lang="en-GB" smtClean="0"/>
              <a:t>‹#›</a:t>
            </a:fld>
            <a:endParaRPr lang="en-GB"/>
          </a:p>
        </p:txBody>
      </p:sp>
    </p:spTree>
    <p:extLst>
      <p:ext uri="{BB962C8B-B14F-4D97-AF65-F5344CB8AC3E}">
        <p14:creationId xmlns:p14="http://schemas.microsoft.com/office/powerpoint/2010/main" val="34564468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A2E4668-BFB8-501A-9762-854B4B8A2F56}"/>
              </a:ext>
            </a:extLst>
          </p:cNvPr>
          <p:cNvSpPr>
            <a:spLocks noGrp="1"/>
          </p:cNvSpPr>
          <p:nvPr>
            <p:ph type="dt" sz="half" idx="10"/>
          </p:nvPr>
        </p:nvSpPr>
        <p:spPr/>
        <p:txBody>
          <a:bodyPr/>
          <a:lstStyle/>
          <a:p>
            <a:fld id="{70C657AA-C5B8-47DD-BA5E-84B85563C266}" type="datetimeFigureOut">
              <a:rPr lang="en-GB" smtClean="0"/>
              <a:t>04/10/2023</a:t>
            </a:fld>
            <a:endParaRPr lang="en-GB"/>
          </a:p>
        </p:txBody>
      </p:sp>
      <p:sp>
        <p:nvSpPr>
          <p:cNvPr id="3" name="Footer Placeholder 2">
            <a:extLst>
              <a:ext uri="{FF2B5EF4-FFF2-40B4-BE49-F238E27FC236}">
                <a16:creationId xmlns:a16="http://schemas.microsoft.com/office/drawing/2014/main" id="{8FC0275A-F2DF-DDBB-37B2-18E1571F670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BEBC02DF-608C-33B4-D707-445F0497E71E}"/>
              </a:ext>
            </a:extLst>
          </p:cNvPr>
          <p:cNvSpPr>
            <a:spLocks noGrp="1"/>
          </p:cNvSpPr>
          <p:nvPr>
            <p:ph type="sldNum" sz="quarter" idx="12"/>
          </p:nvPr>
        </p:nvSpPr>
        <p:spPr/>
        <p:txBody>
          <a:bodyPr/>
          <a:lstStyle/>
          <a:p>
            <a:fld id="{EBFA8FDA-F245-41F6-A2AB-85F5FCC2EE77}" type="slidenum">
              <a:rPr lang="en-GB" smtClean="0"/>
              <a:t>‹#›</a:t>
            </a:fld>
            <a:endParaRPr lang="en-GB"/>
          </a:p>
        </p:txBody>
      </p:sp>
    </p:spTree>
    <p:extLst>
      <p:ext uri="{BB962C8B-B14F-4D97-AF65-F5344CB8AC3E}">
        <p14:creationId xmlns:p14="http://schemas.microsoft.com/office/powerpoint/2010/main" val="4128837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4875F-441C-EE19-6FBC-522AE89D84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4FFB4A1B-539C-E548-FF02-2FB79B82E85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3EE5C8CD-C08C-FC8B-D8F2-9904DEB5C2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37E8B7-6C3E-B244-79C1-F551E570C6CF}"/>
              </a:ext>
            </a:extLst>
          </p:cNvPr>
          <p:cNvSpPr>
            <a:spLocks noGrp="1"/>
          </p:cNvSpPr>
          <p:nvPr>
            <p:ph type="dt" sz="half" idx="10"/>
          </p:nvPr>
        </p:nvSpPr>
        <p:spPr/>
        <p:txBody>
          <a:bodyPr/>
          <a:lstStyle/>
          <a:p>
            <a:fld id="{70C657AA-C5B8-47DD-BA5E-84B85563C266}" type="datetimeFigureOut">
              <a:rPr lang="en-GB" smtClean="0"/>
              <a:t>04/10/2023</a:t>
            </a:fld>
            <a:endParaRPr lang="en-GB"/>
          </a:p>
        </p:txBody>
      </p:sp>
      <p:sp>
        <p:nvSpPr>
          <p:cNvPr id="6" name="Footer Placeholder 5">
            <a:extLst>
              <a:ext uri="{FF2B5EF4-FFF2-40B4-BE49-F238E27FC236}">
                <a16:creationId xmlns:a16="http://schemas.microsoft.com/office/drawing/2014/main" id="{D00E12E0-A4E4-A147-1DF4-51A90FBC834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18448F7-6025-F4D8-F117-28EB900B1032}"/>
              </a:ext>
            </a:extLst>
          </p:cNvPr>
          <p:cNvSpPr>
            <a:spLocks noGrp="1"/>
          </p:cNvSpPr>
          <p:nvPr>
            <p:ph type="sldNum" sz="quarter" idx="12"/>
          </p:nvPr>
        </p:nvSpPr>
        <p:spPr/>
        <p:txBody>
          <a:bodyPr/>
          <a:lstStyle/>
          <a:p>
            <a:fld id="{EBFA8FDA-F245-41F6-A2AB-85F5FCC2EE77}" type="slidenum">
              <a:rPr lang="en-GB" smtClean="0"/>
              <a:t>‹#›</a:t>
            </a:fld>
            <a:endParaRPr lang="en-GB"/>
          </a:p>
        </p:txBody>
      </p:sp>
    </p:spTree>
    <p:extLst>
      <p:ext uri="{BB962C8B-B14F-4D97-AF65-F5344CB8AC3E}">
        <p14:creationId xmlns:p14="http://schemas.microsoft.com/office/powerpoint/2010/main" val="14367459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2ACAB-E159-0036-DEC6-29D1426F79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1C73D207-43C0-766B-EEF0-77E7161E951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D750D2A1-5330-B008-B1C0-935642A8C0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AEB99D-20C8-EE1E-BD2A-5BE7678CE193}"/>
              </a:ext>
            </a:extLst>
          </p:cNvPr>
          <p:cNvSpPr>
            <a:spLocks noGrp="1"/>
          </p:cNvSpPr>
          <p:nvPr>
            <p:ph type="dt" sz="half" idx="10"/>
          </p:nvPr>
        </p:nvSpPr>
        <p:spPr/>
        <p:txBody>
          <a:bodyPr/>
          <a:lstStyle/>
          <a:p>
            <a:fld id="{70C657AA-C5B8-47DD-BA5E-84B85563C266}" type="datetimeFigureOut">
              <a:rPr lang="en-GB" smtClean="0"/>
              <a:t>04/10/2023</a:t>
            </a:fld>
            <a:endParaRPr lang="en-GB"/>
          </a:p>
        </p:txBody>
      </p:sp>
      <p:sp>
        <p:nvSpPr>
          <p:cNvPr id="6" name="Footer Placeholder 5">
            <a:extLst>
              <a:ext uri="{FF2B5EF4-FFF2-40B4-BE49-F238E27FC236}">
                <a16:creationId xmlns:a16="http://schemas.microsoft.com/office/drawing/2014/main" id="{65523A2D-5B64-D94A-BD37-507716775F6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83AE8DF-E41D-FA5B-BA47-CA578FD2711B}"/>
              </a:ext>
            </a:extLst>
          </p:cNvPr>
          <p:cNvSpPr>
            <a:spLocks noGrp="1"/>
          </p:cNvSpPr>
          <p:nvPr>
            <p:ph type="sldNum" sz="quarter" idx="12"/>
          </p:nvPr>
        </p:nvSpPr>
        <p:spPr/>
        <p:txBody>
          <a:bodyPr/>
          <a:lstStyle/>
          <a:p>
            <a:fld id="{EBFA8FDA-F245-41F6-A2AB-85F5FCC2EE77}" type="slidenum">
              <a:rPr lang="en-GB" smtClean="0"/>
              <a:t>‹#›</a:t>
            </a:fld>
            <a:endParaRPr lang="en-GB"/>
          </a:p>
        </p:txBody>
      </p:sp>
    </p:spTree>
    <p:extLst>
      <p:ext uri="{BB962C8B-B14F-4D97-AF65-F5344CB8AC3E}">
        <p14:creationId xmlns:p14="http://schemas.microsoft.com/office/powerpoint/2010/main" val="5505998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7AE4D2-BD9B-09B6-9A03-3A28271C14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02F07B8-5A8B-E673-DB50-A4067BDCF8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E678DD5-C2FC-E9EA-525B-5DD6796909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C657AA-C5B8-47DD-BA5E-84B85563C266}" type="datetimeFigureOut">
              <a:rPr lang="en-GB" smtClean="0"/>
              <a:t>04/10/2023</a:t>
            </a:fld>
            <a:endParaRPr lang="en-GB"/>
          </a:p>
        </p:txBody>
      </p:sp>
      <p:sp>
        <p:nvSpPr>
          <p:cNvPr id="5" name="Footer Placeholder 4">
            <a:extLst>
              <a:ext uri="{FF2B5EF4-FFF2-40B4-BE49-F238E27FC236}">
                <a16:creationId xmlns:a16="http://schemas.microsoft.com/office/drawing/2014/main" id="{72E697D4-7854-C50F-B9EB-FEB0CB2FD3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233D88CE-6D9B-B2F7-5034-4E08FFE172F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FA8FDA-F245-41F6-A2AB-85F5FCC2EE77}" type="slidenum">
              <a:rPr lang="en-GB" smtClean="0"/>
              <a:t>‹#›</a:t>
            </a:fld>
            <a:endParaRPr lang="en-GB"/>
          </a:p>
        </p:txBody>
      </p:sp>
    </p:spTree>
    <p:extLst>
      <p:ext uri="{BB962C8B-B14F-4D97-AF65-F5344CB8AC3E}">
        <p14:creationId xmlns:p14="http://schemas.microsoft.com/office/powerpoint/2010/main" val="37935949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1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5" Type="http://schemas.openxmlformats.org/officeDocument/2006/relationships/image" Target="../media/image52.png"/><Relationship Id="rId4" Type="http://schemas.openxmlformats.org/officeDocument/2006/relationships/image" Target="../media/image51.png"/></Relationships>
</file>

<file path=ppt/slides/_rels/slide1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 Id="rId5" Type="http://schemas.openxmlformats.org/officeDocument/2006/relationships/image" Target="../media/image56.png"/><Relationship Id="rId4" Type="http://schemas.openxmlformats.org/officeDocument/2006/relationships/image" Target="../media/image5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10.png"/><Relationship Id="rId2" Type="http://schemas.openxmlformats.org/officeDocument/2006/relationships/image" Target="../media/image57.png"/><Relationship Id="rId1" Type="http://schemas.openxmlformats.org/officeDocument/2006/relationships/slideLayout" Target="../slideLayouts/slideLayout2.xml"/><Relationship Id="rId5" Type="http://schemas.openxmlformats.org/officeDocument/2006/relationships/image" Target="../media/image330.png"/><Relationship Id="rId4" Type="http://schemas.openxmlformats.org/officeDocument/2006/relationships/image" Target="../media/image320.png"/></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9.png"/><Relationship Id="rId7" Type="http://schemas.openxmlformats.org/officeDocument/2006/relationships/image" Target="../media/image12.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11.png"/><Relationship Id="rId4" Type="http://schemas.openxmlformats.org/officeDocument/2006/relationships/image" Target="../media/image10.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 Id="rId4" Type="http://schemas.openxmlformats.org/officeDocument/2006/relationships/image" Target="../media/image45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11" Type="http://schemas.openxmlformats.org/officeDocument/2006/relationships/image" Target="../media/image29.png"/><Relationship Id="rId5" Type="http://schemas.openxmlformats.org/officeDocument/2006/relationships/image" Target="../media/image23.png"/><Relationship Id="rId10" Type="http://schemas.openxmlformats.org/officeDocument/2006/relationships/image" Target="../media/image28.png"/><Relationship Id="rId4" Type="http://schemas.openxmlformats.org/officeDocument/2006/relationships/image" Target="../media/image22.png"/><Relationship Id="rId9" Type="http://schemas.openxmlformats.org/officeDocument/2006/relationships/image" Target="../media/image27.png"/></Relationships>
</file>

<file path=ppt/slides/_rels/slide6.xml.rels><?xml version="1.0" encoding="UTF-8" standalone="yes"?>
<Relationships xmlns="http://schemas.openxmlformats.org/package/2006/relationships"><Relationship Id="rId8" Type="http://schemas.openxmlformats.org/officeDocument/2006/relationships/image" Target="../media/image33.png"/><Relationship Id="rId13" Type="http://schemas.openxmlformats.org/officeDocument/2006/relationships/image" Target="../media/image38.png"/><Relationship Id="rId18" Type="http://schemas.openxmlformats.org/officeDocument/2006/relationships/image" Target="../media/image43.png"/><Relationship Id="rId3" Type="http://schemas.openxmlformats.org/officeDocument/2006/relationships/image" Target="../media/image31.png"/><Relationship Id="rId7" Type="http://schemas.openxmlformats.org/officeDocument/2006/relationships/image" Target="../media/image32.png"/><Relationship Id="rId12" Type="http://schemas.openxmlformats.org/officeDocument/2006/relationships/image" Target="../media/image37.png"/><Relationship Id="rId17" Type="http://schemas.openxmlformats.org/officeDocument/2006/relationships/image" Target="../media/image42.png"/><Relationship Id="rId2" Type="http://schemas.openxmlformats.org/officeDocument/2006/relationships/image" Target="../media/image30.png"/><Relationship Id="rId16" Type="http://schemas.openxmlformats.org/officeDocument/2006/relationships/image" Target="../media/image41.png"/><Relationship Id="rId1" Type="http://schemas.openxmlformats.org/officeDocument/2006/relationships/slideLayout" Target="../slideLayouts/slideLayout2.xml"/><Relationship Id="rId6" Type="http://schemas.openxmlformats.org/officeDocument/2006/relationships/image" Target="../media/image430.png"/><Relationship Id="rId11" Type="http://schemas.openxmlformats.org/officeDocument/2006/relationships/image" Target="../media/image36.png"/><Relationship Id="rId15" Type="http://schemas.openxmlformats.org/officeDocument/2006/relationships/image" Target="../media/image40.png"/><Relationship Id="rId10" Type="http://schemas.openxmlformats.org/officeDocument/2006/relationships/image" Target="../media/image35.png"/><Relationship Id="rId9" Type="http://schemas.openxmlformats.org/officeDocument/2006/relationships/image" Target="../media/image34.png"/><Relationship Id="rId14" Type="http://schemas.openxmlformats.org/officeDocument/2006/relationships/image" Target="../media/image3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C24BC-B7E1-85F2-C9FA-8B9B256C7726}"/>
              </a:ext>
            </a:extLst>
          </p:cNvPr>
          <p:cNvSpPr>
            <a:spLocks noGrp="1"/>
          </p:cNvSpPr>
          <p:nvPr>
            <p:ph type="ctrTitle"/>
          </p:nvPr>
        </p:nvSpPr>
        <p:spPr>
          <a:xfrm>
            <a:off x="2615968" y="2152668"/>
            <a:ext cx="6960064" cy="1103293"/>
          </a:xfrm>
        </p:spPr>
        <p:txBody>
          <a:bodyPr>
            <a:noAutofit/>
          </a:bodyPr>
          <a:lstStyle/>
          <a:p>
            <a:r>
              <a:rPr lang="en-GB" sz="3600" dirty="0"/>
              <a:t>Acoustoelectric neuromodulation. </a:t>
            </a:r>
            <a:br>
              <a:rPr lang="en-GB" sz="3600" dirty="0"/>
            </a:br>
            <a:r>
              <a:rPr lang="en-GB" sz="3600" dirty="0"/>
              <a:t>Is this a proof?</a:t>
            </a:r>
          </a:p>
        </p:txBody>
      </p:sp>
      <p:sp>
        <p:nvSpPr>
          <p:cNvPr id="3" name="Subtitle 2">
            <a:extLst>
              <a:ext uri="{FF2B5EF4-FFF2-40B4-BE49-F238E27FC236}">
                <a16:creationId xmlns:a16="http://schemas.microsoft.com/office/drawing/2014/main" id="{1DB975B0-8527-3087-604E-FB53C114B9F1}"/>
              </a:ext>
            </a:extLst>
          </p:cNvPr>
          <p:cNvSpPr>
            <a:spLocks noGrp="1"/>
          </p:cNvSpPr>
          <p:nvPr>
            <p:ph type="subTitle" idx="1"/>
          </p:nvPr>
        </p:nvSpPr>
        <p:spPr>
          <a:xfrm>
            <a:off x="4376057" y="3602039"/>
            <a:ext cx="3439886" cy="454668"/>
          </a:xfrm>
        </p:spPr>
        <p:txBody>
          <a:bodyPr/>
          <a:lstStyle/>
          <a:p>
            <a:r>
              <a:rPr lang="en-GB" dirty="0"/>
              <a:t>29.09.2023</a:t>
            </a:r>
          </a:p>
        </p:txBody>
      </p:sp>
    </p:spTree>
    <p:extLst>
      <p:ext uri="{BB962C8B-B14F-4D97-AF65-F5344CB8AC3E}">
        <p14:creationId xmlns:p14="http://schemas.microsoft.com/office/powerpoint/2010/main" val="13600849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line graph with numbers&#10;&#10;Description automatically generated">
            <a:extLst>
              <a:ext uri="{FF2B5EF4-FFF2-40B4-BE49-F238E27FC236}">
                <a16:creationId xmlns:a16="http://schemas.microsoft.com/office/drawing/2014/main" id="{277ABFD6-0EBC-6B75-3FBC-67304C2446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77607" y="3009580"/>
            <a:ext cx="7183963" cy="3195024"/>
          </a:xfrm>
          <a:prstGeom prst="rect">
            <a:avLst/>
          </a:prstGeom>
        </p:spPr>
      </p:pic>
      <p:sp>
        <p:nvSpPr>
          <p:cNvPr id="2" name="Title 1">
            <a:extLst>
              <a:ext uri="{FF2B5EF4-FFF2-40B4-BE49-F238E27FC236}">
                <a16:creationId xmlns:a16="http://schemas.microsoft.com/office/drawing/2014/main" id="{47C2D89A-19E3-9117-7211-143C5B05807B}"/>
              </a:ext>
            </a:extLst>
          </p:cNvPr>
          <p:cNvSpPr>
            <a:spLocks noGrp="1"/>
          </p:cNvSpPr>
          <p:nvPr>
            <p:ph type="title"/>
          </p:nvPr>
        </p:nvSpPr>
        <p:spPr>
          <a:xfrm>
            <a:off x="182416" y="192890"/>
            <a:ext cx="6735644" cy="1147048"/>
          </a:xfrm>
        </p:spPr>
        <p:txBody>
          <a:bodyPr>
            <a:normAutofit/>
          </a:bodyPr>
          <a:lstStyle/>
          <a:p>
            <a:r>
              <a:rPr lang="en-GB" dirty="0"/>
              <a:t>Mineral Oil Solution </a:t>
            </a:r>
            <a:br>
              <a:rPr lang="en-GB" dirty="0"/>
            </a:br>
            <a:r>
              <a:rPr lang="en-GB" sz="2400" dirty="0"/>
              <a:t>(e114 mineral oil t1 f3)</a:t>
            </a:r>
          </a:p>
        </p:txBody>
      </p:sp>
      <p:sp>
        <p:nvSpPr>
          <p:cNvPr id="3" name="Content Placeholder 2">
            <a:extLst>
              <a:ext uri="{FF2B5EF4-FFF2-40B4-BE49-F238E27FC236}">
                <a16:creationId xmlns:a16="http://schemas.microsoft.com/office/drawing/2014/main" id="{EF26FBE3-A56E-2B25-A804-E1A27E395451}"/>
              </a:ext>
            </a:extLst>
          </p:cNvPr>
          <p:cNvSpPr>
            <a:spLocks noGrp="1"/>
          </p:cNvSpPr>
          <p:nvPr>
            <p:ph idx="1"/>
          </p:nvPr>
        </p:nvSpPr>
        <p:spPr>
          <a:xfrm>
            <a:off x="182416" y="6467469"/>
            <a:ext cx="11879484" cy="369332"/>
          </a:xfrm>
        </p:spPr>
        <p:txBody>
          <a:bodyPr>
            <a:noAutofit/>
          </a:bodyPr>
          <a:lstStyle/>
          <a:p>
            <a:pPr marL="0" indent="0">
              <a:buNone/>
            </a:pPr>
            <a:r>
              <a:rPr lang="en-GB" sz="1800" dirty="0"/>
              <a:t>Acoustoelectric difference frequency is still a good 2000 microvolts amplitude, making this a pure acoustoelectric interaction. </a:t>
            </a:r>
          </a:p>
        </p:txBody>
      </p:sp>
      <p:pic>
        <p:nvPicPr>
          <p:cNvPr id="7" name="Picture 6" descr="A graph of numbers and lines&#10;&#10;Description automatically generated">
            <a:extLst>
              <a:ext uri="{FF2B5EF4-FFF2-40B4-BE49-F238E27FC236}">
                <a16:creationId xmlns:a16="http://schemas.microsoft.com/office/drawing/2014/main" id="{4236A2C9-2085-50B5-B9E1-F51F5E0B28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200" y="3044527"/>
            <a:ext cx="3015525" cy="3021692"/>
          </a:xfrm>
          <a:prstGeom prst="rect">
            <a:avLst/>
          </a:prstGeom>
        </p:spPr>
      </p:pic>
      <p:sp>
        <p:nvSpPr>
          <p:cNvPr id="8" name="TextBox 7">
            <a:extLst>
              <a:ext uri="{FF2B5EF4-FFF2-40B4-BE49-F238E27FC236}">
                <a16:creationId xmlns:a16="http://schemas.microsoft.com/office/drawing/2014/main" id="{D473351C-60CF-0243-F77F-6AC442295667}"/>
              </a:ext>
            </a:extLst>
          </p:cNvPr>
          <p:cNvSpPr txBox="1"/>
          <p:nvPr/>
        </p:nvSpPr>
        <p:spPr>
          <a:xfrm>
            <a:off x="1189904" y="6018143"/>
            <a:ext cx="1914508"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Frequency (Hz)</a:t>
            </a:r>
          </a:p>
        </p:txBody>
      </p:sp>
      <p:sp>
        <p:nvSpPr>
          <p:cNvPr id="9" name="TextBox 8">
            <a:extLst>
              <a:ext uri="{FF2B5EF4-FFF2-40B4-BE49-F238E27FC236}">
                <a16:creationId xmlns:a16="http://schemas.microsoft.com/office/drawing/2014/main" id="{4E8FB6D7-40D9-6BD3-EEC5-67F30047596C}"/>
              </a:ext>
            </a:extLst>
          </p:cNvPr>
          <p:cNvSpPr txBox="1"/>
          <p:nvPr/>
        </p:nvSpPr>
        <p:spPr>
          <a:xfrm>
            <a:off x="7273548" y="6138968"/>
            <a:ext cx="1914508"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Frequency (Hz)</a:t>
            </a:r>
          </a:p>
        </p:txBody>
      </p:sp>
      <p:sp>
        <p:nvSpPr>
          <p:cNvPr id="10" name="Rectangle 9">
            <a:extLst>
              <a:ext uri="{FF2B5EF4-FFF2-40B4-BE49-F238E27FC236}">
                <a16:creationId xmlns:a16="http://schemas.microsoft.com/office/drawing/2014/main" id="{ECF5FDD7-59AB-5D9F-3570-901246BA43DE}"/>
              </a:ext>
            </a:extLst>
          </p:cNvPr>
          <p:cNvSpPr/>
          <p:nvPr/>
        </p:nvSpPr>
        <p:spPr>
          <a:xfrm>
            <a:off x="1603169" y="5605153"/>
            <a:ext cx="1567543" cy="285008"/>
          </a:xfrm>
          <a:prstGeom prst="rect">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2" name="Straight Arrow Connector 11">
            <a:extLst>
              <a:ext uri="{FF2B5EF4-FFF2-40B4-BE49-F238E27FC236}">
                <a16:creationId xmlns:a16="http://schemas.microsoft.com/office/drawing/2014/main" id="{30F13769-FD09-2DBA-FD63-18744ABF3633}"/>
              </a:ext>
            </a:extLst>
          </p:cNvPr>
          <p:cNvCxnSpPr>
            <a:cxnSpLocks/>
          </p:cNvCxnSpPr>
          <p:nvPr/>
        </p:nvCxnSpPr>
        <p:spPr>
          <a:xfrm flipV="1">
            <a:off x="3322320" y="5013960"/>
            <a:ext cx="1447800" cy="5733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747BAECA-C00A-C42C-CB9B-5568FC6484FF}"/>
              </a:ext>
            </a:extLst>
          </p:cNvPr>
          <p:cNvSpPr txBox="1"/>
          <p:nvPr/>
        </p:nvSpPr>
        <p:spPr>
          <a:xfrm>
            <a:off x="5467954" y="3074969"/>
            <a:ext cx="2975402" cy="1200329"/>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Applied voltage source close up shows the applied signal at 500100 massively dominating the US 500khz.</a:t>
            </a:r>
          </a:p>
        </p:txBody>
      </p:sp>
      <p:sp>
        <p:nvSpPr>
          <p:cNvPr id="15" name="TextBox 14">
            <a:extLst>
              <a:ext uri="{FF2B5EF4-FFF2-40B4-BE49-F238E27FC236}">
                <a16:creationId xmlns:a16="http://schemas.microsoft.com/office/drawing/2014/main" id="{529E68B9-E1E0-603E-2C86-B16692654691}"/>
              </a:ext>
            </a:extLst>
          </p:cNvPr>
          <p:cNvSpPr txBox="1"/>
          <p:nvPr/>
        </p:nvSpPr>
        <p:spPr>
          <a:xfrm>
            <a:off x="1187865" y="2705637"/>
            <a:ext cx="2637067"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Applied voltage source</a:t>
            </a:r>
          </a:p>
        </p:txBody>
      </p:sp>
      <p:pic>
        <p:nvPicPr>
          <p:cNvPr id="17" name="Picture 16" descr="A black rectangle with numbers&#10;&#10;Description automatically generated">
            <a:extLst>
              <a:ext uri="{FF2B5EF4-FFF2-40B4-BE49-F238E27FC236}">
                <a16:creationId xmlns:a16="http://schemas.microsoft.com/office/drawing/2014/main" id="{B6D8618A-4C51-52CC-C433-0BB8DED3D07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73548" y="-3827"/>
            <a:ext cx="4388022" cy="1413091"/>
          </a:xfrm>
          <a:prstGeom prst="rect">
            <a:avLst/>
          </a:prstGeom>
        </p:spPr>
      </p:pic>
      <p:sp>
        <p:nvSpPr>
          <p:cNvPr id="18" name="TextBox 17">
            <a:extLst>
              <a:ext uri="{FF2B5EF4-FFF2-40B4-BE49-F238E27FC236}">
                <a16:creationId xmlns:a16="http://schemas.microsoft.com/office/drawing/2014/main" id="{4ADDE6CD-D054-7520-07DF-6E754CE2A4D0}"/>
              </a:ext>
            </a:extLst>
          </p:cNvPr>
          <p:cNvSpPr txBox="1"/>
          <p:nvPr/>
        </p:nvSpPr>
        <p:spPr>
          <a:xfrm>
            <a:off x="9000317" y="1324495"/>
            <a:ext cx="1129334" cy="338554"/>
          </a:xfrm>
          <a:prstGeom prst="rect">
            <a:avLst/>
          </a:prstGeom>
          <a:noFill/>
        </p:spPr>
        <p:txBody>
          <a:bodyPr wrap="square" rtlCol="0">
            <a:spAutoFit/>
          </a:bodyPr>
          <a:lstStyle/>
          <a:p>
            <a:r>
              <a:rPr lang="en-GB" sz="1600" i="1" dirty="0">
                <a:latin typeface="Cambria Math" panose="02040503050406030204" pitchFamily="18" charset="0"/>
                <a:ea typeface="Cambria Math" panose="02040503050406030204" pitchFamily="18" charset="0"/>
              </a:rPr>
              <a:t>Time (s)</a:t>
            </a:r>
          </a:p>
        </p:txBody>
      </p:sp>
      <p:sp>
        <p:nvSpPr>
          <p:cNvPr id="19" name="TextBox 18">
            <a:extLst>
              <a:ext uri="{FF2B5EF4-FFF2-40B4-BE49-F238E27FC236}">
                <a16:creationId xmlns:a16="http://schemas.microsoft.com/office/drawing/2014/main" id="{CA4D3414-1924-90A1-0077-13129BF244E2}"/>
              </a:ext>
            </a:extLst>
          </p:cNvPr>
          <p:cNvSpPr txBox="1"/>
          <p:nvPr/>
        </p:nvSpPr>
        <p:spPr>
          <a:xfrm rot="16200000">
            <a:off x="6586530" y="407451"/>
            <a:ext cx="1107583"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Volts(V)</a:t>
            </a:r>
          </a:p>
        </p:txBody>
      </p:sp>
      <p:sp>
        <p:nvSpPr>
          <p:cNvPr id="20" name="TextBox 19">
            <a:extLst>
              <a:ext uri="{FF2B5EF4-FFF2-40B4-BE49-F238E27FC236}">
                <a16:creationId xmlns:a16="http://schemas.microsoft.com/office/drawing/2014/main" id="{3543EB59-6DED-879B-A985-CCC2E800CE51}"/>
              </a:ext>
            </a:extLst>
          </p:cNvPr>
          <p:cNvSpPr txBox="1"/>
          <p:nvPr/>
        </p:nvSpPr>
        <p:spPr>
          <a:xfrm>
            <a:off x="0" y="-1016437"/>
            <a:ext cx="8591909" cy="923330"/>
          </a:xfrm>
          <a:prstGeom prst="rect">
            <a:avLst/>
          </a:prstGeom>
          <a:noFill/>
        </p:spPr>
        <p:txBody>
          <a:bodyPr wrap="square" rtlCol="0">
            <a:spAutoFit/>
          </a:bodyPr>
          <a:lstStyle/>
          <a:p>
            <a:r>
              <a:rPr lang="en-GB" dirty="0"/>
              <a:t>Note: leaking mineral oil situation at the end. Messy. Also leaked on my mouse yesterday. It turns out that mineral oil dissolves parafilm and stuck to the cone in a horrible way. I do not like using this, it keeps leaking everywhere.  </a:t>
            </a:r>
          </a:p>
        </p:txBody>
      </p:sp>
      <p:sp>
        <p:nvSpPr>
          <p:cNvPr id="21" name="TextBox 20">
            <a:extLst>
              <a:ext uri="{FF2B5EF4-FFF2-40B4-BE49-F238E27FC236}">
                <a16:creationId xmlns:a16="http://schemas.microsoft.com/office/drawing/2014/main" id="{9EA191BE-923D-CAFF-DB7B-E50976764288}"/>
              </a:ext>
            </a:extLst>
          </p:cNvPr>
          <p:cNvSpPr txBox="1"/>
          <p:nvPr/>
        </p:nvSpPr>
        <p:spPr>
          <a:xfrm>
            <a:off x="2874850" y="3136701"/>
            <a:ext cx="1107583" cy="646331"/>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Applied signal</a:t>
            </a:r>
          </a:p>
        </p:txBody>
      </p:sp>
      <p:sp>
        <p:nvSpPr>
          <p:cNvPr id="22" name="TextBox 21">
            <a:extLst>
              <a:ext uri="{FF2B5EF4-FFF2-40B4-BE49-F238E27FC236}">
                <a16:creationId xmlns:a16="http://schemas.microsoft.com/office/drawing/2014/main" id="{EDABE861-13E3-9396-E5F2-8F13857B43DC}"/>
              </a:ext>
            </a:extLst>
          </p:cNvPr>
          <p:cNvSpPr txBox="1"/>
          <p:nvPr/>
        </p:nvSpPr>
        <p:spPr>
          <a:xfrm>
            <a:off x="5482171" y="5143488"/>
            <a:ext cx="6364646" cy="830997"/>
          </a:xfrm>
          <a:prstGeom prst="rect">
            <a:avLst/>
          </a:prstGeom>
          <a:noFill/>
        </p:spPr>
        <p:txBody>
          <a:bodyPr wrap="square" rtlCol="0">
            <a:spAutoFit/>
          </a:bodyPr>
          <a:lstStyle/>
          <a:p>
            <a:r>
              <a:rPr lang="en-GB" sz="1600" i="1" dirty="0">
                <a:latin typeface="Cambria Math" panose="02040503050406030204" pitchFamily="18" charset="0"/>
                <a:ea typeface="Cambria Math" panose="02040503050406030204" pitchFamily="18" charset="0"/>
              </a:rPr>
              <a:t>Freeloader signal from the US is much smaller with mineral oil cone. This small amount may be coming from the cables etc. which means it would not be focal and is nothing to be concerned about.</a:t>
            </a:r>
          </a:p>
        </p:txBody>
      </p:sp>
      <p:sp>
        <p:nvSpPr>
          <p:cNvPr id="23" name="TextBox 22">
            <a:extLst>
              <a:ext uri="{FF2B5EF4-FFF2-40B4-BE49-F238E27FC236}">
                <a16:creationId xmlns:a16="http://schemas.microsoft.com/office/drawing/2014/main" id="{5488F7E3-902C-D5FB-8419-0D2F50466980}"/>
              </a:ext>
            </a:extLst>
          </p:cNvPr>
          <p:cNvSpPr txBox="1"/>
          <p:nvPr/>
        </p:nvSpPr>
        <p:spPr>
          <a:xfrm>
            <a:off x="9188056" y="3578497"/>
            <a:ext cx="1107583" cy="646331"/>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Applied signal</a:t>
            </a:r>
          </a:p>
        </p:txBody>
      </p:sp>
      <p:cxnSp>
        <p:nvCxnSpPr>
          <p:cNvPr id="24" name="Straight Arrow Connector 23">
            <a:extLst>
              <a:ext uri="{FF2B5EF4-FFF2-40B4-BE49-F238E27FC236}">
                <a16:creationId xmlns:a16="http://schemas.microsoft.com/office/drawing/2014/main" id="{CCDABBCB-ABAF-9529-E159-02105940200B}"/>
              </a:ext>
            </a:extLst>
          </p:cNvPr>
          <p:cNvCxnSpPr/>
          <p:nvPr/>
        </p:nvCxnSpPr>
        <p:spPr>
          <a:xfrm flipH="1">
            <a:off x="9015864" y="4236700"/>
            <a:ext cx="344384" cy="22914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Content Placeholder 2">
            <a:extLst>
              <a:ext uri="{FF2B5EF4-FFF2-40B4-BE49-F238E27FC236}">
                <a16:creationId xmlns:a16="http://schemas.microsoft.com/office/drawing/2014/main" id="{96C0ED6F-FBBC-1169-D1CE-8B536DFB63FD}"/>
              </a:ext>
            </a:extLst>
          </p:cNvPr>
          <p:cNvSpPr txBox="1">
            <a:spLocks/>
          </p:cNvSpPr>
          <p:nvPr/>
        </p:nvSpPr>
        <p:spPr>
          <a:xfrm>
            <a:off x="397499" y="1694038"/>
            <a:ext cx="11449318" cy="989419"/>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1600" dirty="0"/>
              <a:t>Electrically isolate the ultrasound cone from the mouse, such that only the acoustic wave gets through. I can try to do this with either F21 or mineral oil filled US cone. Currently, I do not know if either of these solutions blocks the pressure wave. Test both with the hydrophone. </a:t>
            </a:r>
          </a:p>
          <a:p>
            <a:r>
              <a:rPr lang="en-GB" sz="1600" dirty="0"/>
              <a:t>Mineral Oil Cone(instead of water filled): I have massively reduced the signal getting into the voltage transformer.   </a:t>
            </a:r>
          </a:p>
        </p:txBody>
      </p:sp>
    </p:spTree>
    <p:extLst>
      <p:ext uri="{BB962C8B-B14F-4D97-AF65-F5344CB8AC3E}">
        <p14:creationId xmlns:p14="http://schemas.microsoft.com/office/powerpoint/2010/main" val="40674297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A3ACB-B82E-FB38-8193-2ADD2830D2D4}"/>
              </a:ext>
            </a:extLst>
          </p:cNvPr>
          <p:cNvSpPr>
            <a:spLocks noGrp="1"/>
          </p:cNvSpPr>
          <p:nvPr>
            <p:ph type="title"/>
          </p:nvPr>
        </p:nvSpPr>
        <p:spPr>
          <a:xfrm>
            <a:off x="838200" y="79796"/>
            <a:ext cx="10515600" cy="806401"/>
          </a:xfrm>
        </p:spPr>
        <p:txBody>
          <a:bodyPr>
            <a:normAutofit/>
          </a:bodyPr>
          <a:lstStyle/>
          <a:p>
            <a:r>
              <a:rPr lang="en-GB" dirty="0"/>
              <a:t>F21 looking at freeloader US signal. </a:t>
            </a:r>
            <a:r>
              <a:rPr lang="en-GB" sz="2400" dirty="0"/>
              <a:t>(e114 t2 f14) </a:t>
            </a:r>
          </a:p>
        </p:txBody>
      </p:sp>
      <p:pic>
        <p:nvPicPr>
          <p:cNvPr id="5" name="Picture 4" descr="A graph of a number&#10;&#10;Description automatically generated">
            <a:extLst>
              <a:ext uri="{FF2B5EF4-FFF2-40B4-BE49-F238E27FC236}">
                <a16:creationId xmlns:a16="http://schemas.microsoft.com/office/drawing/2014/main" id="{D717A6F0-6CF5-A8DF-439C-327E976D19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922362"/>
            <a:ext cx="4471425" cy="4480569"/>
          </a:xfrm>
          <a:prstGeom prst="rect">
            <a:avLst/>
          </a:prstGeom>
        </p:spPr>
      </p:pic>
      <p:sp>
        <p:nvSpPr>
          <p:cNvPr id="6" name="TextBox 5">
            <a:extLst>
              <a:ext uri="{FF2B5EF4-FFF2-40B4-BE49-F238E27FC236}">
                <a16:creationId xmlns:a16="http://schemas.microsoft.com/office/drawing/2014/main" id="{D581C5AE-7CBB-F19D-5AE2-68279597125F}"/>
              </a:ext>
            </a:extLst>
          </p:cNvPr>
          <p:cNvSpPr txBox="1"/>
          <p:nvPr/>
        </p:nvSpPr>
        <p:spPr>
          <a:xfrm>
            <a:off x="6945617" y="947688"/>
            <a:ext cx="4884472" cy="646331"/>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Voltage monitor(load side of </a:t>
            </a:r>
            <a:r>
              <a:rPr lang="en-GB" i="1" dirty="0" err="1">
                <a:latin typeface="Cambria Math" panose="02040503050406030204" pitchFamily="18" charset="0"/>
                <a:ea typeface="Cambria Math" panose="02040503050406030204" pitchFamily="18" charset="0"/>
              </a:rPr>
              <a:t>tx</a:t>
            </a:r>
            <a:r>
              <a:rPr lang="en-GB" i="1" dirty="0">
                <a:latin typeface="Cambria Math" panose="02040503050406030204" pitchFamily="18" charset="0"/>
                <a:ea typeface="Cambria Math" panose="02040503050406030204" pitchFamily="18" charset="0"/>
              </a:rPr>
              <a:t>) - Without thin piece of F21</a:t>
            </a:r>
          </a:p>
        </p:txBody>
      </p:sp>
      <p:pic>
        <p:nvPicPr>
          <p:cNvPr id="10" name="Picture 9" descr="A black object with numbers&#10;&#10;Description automatically generated">
            <a:extLst>
              <a:ext uri="{FF2B5EF4-FFF2-40B4-BE49-F238E27FC236}">
                <a16:creationId xmlns:a16="http://schemas.microsoft.com/office/drawing/2014/main" id="{9398F123-5266-F315-1765-F26750C4D5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90368" y="1634254"/>
            <a:ext cx="5394971" cy="1737363"/>
          </a:xfrm>
          <a:prstGeom prst="rect">
            <a:avLst/>
          </a:prstGeom>
        </p:spPr>
      </p:pic>
      <p:pic>
        <p:nvPicPr>
          <p:cNvPr id="12" name="Picture 11" descr="A black arrow with numbers&#10;&#10;Description automatically generated with medium confidence">
            <a:extLst>
              <a:ext uri="{FF2B5EF4-FFF2-40B4-BE49-F238E27FC236}">
                <a16:creationId xmlns:a16="http://schemas.microsoft.com/office/drawing/2014/main" id="{F575C43A-0853-6703-4602-8C7EEF08CDA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97029" y="4102099"/>
            <a:ext cx="5394971" cy="1737363"/>
          </a:xfrm>
          <a:prstGeom prst="rect">
            <a:avLst/>
          </a:prstGeom>
        </p:spPr>
      </p:pic>
      <p:sp>
        <p:nvSpPr>
          <p:cNvPr id="13" name="TextBox 12">
            <a:extLst>
              <a:ext uri="{FF2B5EF4-FFF2-40B4-BE49-F238E27FC236}">
                <a16:creationId xmlns:a16="http://schemas.microsoft.com/office/drawing/2014/main" id="{E40A88B5-17E4-984D-B0C7-8018667728EE}"/>
              </a:ext>
            </a:extLst>
          </p:cNvPr>
          <p:cNvSpPr txBox="1"/>
          <p:nvPr/>
        </p:nvSpPr>
        <p:spPr>
          <a:xfrm>
            <a:off x="1268652" y="1159232"/>
            <a:ext cx="3667843"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Applied voltage source with no F21</a:t>
            </a:r>
          </a:p>
        </p:txBody>
      </p:sp>
      <p:sp>
        <p:nvSpPr>
          <p:cNvPr id="14" name="TextBox 13">
            <a:extLst>
              <a:ext uri="{FF2B5EF4-FFF2-40B4-BE49-F238E27FC236}">
                <a16:creationId xmlns:a16="http://schemas.microsoft.com/office/drawing/2014/main" id="{4C90F064-C25C-4EDC-D31E-CBAFD600AD99}"/>
              </a:ext>
            </a:extLst>
          </p:cNvPr>
          <p:cNvSpPr txBox="1"/>
          <p:nvPr/>
        </p:nvSpPr>
        <p:spPr>
          <a:xfrm>
            <a:off x="7097206" y="3490791"/>
            <a:ext cx="4794616" cy="646331"/>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Voltage monitor(load side of </a:t>
            </a:r>
            <a:r>
              <a:rPr lang="en-GB" i="1" dirty="0" err="1">
                <a:latin typeface="Cambria Math" panose="02040503050406030204" pitchFamily="18" charset="0"/>
                <a:ea typeface="Cambria Math" panose="02040503050406030204" pitchFamily="18" charset="0"/>
              </a:rPr>
              <a:t>tx</a:t>
            </a:r>
            <a:r>
              <a:rPr lang="en-GB" i="1" dirty="0">
                <a:latin typeface="Cambria Math" panose="02040503050406030204" pitchFamily="18" charset="0"/>
                <a:ea typeface="Cambria Math" panose="02040503050406030204" pitchFamily="18" charset="0"/>
              </a:rPr>
              <a:t>)-With thin piece of F21</a:t>
            </a:r>
          </a:p>
        </p:txBody>
      </p:sp>
      <p:pic>
        <p:nvPicPr>
          <p:cNvPr id="16" name="Picture 15" descr="A graph of a number&#10;&#10;Description automatically generated">
            <a:extLst>
              <a:ext uri="{FF2B5EF4-FFF2-40B4-BE49-F238E27FC236}">
                <a16:creationId xmlns:a16="http://schemas.microsoft.com/office/drawing/2014/main" id="{082C1985-E1FA-CD9F-E67F-2E6FD0D2322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67774" y="1922362"/>
            <a:ext cx="2737442" cy="2743040"/>
          </a:xfrm>
          <a:prstGeom prst="rect">
            <a:avLst/>
          </a:prstGeom>
        </p:spPr>
      </p:pic>
      <p:sp>
        <p:nvSpPr>
          <p:cNvPr id="17" name="TextBox 16">
            <a:extLst>
              <a:ext uri="{FF2B5EF4-FFF2-40B4-BE49-F238E27FC236}">
                <a16:creationId xmlns:a16="http://schemas.microsoft.com/office/drawing/2014/main" id="{98C45A1A-F804-9393-00AC-B8923187EABC}"/>
              </a:ext>
            </a:extLst>
          </p:cNvPr>
          <p:cNvSpPr txBox="1"/>
          <p:nvPr/>
        </p:nvSpPr>
        <p:spPr>
          <a:xfrm>
            <a:off x="4376357" y="1620897"/>
            <a:ext cx="1640778"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With F21</a:t>
            </a:r>
          </a:p>
        </p:txBody>
      </p:sp>
      <p:sp>
        <p:nvSpPr>
          <p:cNvPr id="18" name="TextBox 17">
            <a:extLst>
              <a:ext uri="{FF2B5EF4-FFF2-40B4-BE49-F238E27FC236}">
                <a16:creationId xmlns:a16="http://schemas.microsoft.com/office/drawing/2014/main" id="{A840AAF6-8098-3247-314C-231C476A184F}"/>
              </a:ext>
            </a:extLst>
          </p:cNvPr>
          <p:cNvSpPr txBox="1"/>
          <p:nvPr/>
        </p:nvSpPr>
        <p:spPr>
          <a:xfrm>
            <a:off x="5958829" y="6033599"/>
            <a:ext cx="5394971" cy="646331"/>
          </a:xfrm>
          <a:prstGeom prst="rect">
            <a:avLst/>
          </a:prstGeom>
          <a:noFill/>
        </p:spPr>
        <p:txBody>
          <a:bodyPr wrap="square" rtlCol="0">
            <a:spAutoFit/>
          </a:bodyPr>
          <a:lstStyle/>
          <a:p>
            <a:r>
              <a:rPr lang="en-GB" dirty="0"/>
              <a:t>REDO this plot very carefully. </a:t>
            </a:r>
          </a:p>
          <a:p>
            <a:r>
              <a:rPr lang="en-GB" dirty="0"/>
              <a:t>Double check these have the same electrode positions? </a:t>
            </a:r>
          </a:p>
        </p:txBody>
      </p:sp>
      <p:sp>
        <p:nvSpPr>
          <p:cNvPr id="3" name="TextBox 2">
            <a:extLst>
              <a:ext uri="{FF2B5EF4-FFF2-40B4-BE49-F238E27FC236}">
                <a16:creationId xmlns:a16="http://schemas.microsoft.com/office/drawing/2014/main" id="{87364FFD-5EE2-7701-A106-58E17261274F}"/>
              </a:ext>
            </a:extLst>
          </p:cNvPr>
          <p:cNvSpPr txBox="1"/>
          <p:nvPr/>
        </p:nvSpPr>
        <p:spPr>
          <a:xfrm rot="16200000">
            <a:off x="-43274" y="4656508"/>
            <a:ext cx="1107583"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Volts(V)</a:t>
            </a:r>
          </a:p>
        </p:txBody>
      </p:sp>
      <p:sp>
        <p:nvSpPr>
          <p:cNvPr id="4" name="TextBox 3">
            <a:extLst>
              <a:ext uri="{FF2B5EF4-FFF2-40B4-BE49-F238E27FC236}">
                <a16:creationId xmlns:a16="http://schemas.microsoft.com/office/drawing/2014/main" id="{24C4EA0F-2613-9DFD-B909-399DCFC6A1FB}"/>
              </a:ext>
            </a:extLst>
          </p:cNvPr>
          <p:cNvSpPr txBox="1"/>
          <p:nvPr/>
        </p:nvSpPr>
        <p:spPr>
          <a:xfrm rot="16200000">
            <a:off x="5919559" y="2184995"/>
            <a:ext cx="1107583"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Volts(V)</a:t>
            </a:r>
          </a:p>
        </p:txBody>
      </p:sp>
      <p:sp>
        <p:nvSpPr>
          <p:cNvPr id="7" name="TextBox 6">
            <a:extLst>
              <a:ext uri="{FF2B5EF4-FFF2-40B4-BE49-F238E27FC236}">
                <a16:creationId xmlns:a16="http://schemas.microsoft.com/office/drawing/2014/main" id="{CDE232C9-C4AB-ED5A-53E5-F2751EE1EE59}"/>
              </a:ext>
            </a:extLst>
          </p:cNvPr>
          <p:cNvSpPr txBox="1"/>
          <p:nvPr/>
        </p:nvSpPr>
        <p:spPr>
          <a:xfrm rot="16200000">
            <a:off x="6058572" y="4656508"/>
            <a:ext cx="1107583"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Volts(V)</a:t>
            </a:r>
          </a:p>
        </p:txBody>
      </p:sp>
    </p:spTree>
    <p:extLst>
      <p:ext uri="{BB962C8B-B14F-4D97-AF65-F5344CB8AC3E}">
        <p14:creationId xmlns:p14="http://schemas.microsoft.com/office/powerpoint/2010/main" val="17635004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143AB-7E2D-1FF3-75F4-F8774ED3EF82}"/>
              </a:ext>
            </a:extLst>
          </p:cNvPr>
          <p:cNvSpPr>
            <a:spLocks noGrp="1"/>
          </p:cNvSpPr>
          <p:nvPr>
            <p:ph type="title"/>
          </p:nvPr>
        </p:nvSpPr>
        <p:spPr>
          <a:xfrm>
            <a:off x="847344" y="200897"/>
            <a:ext cx="10515600" cy="872888"/>
          </a:xfrm>
        </p:spPr>
        <p:txBody>
          <a:bodyPr>
            <a:normAutofit fontScale="90000"/>
          </a:bodyPr>
          <a:lstStyle/>
          <a:p>
            <a:r>
              <a:rPr lang="en-GB" dirty="0"/>
              <a:t>Mouse, mineral oil cap/parafilm </a:t>
            </a:r>
            <a:r>
              <a:rPr lang="en-GB" dirty="0" err="1"/>
              <a:t>df</a:t>
            </a:r>
            <a:r>
              <a:rPr lang="en-GB" dirty="0"/>
              <a:t> = 2Hz </a:t>
            </a:r>
            <a:r>
              <a:rPr lang="en-GB" sz="2700" dirty="0"/>
              <a:t>(e113 t1 f19) </a:t>
            </a:r>
          </a:p>
        </p:txBody>
      </p:sp>
      <p:pic>
        <p:nvPicPr>
          <p:cNvPr id="5" name="Content Placeholder 4" descr="A black silhouette of a number&#10;&#10;Description automatically generated">
            <a:extLst>
              <a:ext uri="{FF2B5EF4-FFF2-40B4-BE49-F238E27FC236}">
                <a16:creationId xmlns:a16="http://schemas.microsoft.com/office/drawing/2014/main" id="{0B95A051-C34C-FBFD-A72F-2FA4BFD7920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0173" y="2103005"/>
            <a:ext cx="5385827" cy="1691643"/>
          </a:xfrm>
        </p:spPr>
      </p:pic>
      <p:sp>
        <p:nvSpPr>
          <p:cNvPr id="6" name="TextBox 5">
            <a:extLst>
              <a:ext uri="{FF2B5EF4-FFF2-40B4-BE49-F238E27FC236}">
                <a16:creationId xmlns:a16="http://schemas.microsoft.com/office/drawing/2014/main" id="{6240FEA7-4B84-BDFA-9042-B5262ABB73CC}"/>
              </a:ext>
            </a:extLst>
          </p:cNvPr>
          <p:cNvSpPr txBox="1"/>
          <p:nvPr/>
        </p:nvSpPr>
        <p:spPr>
          <a:xfrm>
            <a:off x="1196882" y="1733673"/>
            <a:ext cx="3667843"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RF data</a:t>
            </a:r>
          </a:p>
        </p:txBody>
      </p:sp>
      <p:pic>
        <p:nvPicPr>
          <p:cNvPr id="8" name="Picture 7" descr="A black rectangular object with numbers&#10;&#10;Description automatically generated">
            <a:extLst>
              <a:ext uri="{FF2B5EF4-FFF2-40B4-BE49-F238E27FC236}">
                <a16:creationId xmlns:a16="http://schemas.microsoft.com/office/drawing/2014/main" id="{D8B1B76E-C9C6-92EE-4986-B1E2905997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0173" y="4483296"/>
            <a:ext cx="5394971" cy="1737363"/>
          </a:xfrm>
          <a:prstGeom prst="rect">
            <a:avLst/>
          </a:prstGeom>
        </p:spPr>
      </p:pic>
      <p:sp>
        <p:nvSpPr>
          <p:cNvPr id="9" name="TextBox 8">
            <a:extLst>
              <a:ext uri="{FF2B5EF4-FFF2-40B4-BE49-F238E27FC236}">
                <a16:creationId xmlns:a16="http://schemas.microsoft.com/office/drawing/2014/main" id="{42C42274-B6B4-2843-CFD8-57D45D06B022}"/>
              </a:ext>
            </a:extLst>
          </p:cNvPr>
          <p:cNvSpPr txBox="1"/>
          <p:nvPr/>
        </p:nvSpPr>
        <p:spPr>
          <a:xfrm>
            <a:off x="1196881" y="4066609"/>
            <a:ext cx="4770782"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Applied Voltage   (measured load side of </a:t>
            </a:r>
            <a:r>
              <a:rPr lang="en-GB" i="1" dirty="0" err="1">
                <a:latin typeface="Cambria Math" panose="02040503050406030204" pitchFamily="18" charset="0"/>
                <a:ea typeface="Cambria Math" panose="02040503050406030204" pitchFamily="18" charset="0"/>
              </a:rPr>
              <a:t>tx</a:t>
            </a:r>
            <a:r>
              <a:rPr lang="en-GB" i="1" dirty="0">
                <a:latin typeface="Cambria Math" panose="02040503050406030204" pitchFamily="18" charset="0"/>
                <a:ea typeface="Cambria Math" panose="02040503050406030204" pitchFamily="18" charset="0"/>
              </a:rPr>
              <a:t>)</a:t>
            </a:r>
          </a:p>
        </p:txBody>
      </p:sp>
      <p:pic>
        <p:nvPicPr>
          <p:cNvPr id="11" name="Picture 10" descr="A graph showing a sound wave&#10;&#10;Description automatically generated">
            <a:extLst>
              <a:ext uri="{FF2B5EF4-FFF2-40B4-BE49-F238E27FC236}">
                <a16:creationId xmlns:a16="http://schemas.microsoft.com/office/drawing/2014/main" id="{C2CE74D4-F7ED-75F8-665F-9F66C2E8663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03014" y="4424980"/>
            <a:ext cx="5394971" cy="1737363"/>
          </a:xfrm>
          <a:prstGeom prst="rect">
            <a:avLst/>
          </a:prstGeom>
        </p:spPr>
      </p:pic>
      <p:pic>
        <p:nvPicPr>
          <p:cNvPr id="13" name="Picture 12" descr="A graph showing a number of numbers&#10;&#10;Description automatically generated with medium confidence">
            <a:extLst>
              <a:ext uri="{FF2B5EF4-FFF2-40B4-BE49-F238E27FC236}">
                <a16:creationId xmlns:a16="http://schemas.microsoft.com/office/drawing/2014/main" id="{36998D50-7DF8-3E8E-0962-4E84A3B2893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03015" y="2108075"/>
            <a:ext cx="5394971" cy="1737363"/>
          </a:xfrm>
          <a:prstGeom prst="rect">
            <a:avLst/>
          </a:prstGeom>
        </p:spPr>
      </p:pic>
      <p:sp>
        <p:nvSpPr>
          <p:cNvPr id="14" name="TextBox 13">
            <a:extLst>
              <a:ext uri="{FF2B5EF4-FFF2-40B4-BE49-F238E27FC236}">
                <a16:creationId xmlns:a16="http://schemas.microsoft.com/office/drawing/2014/main" id="{A0CC3BCF-DEEB-6A53-6A23-CE60BE3F2506}"/>
              </a:ext>
            </a:extLst>
          </p:cNvPr>
          <p:cNvSpPr txBox="1"/>
          <p:nvPr/>
        </p:nvSpPr>
        <p:spPr>
          <a:xfrm>
            <a:off x="556212" y="6203151"/>
            <a:ext cx="11079575" cy="646331"/>
          </a:xfrm>
          <a:prstGeom prst="rect">
            <a:avLst/>
          </a:prstGeom>
          <a:noFill/>
        </p:spPr>
        <p:txBody>
          <a:bodyPr wrap="square" rtlCol="0">
            <a:spAutoFit/>
          </a:bodyPr>
          <a:lstStyle/>
          <a:p>
            <a:pPr algn="ctr"/>
            <a:r>
              <a:rPr lang="en-GB" i="1" dirty="0">
                <a:latin typeface="Cambria Math" panose="02040503050406030204" pitchFamily="18" charset="0"/>
                <a:ea typeface="Cambria Math" panose="02040503050406030204" pitchFamily="18" charset="0"/>
              </a:rPr>
              <a:t>Note: oil  and water was leaking out and onto mouse. Discovery: Mineral oil dissolves the parafilm. </a:t>
            </a:r>
          </a:p>
          <a:p>
            <a:pPr algn="ctr"/>
            <a:r>
              <a:rPr lang="en-GB" i="1" dirty="0">
                <a:latin typeface="Cambria Math" panose="02040503050406030204" pitchFamily="18" charset="0"/>
                <a:ea typeface="Cambria Math" panose="02040503050406030204" pitchFamily="18" charset="0"/>
              </a:rPr>
              <a:t>Exp stopped soon after this. </a:t>
            </a:r>
          </a:p>
        </p:txBody>
      </p:sp>
      <p:sp>
        <p:nvSpPr>
          <p:cNvPr id="3" name="TextBox 2">
            <a:extLst>
              <a:ext uri="{FF2B5EF4-FFF2-40B4-BE49-F238E27FC236}">
                <a16:creationId xmlns:a16="http://schemas.microsoft.com/office/drawing/2014/main" id="{E6903582-944A-0976-50E7-8FD5BCFEE6B7}"/>
              </a:ext>
            </a:extLst>
          </p:cNvPr>
          <p:cNvSpPr txBox="1"/>
          <p:nvPr/>
        </p:nvSpPr>
        <p:spPr>
          <a:xfrm>
            <a:off x="7136470" y="3991831"/>
            <a:ext cx="3667843"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Spikes</a:t>
            </a:r>
          </a:p>
        </p:txBody>
      </p:sp>
      <p:sp>
        <p:nvSpPr>
          <p:cNvPr id="4" name="TextBox 3">
            <a:extLst>
              <a:ext uri="{FF2B5EF4-FFF2-40B4-BE49-F238E27FC236}">
                <a16:creationId xmlns:a16="http://schemas.microsoft.com/office/drawing/2014/main" id="{BE234C5E-DF60-307E-C29D-668E0858F66B}"/>
              </a:ext>
            </a:extLst>
          </p:cNvPr>
          <p:cNvSpPr txBox="1"/>
          <p:nvPr/>
        </p:nvSpPr>
        <p:spPr>
          <a:xfrm>
            <a:off x="7327275" y="1633638"/>
            <a:ext cx="3667843"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LFP</a:t>
            </a:r>
          </a:p>
        </p:txBody>
      </p:sp>
    </p:spTree>
    <p:extLst>
      <p:ext uri="{BB962C8B-B14F-4D97-AF65-F5344CB8AC3E}">
        <p14:creationId xmlns:p14="http://schemas.microsoft.com/office/powerpoint/2010/main" val="33823426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8FB9D-2A08-3F0B-2ED4-B545ED414058}"/>
              </a:ext>
            </a:extLst>
          </p:cNvPr>
          <p:cNvSpPr>
            <a:spLocks noGrp="1"/>
          </p:cNvSpPr>
          <p:nvPr>
            <p:ph type="title"/>
          </p:nvPr>
        </p:nvSpPr>
        <p:spPr>
          <a:xfrm>
            <a:off x="838200" y="365126"/>
            <a:ext cx="10515600" cy="687297"/>
          </a:xfrm>
        </p:spPr>
        <p:txBody>
          <a:bodyPr>
            <a:normAutofit/>
          </a:bodyPr>
          <a:lstStyle/>
          <a:p>
            <a:r>
              <a:rPr lang="en-GB" sz="3200" dirty="0"/>
              <a:t>Addressing the applied e field confound with a two-tone test. </a:t>
            </a:r>
          </a:p>
        </p:txBody>
      </p:sp>
      <p:sp>
        <p:nvSpPr>
          <p:cNvPr id="3" name="Content Placeholder 2">
            <a:extLst>
              <a:ext uri="{FF2B5EF4-FFF2-40B4-BE49-F238E27FC236}">
                <a16:creationId xmlns:a16="http://schemas.microsoft.com/office/drawing/2014/main" id="{57BAA218-4C95-CD51-04F4-01E38A107F63}"/>
              </a:ext>
            </a:extLst>
          </p:cNvPr>
          <p:cNvSpPr>
            <a:spLocks noGrp="1"/>
          </p:cNvSpPr>
          <p:nvPr>
            <p:ph idx="1"/>
          </p:nvPr>
        </p:nvSpPr>
        <p:spPr>
          <a:xfrm>
            <a:off x="362309" y="1242204"/>
            <a:ext cx="11507638" cy="5250670"/>
          </a:xfrm>
        </p:spPr>
        <p:txBody>
          <a:bodyPr/>
          <a:lstStyle/>
          <a:p>
            <a:r>
              <a:rPr lang="en-GB" dirty="0"/>
              <a:t>If the signals are sufficiently independent, i.e. one acoustic, one isolated electric then there is no way frequency mixing can occur unless there is an acoustoelectric interaction. </a:t>
            </a:r>
          </a:p>
          <a:p>
            <a:r>
              <a:rPr lang="en-GB" dirty="0"/>
              <a:t>To prove this is not an electrical mixing phenomena in the medium, we send through an electric field as before, and an additional electric only field through a second source(no acoustic part) which has the amplitude equivalent to what we measure on the e field monitor </a:t>
            </a:r>
            <a:r>
              <a:rPr lang="en-GB" dirty="0" err="1"/>
              <a:t>chan</a:t>
            </a:r>
            <a:r>
              <a:rPr lang="en-GB" dirty="0"/>
              <a:t> with F21 in place. This should be a super tiny electric field. </a:t>
            </a:r>
          </a:p>
          <a:p>
            <a:r>
              <a:rPr lang="en-GB" dirty="0"/>
              <a:t>The transformer doesn’t let low frequencies through anyway. So maybe we can send the combined signal through the function generator. </a:t>
            </a:r>
          </a:p>
          <a:p>
            <a:r>
              <a:rPr lang="en-GB" dirty="0"/>
              <a:t>Then measure to see if frequency mixing occurs on the measurement channel. </a:t>
            </a:r>
          </a:p>
          <a:p>
            <a:pPr marL="0" indent="0">
              <a:buNone/>
            </a:pPr>
            <a:endParaRPr lang="en-GB" dirty="0"/>
          </a:p>
        </p:txBody>
      </p:sp>
    </p:spTree>
    <p:extLst>
      <p:ext uri="{BB962C8B-B14F-4D97-AF65-F5344CB8AC3E}">
        <p14:creationId xmlns:p14="http://schemas.microsoft.com/office/powerpoint/2010/main" val="35091122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0911-D0CD-44E7-8000-CF8C49AC29B7}"/>
              </a:ext>
            </a:extLst>
          </p:cNvPr>
          <p:cNvSpPr>
            <a:spLocks noGrp="1"/>
          </p:cNvSpPr>
          <p:nvPr>
            <p:ph type="title"/>
          </p:nvPr>
        </p:nvSpPr>
        <p:spPr>
          <a:xfrm>
            <a:off x="838200" y="365126"/>
            <a:ext cx="10515600" cy="567204"/>
          </a:xfrm>
        </p:spPr>
        <p:txBody>
          <a:bodyPr>
            <a:normAutofit/>
          </a:bodyPr>
          <a:lstStyle/>
          <a:p>
            <a:r>
              <a:rPr lang="en-GB" sz="2400" dirty="0"/>
              <a:t>Acoustoelectric neuromodulation proof points</a:t>
            </a:r>
          </a:p>
        </p:txBody>
      </p:sp>
      <p:sp>
        <p:nvSpPr>
          <p:cNvPr id="4" name="TextBox 3">
            <a:extLst>
              <a:ext uri="{FF2B5EF4-FFF2-40B4-BE49-F238E27FC236}">
                <a16:creationId xmlns:a16="http://schemas.microsoft.com/office/drawing/2014/main" id="{C6110BD1-2123-AF3F-72C6-5FFCDD470F48}"/>
              </a:ext>
            </a:extLst>
          </p:cNvPr>
          <p:cNvSpPr txBox="1"/>
          <p:nvPr/>
        </p:nvSpPr>
        <p:spPr>
          <a:xfrm>
            <a:off x="479696" y="1242203"/>
            <a:ext cx="11232607" cy="2862322"/>
          </a:xfrm>
          <a:prstGeom prst="rect">
            <a:avLst/>
          </a:prstGeom>
          <a:noFill/>
        </p:spPr>
        <p:txBody>
          <a:bodyPr wrap="square" rtlCol="0">
            <a:spAutoFit/>
          </a:bodyPr>
          <a:lstStyle/>
          <a:p>
            <a:pPr marL="342900" indent="-342900">
              <a:buAutoNum type="arabicPeriod"/>
            </a:pPr>
            <a:r>
              <a:rPr lang="en-GB" dirty="0"/>
              <a:t>Acoustoelectric sum and difference frequencies are focal with the acoustic signal, thus not caused by an electrical mixing phenomenon. (See separate proof for mouse experiment against electrical mixing)</a:t>
            </a:r>
          </a:p>
          <a:p>
            <a:pPr marL="342900" indent="-342900">
              <a:buAutoNum type="arabicPeriod"/>
            </a:pPr>
            <a:r>
              <a:rPr lang="en-GB" dirty="0"/>
              <a:t>Preamp Test. Since we see neural spiking, and also note focality with ultrasound the difference frequency is not an artefact of the preamplifier but occurring in the medium with spatial specificity. </a:t>
            </a:r>
          </a:p>
          <a:p>
            <a:pPr marL="342900" indent="-342900">
              <a:buAutoNum type="arabicPeriod"/>
            </a:pPr>
            <a:r>
              <a:rPr lang="en-GB" dirty="0"/>
              <a:t>It cannot be an acoustic signal mixing with itself, because then we would not see the difference frequency between the applied electric signal and the acoustic signal. Thus, we can narrow it down to the acoustic signal mixing with electric signal.</a:t>
            </a:r>
          </a:p>
          <a:p>
            <a:endParaRPr lang="en-GB" dirty="0"/>
          </a:p>
          <a:p>
            <a:r>
              <a:rPr lang="en-GB" dirty="0"/>
              <a:t>That means we have acoustoelectric neuromodulation. </a:t>
            </a:r>
          </a:p>
          <a:p>
            <a:endParaRPr lang="en-GB" dirty="0"/>
          </a:p>
        </p:txBody>
      </p:sp>
    </p:spTree>
    <p:extLst>
      <p:ext uri="{BB962C8B-B14F-4D97-AF65-F5344CB8AC3E}">
        <p14:creationId xmlns:p14="http://schemas.microsoft.com/office/powerpoint/2010/main" val="20313571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CC839-4A4E-644A-4EB4-94EBC4B2313B}"/>
              </a:ext>
            </a:extLst>
          </p:cNvPr>
          <p:cNvSpPr>
            <a:spLocks noGrp="1"/>
          </p:cNvSpPr>
          <p:nvPr>
            <p:ph type="title"/>
          </p:nvPr>
        </p:nvSpPr>
        <p:spPr>
          <a:xfrm>
            <a:off x="838200" y="228600"/>
            <a:ext cx="10515600" cy="881784"/>
          </a:xfrm>
        </p:spPr>
        <p:txBody>
          <a:bodyPr/>
          <a:lstStyle/>
          <a:p>
            <a:r>
              <a:rPr lang="en-GB" dirty="0"/>
              <a:t>F21 and water filled cone. </a:t>
            </a:r>
          </a:p>
        </p:txBody>
      </p:sp>
      <p:sp>
        <p:nvSpPr>
          <p:cNvPr id="3" name="Content Placeholder 2">
            <a:extLst>
              <a:ext uri="{FF2B5EF4-FFF2-40B4-BE49-F238E27FC236}">
                <a16:creationId xmlns:a16="http://schemas.microsoft.com/office/drawing/2014/main" id="{0620346F-5E63-A57E-741C-C6D0DDCB5E8D}"/>
              </a:ext>
            </a:extLst>
          </p:cNvPr>
          <p:cNvSpPr>
            <a:spLocks noGrp="1"/>
          </p:cNvSpPr>
          <p:nvPr>
            <p:ph idx="1"/>
          </p:nvPr>
        </p:nvSpPr>
        <p:spPr>
          <a:xfrm>
            <a:off x="457199" y="1226127"/>
            <a:ext cx="11367655" cy="5403273"/>
          </a:xfrm>
        </p:spPr>
        <p:txBody>
          <a:bodyPr/>
          <a:lstStyle/>
          <a:p>
            <a:r>
              <a:rPr lang="en-GB" dirty="0"/>
              <a:t>Do hydrophone test with F21. Does pressure still get through? </a:t>
            </a:r>
          </a:p>
          <a:p>
            <a:r>
              <a:rPr lang="en-GB" dirty="0"/>
              <a:t>Do electrical two tone test with F21, what does the applied voltage look like with and without it(note the electrode configuration). (Kind of a repeat of the test I did before, but with more electrode position rigor.)</a:t>
            </a:r>
          </a:p>
          <a:p>
            <a:endParaRPr lang="en-GB" dirty="0"/>
          </a:p>
          <a:p>
            <a:pPr marL="0" indent="0">
              <a:buNone/>
            </a:pPr>
            <a:r>
              <a:rPr lang="en-GB" dirty="0"/>
              <a:t>Mechanism of Ultrasound Neuromodulation Paper. </a:t>
            </a:r>
          </a:p>
          <a:p>
            <a:r>
              <a:rPr lang="en-GB" dirty="0"/>
              <a:t>Do a PRF*PRF map, but firstly do a quick map without the F21 to find the </a:t>
            </a:r>
            <a:r>
              <a:rPr lang="en-GB" dirty="0" err="1"/>
              <a:t>center</a:t>
            </a:r>
            <a:r>
              <a:rPr lang="en-GB" dirty="0"/>
              <a:t> and verify I still see the focality. </a:t>
            </a:r>
          </a:p>
          <a:p>
            <a:r>
              <a:rPr lang="en-GB" dirty="0"/>
              <a:t>Add the plot of the PRF * PRF with hydrophone and with electric signal. (I’ve already collected this data).  </a:t>
            </a:r>
          </a:p>
          <a:p>
            <a:pPr marL="0" indent="0">
              <a:buNone/>
            </a:pPr>
            <a:endParaRPr lang="en-GB" dirty="0"/>
          </a:p>
        </p:txBody>
      </p:sp>
    </p:spTree>
    <p:extLst>
      <p:ext uri="{BB962C8B-B14F-4D97-AF65-F5344CB8AC3E}">
        <p14:creationId xmlns:p14="http://schemas.microsoft.com/office/powerpoint/2010/main" val="18890093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3835F-F9BF-88E4-5868-E5B70338A9D1}"/>
              </a:ext>
            </a:extLst>
          </p:cNvPr>
          <p:cNvSpPr>
            <a:spLocks noGrp="1"/>
          </p:cNvSpPr>
          <p:nvPr>
            <p:ph type="title"/>
          </p:nvPr>
        </p:nvSpPr>
        <p:spPr>
          <a:xfrm>
            <a:off x="538432" y="363267"/>
            <a:ext cx="11115136" cy="635539"/>
          </a:xfrm>
        </p:spPr>
        <p:txBody>
          <a:bodyPr>
            <a:normAutofit/>
          </a:bodyPr>
          <a:lstStyle/>
          <a:p>
            <a:r>
              <a:rPr lang="en-GB" sz="3200" dirty="0"/>
              <a:t>Repeat mouse test, with acoustic </a:t>
            </a:r>
            <a:r>
              <a:rPr lang="en-GB" sz="3200" dirty="0" err="1"/>
              <a:t>prf</a:t>
            </a:r>
            <a:r>
              <a:rPr lang="en-GB" sz="3200" dirty="0"/>
              <a:t> electric noise insulation(F21). </a:t>
            </a:r>
          </a:p>
        </p:txBody>
      </p:sp>
      <p:sp>
        <p:nvSpPr>
          <p:cNvPr id="3" name="Content Placeholder 2">
            <a:extLst>
              <a:ext uri="{FF2B5EF4-FFF2-40B4-BE49-F238E27FC236}">
                <a16:creationId xmlns:a16="http://schemas.microsoft.com/office/drawing/2014/main" id="{B76B31CC-0B2A-E77E-97B9-33FF0339A552}"/>
              </a:ext>
            </a:extLst>
          </p:cNvPr>
          <p:cNvSpPr>
            <a:spLocks noGrp="1"/>
          </p:cNvSpPr>
          <p:nvPr>
            <p:ph idx="1"/>
          </p:nvPr>
        </p:nvSpPr>
        <p:spPr>
          <a:xfrm>
            <a:off x="310551" y="1825625"/>
            <a:ext cx="11343017" cy="4351338"/>
          </a:xfrm>
        </p:spPr>
        <p:txBody>
          <a:bodyPr/>
          <a:lstStyle/>
          <a:p>
            <a:r>
              <a:rPr lang="en-GB" dirty="0"/>
              <a:t>Try with and without F21. </a:t>
            </a:r>
          </a:p>
          <a:p>
            <a:r>
              <a:rPr lang="en-GB" dirty="0"/>
              <a:t>Try using new PRF parameters. 1500 </a:t>
            </a:r>
            <a:r>
              <a:rPr lang="en-GB" dirty="0" err="1"/>
              <a:t>ms</a:t>
            </a:r>
            <a:r>
              <a:rPr lang="en-GB" dirty="0"/>
              <a:t> on time to adhere to the </a:t>
            </a:r>
            <a:r>
              <a:rPr lang="en-GB" dirty="0" err="1"/>
              <a:t>I_spta</a:t>
            </a:r>
            <a:r>
              <a:rPr lang="en-GB" dirty="0"/>
              <a:t> guidelines for safe use. (</a:t>
            </a:r>
            <a:r>
              <a:rPr lang="en-GB" dirty="0" err="1"/>
              <a:t>burstlength</a:t>
            </a:r>
            <a:r>
              <a:rPr lang="en-GB" dirty="0"/>
              <a:t> = 0.3)</a:t>
            </a:r>
          </a:p>
        </p:txBody>
      </p:sp>
    </p:spTree>
    <p:extLst>
      <p:ext uri="{BB962C8B-B14F-4D97-AF65-F5344CB8AC3E}">
        <p14:creationId xmlns:p14="http://schemas.microsoft.com/office/powerpoint/2010/main" val="8852181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C2131-672E-68B2-AE8C-57CC61B7EFF7}"/>
              </a:ext>
            </a:extLst>
          </p:cNvPr>
          <p:cNvSpPr>
            <a:spLocks noGrp="1"/>
          </p:cNvSpPr>
          <p:nvPr>
            <p:ph type="title"/>
          </p:nvPr>
        </p:nvSpPr>
        <p:spPr>
          <a:xfrm>
            <a:off x="838200" y="173486"/>
            <a:ext cx="10515600" cy="1015101"/>
          </a:xfrm>
        </p:spPr>
        <p:txBody>
          <a:bodyPr/>
          <a:lstStyle/>
          <a:p>
            <a:r>
              <a:rPr lang="en-GB" dirty="0"/>
              <a:t>Power/safety calculation. </a:t>
            </a:r>
          </a:p>
        </p:txBody>
      </p:sp>
      <p:sp>
        <p:nvSpPr>
          <p:cNvPr id="3" name="Content Placeholder 2">
            <a:extLst>
              <a:ext uri="{FF2B5EF4-FFF2-40B4-BE49-F238E27FC236}">
                <a16:creationId xmlns:a16="http://schemas.microsoft.com/office/drawing/2014/main" id="{BF80E65E-82B7-F39D-3EBF-ACB5D91685FA}"/>
              </a:ext>
            </a:extLst>
          </p:cNvPr>
          <p:cNvSpPr>
            <a:spLocks noGrp="1"/>
          </p:cNvSpPr>
          <p:nvPr>
            <p:ph idx="1"/>
          </p:nvPr>
        </p:nvSpPr>
        <p:spPr>
          <a:xfrm>
            <a:off x="327805" y="1535502"/>
            <a:ext cx="11645660" cy="4641461"/>
          </a:xfrm>
        </p:spPr>
        <p:txBody>
          <a:bodyPr/>
          <a:lstStyle/>
          <a:p>
            <a:r>
              <a:rPr lang="en-GB" dirty="0"/>
              <a:t>PA: Pulse Average, TA: Time Average, SP: Spatial Peak</a:t>
            </a:r>
          </a:p>
          <a:p>
            <a:r>
              <a:rPr lang="en-GB" dirty="0"/>
              <a:t>Safety limits: I_SPTA  ≤ 720 </a:t>
            </a:r>
            <a:r>
              <a:rPr lang="en-GB" dirty="0" err="1"/>
              <a:t>mW</a:t>
            </a:r>
            <a:r>
              <a:rPr lang="en-GB" dirty="0"/>
              <a:t>/cm2 (specified by FDA in 1991), I_SPPA ≤ 190 W/cm3</a:t>
            </a:r>
          </a:p>
          <a:p>
            <a:r>
              <a:rPr lang="en-GB" dirty="0"/>
              <a:t>How to calculate I_SPTA. This seems like the most important one? </a:t>
            </a:r>
          </a:p>
          <a:p>
            <a:r>
              <a:rPr lang="en-GB" dirty="0"/>
              <a:t>Spatial Peak is 1MPa(at the focus). TA, intensity averaged over the time altogether.</a:t>
            </a:r>
          </a:p>
          <a:p>
            <a:r>
              <a:rPr lang="en-GB" dirty="0"/>
              <a:t>Intensity is all positive(dB). I=10log10(), I =P/A . 1MPa/0.03(3cm area at 500khz?) http://www.sengpielaudio.com/calculator-soundvalues.htm</a:t>
            </a:r>
          </a:p>
        </p:txBody>
      </p:sp>
    </p:spTree>
    <p:extLst>
      <p:ext uri="{BB962C8B-B14F-4D97-AF65-F5344CB8AC3E}">
        <p14:creationId xmlns:p14="http://schemas.microsoft.com/office/powerpoint/2010/main" val="8256149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A351C-F089-6063-205E-26F3235A3710}"/>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9DD09DB1-F903-DF44-967D-93974210A3F9}"/>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36935242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EB2CF-0AB6-5880-71D9-AC12A1175B97}"/>
              </a:ext>
            </a:extLst>
          </p:cNvPr>
          <p:cNvSpPr>
            <a:spLocks noGrp="1"/>
          </p:cNvSpPr>
          <p:nvPr>
            <p:ph type="title"/>
          </p:nvPr>
        </p:nvSpPr>
        <p:spPr>
          <a:xfrm>
            <a:off x="838200" y="78094"/>
            <a:ext cx="10515600" cy="683387"/>
          </a:xfrm>
        </p:spPr>
        <p:txBody>
          <a:bodyPr>
            <a:normAutofit fontScale="90000"/>
          </a:bodyPr>
          <a:lstStyle/>
          <a:p>
            <a:r>
              <a:rPr lang="en-GB" sz="3200" dirty="0"/>
              <a:t>Is the difference frequency in the applied signals at all? </a:t>
            </a:r>
            <a:br>
              <a:rPr lang="en-GB" sz="3200" dirty="0"/>
            </a:br>
            <a:r>
              <a:rPr lang="en-GB" sz="1800" dirty="0"/>
              <a:t>(e113 t1 file21) </a:t>
            </a:r>
          </a:p>
        </p:txBody>
      </p:sp>
      <p:pic>
        <p:nvPicPr>
          <p:cNvPr id="6" name="Picture 5" descr="A graph of a wave&#10;&#10;Description automatically generated with medium confidence">
            <a:extLst>
              <a:ext uri="{FF2B5EF4-FFF2-40B4-BE49-F238E27FC236}">
                <a16:creationId xmlns:a16="http://schemas.microsoft.com/office/drawing/2014/main" id="{0C1D06EB-76B9-17E5-FFF0-608509BE94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4927" y="1162862"/>
            <a:ext cx="9052578" cy="5394971"/>
          </a:xfrm>
          <a:prstGeom prst="rect">
            <a:avLst/>
          </a:prstGeom>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30201574-9A4B-CD85-EBAA-F95AA9A59571}"/>
                  </a:ext>
                </a:extLst>
              </p:cNvPr>
              <p:cNvSpPr txBox="1"/>
              <p:nvPr/>
            </p:nvSpPr>
            <p:spPr>
              <a:xfrm rot="16200000">
                <a:off x="1368326" y="1649197"/>
                <a:ext cx="1281826"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Volts(</a:t>
                </a:r>
                <a14:m>
                  <m:oMath xmlns:m="http://schemas.openxmlformats.org/officeDocument/2006/math">
                    <m:r>
                      <a:rPr lang="en-GB" i="1" smtClean="0">
                        <a:latin typeface="Cambria Math" panose="02040503050406030204" pitchFamily="18" charset="0"/>
                        <a:ea typeface="Cambria Math" panose="02040503050406030204" pitchFamily="18" charset="0"/>
                      </a:rPr>
                      <m:t>𝜇</m:t>
                    </m:r>
                  </m:oMath>
                </a14:m>
                <a:r>
                  <a:rPr lang="en-GB" i="1" dirty="0">
                    <a:latin typeface="Cambria Math" panose="02040503050406030204" pitchFamily="18" charset="0"/>
                    <a:ea typeface="Cambria Math" panose="02040503050406030204" pitchFamily="18" charset="0"/>
                  </a:rPr>
                  <a:t>V)</a:t>
                </a:r>
              </a:p>
            </p:txBody>
          </p:sp>
        </mc:Choice>
        <mc:Fallback xmlns="">
          <p:sp>
            <p:nvSpPr>
              <p:cNvPr id="7" name="TextBox 6">
                <a:extLst>
                  <a:ext uri="{FF2B5EF4-FFF2-40B4-BE49-F238E27FC236}">
                    <a16:creationId xmlns:a16="http://schemas.microsoft.com/office/drawing/2014/main" id="{30201574-9A4B-CD85-EBAA-F95AA9A59571}"/>
                  </a:ext>
                </a:extLst>
              </p:cNvPr>
              <p:cNvSpPr txBox="1">
                <a:spLocks noRot="1" noChangeAspect="1" noMove="1" noResize="1" noEditPoints="1" noAdjustHandles="1" noChangeArrowheads="1" noChangeShapeType="1" noTextEdit="1"/>
              </p:cNvSpPr>
              <p:nvPr/>
            </p:nvSpPr>
            <p:spPr>
              <a:xfrm rot="16200000">
                <a:off x="1368326" y="1649197"/>
                <a:ext cx="1281826" cy="369332"/>
              </a:xfrm>
              <a:prstGeom prst="rect">
                <a:avLst/>
              </a:prstGeom>
              <a:blipFill>
                <a:blip r:embed="rId3"/>
                <a:stretch>
                  <a:fillRect l="-9836" r="-22951" b="-381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C726D8D6-44D5-FD61-11AD-44E3C31F0D75}"/>
                  </a:ext>
                </a:extLst>
              </p:cNvPr>
              <p:cNvSpPr txBox="1"/>
              <p:nvPr/>
            </p:nvSpPr>
            <p:spPr>
              <a:xfrm rot="16200000">
                <a:off x="1329350" y="3367325"/>
                <a:ext cx="1281825"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Volts(</a:t>
                </a:r>
                <a14:m>
                  <m:oMath xmlns:m="http://schemas.openxmlformats.org/officeDocument/2006/math">
                    <m:r>
                      <a:rPr lang="en-GB" i="1" smtClean="0">
                        <a:latin typeface="Cambria Math" panose="02040503050406030204" pitchFamily="18" charset="0"/>
                        <a:ea typeface="Cambria Math" panose="02040503050406030204" pitchFamily="18" charset="0"/>
                      </a:rPr>
                      <m:t>𝜇</m:t>
                    </m:r>
                  </m:oMath>
                </a14:m>
                <a:r>
                  <a:rPr lang="en-GB" i="1" dirty="0">
                    <a:latin typeface="Cambria Math" panose="02040503050406030204" pitchFamily="18" charset="0"/>
                    <a:ea typeface="Cambria Math" panose="02040503050406030204" pitchFamily="18" charset="0"/>
                  </a:rPr>
                  <a:t>V)</a:t>
                </a:r>
              </a:p>
            </p:txBody>
          </p:sp>
        </mc:Choice>
        <mc:Fallback xmlns="">
          <p:sp>
            <p:nvSpPr>
              <p:cNvPr id="8" name="TextBox 7">
                <a:extLst>
                  <a:ext uri="{FF2B5EF4-FFF2-40B4-BE49-F238E27FC236}">
                    <a16:creationId xmlns:a16="http://schemas.microsoft.com/office/drawing/2014/main" id="{C726D8D6-44D5-FD61-11AD-44E3C31F0D75}"/>
                  </a:ext>
                </a:extLst>
              </p:cNvPr>
              <p:cNvSpPr txBox="1">
                <a:spLocks noRot="1" noChangeAspect="1" noMove="1" noResize="1" noEditPoints="1" noAdjustHandles="1" noChangeArrowheads="1" noChangeShapeType="1" noTextEdit="1"/>
              </p:cNvSpPr>
              <p:nvPr/>
            </p:nvSpPr>
            <p:spPr>
              <a:xfrm rot="16200000">
                <a:off x="1329350" y="3367325"/>
                <a:ext cx="1281825" cy="369332"/>
              </a:xfrm>
              <a:prstGeom prst="rect">
                <a:avLst/>
              </a:prstGeom>
              <a:blipFill>
                <a:blip r:embed="rId4"/>
                <a:stretch>
                  <a:fillRect l="-11667" r="-25000" b="-381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7D02086B-5F75-37A2-4AA1-ABA3F888B469}"/>
                  </a:ext>
                </a:extLst>
              </p:cNvPr>
              <p:cNvSpPr txBox="1"/>
              <p:nvPr/>
            </p:nvSpPr>
            <p:spPr>
              <a:xfrm rot="16200000">
                <a:off x="1437803" y="5141449"/>
                <a:ext cx="1281826"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Volts(</a:t>
                </a:r>
                <a14:m>
                  <m:oMath xmlns:m="http://schemas.openxmlformats.org/officeDocument/2006/math">
                    <m:r>
                      <a:rPr lang="en-GB" i="1" smtClean="0">
                        <a:latin typeface="Cambria Math" panose="02040503050406030204" pitchFamily="18" charset="0"/>
                        <a:ea typeface="Cambria Math" panose="02040503050406030204" pitchFamily="18" charset="0"/>
                      </a:rPr>
                      <m:t>𝜇</m:t>
                    </m:r>
                  </m:oMath>
                </a14:m>
                <a:r>
                  <a:rPr lang="en-GB" i="1" dirty="0">
                    <a:latin typeface="Cambria Math" panose="02040503050406030204" pitchFamily="18" charset="0"/>
                    <a:ea typeface="Cambria Math" panose="02040503050406030204" pitchFamily="18" charset="0"/>
                  </a:rPr>
                  <a:t>V)</a:t>
                </a:r>
              </a:p>
            </p:txBody>
          </p:sp>
        </mc:Choice>
        <mc:Fallback xmlns="">
          <p:sp>
            <p:nvSpPr>
              <p:cNvPr id="9" name="TextBox 8">
                <a:extLst>
                  <a:ext uri="{FF2B5EF4-FFF2-40B4-BE49-F238E27FC236}">
                    <a16:creationId xmlns:a16="http://schemas.microsoft.com/office/drawing/2014/main" id="{7D02086B-5F75-37A2-4AA1-ABA3F888B469}"/>
                  </a:ext>
                </a:extLst>
              </p:cNvPr>
              <p:cNvSpPr txBox="1">
                <a:spLocks noRot="1" noChangeAspect="1" noMove="1" noResize="1" noEditPoints="1" noAdjustHandles="1" noChangeArrowheads="1" noChangeShapeType="1" noTextEdit="1"/>
              </p:cNvSpPr>
              <p:nvPr/>
            </p:nvSpPr>
            <p:spPr>
              <a:xfrm rot="16200000">
                <a:off x="1437803" y="5141449"/>
                <a:ext cx="1281826" cy="369332"/>
              </a:xfrm>
              <a:prstGeom prst="rect">
                <a:avLst/>
              </a:prstGeom>
              <a:blipFill>
                <a:blip r:embed="rId5"/>
                <a:stretch>
                  <a:fillRect l="-11667" r="-25000" b="-3810"/>
                </a:stretch>
              </a:blipFill>
            </p:spPr>
            <p:txBody>
              <a:bodyPr/>
              <a:lstStyle/>
              <a:p>
                <a:r>
                  <a:rPr lang="en-GB">
                    <a:noFill/>
                  </a:rPr>
                  <a:t> </a:t>
                </a:r>
              </a:p>
            </p:txBody>
          </p:sp>
        </mc:Fallback>
      </mc:AlternateContent>
      <p:sp>
        <p:nvSpPr>
          <p:cNvPr id="10" name="TextBox 9">
            <a:extLst>
              <a:ext uri="{FF2B5EF4-FFF2-40B4-BE49-F238E27FC236}">
                <a16:creationId xmlns:a16="http://schemas.microsoft.com/office/drawing/2014/main" id="{EDB19DCB-48E8-90EA-6D06-B20C28D65CC2}"/>
              </a:ext>
            </a:extLst>
          </p:cNvPr>
          <p:cNvSpPr txBox="1"/>
          <p:nvPr/>
        </p:nvSpPr>
        <p:spPr>
          <a:xfrm>
            <a:off x="7613271" y="1008284"/>
            <a:ext cx="3594234"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Local Field Potential (0.5-300Hz)</a:t>
            </a:r>
          </a:p>
        </p:txBody>
      </p:sp>
      <p:sp>
        <p:nvSpPr>
          <p:cNvPr id="4" name="TextBox 3">
            <a:extLst>
              <a:ext uri="{FF2B5EF4-FFF2-40B4-BE49-F238E27FC236}">
                <a16:creationId xmlns:a16="http://schemas.microsoft.com/office/drawing/2014/main" id="{262E3697-CB7D-B29B-1941-A82B59CA1E26}"/>
              </a:ext>
            </a:extLst>
          </p:cNvPr>
          <p:cNvSpPr txBox="1"/>
          <p:nvPr/>
        </p:nvSpPr>
        <p:spPr>
          <a:xfrm>
            <a:off x="6958009" y="3162917"/>
            <a:ext cx="4249496"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Applied voltage data filtered(0.5-300Hz)</a:t>
            </a:r>
          </a:p>
        </p:txBody>
      </p:sp>
      <p:sp>
        <p:nvSpPr>
          <p:cNvPr id="11" name="TextBox 10">
            <a:extLst>
              <a:ext uri="{FF2B5EF4-FFF2-40B4-BE49-F238E27FC236}">
                <a16:creationId xmlns:a16="http://schemas.microsoft.com/office/drawing/2014/main" id="{98125AB4-6099-E9FE-DCF7-4150C4A6A327}"/>
              </a:ext>
            </a:extLst>
          </p:cNvPr>
          <p:cNvSpPr txBox="1"/>
          <p:nvPr/>
        </p:nvSpPr>
        <p:spPr>
          <a:xfrm>
            <a:off x="7427925" y="4878663"/>
            <a:ext cx="3810594"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Applied RF data filtered(0.5-300Hz)</a:t>
            </a:r>
          </a:p>
        </p:txBody>
      </p:sp>
      <p:sp>
        <p:nvSpPr>
          <p:cNvPr id="12" name="TextBox 11">
            <a:extLst>
              <a:ext uri="{FF2B5EF4-FFF2-40B4-BE49-F238E27FC236}">
                <a16:creationId xmlns:a16="http://schemas.microsoft.com/office/drawing/2014/main" id="{C44C6088-ADDC-70A2-DC67-9AD0095CC31A}"/>
              </a:ext>
            </a:extLst>
          </p:cNvPr>
          <p:cNvSpPr txBox="1"/>
          <p:nvPr/>
        </p:nvSpPr>
        <p:spPr>
          <a:xfrm>
            <a:off x="1584960" y="6494658"/>
            <a:ext cx="9622545" cy="369332"/>
          </a:xfrm>
          <a:prstGeom prst="rect">
            <a:avLst/>
          </a:prstGeom>
          <a:noFill/>
        </p:spPr>
        <p:txBody>
          <a:bodyPr wrap="square" rtlCol="0">
            <a:spAutoFit/>
          </a:bodyPr>
          <a:lstStyle/>
          <a:p>
            <a:r>
              <a:rPr lang="en-GB" dirty="0"/>
              <a:t>These are all on the same scale, and it’s clear that there is no 2hz in the applied signals. </a:t>
            </a:r>
          </a:p>
        </p:txBody>
      </p:sp>
      <p:sp>
        <p:nvSpPr>
          <p:cNvPr id="13" name="TextBox 12">
            <a:extLst>
              <a:ext uri="{FF2B5EF4-FFF2-40B4-BE49-F238E27FC236}">
                <a16:creationId xmlns:a16="http://schemas.microsoft.com/office/drawing/2014/main" id="{A670AA82-1B12-0DDC-86A9-7D52684E8610}"/>
              </a:ext>
            </a:extLst>
          </p:cNvPr>
          <p:cNvSpPr txBox="1"/>
          <p:nvPr/>
        </p:nvSpPr>
        <p:spPr>
          <a:xfrm>
            <a:off x="0" y="1008284"/>
            <a:ext cx="1928901" cy="5632311"/>
          </a:xfrm>
          <a:prstGeom prst="rect">
            <a:avLst/>
          </a:prstGeom>
          <a:noFill/>
        </p:spPr>
        <p:txBody>
          <a:bodyPr wrap="square" rtlCol="0">
            <a:spAutoFit/>
          </a:bodyPr>
          <a:lstStyle/>
          <a:p>
            <a:r>
              <a:rPr lang="en-GB" dirty="0">
                <a:solidFill>
                  <a:srgbClr val="FF0000"/>
                </a:solidFill>
              </a:rPr>
              <a:t>NOTE: THIS WHOLE SECTION IS INVALID because the signal isn’t captured in my </a:t>
            </a:r>
            <a:r>
              <a:rPr lang="en-GB" dirty="0" err="1">
                <a:solidFill>
                  <a:srgbClr val="FF0000"/>
                </a:solidFill>
              </a:rPr>
              <a:t>daq</a:t>
            </a:r>
            <a:r>
              <a:rPr lang="en-GB" dirty="0">
                <a:solidFill>
                  <a:srgbClr val="FF0000"/>
                </a:solidFill>
              </a:rPr>
              <a:t> resolution.</a:t>
            </a:r>
          </a:p>
          <a:p>
            <a:r>
              <a:rPr lang="en-GB" dirty="0">
                <a:solidFill>
                  <a:srgbClr val="FF0000"/>
                </a:solidFill>
              </a:rPr>
              <a:t>However, also – you would EXPECT the </a:t>
            </a:r>
            <a:r>
              <a:rPr lang="en-GB" dirty="0" err="1">
                <a:solidFill>
                  <a:srgbClr val="FF0000"/>
                </a:solidFill>
              </a:rPr>
              <a:t>df</a:t>
            </a:r>
            <a:r>
              <a:rPr lang="en-GB" dirty="0">
                <a:solidFill>
                  <a:srgbClr val="FF0000"/>
                </a:solidFill>
              </a:rPr>
              <a:t> voltage to be in the applied voltage because that’s how it works… so this is not a good test. </a:t>
            </a:r>
          </a:p>
          <a:p>
            <a:r>
              <a:rPr lang="en-GB" dirty="0">
                <a:solidFill>
                  <a:srgbClr val="FF0000"/>
                </a:solidFill>
              </a:rPr>
              <a:t>Due to the signal isolation, it’d be in the transformer output, but not the function generator. </a:t>
            </a:r>
          </a:p>
        </p:txBody>
      </p:sp>
    </p:spTree>
    <p:extLst>
      <p:ext uri="{BB962C8B-B14F-4D97-AF65-F5344CB8AC3E}">
        <p14:creationId xmlns:p14="http://schemas.microsoft.com/office/powerpoint/2010/main" val="3086164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61592-A975-133F-ACCE-30FCD31460A2}"/>
              </a:ext>
            </a:extLst>
          </p:cNvPr>
          <p:cNvSpPr>
            <a:spLocks noGrp="1"/>
          </p:cNvSpPr>
          <p:nvPr>
            <p:ph type="title"/>
          </p:nvPr>
        </p:nvSpPr>
        <p:spPr>
          <a:xfrm>
            <a:off x="966227" y="95030"/>
            <a:ext cx="10515600" cy="639427"/>
          </a:xfrm>
        </p:spPr>
        <p:txBody>
          <a:bodyPr>
            <a:normAutofit fontScale="90000"/>
          </a:bodyPr>
          <a:lstStyle/>
          <a:p>
            <a:r>
              <a:rPr lang="en-GB" sz="3600" dirty="0"/>
              <a:t>Mouse: Acoustoelectric neuromodulation </a:t>
            </a:r>
            <a:r>
              <a:rPr lang="en-GB" sz="3600" dirty="0" err="1"/>
              <a:t>df</a:t>
            </a:r>
            <a:r>
              <a:rPr lang="en-GB" sz="3600" dirty="0"/>
              <a:t> = 1Hz.  </a:t>
            </a:r>
            <a:r>
              <a:rPr lang="en-GB" sz="1600" dirty="0"/>
              <a:t>(e113 t1 file 12) </a:t>
            </a:r>
          </a:p>
        </p:txBody>
      </p:sp>
      <p:pic>
        <p:nvPicPr>
          <p:cNvPr id="5" name="Picture 4" descr="A black silhouette of a chess piece&#10;&#10;Description automatically generated">
            <a:extLst>
              <a:ext uri="{FF2B5EF4-FFF2-40B4-BE49-F238E27FC236}">
                <a16:creationId xmlns:a16="http://schemas.microsoft.com/office/drawing/2014/main" id="{29846CC0-6EC5-0206-4ADC-70BF0AFCDB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9335" y="4004755"/>
            <a:ext cx="5385827" cy="1737363"/>
          </a:xfrm>
          <a:prstGeom prst="rect">
            <a:avLst/>
          </a:prstGeom>
        </p:spPr>
      </p:pic>
      <p:pic>
        <p:nvPicPr>
          <p:cNvPr id="7" name="Picture 6" descr="A black silhouette of a person&#10;&#10;Description automatically generated">
            <a:extLst>
              <a:ext uri="{FF2B5EF4-FFF2-40B4-BE49-F238E27FC236}">
                <a16:creationId xmlns:a16="http://schemas.microsoft.com/office/drawing/2014/main" id="{CBB21371-6A9F-62B5-9154-60994B0396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1029" y="1767837"/>
            <a:ext cx="5394971" cy="1737363"/>
          </a:xfrm>
          <a:prstGeom prst="rect">
            <a:avLst/>
          </a:prstGeom>
        </p:spPr>
      </p:pic>
      <p:sp>
        <p:nvSpPr>
          <p:cNvPr id="9" name="TextBox 8">
            <a:extLst>
              <a:ext uri="{FF2B5EF4-FFF2-40B4-BE49-F238E27FC236}">
                <a16:creationId xmlns:a16="http://schemas.microsoft.com/office/drawing/2014/main" id="{C5642E17-7520-19FD-A7C1-4350C495F656}"/>
              </a:ext>
            </a:extLst>
          </p:cNvPr>
          <p:cNvSpPr txBox="1"/>
          <p:nvPr/>
        </p:nvSpPr>
        <p:spPr>
          <a:xfrm>
            <a:off x="2823493" y="5780975"/>
            <a:ext cx="1107583"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Time(s)</a:t>
            </a:r>
          </a:p>
        </p:txBody>
      </p:sp>
      <p:sp>
        <p:nvSpPr>
          <p:cNvPr id="10" name="TextBox 9">
            <a:extLst>
              <a:ext uri="{FF2B5EF4-FFF2-40B4-BE49-F238E27FC236}">
                <a16:creationId xmlns:a16="http://schemas.microsoft.com/office/drawing/2014/main" id="{63845AE1-0E2A-F666-F825-F1CAB8F9FCD1}"/>
              </a:ext>
            </a:extLst>
          </p:cNvPr>
          <p:cNvSpPr txBox="1"/>
          <p:nvPr/>
        </p:nvSpPr>
        <p:spPr>
          <a:xfrm rot="16200000">
            <a:off x="-37429" y="2271889"/>
            <a:ext cx="1107583"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Volts(V)</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3FBEC346-9EF5-B20C-9F8E-05005DC93866}"/>
                  </a:ext>
                </a:extLst>
              </p:cNvPr>
              <p:cNvSpPr txBox="1"/>
              <p:nvPr/>
            </p:nvSpPr>
            <p:spPr>
              <a:xfrm rot="16200000">
                <a:off x="5519090" y="1985987"/>
                <a:ext cx="1409875"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Volts(</a:t>
                </a:r>
                <a14:m>
                  <m:oMath xmlns:m="http://schemas.openxmlformats.org/officeDocument/2006/math">
                    <m:r>
                      <a:rPr lang="en-GB" i="1" smtClean="0">
                        <a:latin typeface="Cambria Math" panose="02040503050406030204" pitchFamily="18" charset="0"/>
                        <a:ea typeface="Cambria Math" panose="02040503050406030204" pitchFamily="18" charset="0"/>
                      </a:rPr>
                      <m:t>𝜇</m:t>
                    </m:r>
                  </m:oMath>
                </a14:m>
                <a:r>
                  <a:rPr lang="en-GB" i="1" dirty="0">
                    <a:latin typeface="Cambria Math" panose="02040503050406030204" pitchFamily="18" charset="0"/>
                    <a:ea typeface="Cambria Math" panose="02040503050406030204" pitchFamily="18" charset="0"/>
                  </a:rPr>
                  <a:t>V)</a:t>
                </a:r>
              </a:p>
            </p:txBody>
          </p:sp>
        </mc:Choice>
        <mc:Fallback xmlns="">
          <p:sp>
            <p:nvSpPr>
              <p:cNvPr id="11" name="TextBox 10">
                <a:extLst>
                  <a:ext uri="{FF2B5EF4-FFF2-40B4-BE49-F238E27FC236}">
                    <a16:creationId xmlns:a16="http://schemas.microsoft.com/office/drawing/2014/main" id="{3FBEC346-9EF5-B20C-9F8E-05005DC93866}"/>
                  </a:ext>
                </a:extLst>
              </p:cNvPr>
              <p:cNvSpPr txBox="1">
                <a:spLocks noRot="1" noChangeAspect="1" noMove="1" noResize="1" noEditPoints="1" noAdjustHandles="1" noChangeArrowheads="1" noChangeShapeType="1" noTextEdit="1"/>
              </p:cNvSpPr>
              <p:nvPr/>
            </p:nvSpPr>
            <p:spPr>
              <a:xfrm rot="16200000">
                <a:off x="5519090" y="1985987"/>
                <a:ext cx="1409875" cy="369332"/>
              </a:xfrm>
              <a:prstGeom prst="rect">
                <a:avLst/>
              </a:prstGeom>
              <a:blipFill>
                <a:blip r:embed="rId4"/>
                <a:stretch>
                  <a:fillRect l="-11667" r="-25000" b="-3448"/>
                </a:stretch>
              </a:blipFill>
            </p:spPr>
            <p:txBody>
              <a:bodyPr/>
              <a:lstStyle/>
              <a:p>
                <a:r>
                  <a:rPr lang="en-GB">
                    <a:noFill/>
                  </a:rPr>
                  <a:t> </a:t>
                </a:r>
              </a:p>
            </p:txBody>
          </p:sp>
        </mc:Fallback>
      </mc:AlternateContent>
      <p:sp>
        <p:nvSpPr>
          <p:cNvPr id="12" name="TextBox 11">
            <a:extLst>
              <a:ext uri="{FF2B5EF4-FFF2-40B4-BE49-F238E27FC236}">
                <a16:creationId xmlns:a16="http://schemas.microsoft.com/office/drawing/2014/main" id="{F0C67036-3AD9-B7F3-5EF6-17B6A83AFE40}"/>
              </a:ext>
            </a:extLst>
          </p:cNvPr>
          <p:cNvSpPr txBox="1"/>
          <p:nvPr/>
        </p:nvSpPr>
        <p:spPr>
          <a:xfrm>
            <a:off x="1351064" y="3693809"/>
            <a:ext cx="1838222"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RF Ultrasound</a:t>
            </a:r>
          </a:p>
        </p:txBody>
      </p:sp>
      <p:sp>
        <p:nvSpPr>
          <p:cNvPr id="13" name="TextBox 12">
            <a:extLst>
              <a:ext uri="{FF2B5EF4-FFF2-40B4-BE49-F238E27FC236}">
                <a16:creationId xmlns:a16="http://schemas.microsoft.com/office/drawing/2014/main" id="{08123EA8-7E58-5A21-4E0D-19F3E6555ACC}"/>
              </a:ext>
            </a:extLst>
          </p:cNvPr>
          <p:cNvSpPr txBox="1"/>
          <p:nvPr/>
        </p:nvSpPr>
        <p:spPr>
          <a:xfrm>
            <a:off x="1351064" y="1309325"/>
            <a:ext cx="2924214"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Applied Voltage</a:t>
            </a: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21FDD986-E839-361B-05C7-A9B497331737}"/>
                  </a:ext>
                </a:extLst>
              </p:cNvPr>
              <p:cNvSpPr txBox="1"/>
              <p:nvPr/>
            </p:nvSpPr>
            <p:spPr>
              <a:xfrm>
                <a:off x="3189286" y="3501184"/>
                <a:ext cx="553792"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400" b="1" i="1" dirty="0" smtClean="0">
                          <a:latin typeface="Cambria Math" panose="02040503050406030204" pitchFamily="18" charset="0"/>
                          <a:ea typeface="Cambria Math" panose="02040503050406030204" pitchFamily="18" charset="0"/>
                        </a:rPr>
                        <m:t>×</m:t>
                      </m:r>
                    </m:oMath>
                  </m:oMathPara>
                </a14:m>
                <a:endParaRPr lang="en-GB" sz="2400" b="1" i="1" dirty="0">
                  <a:latin typeface="Cambria Math" panose="02040503050406030204" pitchFamily="18" charset="0"/>
                  <a:ea typeface="Cambria Math" panose="02040503050406030204" pitchFamily="18" charset="0"/>
                </a:endParaRPr>
              </a:p>
            </p:txBody>
          </p:sp>
        </mc:Choice>
        <mc:Fallback xmlns="">
          <p:sp>
            <p:nvSpPr>
              <p:cNvPr id="14" name="TextBox 13">
                <a:extLst>
                  <a:ext uri="{FF2B5EF4-FFF2-40B4-BE49-F238E27FC236}">
                    <a16:creationId xmlns:a16="http://schemas.microsoft.com/office/drawing/2014/main" id="{21FDD986-E839-361B-05C7-A9B497331737}"/>
                  </a:ext>
                </a:extLst>
              </p:cNvPr>
              <p:cNvSpPr txBox="1">
                <a:spLocks noRot="1" noChangeAspect="1" noMove="1" noResize="1" noEditPoints="1" noAdjustHandles="1" noChangeArrowheads="1" noChangeShapeType="1" noTextEdit="1"/>
              </p:cNvSpPr>
              <p:nvPr/>
            </p:nvSpPr>
            <p:spPr>
              <a:xfrm>
                <a:off x="3189286" y="3501184"/>
                <a:ext cx="553792" cy="461665"/>
              </a:xfrm>
              <a:prstGeom prst="rect">
                <a:avLst/>
              </a:prstGeom>
              <a:blipFill>
                <a:blip r:embed="rId5"/>
                <a:stretch>
                  <a:fillRect/>
                </a:stretch>
              </a:blipFill>
            </p:spPr>
            <p:txBody>
              <a:bodyPr/>
              <a:lstStyle/>
              <a:p>
                <a:r>
                  <a:rPr lang="en-GB">
                    <a:noFill/>
                  </a:rPr>
                  <a:t> </a:t>
                </a:r>
              </a:p>
            </p:txBody>
          </p:sp>
        </mc:Fallback>
      </mc:AlternateContent>
      <p:pic>
        <p:nvPicPr>
          <p:cNvPr id="16" name="Picture 15" descr="A black and white image of a sound wave&#10;&#10;Description automatically generated">
            <a:extLst>
              <a:ext uri="{FF2B5EF4-FFF2-40B4-BE49-F238E27FC236}">
                <a16:creationId xmlns:a16="http://schemas.microsoft.com/office/drawing/2014/main" id="{87BC0D6E-965C-0467-E240-73565CE42DA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40128" y="3820089"/>
            <a:ext cx="5394971" cy="1737363"/>
          </a:xfrm>
          <a:prstGeom prst="rect">
            <a:avLst/>
          </a:prstGeom>
        </p:spPr>
      </p:pic>
      <p:sp>
        <p:nvSpPr>
          <p:cNvPr id="18" name="TextBox 17">
            <a:extLst>
              <a:ext uri="{FF2B5EF4-FFF2-40B4-BE49-F238E27FC236}">
                <a16:creationId xmlns:a16="http://schemas.microsoft.com/office/drawing/2014/main" id="{6446A6AB-781D-6E3F-A7BE-8668F5AF605F}"/>
              </a:ext>
            </a:extLst>
          </p:cNvPr>
          <p:cNvSpPr txBox="1"/>
          <p:nvPr/>
        </p:nvSpPr>
        <p:spPr>
          <a:xfrm>
            <a:off x="8254408" y="3635423"/>
            <a:ext cx="2632142"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Spikes (300-1000Hz)</a:t>
            </a:r>
          </a:p>
        </p:txBody>
      </p:sp>
      <p:pic>
        <p:nvPicPr>
          <p:cNvPr id="20" name="Picture 19" descr="A graph showing a number of numbers&#10;&#10;Description automatically generated with medium confidence">
            <a:extLst>
              <a:ext uri="{FF2B5EF4-FFF2-40B4-BE49-F238E27FC236}">
                <a16:creationId xmlns:a16="http://schemas.microsoft.com/office/drawing/2014/main" id="{FDFE99AB-3DA6-612F-7C8B-0CDF60102E8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484824" y="1653526"/>
            <a:ext cx="5394971" cy="1737363"/>
          </a:xfrm>
          <a:prstGeom prst="rect">
            <a:avLst/>
          </a:prstGeom>
        </p:spPr>
      </p:pic>
      <p:sp>
        <p:nvSpPr>
          <p:cNvPr id="21" name="TextBox 20">
            <a:extLst>
              <a:ext uri="{FF2B5EF4-FFF2-40B4-BE49-F238E27FC236}">
                <a16:creationId xmlns:a16="http://schemas.microsoft.com/office/drawing/2014/main" id="{6CC67BA3-951E-6DBE-01D4-1F59BA731088}"/>
              </a:ext>
            </a:extLst>
          </p:cNvPr>
          <p:cNvSpPr txBox="1"/>
          <p:nvPr/>
        </p:nvSpPr>
        <p:spPr>
          <a:xfrm>
            <a:off x="7764228" y="1224326"/>
            <a:ext cx="3612502"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Local Field Potential (0.5-300Hz)</a:t>
            </a:r>
          </a:p>
        </p:txBody>
      </p:sp>
      <p:sp>
        <p:nvSpPr>
          <p:cNvPr id="22" name="TextBox 21">
            <a:extLst>
              <a:ext uri="{FF2B5EF4-FFF2-40B4-BE49-F238E27FC236}">
                <a16:creationId xmlns:a16="http://schemas.microsoft.com/office/drawing/2014/main" id="{2F88A064-5E8A-1D78-59E5-3BC7EF98F1F6}"/>
              </a:ext>
            </a:extLst>
          </p:cNvPr>
          <p:cNvSpPr txBox="1"/>
          <p:nvPr/>
        </p:nvSpPr>
        <p:spPr>
          <a:xfrm>
            <a:off x="9073424" y="5631855"/>
            <a:ext cx="1107583"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Time(s)</a:t>
            </a:r>
          </a:p>
        </p:txBody>
      </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CBDA880B-5BFE-9C0A-F7EC-D0C040071826}"/>
                  </a:ext>
                </a:extLst>
              </p:cNvPr>
              <p:cNvSpPr txBox="1"/>
              <p:nvPr/>
            </p:nvSpPr>
            <p:spPr>
              <a:xfrm rot="16200000">
                <a:off x="5576139" y="4163562"/>
                <a:ext cx="1409875"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Volts(</a:t>
                </a:r>
                <a14:m>
                  <m:oMath xmlns:m="http://schemas.openxmlformats.org/officeDocument/2006/math">
                    <m:r>
                      <a:rPr lang="en-GB" i="1" smtClean="0">
                        <a:latin typeface="Cambria Math" panose="02040503050406030204" pitchFamily="18" charset="0"/>
                        <a:ea typeface="Cambria Math" panose="02040503050406030204" pitchFamily="18" charset="0"/>
                      </a:rPr>
                      <m:t>𝜇</m:t>
                    </m:r>
                  </m:oMath>
                </a14:m>
                <a:r>
                  <a:rPr lang="en-GB" i="1" dirty="0">
                    <a:latin typeface="Cambria Math" panose="02040503050406030204" pitchFamily="18" charset="0"/>
                    <a:ea typeface="Cambria Math" panose="02040503050406030204" pitchFamily="18" charset="0"/>
                  </a:rPr>
                  <a:t>V)</a:t>
                </a:r>
              </a:p>
            </p:txBody>
          </p:sp>
        </mc:Choice>
        <mc:Fallback xmlns="">
          <p:sp>
            <p:nvSpPr>
              <p:cNvPr id="23" name="TextBox 22">
                <a:extLst>
                  <a:ext uri="{FF2B5EF4-FFF2-40B4-BE49-F238E27FC236}">
                    <a16:creationId xmlns:a16="http://schemas.microsoft.com/office/drawing/2014/main" id="{CBDA880B-5BFE-9C0A-F7EC-D0C040071826}"/>
                  </a:ext>
                </a:extLst>
              </p:cNvPr>
              <p:cNvSpPr txBox="1">
                <a:spLocks noRot="1" noChangeAspect="1" noMove="1" noResize="1" noEditPoints="1" noAdjustHandles="1" noChangeArrowheads="1" noChangeShapeType="1" noTextEdit="1"/>
              </p:cNvSpPr>
              <p:nvPr/>
            </p:nvSpPr>
            <p:spPr>
              <a:xfrm rot="16200000">
                <a:off x="5576139" y="4163562"/>
                <a:ext cx="1409875" cy="369332"/>
              </a:xfrm>
              <a:prstGeom prst="rect">
                <a:avLst/>
              </a:prstGeom>
              <a:blipFill>
                <a:blip r:embed="rId8"/>
                <a:stretch>
                  <a:fillRect l="-9836" r="-22951" b="-3463"/>
                </a:stretch>
              </a:blipFill>
            </p:spPr>
            <p:txBody>
              <a:bodyPr/>
              <a:lstStyle/>
              <a:p>
                <a:r>
                  <a:rPr lang="en-GB">
                    <a:noFill/>
                  </a:rPr>
                  <a:t> </a:t>
                </a:r>
              </a:p>
            </p:txBody>
          </p:sp>
        </mc:Fallback>
      </mc:AlternateContent>
      <p:sp>
        <p:nvSpPr>
          <p:cNvPr id="24" name="TextBox 23">
            <a:extLst>
              <a:ext uri="{FF2B5EF4-FFF2-40B4-BE49-F238E27FC236}">
                <a16:creationId xmlns:a16="http://schemas.microsoft.com/office/drawing/2014/main" id="{EBE0400A-1AEC-CB3D-1A7C-E11C098CEDCF}"/>
              </a:ext>
            </a:extLst>
          </p:cNvPr>
          <p:cNvSpPr txBox="1"/>
          <p:nvPr/>
        </p:nvSpPr>
        <p:spPr>
          <a:xfrm rot="16200000">
            <a:off x="-129481" y="4504104"/>
            <a:ext cx="1107583"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Volts(V)</a:t>
            </a:r>
          </a:p>
        </p:txBody>
      </p:sp>
      <p:sp>
        <p:nvSpPr>
          <p:cNvPr id="25" name="TextBox 24">
            <a:extLst>
              <a:ext uri="{FF2B5EF4-FFF2-40B4-BE49-F238E27FC236}">
                <a16:creationId xmlns:a16="http://schemas.microsoft.com/office/drawing/2014/main" id="{AEC2BCD8-352B-2CF0-FE70-CE7D39FD31CA}"/>
              </a:ext>
            </a:extLst>
          </p:cNvPr>
          <p:cNvSpPr txBox="1"/>
          <p:nvPr/>
        </p:nvSpPr>
        <p:spPr>
          <a:xfrm>
            <a:off x="2476982" y="784520"/>
            <a:ext cx="2314937" cy="369332"/>
          </a:xfrm>
          <a:prstGeom prst="rect">
            <a:avLst/>
          </a:prstGeom>
          <a:noFill/>
        </p:spPr>
        <p:txBody>
          <a:bodyPr wrap="square" rtlCol="0">
            <a:spAutoFit/>
          </a:bodyPr>
          <a:lstStyle/>
          <a:p>
            <a:r>
              <a:rPr lang="en-GB" dirty="0"/>
              <a:t>Water filled US cone</a:t>
            </a:r>
          </a:p>
        </p:txBody>
      </p:sp>
    </p:spTree>
    <p:extLst>
      <p:ext uri="{BB962C8B-B14F-4D97-AF65-F5344CB8AC3E}">
        <p14:creationId xmlns:p14="http://schemas.microsoft.com/office/powerpoint/2010/main" val="13921503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1796211-71C8-197E-8167-5C5D2420D17C}"/>
              </a:ext>
            </a:extLst>
          </p:cNvPr>
          <p:cNvSpPr>
            <a:spLocks noGrp="1"/>
          </p:cNvSpPr>
          <p:nvPr>
            <p:ph type="title"/>
          </p:nvPr>
        </p:nvSpPr>
        <p:spPr>
          <a:xfrm>
            <a:off x="838200" y="78094"/>
            <a:ext cx="10515600" cy="683387"/>
          </a:xfrm>
        </p:spPr>
        <p:txBody>
          <a:bodyPr>
            <a:normAutofit fontScale="90000"/>
          </a:bodyPr>
          <a:lstStyle/>
          <a:p>
            <a:r>
              <a:rPr lang="en-GB" sz="3200" dirty="0"/>
              <a:t>Is the difference frequency in the applied signals at all? </a:t>
            </a:r>
            <a:br>
              <a:rPr lang="en-GB" sz="3200" dirty="0"/>
            </a:br>
            <a:r>
              <a:rPr lang="en-GB" sz="1800" dirty="0"/>
              <a:t>(e113 t1 file21) </a:t>
            </a:r>
          </a:p>
        </p:txBody>
      </p:sp>
      <p:sp>
        <p:nvSpPr>
          <p:cNvPr id="6" name="TextBox 5">
            <a:extLst>
              <a:ext uri="{FF2B5EF4-FFF2-40B4-BE49-F238E27FC236}">
                <a16:creationId xmlns:a16="http://schemas.microsoft.com/office/drawing/2014/main" id="{87FEDF7B-0108-FCCA-ECB0-01803544949D}"/>
              </a:ext>
            </a:extLst>
          </p:cNvPr>
          <p:cNvSpPr txBox="1"/>
          <p:nvPr/>
        </p:nvSpPr>
        <p:spPr>
          <a:xfrm>
            <a:off x="1400537" y="1516283"/>
            <a:ext cx="9271321" cy="2308324"/>
          </a:xfrm>
          <a:prstGeom prst="rect">
            <a:avLst/>
          </a:prstGeom>
          <a:noFill/>
        </p:spPr>
        <p:txBody>
          <a:bodyPr wrap="square" rtlCol="0">
            <a:spAutoFit/>
          </a:bodyPr>
          <a:lstStyle/>
          <a:p>
            <a:r>
              <a:rPr lang="en-GB" dirty="0"/>
              <a:t>I could measure from the function generator for the voltage instead? This should not have the difference frequency in it because the transformer isolates. If I can show that the difference frequency amplitude is smaller than that measured in solution… still nothing because the transformer does 2x… </a:t>
            </a:r>
          </a:p>
          <a:p>
            <a:endParaRPr lang="en-GB" dirty="0"/>
          </a:p>
          <a:p>
            <a:endParaRPr lang="en-GB" dirty="0"/>
          </a:p>
          <a:p>
            <a:endParaRPr lang="en-GB" dirty="0"/>
          </a:p>
          <a:p>
            <a:r>
              <a:rPr lang="en-GB" dirty="0"/>
              <a:t> </a:t>
            </a:r>
          </a:p>
        </p:txBody>
      </p:sp>
    </p:spTree>
    <p:extLst>
      <p:ext uri="{BB962C8B-B14F-4D97-AF65-F5344CB8AC3E}">
        <p14:creationId xmlns:p14="http://schemas.microsoft.com/office/powerpoint/2010/main" val="12296589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B9B91-75DC-2CA2-E656-3D58035D6902}"/>
              </a:ext>
            </a:extLst>
          </p:cNvPr>
          <p:cNvSpPr>
            <a:spLocks noGrp="1"/>
          </p:cNvSpPr>
          <p:nvPr>
            <p:ph type="title"/>
          </p:nvPr>
        </p:nvSpPr>
        <p:spPr>
          <a:xfrm>
            <a:off x="838200" y="365125"/>
            <a:ext cx="10515600" cy="974577"/>
          </a:xfrm>
        </p:spPr>
        <p:txBody>
          <a:bodyPr/>
          <a:lstStyle/>
          <a:p>
            <a:endParaRPr lang="en-GB" dirty="0"/>
          </a:p>
        </p:txBody>
      </p:sp>
      <p:sp>
        <p:nvSpPr>
          <p:cNvPr id="3" name="Content Placeholder 2">
            <a:extLst>
              <a:ext uri="{FF2B5EF4-FFF2-40B4-BE49-F238E27FC236}">
                <a16:creationId xmlns:a16="http://schemas.microsoft.com/office/drawing/2014/main" id="{D5FDD220-EB59-0950-970D-BDE78E869F5E}"/>
              </a:ext>
            </a:extLst>
          </p:cNvPr>
          <p:cNvSpPr>
            <a:spLocks noGrp="1"/>
          </p:cNvSpPr>
          <p:nvPr>
            <p:ph idx="1"/>
          </p:nvPr>
        </p:nvSpPr>
        <p:spPr>
          <a:xfrm>
            <a:off x="520995" y="1701209"/>
            <a:ext cx="11259879" cy="4475754"/>
          </a:xfrm>
        </p:spPr>
        <p:txBody>
          <a:bodyPr/>
          <a:lstStyle/>
          <a:p>
            <a:pPr marL="0" indent="0">
              <a:buNone/>
            </a:pPr>
            <a:r>
              <a:rPr lang="en-GB" dirty="0"/>
              <a:t>- set up the hydrophone and do a pressure measurement with and without the F21 in place. Does the amplitude significantly change? </a:t>
            </a:r>
          </a:p>
          <a:p>
            <a:pPr marL="0" indent="0">
              <a:buNone/>
            </a:pPr>
            <a:r>
              <a:rPr lang="en-GB" dirty="0"/>
              <a:t>- it would be nice to have a difference frequency spatial map at 10Hz. This should be the same as the previous one I have with 8khz and 500khz. </a:t>
            </a:r>
          </a:p>
          <a:p>
            <a:pPr marL="0" indent="0">
              <a:buNone/>
            </a:pPr>
            <a:r>
              <a:rPr lang="en-GB" dirty="0"/>
              <a:t>- using ae_calibrate_with_prf.py it DOES look like the PRF*PRF amplitude is decreased with F21. Create a new map with this showing </a:t>
            </a:r>
            <a:r>
              <a:rPr lang="en-GB" dirty="0" err="1"/>
              <a:t>df</a:t>
            </a:r>
            <a:r>
              <a:rPr lang="en-GB" dirty="0"/>
              <a:t>/sf and carrier amplitudes as well, comparable with the previous map I made. Firstly, do a rough map without the F21, to show that I do get </a:t>
            </a:r>
            <a:r>
              <a:rPr lang="en-GB" dirty="0" err="1"/>
              <a:t>prf</a:t>
            </a:r>
            <a:r>
              <a:rPr lang="en-GB" dirty="0"/>
              <a:t>*</a:t>
            </a:r>
            <a:r>
              <a:rPr lang="en-GB" dirty="0" err="1"/>
              <a:t>prf</a:t>
            </a:r>
            <a:r>
              <a:rPr lang="en-GB" dirty="0"/>
              <a:t> focality… then do the nothing ness map. </a:t>
            </a:r>
          </a:p>
        </p:txBody>
      </p:sp>
    </p:spTree>
    <p:extLst>
      <p:ext uri="{BB962C8B-B14F-4D97-AF65-F5344CB8AC3E}">
        <p14:creationId xmlns:p14="http://schemas.microsoft.com/office/powerpoint/2010/main" val="35951889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34C53-E007-391F-C8EF-49E438E936CD}"/>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062EF533-D83D-B333-3373-9E14355F7A0E}"/>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4729673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A0817-A7F2-9B90-E111-63272F1B5B50}"/>
              </a:ext>
            </a:extLst>
          </p:cNvPr>
          <p:cNvSpPr>
            <a:spLocks noGrp="1"/>
          </p:cNvSpPr>
          <p:nvPr>
            <p:ph type="title"/>
          </p:nvPr>
        </p:nvSpPr>
        <p:spPr>
          <a:xfrm>
            <a:off x="838200" y="145207"/>
            <a:ext cx="10515600" cy="1000688"/>
          </a:xfrm>
        </p:spPr>
        <p:txBody>
          <a:bodyPr/>
          <a:lstStyle/>
          <a:p>
            <a:r>
              <a:rPr lang="en-GB" dirty="0"/>
              <a:t>10Hz focality plot, with mineral oil cone. </a:t>
            </a:r>
          </a:p>
        </p:txBody>
      </p:sp>
      <p:sp>
        <p:nvSpPr>
          <p:cNvPr id="3" name="Content Placeholder 2">
            <a:extLst>
              <a:ext uri="{FF2B5EF4-FFF2-40B4-BE49-F238E27FC236}">
                <a16:creationId xmlns:a16="http://schemas.microsoft.com/office/drawing/2014/main" id="{8FF3B607-3AB2-12EE-C5A7-ED33C06AB7A1}"/>
              </a:ext>
            </a:extLst>
          </p:cNvPr>
          <p:cNvSpPr>
            <a:spLocks noGrp="1"/>
          </p:cNvSpPr>
          <p:nvPr>
            <p:ph idx="1"/>
          </p:nvPr>
        </p:nvSpPr>
        <p:spPr>
          <a:xfrm>
            <a:off x="956930" y="1354239"/>
            <a:ext cx="10941845" cy="5274138"/>
          </a:xfrm>
        </p:spPr>
        <p:txBody>
          <a:bodyPr/>
          <a:lstStyle/>
          <a:p>
            <a:r>
              <a:rPr lang="en-GB" dirty="0"/>
              <a:t>Theory, at a current of 500khz, the signal goes everywhere… do I get focality when I use a lower frequency e field? </a:t>
            </a:r>
          </a:p>
          <a:p>
            <a:r>
              <a:rPr lang="en-GB" dirty="0"/>
              <a:t>The pressure signal e amplitude looks really high. Do a measure when connected, and not connected. It is surprisingly high both times. I think this is why I am not seeing focality. </a:t>
            </a:r>
          </a:p>
        </p:txBody>
      </p:sp>
    </p:spTree>
    <p:extLst>
      <p:ext uri="{BB962C8B-B14F-4D97-AF65-F5344CB8AC3E}">
        <p14:creationId xmlns:p14="http://schemas.microsoft.com/office/powerpoint/2010/main" val="32976580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F3996-A524-7BC7-844D-D10F75B7DB87}"/>
              </a:ext>
            </a:extLst>
          </p:cNvPr>
          <p:cNvSpPr>
            <a:spLocks noGrp="1"/>
          </p:cNvSpPr>
          <p:nvPr>
            <p:ph type="title"/>
          </p:nvPr>
        </p:nvSpPr>
        <p:spPr>
          <a:xfrm>
            <a:off x="838200" y="365126"/>
            <a:ext cx="10515600" cy="793824"/>
          </a:xfrm>
        </p:spPr>
        <p:txBody>
          <a:bodyPr/>
          <a:lstStyle/>
          <a:p>
            <a:r>
              <a:rPr lang="en-GB" dirty="0"/>
              <a:t>Water filled cone, focality plot, 10hz </a:t>
            </a:r>
            <a:r>
              <a:rPr lang="en-GB" dirty="0" err="1"/>
              <a:t>df</a:t>
            </a:r>
            <a:r>
              <a:rPr lang="en-GB" dirty="0"/>
              <a:t>. </a:t>
            </a:r>
          </a:p>
        </p:txBody>
      </p:sp>
      <p:sp>
        <p:nvSpPr>
          <p:cNvPr id="3" name="Content Placeholder 2">
            <a:extLst>
              <a:ext uri="{FF2B5EF4-FFF2-40B4-BE49-F238E27FC236}">
                <a16:creationId xmlns:a16="http://schemas.microsoft.com/office/drawing/2014/main" id="{1F001E9C-0E08-A501-834F-B024FD126A0D}"/>
              </a:ext>
            </a:extLst>
          </p:cNvPr>
          <p:cNvSpPr>
            <a:spLocks noGrp="1"/>
          </p:cNvSpPr>
          <p:nvPr>
            <p:ph idx="1"/>
          </p:nvPr>
        </p:nvSpPr>
        <p:spPr>
          <a:xfrm>
            <a:off x="563525" y="1616149"/>
            <a:ext cx="11047227" cy="4560814"/>
          </a:xfrm>
        </p:spPr>
        <p:txBody>
          <a:bodyPr>
            <a:normAutofit/>
          </a:bodyPr>
          <a:lstStyle/>
          <a:p>
            <a:r>
              <a:rPr lang="en-GB" sz="2400" dirty="0"/>
              <a:t>The core problem is that I do not know if my preamp, or ultrasound is broken. Maybe both are fine.  </a:t>
            </a:r>
          </a:p>
          <a:p>
            <a:r>
              <a:rPr lang="en-GB" sz="2400" dirty="0"/>
              <a:t>A lot of the variance has to do with how I am measuring the </a:t>
            </a:r>
            <a:r>
              <a:rPr lang="en-GB" sz="2400" dirty="0" err="1"/>
              <a:t>df</a:t>
            </a:r>
            <a:r>
              <a:rPr lang="en-GB" sz="2400" dirty="0"/>
              <a:t>, and what is the distance between my measurement and reference probes is. It seems likely, that the US is delivering a large voltage and the mineral oil blocks it to some degree. </a:t>
            </a:r>
          </a:p>
          <a:p>
            <a:r>
              <a:rPr lang="en-GB" sz="2400" dirty="0"/>
              <a:t>The core issue is that I cannot measure focality. I have past focality maps, but not one from today or when I measured the mouse, so I cannot be sure it is the ae effect. Basically – having a focal spot makes it the ae effect.  </a:t>
            </a:r>
          </a:p>
          <a:p>
            <a:r>
              <a:rPr lang="en-GB" sz="2400" dirty="0"/>
              <a:t>I can rule out acoustic/acoustic mixing already from the 500khz data I have. </a:t>
            </a:r>
          </a:p>
          <a:p>
            <a:pPr marL="0" indent="0">
              <a:buNone/>
            </a:pPr>
            <a:endParaRPr lang="en-GB" sz="2400" dirty="0"/>
          </a:p>
        </p:txBody>
      </p:sp>
    </p:spTree>
    <p:extLst>
      <p:ext uri="{BB962C8B-B14F-4D97-AF65-F5344CB8AC3E}">
        <p14:creationId xmlns:p14="http://schemas.microsoft.com/office/powerpoint/2010/main" val="38823197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C7379-240C-7C95-C2D6-1E139DA80E71}"/>
              </a:ext>
            </a:extLst>
          </p:cNvPr>
          <p:cNvSpPr>
            <a:spLocks noGrp="1"/>
          </p:cNvSpPr>
          <p:nvPr>
            <p:ph type="title"/>
          </p:nvPr>
        </p:nvSpPr>
        <p:spPr>
          <a:xfrm>
            <a:off x="838200" y="365125"/>
            <a:ext cx="10515600" cy="1023837"/>
          </a:xfrm>
        </p:spPr>
        <p:txBody>
          <a:bodyPr/>
          <a:lstStyle/>
          <a:p>
            <a:r>
              <a:rPr lang="en-GB" dirty="0"/>
              <a:t>PRF focality in mineral oil filled cone. </a:t>
            </a:r>
          </a:p>
        </p:txBody>
      </p:sp>
      <p:sp>
        <p:nvSpPr>
          <p:cNvPr id="3" name="Content Placeholder 2">
            <a:extLst>
              <a:ext uri="{FF2B5EF4-FFF2-40B4-BE49-F238E27FC236}">
                <a16:creationId xmlns:a16="http://schemas.microsoft.com/office/drawing/2014/main" id="{D9994687-655F-1E1C-A7F3-637000759BE3}"/>
              </a:ext>
            </a:extLst>
          </p:cNvPr>
          <p:cNvSpPr>
            <a:spLocks noGrp="1"/>
          </p:cNvSpPr>
          <p:nvPr>
            <p:ph idx="1"/>
          </p:nvPr>
        </p:nvSpPr>
        <p:spPr>
          <a:xfrm>
            <a:off x="467591" y="1537855"/>
            <a:ext cx="11242963" cy="4639108"/>
          </a:xfrm>
        </p:spPr>
        <p:txBody>
          <a:bodyPr/>
          <a:lstStyle/>
          <a:p>
            <a:r>
              <a:rPr lang="en-GB" dirty="0"/>
              <a:t>With carrier, 1020 and sum frequency info too. Same preamp settings as previous. </a:t>
            </a:r>
          </a:p>
        </p:txBody>
      </p:sp>
    </p:spTree>
    <p:extLst>
      <p:ext uri="{BB962C8B-B14F-4D97-AF65-F5344CB8AC3E}">
        <p14:creationId xmlns:p14="http://schemas.microsoft.com/office/powerpoint/2010/main" val="1895884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5709D-5AD1-DF40-B3C5-65C7910F0594}"/>
              </a:ext>
            </a:extLst>
          </p:cNvPr>
          <p:cNvSpPr>
            <a:spLocks noGrp="1"/>
          </p:cNvSpPr>
          <p:nvPr>
            <p:ph type="title"/>
          </p:nvPr>
        </p:nvSpPr>
        <p:spPr/>
        <p:txBody>
          <a:bodyPr/>
          <a:lstStyle/>
          <a:p>
            <a:r>
              <a:rPr lang="en-GB" dirty="0"/>
              <a:t>Lastly: Preamp non-linearity test. </a:t>
            </a:r>
          </a:p>
        </p:txBody>
      </p:sp>
      <p:sp>
        <p:nvSpPr>
          <p:cNvPr id="3" name="Content Placeholder 2">
            <a:extLst>
              <a:ext uri="{FF2B5EF4-FFF2-40B4-BE49-F238E27FC236}">
                <a16:creationId xmlns:a16="http://schemas.microsoft.com/office/drawing/2014/main" id="{04EFC5DC-9F5A-76A2-526A-3042A73D90B9}"/>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34886102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0E011-62F5-8634-E02D-745A82F14EBB}"/>
              </a:ext>
            </a:extLst>
          </p:cNvPr>
          <p:cNvSpPr>
            <a:spLocks noGrp="1"/>
          </p:cNvSpPr>
          <p:nvPr>
            <p:ph type="title"/>
          </p:nvPr>
        </p:nvSpPr>
        <p:spPr>
          <a:xfrm>
            <a:off x="415637" y="365125"/>
            <a:ext cx="11447812" cy="1048039"/>
          </a:xfrm>
        </p:spPr>
        <p:txBody>
          <a:bodyPr/>
          <a:lstStyle/>
          <a:p>
            <a:endParaRPr lang="en-GB" dirty="0"/>
          </a:p>
        </p:txBody>
      </p:sp>
      <p:sp>
        <p:nvSpPr>
          <p:cNvPr id="3" name="Content Placeholder 2">
            <a:extLst>
              <a:ext uri="{FF2B5EF4-FFF2-40B4-BE49-F238E27FC236}">
                <a16:creationId xmlns:a16="http://schemas.microsoft.com/office/drawing/2014/main" id="{E095113B-7336-5C13-F41C-19DC17B1C6A3}"/>
              </a:ext>
            </a:extLst>
          </p:cNvPr>
          <p:cNvSpPr>
            <a:spLocks noGrp="1"/>
          </p:cNvSpPr>
          <p:nvPr>
            <p:ph idx="1"/>
          </p:nvPr>
        </p:nvSpPr>
        <p:spPr>
          <a:xfrm>
            <a:off x="415637" y="1805651"/>
            <a:ext cx="11447812" cy="4687224"/>
          </a:xfrm>
        </p:spPr>
        <p:txBody>
          <a:bodyPr>
            <a:normAutofit lnSpcReduction="10000"/>
          </a:bodyPr>
          <a:lstStyle/>
          <a:p>
            <a:r>
              <a:rPr lang="en-GB" dirty="0"/>
              <a:t>Why did my file interpretation seem different from the files in the folder yesterday? Something weird happened? From the data analysis, mineral oil seemed like a great option. </a:t>
            </a:r>
          </a:p>
          <a:p>
            <a:r>
              <a:rPr lang="en-GB" dirty="0"/>
              <a:t>Can I see 10Hz acoustoelectric focality using a mineral oil filled cone? (Previously I did this with the same two stim/measure electrodes..(e97_meps t3)) – would need to work on the </a:t>
            </a:r>
            <a:r>
              <a:rPr lang="en-GB" dirty="0" err="1"/>
              <a:t>daq</a:t>
            </a:r>
            <a:r>
              <a:rPr lang="en-GB" dirty="0"/>
              <a:t> ranges here. </a:t>
            </a:r>
          </a:p>
          <a:p>
            <a:r>
              <a:rPr lang="en-GB" dirty="0"/>
              <a:t>What does the PRF look like using a mineral oil filled cone? Does it have focality?</a:t>
            </a:r>
          </a:p>
          <a:p>
            <a:r>
              <a:rPr lang="en-GB" dirty="0"/>
              <a:t>Phantom test with higher resolution voltage monitor – do I see the difference frequency appear when using a water filled cone? I will then need to apply this signal separately - </a:t>
            </a:r>
          </a:p>
        </p:txBody>
      </p:sp>
    </p:spTree>
    <p:extLst>
      <p:ext uri="{BB962C8B-B14F-4D97-AF65-F5344CB8AC3E}">
        <p14:creationId xmlns:p14="http://schemas.microsoft.com/office/powerpoint/2010/main" val="7190228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3A4E2-8D59-EAAF-910B-B89B6C418D0A}"/>
              </a:ext>
            </a:extLst>
          </p:cNvPr>
          <p:cNvSpPr>
            <a:spLocks noGrp="1"/>
          </p:cNvSpPr>
          <p:nvPr>
            <p:ph type="title"/>
          </p:nvPr>
        </p:nvSpPr>
        <p:spPr>
          <a:xfrm>
            <a:off x="217118" y="37578"/>
            <a:ext cx="11497056" cy="890651"/>
          </a:xfrm>
        </p:spPr>
        <p:txBody>
          <a:bodyPr>
            <a:normAutofit/>
          </a:bodyPr>
          <a:lstStyle/>
          <a:p>
            <a:pPr algn="ctr"/>
            <a:r>
              <a:rPr lang="en-GB" sz="2400" dirty="0"/>
              <a:t>Could it be electrical mixing from the PRF of the applied ultrasound be mixing with the applied voltage? i.e. all EM mixing? </a:t>
            </a:r>
          </a:p>
        </p:txBody>
      </p:sp>
      <p:sp>
        <p:nvSpPr>
          <p:cNvPr id="4" name="TextBox 3">
            <a:extLst>
              <a:ext uri="{FF2B5EF4-FFF2-40B4-BE49-F238E27FC236}">
                <a16:creationId xmlns:a16="http://schemas.microsoft.com/office/drawing/2014/main" id="{379EBFB0-DEF7-0D5A-9237-4B905C8FC680}"/>
              </a:ext>
            </a:extLst>
          </p:cNvPr>
          <p:cNvSpPr txBox="1"/>
          <p:nvPr/>
        </p:nvSpPr>
        <p:spPr>
          <a:xfrm>
            <a:off x="365760" y="862311"/>
            <a:ext cx="11609122" cy="5632311"/>
          </a:xfrm>
          <a:prstGeom prst="rect">
            <a:avLst/>
          </a:prstGeom>
          <a:noFill/>
        </p:spPr>
        <p:txBody>
          <a:bodyPr wrap="square" rtlCol="0">
            <a:spAutoFit/>
          </a:bodyPr>
          <a:lstStyle/>
          <a:p>
            <a:r>
              <a:rPr lang="en-GB" dirty="0"/>
              <a:t>WE KNOW MIXING IS OCCURING as there is nothing at the difference frequency from the applied signals. (Wait: it is possible I am just below the noise floor of my voltage and rf monitors so I don’t know this for sure? )</a:t>
            </a:r>
          </a:p>
          <a:p>
            <a:r>
              <a:rPr lang="en-GB" dirty="0"/>
              <a:t>However, we do not know if we are mixing the electric signal from the ultrasound with the applied electric signal, or the acoustic signal is mixing with the applied electric signal? </a:t>
            </a:r>
          </a:p>
          <a:p>
            <a:r>
              <a:rPr lang="en-GB" dirty="0"/>
              <a:t>Fill cone with mineral oil as an electrical insulator. </a:t>
            </a:r>
          </a:p>
          <a:p>
            <a:r>
              <a:rPr lang="en-GB" dirty="0">
                <a:solidFill>
                  <a:srgbClr val="FF0000"/>
                </a:solidFill>
              </a:rPr>
              <a:t>RESULT: though it has no conductance as measured with </a:t>
            </a:r>
            <a:r>
              <a:rPr lang="en-GB" dirty="0" err="1">
                <a:solidFill>
                  <a:srgbClr val="FF0000"/>
                </a:solidFill>
              </a:rPr>
              <a:t>multimeter</a:t>
            </a:r>
            <a:r>
              <a:rPr lang="en-GB" dirty="0">
                <a:solidFill>
                  <a:srgbClr val="FF0000"/>
                </a:solidFill>
              </a:rPr>
              <a:t>, I can still see the electrical carrier signal around 4000 microvolts. When I add the shielding back to the cable it goes down to 1400 microvolts. </a:t>
            </a:r>
          </a:p>
          <a:p>
            <a:r>
              <a:rPr lang="en-GB" dirty="0"/>
              <a:t>- do phantom test with it. PRF focality test. There is no focality. This is really interesting here… </a:t>
            </a:r>
            <a:r>
              <a:rPr lang="en-GB" dirty="0">
                <a:solidFill>
                  <a:srgbClr val="FF0000"/>
                </a:solidFill>
              </a:rPr>
              <a:t>Need to do a big picture plot of this. </a:t>
            </a:r>
          </a:p>
          <a:p>
            <a:r>
              <a:rPr lang="en-GB" dirty="0"/>
              <a:t>- </a:t>
            </a:r>
            <a:r>
              <a:rPr lang="en-GB" dirty="0" err="1"/>
              <a:t>ae_calibrate_with_ae</a:t>
            </a:r>
            <a:r>
              <a:rPr lang="en-GB" dirty="0"/>
              <a:t> 8khz… I am having trouble seeing the focality this way, I think because the current density is everywhere the pressure is. So what I need to do is have pressure, then the dual electrode has one being the current generator, the other the measurement electrode. The third is the reference. </a:t>
            </a:r>
          </a:p>
          <a:p>
            <a:r>
              <a:rPr lang="en-GB" dirty="0">
                <a:solidFill>
                  <a:srgbClr val="FF0000"/>
                </a:solidFill>
              </a:rPr>
              <a:t>I am currently not answering the question – is any pressure actually coming out with the mineral oil cone? To do this, I either need the hydrophone, or a different set up so I can capture the focus. </a:t>
            </a:r>
          </a:p>
          <a:p>
            <a:r>
              <a:rPr lang="en-GB" dirty="0">
                <a:solidFill>
                  <a:srgbClr val="FF0000"/>
                </a:solidFill>
              </a:rPr>
              <a:t>It turns out mineral oil dissolves parafilm film, so I had air bubbles… </a:t>
            </a:r>
          </a:p>
          <a:p>
            <a:endParaRPr lang="en-GB" dirty="0"/>
          </a:p>
          <a:p>
            <a:r>
              <a:rPr lang="en-GB" dirty="0"/>
              <a:t>- BIG NOTE:  If I ramp the voltage to surpass the charge injection limit, I get a lot of non-linearities. This is certainly causing some of my problems. Also, the voltage from the transducer was entering into my applied signal – never good. The acoustoelectric </a:t>
            </a:r>
            <a:r>
              <a:rPr lang="en-GB" dirty="0" err="1"/>
              <a:t>neuromod</a:t>
            </a:r>
            <a:r>
              <a:rPr lang="en-GB" dirty="0"/>
              <a:t> paper should be done with the mineral oil in the cone. </a:t>
            </a:r>
          </a:p>
          <a:p>
            <a:r>
              <a:rPr lang="en-GB" dirty="0"/>
              <a:t>- MEP dual signal. </a:t>
            </a:r>
          </a:p>
        </p:txBody>
      </p:sp>
    </p:spTree>
    <p:extLst>
      <p:ext uri="{BB962C8B-B14F-4D97-AF65-F5344CB8AC3E}">
        <p14:creationId xmlns:p14="http://schemas.microsoft.com/office/powerpoint/2010/main" val="8054560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FEA1D-9574-0F7A-01AC-A13274C271E2}"/>
              </a:ext>
            </a:extLst>
          </p:cNvPr>
          <p:cNvSpPr>
            <a:spLocks noGrp="1"/>
          </p:cNvSpPr>
          <p:nvPr>
            <p:ph type="title"/>
          </p:nvPr>
        </p:nvSpPr>
        <p:spPr>
          <a:xfrm>
            <a:off x="838200" y="365125"/>
            <a:ext cx="10515600" cy="619613"/>
          </a:xfrm>
        </p:spPr>
        <p:txBody>
          <a:bodyPr>
            <a:normAutofit/>
          </a:bodyPr>
          <a:lstStyle/>
          <a:p>
            <a:r>
              <a:rPr lang="en-GB" sz="2800" dirty="0"/>
              <a:t>Alternate methods for determining whether it is caused by: </a:t>
            </a:r>
          </a:p>
        </p:txBody>
      </p:sp>
      <p:sp>
        <p:nvSpPr>
          <p:cNvPr id="3" name="Content Placeholder 2">
            <a:extLst>
              <a:ext uri="{FF2B5EF4-FFF2-40B4-BE49-F238E27FC236}">
                <a16:creationId xmlns:a16="http://schemas.microsoft.com/office/drawing/2014/main" id="{12DD56B3-4E6F-C695-1727-A3AA6E5D8919}"/>
              </a:ext>
            </a:extLst>
          </p:cNvPr>
          <p:cNvSpPr>
            <a:spLocks noGrp="1"/>
          </p:cNvSpPr>
          <p:nvPr>
            <p:ph idx="1"/>
          </p:nvPr>
        </p:nvSpPr>
        <p:spPr>
          <a:xfrm>
            <a:off x="445477" y="1272503"/>
            <a:ext cx="11301045" cy="4312993"/>
          </a:xfrm>
        </p:spPr>
        <p:txBody>
          <a:bodyPr>
            <a:normAutofit fontScale="55000" lnSpcReduction="20000"/>
          </a:bodyPr>
          <a:lstStyle/>
          <a:p>
            <a:pPr marL="514350" indent="-514350">
              <a:buFont typeface="+mj-lt"/>
              <a:buAutoNum type="arabicPeriod"/>
            </a:pPr>
            <a:r>
              <a:rPr lang="en-GB" dirty="0"/>
              <a:t>Electric signal mixing with acoustic signal. </a:t>
            </a:r>
          </a:p>
          <a:p>
            <a:pPr marL="0" indent="0">
              <a:buNone/>
            </a:pPr>
            <a:endParaRPr lang="en-GB" dirty="0"/>
          </a:p>
          <a:p>
            <a:pPr marL="514350" indent="-514350">
              <a:buFont typeface="+mj-lt"/>
              <a:buAutoNum type="arabicPeriod"/>
            </a:pPr>
            <a:r>
              <a:rPr lang="en-GB" dirty="0"/>
              <a:t>Electric signal mixing with electric signal. </a:t>
            </a:r>
          </a:p>
          <a:p>
            <a:pPr marL="0" indent="0">
              <a:buNone/>
            </a:pPr>
            <a:r>
              <a:rPr lang="en-GB" dirty="0"/>
              <a:t>If this is the case, the stimulation area would not be focal. Show that it is focal. i.e. the PRF *PRF data that I already have? </a:t>
            </a:r>
          </a:p>
          <a:p>
            <a:pPr marL="514350" indent="-514350">
              <a:buFont typeface="+mj-lt"/>
              <a:buAutoNum type="arabicPeriod"/>
            </a:pPr>
            <a:r>
              <a:rPr lang="en-GB" dirty="0"/>
              <a:t>Acoustic signal mixing with acoustic signal.</a:t>
            </a:r>
          </a:p>
          <a:p>
            <a:pPr marL="0" indent="0">
              <a:buNone/>
            </a:pPr>
            <a:r>
              <a:rPr lang="en-GB" dirty="0"/>
              <a:t>Show that this doesn’t occur through the PRF test I have already done.</a:t>
            </a:r>
          </a:p>
          <a:p>
            <a:pPr marL="0" indent="0">
              <a:buNone/>
            </a:pPr>
            <a:endParaRPr lang="en-GB" dirty="0"/>
          </a:p>
          <a:p>
            <a:pPr marL="0" indent="0">
              <a:buNone/>
            </a:pPr>
            <a:r>
              <a:rPr lang="en-GB" dirty="0"/>
              <a:t>What if the electric signal from the ultrasound is in solution, thus entering into the output of my signal generation? (well, that is why it is isolated…).. This… is also why it’d be better to shield the US electrically. Firstly though – prove that I am having this issue. </a:t>
            </a:r>
          </a:p>
          <a:p>
            <a:pPr marL="0" indent="0">
              <a:buNone/>
            </a:pPr>
            <a:endParaRPr lang="en-GB" dirty="0"/>
          </a:p>
          <a:p>
            <a:pPr marL="0" indent="0">
              <a:buNone/>
            </a:pPr>
            <a:r>
              <a:rPr lang="en-GB" dirty="0"/>
              <a:t>TODO:   can I use F21 and measure pressure with the hydrophone? </a:t>
            </a:r>
          </a:p>
          <a:p>
            <a:pPr marL="0" indent="0">
              <a:buNone/>
            </a:pPr>
            <a:r>
              <a:rPr lang="en-GB" dirty="0"/>
              <a:t>Can I fill cone with mineral oil, and measure pressure with the hydrophone?</a:t>
            </a:r>
          </a:p>
          <a:p>
            <a:pPr marL="0" indent="0">
              <a:buNone/>
            </a:pPr>
            <a:r>
              <a:rPr lang="en-GB" dirty="0"/>
              <a:t>Do a focality map of the difference frequency generated at 10Hz. </a:t>
            </a:r>
          </a:p>
        </p:txBody>
      </p:sp>
    </p:spTree>
    <p:extLst>
      <p:ext uri="{BB962C8B-B14F-4D97-AF65-F5344CB8AC3E}">
        <p14:creationId xmlns:p14="http://schemas.microsoft.com/office/powerpoint/2010/main" val="6200318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B860C02-5AD6-26BD-DA83-DB5F935DC4A6}"/>
              </a:ext>
            </a:extLst>
          </p:cNvPr>
          <p:cNvSpPr txBox="1">
            <a:spLocks/>
          </p:cNvSpPr>
          <p:nvPr/>
        </p:nvSpPr>
        <p:spPr>
          <a:xfrm>
            <a:off x="966227" y="95030"/>
            <a:ext cx="10515600" cy="639427"/>
          </a:xfrm>
          <a:prstGeom prst="rect">
            <a:avLst/>
          </a:prstGeom>
        </p:spPr>
        <p:txBody>
          <a:bodyPr vert="horz" lIns="91440" tIns="45720" rIns="91440" bIns="45720" rtlCol="0" anchor="ctr">
            <a:normAutofit fontScale="7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t>Mouse: Acoustoelectric neuromodulation </a:t>
            </a:r>
            <a:r>
              <a:rPr lang="en-GB" dirty="0" err="1"/>
              <a:t>df</a:t>
            </a:r>
            <a:r>
              <a:rPr lang="en-GB" dirty="0"/>
              <a:t> = 2Hz.  </a:t>
            </a:r>
            <a:r>
              <a:rPr lang="en-GB" sz="2100" dirty="0"/>
              <a:t>(e113 t1 file21)</a:t>
            </a:r>
          </a:p>
        </p:txBody>
      </p:sp>
      <p:pic>
        <p:nvPicPr>
          <p:cNvPr id="6" name="Picture 5" descr="A graph showing a number of numbers&#10;&#10;Description automatically generated with medium confidence">
            <a:extLst>
              <a:ext uri="{FF2B5EF4-FFF2-40B4-BE49-F238E27FC236}">
                <a16:creationId xmlns:a16="http://schemas.microsoft.com/office/drawing/2014/main" id="{443E45BB-BCA1-32FC-51F8-88F7661DDD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370345"/>
            <a:ext cx="5394971" cy="1737363"/>
          </a:xfrm>
          <a:prstGeom prst="rect">
            <a:avLst/>
          </a:prstGeom>
        </p:spPr>
      </p:pic>
      <p:pic>
        <p:nvPicPr>
          <p:cNvPr id="8" name="Picture 7" descr="A black line with numbers&#10;&#10;Description automatically generated">
            <a:extLst>
              <a:ext uri="{FF2B5EF4-FFF2-40B4-BE49-F238E27FC236}">
                <a16:creationId xmlns:a16="http://schemas.microsoft.com/office/drawing/2014/main" id="{F2F415A4-0622-461B-C180-934BACA95D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9636" y="1404791"/>
            <a:ext cx="5394971" cy="1737363"/>
          </a:xfrm>
          <a:prstGeom prst="rect">
            <a:avLst/>
          </a:prstGeom>
        </p:spPr>
      </p:pic>
      <p:pic>
        <p:nvPicPr>
          <p:cNvPr id="10" name="Picture 9" descr="A black silhouette of a hand&#10;&#10;Description automatically generated">
            <a:extLst>
              <a:ext uri="{FF2B5EF4-FFF2-40B4-BE49-F238E27FC236}">
                <a16:creationId xmlns:a16="http://schemas.microsoft.com/office/drawing/2014/main" id="{9E4D4314-1610-D5B2-558E-E689C700AA9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0145" y="4261666"/>
            <a:ext cx="5385827" cy="1691643"/>
          </a:xfrm>
          <a:prstGeom prst="rect">
            <a:avLst/>
          </a:prstGeom>
        </p:spPr>
      </p:pic>
      <p:pic>
        <p:nvPicPr>
          <p:cNvPr id="12" name="Picture 11" descr="A graph of a graph&#10;&#10;Description automatically generated">
            <a:extLst>
              <a:ext uri="{FF2B5EF4-FFF2-40B4-BE49-F238E27FC236}">
                <a16:creationId xmlns:a16="http://schemas.microsoft.com/office/drawing/2014/main" id="{E8A9AA9E-0848-26B9-0138-682D5C9FDF1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40516" y="4142044"/>
            <a:ext cx="5394971" cy="1737363"/>
          </a:xfrm>
          <a:prstGeom prst="rect">
            <a:avLst/>
          </a:prstGeom>
        </p:spPr>
      </p:pic>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85861E9C-6B1B-2CA0-FF98-2192D571E755}"/>
                  </a:ext>
                </a:extLst>
              </p:cNvPr>
              <p:cNvSpPr txBox="1"/>
              <p:nvPr/>
            </p:nvSpPr>
            <p:spPr>
              <a:xfrm>
                <a:off x="3189286" y="3501184"/>
                <a:ext cx="553792"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400" b="1" i="1" dirty="0" smtClean="0">
                          <a:latin typeface="Cambria Math" panose="02040503050406030204" pitchFamily="18" charset="0"/>
                          <a:ea typeface="Cambria Math" panose="02040503050406030204" pitchFamily="18" charset="0"/>
                        </a:rPr>
                        <m:t>×</m:t>
                      </m:r>
                    </m:oMath>
                  </m:oMathPara>
                </a14:m>
                <a:endParaRPr lang="en-GB" sz="2400" b="1" i="1" dirty="0">
                  <a:latin typeface="Cambria Math" panose="02040503050406030204" pitchFamily="18" charset="0"/>
                  <a:ea typeface="Cambria Math" panose="02040503050406030204" pitchFamily="18" charset="0"/>
                </a:endParaRPr>
              </a:p>
            </p:txBody>
          </p:sp>
        </mc:Choice>
        <mc:Fallback xmlns="">
          <p:sp>
            <p:nvSpPr>
              <p:cNvPr id="13" name="TextBox 12">
                <a:extLst>
                  <a:ext uri="{FF2B5EF4-FFF2-40B4-BE49-F238E27FC236}">
                    <a16:creationId xmlns:a16="http://schemas.microsoft.com/office/drawing/2014/main" id="{85861E9C-6B1B-2CA0-FF98-2192D571E755}"/>
                  </a:ext>
                </a:extLst>
              </p:cNvPr>
              <p:cNvSpPr txBox="1">
                <a:spLocks noRot="1" noChangeAspect="1" noMove="1" noResize="1" noEditPoints="1" noAdjustHandles="1" noChangeArrowheads="1" noChangeShapeType="1" noTextEdit="1"/>
              </p:cNvSpPr>
              <p:nvPr/>
            </p:nvSpPr>
            <p:spPr>
              <a:xfrm>
                <a:off x="3189286" y="3501184"/>
                <a:ext cx="553792" cy="461665"/>
              </a:xfrm>
              <a:prstGeom prst="rect">
                <a:avLst/>
              </a:prstGeom>
              <a:blipFill>
                <a:blip r:embed="rId6"/>
                <a:stretch>
                  <a:fillRect/>
                </a:stretch>
              </a:blipFill>
            </p:spPr>
            <p:txBody>
              <a:bodyPr/>
              <a:lstStyle/>
              <a:p>
                <a:r>
                  <a:rPr lang="en-GB">
                    <a:noFill/>
                  </a:rPr>
                  <a:t> </a:t>
                </a:r>
              </a:p>
            </p:txBody>
          </p:sp>
        </mc:Fallback>
      </mc:AlternateContent>
      <p:sp>
        <p:nvSpPr>
          <p:cNvPr id="14" name="TextBox 13">
            <a:extLst>
              <a:ext uri="{FF2B5EF4-FFF2-40B4-BE49-F238E27FC236}">
                <a16:creationId xmlns:a16="http://schemas.microsoft.com/office/drawing/2014/main" id="{D8D3B61F-9A9F-6EE5-A596-552A6B4B57B3}"/>
              </a:ext>
            </a:extLst>
          </p:cNvPr>
          <p:cNvSpPr txBox="1"/>
          <p:nvPr/>
        </p:nvSpPr>
        <p:spPr>
          <a:xfrm rot="16200000">
            <a:off x="-357027" y="2029420"/>
            <a:ext cx="1107583"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Volts(V)</a:t>
            </a:r>
          </a:p>
        </p:txBody>
      </p:sp>
      <p:sp>
        <p:nvSpPr>
          <p:cNvPr id="15" name="TextBox 14">
            <a:extLst>
              <a:ext uri="{FF2B5EF4-FFF2-40B4-BE49-F238E27FC236}">
                <a16:creationId xmlns:a16="http://schemas.microsoft.com/office/drawing/2014/main" id="{C10F7ACA-1CCD-FDBC-DE30-1DCC53F464C8}"/>
              </a:ext>
            </a:extLst>
          </p:cNvPr>
          <p:cNvSpPr txBox="1"/>
          <p:nvPr/>
        </p:nvSpPr>
        <p:spPr>
          <a:xfrm rot="16200000">
            <a:off x="-357027" y="4630793"/>
            <a:ext cx="1107583"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Volts(V)</a:t>
            </a:r>
          </a:p>
        </p:txBody>
      </p:sp>
      <p:sp>
        <p:nvSpPr>
          <p:cNvPr id="16" name="TextBox 15">
            <a:extLst>
              <a:ext uri="{FF2B5EF4-FFF2-40B4-BE49-F238E27FC236}">
                <a16:creationId xmlns:a16="http://schemas.microsoft.com/office/drawing/2014/main" id="{96738959-1174-A33E-E9F6-080188E47634}"/>
              </a:ext>
            </a:extLst>
          </p:cNvPr>
          <p:cNvSpPr txBox="1"/>
          <p:nvPr/>
        </p:nvSpPr>
        <p:spPr>
          <a:xfrm>
            <a:off x="966227" y="937194"/>
            <a:ext cx="2924214"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Applied Voltage Monitor </a:t>
            </a:r>
          </a:p>
        </p:txBody>
      </p:sp>
      <p:sp>
        <p:nvSpPr>
          <p:cNvPr id="17" name="TextBox 16">
            <a:extLst>
              <a:ext uri="{FF2B5EF4-FFF2-40B4-BE49-F238E27FC236}">
                <a16:creationId xmlns:a16="http://schemas.microsoft.com/office/drawing/2014/main" id="{472D47F8-1D43-51C8-E368-01F17F3FFC06}"/>
              </a:ext>
            </a:extLst>
          </p:cNvPr>
          <p:cNvSpPr txBox="1"/>
          <p:nvPr/>
        </p:nvSpPr>
        <p:spPr>
          <a:xfrm>
            <a:off x="3369501" y="6350696"/>
            <a:ext cx="5761973" cy="369332"/>
          </a:xfrm>
          <a:prstGeom prst="rect">
            <a:avLst/>
          </a:prstGeom>
          <a:noFill/>
        </p:spPr>
        <p:txBody>
          <a:bodyPr wrap="square" rtlCol="0">
            <a:spAutoFit/>
          </a:bodyPr>
          <a:lstStyle/>
          <a:p>
            <a:r>
              <a:rPr lang="en-GB" dirty="0"/>
              <a:t>Note: This had the slightly leaky mineral oil layer. </a:t>
            </a:r>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7440C28F-BC62-2DB9-44B1-3F03F00A1865}"/>
                  </a:ext>
                </a:extLst>
              </p:cNvPr>
              <p:cNvSpPr txBox="1"/>
              <p:nvPr/>
            </p:nvSpPr>
            <p:spPr>
              <a:xfrm rot="16200000">
                <a:off x="5431214" y="4598051"/>
                <a:ext cx="1409875"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Volts(</a:t>
                </a:r>
                <a14:m>
                  <m:oMath xmlns:m="http://schemas.openxmlformats.org/officeDocument/2006/math">
                    <m:r>
                      <a:rPr lang="en-GB" i="1" smtClean="0">
                        <a:latin typeface="Cambria Math" panose="02040503050406030204" pitchFamily="18" charset="0"/>
                        <a:ea typeface="Cambria Math" panose="02040503050406030204" pitchFamily="18" charset="0"/>
                      </a:rPr>
                      <m:t>𝜇</m:t>
                    </m:r>
                  </m:oMath>
                </a14:m>
                <a:r>
                  <a:rPr lang="en-GB" i="1" dirty="0">
                    <a:latin typeface="Cambria Math" panose="02040503050406030204" pitchFamily="18" charset="0"/>
                    <a:ea typeface="Cambria Math" panose="02040503050406030204" pitchFamily="18" charset="0"/>
                  </a:rPr>
                  <a:t>V)</a:t>
                </a:r>
              </a:p>
            </p:txBody>
          </p:sp>
        </mc:Choice>
        <mc:Fallback xmlns="">
          <p:sp>
            <p:nvSpPr>
              <p:cNvPr id="18" name="TextBox 17">
                <a:extLst>
                  <a:ext uri="{FF2B5EF4-FFF2-40B4-BE49-F238E27FC236}">
                    <a16:creationId xmlns:a16="http://schemas.microsoft.com/office/drawing/2014/main" id="{7440C28F-BC62-2DB9-44B1-3F03F00A1865}"/>
                  </a:ext>
                </a:extLst>
              </p:cNvPr>
              <p:cNvSpPr txBox="1">
                <a:spLocks noRot="1" noChangeAspect="1" noMove="1" noResize="1" noEditPoints="1" noAdjustHandles="1" noChangeArrowheads="1" noChangeShapeType="1" noTextEdit="1"/>
              </p:cNvSpPr>
              <p:nvPr/>
            </p:nvSpPr>
            <p:spPr>
              <a:xfrm rot="16200000">
                <a:off x="5431214" y="4598051"/>
                <a:ext cx="1409875" cy="369332"/>
              </a:xfrm>
              <a:prstGeom prst="rect">
                <a:avLst/>
              </a:prstGeom>
              <a:blipFill>
                <a:blip r:embed="rId7"/>
                <a:stretch>
                  <a:fillRect l="-9836" r="-22951" b="-389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6DDAD51D-4FB5-6149-BE6C-271D58B973FD}"/>
                  </a:ext>
                </a:extLst>
              </p:cNvPr>
              <p:cNvSpPr txBox="1"/>
              <p:nvPr/>
            </p:nvSpPr>
            <p:spPr>
              <a:xfrm rot="16200000">
                <a:off x="5270182" y="1886380"/>
                <a:ext cx="1409875"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Volts(</a:t>
                </a:r>
                <a14:m>
                  <m:oMath xmlns:m="http://schemas.openxmlformats.org/officeDocument/2006/math">
                    <m:r>
                      <a:rPr lang="en-GB" i="1" smtClean="0">
                        <a:latin typeface="Cambria Math" panose="02040503050406030204" pitchFamily="18" charset="0"/>
                        <a:ea typeface="Cambria Math" panose="02040503050406030204" pitchFamily="18" charset="0"/>
                      </a:rPr>
                      <m:t>𝜇</m:t>
                    </m:r>
                  </m:oMath>
                </a14:m>
                <a:r>
                  <a:rPr lang="en-GB" i="1" dirty="0">
                    <a:latin typeface="Cambria Math" panose="02040503050406030204" pitchFamily="18" charset="0"/>
                    <a:ea typeface="Cambria Math" panose="02040503050406030204" pitchFamily="18" charset="0"/>
                  </a:rPr>
                  <a:t>V)</a:t>
                </a:r>
              </a:p>
            </p:txBody>
          </p:sp>
        </mc:Choice>
        <mc:Fallback xmlns="">
          <p:sp>
            <p:nvSpPr>
              <p:cNvPr id="19" name="TextBox 18">
                <a:extLst>
                  <a:ext uri="{FF2B5EF4-FFF2-40B4-BE49-F238E27FC236}">
                    <a16:creationId xmlns:a16="http://schemas.microsoft.com/office/drawing/2014/main" id="{6DDAD51D-4FB5-6149-BE6C-271D58B973FD}"/>
                  </a:ext>
                </a:extLst>
              </p:cNvPr>
              <p:cNvSpPr txBox="1">
                <a:spLocks noRot="1" noChangeAspect="1" noMove="1" noResize="1" noEditPoints="1" noAdjustHandles="1" noChangeArrowheads="1" noChangeShapeType="1" noTextEdit="1"/>
              </p:cNvSpPr>
              <p:nvPr/>
            </p:nvSpPr>
            <p:spPr>
              <a:xfrm rot="16200000">
                <a:off x="5270182" y="1886380"/>
                <a:ext cx="1409875" cy="369332"/>
              </a:xfrm>
              <a:prstGeom prst="rect">
                <a:avLst/>
              </a:prstGeom>
              <a:blipFill>
                <a:blip r:embed="rId8"/>
                <a:stretch>
                  <a:fillRect l="-11667" r="-25000" b="-3896"/>
                </a:stretch>
              </a:blipFill>
            </p:spPr>
            <p:txBody>
              <a:bodyPr/>
              <a:lstStyle/>
              <a:p>
                <a:r>
                  <a:rPr lang="en-GB">
                    <a:noFill/>
                  </a:rPr>
                  <a:t> </a:t>
                </a:r>
              </a:p>
            </p:txBody>
          </p:sp>
        </mc:Fallback>
      </mc:AlternateContent>
      <p:sp>
        <p:nvSpPr>
          <p:cNvPr id="20" name="TextBox 19">
            <a:extLst>
              <a:ext uri="{FF2B5EF4-FFF2-40B4-BE49-F238E27FC236}">
                <a16:creationId xmlns:a16="http://schemas.microsoft.com/office/drawing/2014/main" id="{8A72A726-B5B3-3164-381E-E5C6FC99CE72}"/>
              </a:ext>
            </a:extLst>
          </p:cNvPr>
          <p:cNvSpPr txBox="1"/>
          <p:nvPr/>
        </p:nvSpPr>
        <p:spPr>
          <a:xfrm>
            <a:off x="8793485" y="5782671"/>
            <a:ext cx="1107583"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Time(s)</a:t>
            </a:r>
          </a:p>
        </p:txBody>
      </p:sp>
      <p:sp>
        <p:nvSpPr>
          <p:cNvPr id="21" name="TextBox 20">
            <a:extLst>
              <a:ext uri="{FF2B5EF4-FFF2-40B4-BE49-F238E27FC236}">
                <a16:creationId xmlns:a16="http://schemas.microsoft.com/office/drawing/2014/main" id="{31832AEF-800D-4B43-1307-BE4DF980F3E0}"/>
              </a:ext>
            </a:extLst>
          </p:cNvPr>
          <p:cNvSpPr txBox="1"/>
          <p:nvPr/>
        </p:nvSpPr>
        <p:spPr>
          <a:xfrm>
            <a:off x="2635495" y="5882018"/>
            <a:ext cx="1107583"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Time(s)</a:t>
            </a:r>
          </a:p>
        </p:txBody>
      </p:sp>
      <p:sp>
        <p:nvSpPr>
          <p:cNvPr id="22" name="TextBox 21">
            <a:extLst>
              <a:ext uri="{FF2B5EF4-FFF2-40B4-BE49-F238E27FC236}">
                <a16:creationId xmlns:a16="http://schemas.microsoft.com/office/drawing/2014/main" id="{AF56BFEC-8E6E-C668-5D77-DB942B5150B6}"/>
              </a:ext>
            </a:extLst>
          </p:cNvPr>
          <p:cNvSpPr txBox="1"/>
          <p:nvPr/>
        </p:nvSpPr>
        <p:spPr>
          <a:xfrm>
            <a:off x="1096780" y="3732016"/>
            <a:ext cx="1658612"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RF Ultrasound</a:t>
            </a:r>
          </a:p>
        </p:txBody>
      </p:sp>
      <p:sp>
        <p:nvSpPr>
          <p:cNvPr id="23" name="TextBox 22">
            <a:extLst>
              <a:ext uri="{FF2B5EF4-FFF2-40B4-BE49-F238E27FC236}">
                <a16:creationId xmlns:a16="http://schemas.microsoft.com/office/drawing/2014/main" id="{095D94AF-7515-3897-F4C5-80504B0B058F}"/>
              </a:ext>
            </a:extLst>
          </p:cNvPr>
          <p:cNvSpPr txBox="1"/>
          <p:nvPr/>
        </p:nvSpPr>
        <p:spPr>
          <a:xfrm>
            <a:off x="8254408" y="3635423"/>
            <a:ext cx="2632142"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Spikes (300-1000Hz)</a:t>
            </a:r>
          </a:p>
        </p:txBody>
      </p:sp>
      <p:sp>
        <p:nvSpPr>
          <p:cNvPr id="24" name="TextBox 23">
            <a:extLst>
              <a:ext uri="{FF2B5EF4-FFF2-40B4-BE49-F238E27FC236}">
                <a16:creationId xmlns:a16="http://schemas.microsoft.com/office/drawing/2014/main" id="{DC6F5DF5-AA86-7345-4AA2-3C7D36AA5FA2}"/>
              </a:ext>
            </a:extLst>
          </p:cNvPr>
          <p:cNvSpPr txBox="1"/>
          <p:nvPr/>
        </p:nvSpPr>
        <p:spPr>
          <a:xfrm>
            <a:off x="7613271" y="1008284"/>
            <a:ext cx="3612502"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Local Field Potential (0.5-300Hz)</a:t>
            </a:r>
          </a:p>
        </p:txBody>
      </p:sp>
    </p:spTree>
    <p:extLst>
      <p:ext uri="{BB962C8B-B14F-4D97-AF65-F5344CB8AC3E}">
        <p14:creationId xmlns:p14="http://schemas.microsoft.com/office/powerpoint/2010/main" val="17465706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CEC42-8BEA-7763-1F60-2DE112F68480}"/>
              </a:ext>
            </a:extLst>
          </p:cNvPr>
          <p:cNvSpPr>
            <a:spLocks noGrp="1"/>
          </p:cNvSpPr>
          <p:nvPr>
            <p:ph type="title"/>
          </p:nvPr>
        </p:nvSpPr>
        <p:spPr>
          <a:xfrm>
            <a:off x="838200" y="365125"/>
            <a:ext cx="10515600" cy="652145"/>
          </a:xfrm>
        </p:spPr>
        <p:txBody>
          <a:bodyPr>
            <a:normAutofit/>
          </a:bodyPr>
          <a:lstStyle/>
          <a:p>
            <a:r>
              <a:rPr lang="en-GB" sz="2400" dirty="0"/>
              <a:t>Next things to do: </a:t>
            </a:r>
          </a:p>
        </p:txBody>
      </p:sp>
      <p:sp>
        <p:nvSpPr>
          <p:cNvPr id="3" name="Content Placeholder 2">
            <a:extLst>
              <a:ext uri="{FF2B5EF4-FFF2-40B4-BE49-F238E27FC236}">
                <a16:creationId xmlns:a16="http://schemas.microsoft.com/office/drawing/2014/main" id="{CED81904-2E5F-FC77-3DFB-5F1A594C948A}"/>
              </a:ext>
            </a:extLst>
          </p:cNvPr>
          <p:cNvSpPr>
            <a:spLocks noGrp="1"/>
          </p:cNvSpPr>
          <p:nvPr>
            <p:ph idx="1"/>
          </p:nvPr>
        </p:nvSpPr>
        <p:spPr>
          <a:xfrm>
            <a:off x="490464" y="1325880"/>
            <a:ext cx="11271006" cy="5079683"/>
          </a:xfrm>
        </p:spPr>
        <p:txBody>
          <a:bodyPr/>
          <a:lstStyle/>
          <a:p>
            <a:r>
              <a:rPr lang="en-GB" dirty="0"/>
              <a:t>Do a focality plot at the difference frequency of 10Hz, using just a water filled US cone 1MPa. This would just be of the difference frequency. </a:t>
            </a:r>
          </a:p>
          <a:p>
            <a:r>
              <a:rPr lang="en-GB" dirty="0"/>
              <a:t>Test the F21 using the Hydrophone. </a:t>
            </a:r>
          </a:p>
          <a:p>
            <a:r>
              <a:rPr lang="en-GB" dirty="0"/>
              <a:t>Prove that the electric signal from the US is altering the signal from the current generator.  - signal analysis. </a:t>
            </a:r>
          </a:p>
          <a:p>
            <a:pPr marL="0" indent="0">
              <a:buNone/>
            </a:pPr>
            <a:r>
              <a:rPr lang="en-GB" dirty="0"/>
              <a:t>= = = = = = = </a:t>
            </a:r>
          </a:p>
          <a:p>
            <a:r>
              <a:rPr lang="en-GB" dirty="0"/>
              <a:t>It would be better to do AE neuromodulation, when no(or at least very little) electrical signal from US reaches mouse. </a:t>
            </a:r>
          </a:p>
          <a:p>
            <a:r>
              <a:rPr lang="en-GB" dirty="0"/>
              <a:t>Consider a new mouse, with a 3</a:t>
            </a:r>
            <a:r>
              <a:rPr lang="en-GB" baseline="30000" dirty="0"/>
              <a:t>rd</a:t>
            </a:r>
            <a:r>
              <a:rPr lang="en-GB" dirty="0"/>
              <a:t> electrode for applying voltage, embedded in brain instead of outside. </a:t>
            </a:r>
          </a:p>
        </p:txBody>
      </p:sp>
    </p:spTree>
    <p:extLst>
      <p:ext uri="{BB962C8B-B14F-4D97-AF65-F5344CB8AC3E}">
        <p14:creationId xmlns:p14="http://schemas.microsoft.com/office/powerpoint/2010/main" val="42568441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B53A6-8E0D-F407-615E-BABDED2C113B}"/>
              </a:ext>
            </a:extLst>
          </p:cNvPr>
          <p:cNvSpPr>
            <a:spLocks noGrp="1"/>
          </p:cNvSpPr>
          <p:nvPr>
            <p:ph type="title"/>
          </p:nvPr>
        </p:nvSpPr>
        <p:spPr>
          <a:xfrm>
            <a:off x="838200" y="365125"/>
            <a:ext cx="10515600" cy="476123"/>
          </a:xfrm>
        </p:spPr>
        <p:txBody>
          <a:bodyPr>
            <a:normAutofit/>
          </a:bodyPr>
          <a:lstStyle/>
          <a:p>
            <a:r>
              <a:rPr lang="en-GB" sz="2800" dirty="0"/>
              <a:t>Amplitude trend with difference frequency</a:t>
            </a:r>
          </a:p>
        </p:txBody>
      </p:sp>
      <p:sp>
        <p:nvSpPr>
          <p:cNvPr id="4" name="TextBox 3">
            <a:extLst>
              <a:ext uri="{FF2B5EF4-FFF2-40B4-BE49-F238E27FC236}">
                <a16:creationId xmlns:a16="http://schemas.microsoft.com/office/drawing/2014/main" id="{2C14CD3E-AAD6-C6AA-A081-A8E15BEB2509}"/>
              </a:ext>
            </a:extLst>
          </p:cNvPr>
          <p:cNvSpPr txBox="1"/>
          <p:nvPr/>
        </p:nvSpPr>
        <p:spPr>
          <a:xfrm>
            <a:off x="965200" y="1278686"/>
            <a:ext cx="9973733" cy="923330"/>
          </a:xfrm>
          <a:prstGeom prst="rect">
            <a:avLst/>
          </a:prstGeom>
          <a:noFill/>
        </p:spPr>
        <p:txBody>
          <a:bodyPr wrap="square" rtlCol="0">
            <a:spAutoFit/>
          </a:bodyPr>
          <a:lstStyle/>
          <a:p>
            <a:r>
              <a:rPr lang="en-GB" dirty="0"/>
              <a:t>I need to repeat this and do it properly with comparison against a phantom. These are results from e113 t1(mouse with implanted electrodes), e107 t6(phantom). Though I apply voltage, where I apply it matters? Or does it? </a:t>
            </a:r>
          </a:p>
        </p:txBody>
      </p:sp>
      <p:pic>
        <p:nvPicPr>
          <p:cNvPr id="6" name="Picture 5" descr="A graph with a red line&#10;&#10;Description automatically generated">
            <a:extLst>
              <a:ext uri="{FF2B5EF4-FFF2-40B4-BE49-F238E27FC236}">
                <a16:creationId xmlns:a16="http://schemas.microsoft.com/office/drawing/2014/main" id="{F40C1464-3E52-B71C-198B-3A42024B9B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639454"/>
            <a:ext cx="5272365" cy="3163419"/>
          </a:xfrm>
          <a:prstGeom prst="rect">
            <a:avLst/>
          </a:prstGeom>
        </p:spPr>
      </p:pic>
      <p:pic>
        <p:nvPicPr>
          <p:cNvPr id="8" name="Picture 7" descr="A graph with a red line&#10;&#10;Description automatically generated">
            <a:extLst>
              <a:ext uri="{FF2B5EF4-FFF2-40B4-BE49-F238E27FC236}">
                <a16:creationId xmlns:a16="http://schemas.microsoft.com/office/drawing/2014/main" id="{CBA152A8-5ED9-8711-B76E-5F353EBF59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8191" y="2639454"/>
            <a:ext cx="5152381" cy="3091429"/>
          </a:xfrm>
          <a:prstGeom prst="rect">
            <a:avLst/>
          </a:prstGeom>
        </p:spPr>
      </p:pic>
      <p:sp>
        <p:nvSpPr>
          <p:cNvPr id="9" name="TextBox 8">
            <a:extLst>
              <a:ext uri="{FF2B5EF4-FFF2-40B4-BE49-F238E27FC236}">
                <a16:creationId xmlns:a16="http://schemas.microsoft.com/office/drawing/2014/main" id="{4DE51F00-16D1-1E5C-1365-6220A4132ED2}"/>
              </a:ext>
            </a:extLst>
          </p:cNvPr>
          <p:cNvSpPr txBox="1"/>
          <p:nvPr/>
        </p:nvSpPr>
        <p:spPr>
          <a:xfrm>
            <a:off x="2809890" y="5730883"/>
            <a:ext cx="2632142"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Frequency (Hz)</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E6DA5B7E-199C-4771-E268-654815D67365}"/>
                  </a:ext>
                </a:extLst>
              </p:cNvPr>
              <p:cNvSpPr txBox="1"/>
              <p:nvPr/>
            </p:nvSpPr>
            <p:spPr>
              <a:xfrm rot="16200000">
                <a:off x="-51407" y="3847292"/>
                <a:ext cx="1409875"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Volts(</a:t>
                </a:r>
                <a14:m>
                  <m:oMath xmlns:m="http://schemas.openxmlformats.org/officeDocument/2006/math">
                    <m:r>
                      <a:rPr lang="en-GB" i="1" smtClean="0">
                        <a:latin typeface="Cambria Math" panose="02040503050406030204" pitchFamily="18" charset="0"/>
                        <a:ea typeface="Cambria Math" panose="02040503050406030204" pitchFamily="18" charset="0"/>
                      </a:rPr>
                      <m:t>𝜇</m:t>
                    </m:r>
                  </m:oMath>
                </a14:m>
                <a:r>
                  <a:rPr lang="en-GB" i="1" dirty="0">
                    <a:latin typeface="Cambria Math" panose="02040503050406030204" pitchFamily="18" charset="0"/>
                    <a:ea typeface="Cambria Math" panose="02040503050406030204" pitchFamily="18" charset="0"/>
                  </a:rPr>
                  <a:t>V)</a:t>
                </a:r>
              </a:p>
            </p:txBody>
          </p:sp>
        </mc:Choice>
        <mc:Fallback xmlns="">
          <p:sp>
            <p:nvSpPr>
              <p:cNvPr id="10" name="TextBox 9">
                <a:extLst>
                  <a:ext uri="{FF2B5EF4-FFF2-40B4-BE49-F238E27FC236}">
                    <a16:creationId xmlns:a16="http://schemas.microsoft.com/office/drawing/2014/main" id="{E6DA5B7E-199C-4771-E268-654815D67365}"/>
                  </a:ext>
                </a:extLst>
              </p:cNvPr>
              <p:cNvSpPr txBox="1">
                <a:spLocks noRot="1" noChangeAspect="1" noMove="1" noResize="1" noEditPoints="1" noAdjustHandles="1" noChangeArrowheads="1" noChangeShapeType="1" noTextEdit="1"/>
              </p:cNvSpPr>
              <p:nvPr/>
            </p:nvSpPr>
            <p:spPr>
              <a:xfrm rot="16200000">
                <a:off x="-51407" y="3847292"/>
                <a:ext cx="1409875" cy="369332"/>
              </a:xfrm>
              <a:prstGeom prst="rect">
                <a:avLst/>
              </a:prstGeom>
              <a:blipFill>
                <a:blip r:embed="rId4"/>
                <a:stretch>
                  <a:fillRect l="-11667" r="-25000" b="-3896"/>
                </a:stretch>
              </a:blipFill>
            </p:spPr>
            <p:txBody>
              <a:bodyPr/>
              <a:lstStyle/>
              <a:p>
                <a:r>
                  <a:rPr lang="en-GB">
                    <a:noFill/>
                  </a:rPr>
                  <a:t> </a:t>
                </a:r>
              </a:p>
            </p:txBody>
          </p:sp>
        </mc:Fallback>
      </mc:AlternateContent>
    </p:spTree>
    <p:extLst>
      <p:ext uri="{BB962C8B-B14F-4D97-AF65-F5344CB8AC3E}">
        <p14:creationId xmlns:p14="http://schemas.microsoft.com/office/powerpoint/2010/main" val="29421869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49731-DE8D-B1D7-DA58-E7E184EF80EE}"/>
              </a:ext>
            </a:extLst>
          </p:cNvPr>
          <p:cNvSpPr>
            <a:spLocks noGrp="1"/>
          </p:cNvSpPr>
          <p:nvPr>
            <p:ph type="title"/>
          </p:nvPr>
        </p:nvSpPr>
        <p:spPr>
          <a:xfrm>
            <a:off x="838200" y="365125"/>
            <a:ext cx="10515600" cy="695049"/>
          </a:xfrm>
        </p:spPr>
        <p:txBody>
          <a:bodyPr>
            <a:normAutofit/>
          </a:bodyPr>
          <a:lstStyle/>
          <a:p>
            <a:r>
              <a:rPr lang="en-GB" sz="2800" dirty="0"/>
              <a:t>Could the difference frequency be induced in the preamp? </a:t>
            </a:r>
          </a:p>
        </p:txBody>
      </p:sp>
      <p:sp>
        <p:nvSpPr>
          <p:cNvPr id="3" name="Content Placeholder 2">
            <a:extLst>
              <a:ext uri="{FF2B5EF4-FFF2-40B4-BE49-F238E27FC236}">
                <a16:creationId xmlns:a16="http://schemas.microsoft.com/office/drawing/2014/main" id="{206BFE8C-BA5C-8D37-F429-C402BE4A6D27}"/>
              </a:ext>
            </a:extLst>
          </p:cNvPr>
          <p:cNvSpPr>
            <a:spLocks noGrp="1"/>
          </p:cNvSpPr>
          <p:nvPr>
            <p:ph idx="1"/>
          </p:nvPr>
        </p:nvSpPr>
        <p:spPr>
          <a:xfrm>
            <a:off x="838200" y="1386713"/>
            <a:ext cx="10515600" cy="5106162"/>
          </a:xfrm>
        </p:spPr>
        <p:txBody>
          <a:bodyPr>
            <a:normAutofit/>
          </a:bodyPr>
          <a:lstStyle/>
          <a:p>
            <a:pPr marL="0" indent="0">
              <a:buNone/>
            </a:pPr>
            <a:r>
              <a:rPr lang="en-GB" sz="2400" dirty="0"/>
              <a:t>Evidence 1: Since there are neural spikes, the difference frequency is induced before it enters the preamplifier. </a:t>
            </a:r>
          </a:p>
          <a:p>
            <a:pPr marL="0" indent="0">
              <a:buNone/>
            </a:pPr>
            <a:r>
              <a:rPr lang="en-GB" sz="2400" dirty="0"/>
              <a:t>Evidence 2: e105 t? (I will need to redo this once I have final amplitude data anyway, so I am holding off on the post processing plots as I know I can do it without mixing in the preamp) - will do it post oil test. </a:t>
            </a:r>
          </a:p>
        </p:txBody>
      </p:sp>
    </p:spTree>
    <p:extLst>
      <p:ext uri="{BB962C8B-B14F-4D97-AF65-F5344CB8AC3E}">
        <p14:creationId xmlns:p14="http://schemas.microsoft.com/office/powerpoint/2010/main" val="12681212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F5C2E-E7C1-0079-87B9-12FFB7830001}"/>
              </a:ext>
            </a:extLst>
          </p:cNvPr>
          <p:cNvSpPr>
            <a:spLocks noGrp="1"/>
          </p:cNvSpPr>
          <p:nvPr>
            <p:ph type="title"/>
          </p:nvPr>
        </p:nvSpPr>
        <p:spPr>
          <a:xfrm>
            <a:off x="838200" y="212725"/>
            <a:ext cx="10515600" cy="805307"/>
          </a:xfrm>
        </p:spPr>
        <p:txBody>
          <a:bodyPr/>
          <a:lstStyle/>
          <a:p>
            <a:r>
              <a:rPr lang="en-GB" dirty="0"/>
              <a:t>Phantom Focality Plot </a:t>
            </a:r>
          </a:p>
        </p:txBody>
      </p:sp>
      <p:sp>
        <p:nvSpPr>
          <p:cNvPr id="4" name="TextBox 3">
            <a:extLst>
              <a:ext uri="{FF2B5EF4-FFF2-40B4-BE49-F238E27FC236}">
                <a16:creationId xmlns:a16="http://schemas.microsoft.com/office/drawing/2014/main" id="{401C10F6-861B-B69D-85CF-C13A8DD50B71}"/>
              </a:ext>
            </a:extLst>
          </p:cNvPr>
          <p:cNvSpPr txBox="1"/>
          <p:nvPr/>
        </p:nvSpPr>
        <p:spPr>
          <a:xfrm>
            <a:off x="3080512" y="1356699"/>
            <a:ext cx="6729984" cy="1754326"/>
          </a:xfrm>
          <a:prstGeom prst="rect">
            <a:avLst/>
          </a:prstGeom>
          <a:noFill/>
        </p:spPr>
        <p:txBody>
          <a:bodyPr wrap="square" rtlCol="0">
            <a:spAutoFit/>
          </a:bodyPr>
          <a:lstStyle/>
          <a:p>
            <a:r>
              <a:rPr lang="en-GB" dirty="0"/>
              <a:t>With and without oil? PRF and dual signal results? </a:t>
            </a:r>
          </a:p>
          <a:p>
            <a:endParaRPr lang="en-GB" dirty="0"/>
          </a:p>
          <a:p>
            <a:endParaRPr lang="en-GB" dirty="0"/>
          </a:p>
          <a:p>
            <a:endParaRPr lang="en-GB" dirty="0"/>
          </a:p>
          <a:p>
            <a:endParaRPr lang="en-GB" dirty="0"/>
          </a:p>
          <a:p>
            <a:endParaRPr lang="en-GB" dirty="0"/>
          </a:p>
        </p:txBody>
      </p:sp>
    </p:spTree>
    <p:extLst>
      <p:ext uri="{BB962C8B-B14F-4D97-AF65-F5344CB8AC3E}">
        <p14:creationId xmlns:p14="http://schemas.microsoft.com/office/powerpoint/2010/main" val="40650257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A28A2-79AA-3C9A-26A6-A90C240D7913}"/>
              </a:ext>
            </a:extLst>
          </p:cNvPr>
          <p:cNvSpPr>
            <a:spLocks noGrp="1"/>
          </p:cNvSpPr>
          <p:nvPr>
            <p:ph type="title"/>
          </p:nvPr>
        </p:nvSpPr>
        <p:spPr/>
        <p:txBody>
          <a:bodyPr>
            <a:normAutofit/>
          </a:bodyPr>
          <a:lstStyle/>
          <a:p>
            <a:pPr algn="ctr"/>
            <a:r>
              <a:rPr lang="en-GB" sz="3600" dirty="0"/>
              <a:t>What current am I applying when I get a response? What is the E and J? </a:t>
            </a:r>
          </a:p>
        </p:txBody>
      </p:sp>
      <p:sp>
        <p:nvSpPr>
          <p:cNvPr id="3" name="Content Placeholder 2">
            <a:extLst>
              <a:ext uri="{FF2B5EF4-FFF2-40B4-BE49-F238E27FC236}">
                <a16:creationId xmlns:a16="http://schemas.microsoft.com/office/drawing/2014/main" id="{2748121A-A49F-34A4-9F6B-F40EBD533C0B}"/>
              </a:ext>
            </a:extLst>
          </p:cNvPr>
          <p:cNvSpPr>
            <a:spLocks noGrp="1"/>
          </p:cNvSpPr>
          <p:nvPr>
            <p:ph idx="1"/>
          </p:nvPr>
        </p:nvSpPr>
        <p:spPr/>
        <p:txBody>
          <a:bodyPr/>
          <a:lstStyle/>
          <a:p>
            <a:r>
              <a:rPr lang="en-GB" dirty="0"/>
              <a:t>Look at e113 to find out. </a:t>
            </a:r>
          </a:p>
        </p:txBody>
      </p:sp>
    </p:spTree>
    <p:extLst>
      <p:ext uri="{BB962C8B-B14F-4D97-AF65-F5344CB8AC3E}">
        <p14:creationId xmlns:p14="http://schemas.microsoft.com/office/powerpoint/2010/main" val="39683733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D5039-D17B-2041-9C78-7D746B6F67A3}"/>
              </a:ext>
            </a:extLst>
          </p:cNvPr>
          <p:cNvSpPr>
            <a:spLocks noGrp="1"/>
          </p:cNvSpPr>
          <p:nvPr>
            <p:ph type="title"/>
          </p:nvPr>
        </p:nvSpPr>
        <p:spPr>
          <a:xfrm>
            <a:off x="930965" y="179769"/>
            <a:ext cx="10515600" cy="697697"/>
          </a:xfrm>
        </p:spPr>
        <p:txBody>
          <a:bodyPr>
            <a:normAutofit/>
          </a:bodyPr>
          <a:lstStyle/>
          <a:p>
            <a:r>
              <a:rPr lang="en-GB" sz="2400" dirty="0"/>
              <a:t>Could the 2hz difference frequency be endogenous in its origin? </a:t>
            </a:r>
          </a:p>
        </p:txBody>
      </p:sp>
      <p:sp>
        <p:nvSpPr>
          <p:cNvPr id="4" name="TextBox 3">
            <a:extLst>
              <a:ext uri="{FF2B5EF4-FFF2-40B4-BE49-F238E27FC236}">
                <a16:creationId xmlns:a16="http://schemas.microsoft.com/office/drawing/2014/main" id="{12D741D3-D7CB-4B89-DF87-2C9D838DC45D}"/>
              </a:ext>
            </a:extLst>
          </p:cNvPr>
          <p:cNvSpPr txBox="1"/>
          <p:nvPr/>
        </p:nvSpPr>
        <p:spPr>
          <a:xfrm>
            <a:off x="1396097" y="914400"/>
            <a:ext cx="8354220"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When NO signals applied (e113 t1 file 9 ) I do NOT see the difference frequency.</a:t>
            </a:r>
          </a:p>
        </p:txBody>
      </p:sp>
      <p:pic>
        <p:nvPicPr>
          <p:cNvPr id="8" name="Picture 7" descr="A black line with numbers&#10;&#10;Description automatically generated">
            <a:extLst>
              <a:ext uri="{FF2B5EF4-FFF2-40B4-BE49-F238E27FC236}">
                <a16:creationId xmlns:a16="http://schemas.microsoft.com/office/drawing/2014/main" id="{D60440D1-66DF-767B-A1E9-AC7B72C359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01536" y="4202959"/>
            <a:ext cx="5394971" cy="1737363"/>
          </a:xfrm>
          <a:prstGeom prst="rect">
            <a:avLst/>
          </a:prstGeom>
        </p:spPr>
      </p:pic>
      <p:pic>
        <p:nvPicPr>
          <p:cNvPr id="10" name="Picture 9" descr="A graph showing a number of numbers&#10;&#10;Description automatically generated with medium confidence">
            <a:extLst>
              <a:ext uri="{FF2B5EF4-FFF2-40B4-BE49-F238E27FC236}">
                <a16:creationId xmlns:a16="http://schemas.microsoft.com/office/drawing/2014/main" id="{F53213FB-1EEC-CBD1-289B-377BE13945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072582"/>
            <a:ext cx="5394971" cy="1737363"/>
          </a:xfrm>
          <a:prstGeom prst="rect">
            <a:avLst/>
          </a:prstGeom>
        </p:spPr>
      </p:pic>
      <p:pic>
        <p:nvPicPr>
          <p:cNvPr id="12" name="Picture 11" descr="A black line with numbers&#10;&#10;Description automatically generated">
            <a:extLst>
              <a:ext uri="{FF2B5EF4-FFF2-40B4-BE49-F238E27FC236}">
                <a16:creationId xmlns:a16="http://schemas.microsoft.com/office/drawing/2014/main" id="{BE8FAE82-2CBD-D438-8C01-36803B2F73B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8236" y="2096264"/>
            <a:ext cx="5394971" cy="1737363"/>
          </a:xfrm>
          <a:prstGeom prst="rect">
            <a:avLst/>
          </a:prstGeom>
        </p:spPr>
      </p:pic>
      <p:pic>
        <p:nvPicPr>
          <p:cNvPr id="14" name="Picture 13" descr="A black line with numbers&#10;&#10;Description automatically generated">
            <a:extLst>
              <a:ext uri="{FF2B5EF4-FFF2-40B4-BE49-F238E27FC236}">
                <a16:creationId xmlns:a16="http://schemas.microsoft.com/office/drawing/2014/main" id="{131C2A2F-F0B1-B142-74BD-C6A26C31ABF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7380" y="4239893"/>
            <a:ext cx="5385827" cy="1737363"/>
          </a:xfrm>
          <a:prstGeom prst="rect">
            <a:avLst/>
          </a:prstGeom>
        </p:spPr>
      </p:pic>
      <p:sp>
        <p:nvSpPr>
          <p:cNvPr id="15" name="TextBox 14">
            <a:extLst>
              <a:ext uri="{FF2B5EF4-FFF2-40B4-BE49-F238E27FC236}">
                <a16:creationId xmlns:a16="http://schemas.microsoft.com/office/drawing/2014/main" id="{CDE0866F-83D8-9A8F-52AC-4C2D48FBDF87}"/>
              </a:ext>
            </a:extLst>
          </p:cNvPr>
          <p:cNvSpPr txBox="1"/>
          <p:nvPr/>
        </p:nvSpPr>
        <p:spPr>
          <a:xfrm>
            <a:off x="833705" y="1703250"/>
            <a:ext cx="2924214"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Applied Voltage Monitor </a:t>
            </a:r>
          </a:p>
        </p:txBody>
      </p:sp>
      <p:sp>
        <p:nvSpPr>
          <p:cNvPr id="16" name="TextBox 15">
            <a:extLst>
              <a:ext uri="{FF2B5EF4-FFF2-40B4-BE49-F238E27FC236}">
                <a16:creationId xmlns:a16="http://schemas.microsoft.com/office/drawing/2014/main" id="{741D9FA5-C87C-435E-52B0-CE994141BDA4}"/>
              </a:ext>
            </a:extLst>
          </p:cNvPr>
          <p:cNvSpPr txBox="1"/>
          <p:nvPr/>
        </p:nvSpPr>
        <p:spPr>
          <a:xfrm>
            <a:off x="930965" y="3833627"/>
            <a:ext cx="1838222"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RF Ultrasound</a:t>
            </a:r>
          </a:p>
        </p:txBody>
      </p:sp>
      <p:sp>
        <p:nvSpPr>
          <p:cNvPr id="17" name="TextBox 16">
            <a:extLst>
              <a:ext uri="{FF2B5EF4-FFF2-40B4-BE49-F238E27FC236}">
                <a16:creationId xmlns:a16="http://schemas.microsoft.com/office/drawing/2014/main" id="{A821D4CC-AEC9-9837-4118-BCCFDDA25D57}"/>
              </a:ext>
            </a:extLst>
          </p:cNvPr>
          <p:cNvSpPr txBox="1"/>
          <p:nvPr/>
        </p:nvSpPr>
        <p:spPr>
          <a:xfrm>
            <a:off x="7909851" y="3870561"/>
            <a:ext cx="2632142"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Spikes (300-1000Hz)</a:t>
            </a:r>
          </a:p>
        </p:txBody>
      </p:sp>
      <p:sp>
        <p:nvSpPr>
          <p:cNvPr id="18" name="TextBox 17">
            <a:extLst>
              <a:ext uri="{FF2B5EF4-FFF2-40B4-BE49-F238E27FC236}">
                <a16:creationId xmlns:a16="http://schemas.microsoft.com/office/drawing/2014/main" id="{4069AB80-3AA2-4394-DBD3-A9948618ECE4}"/>
              </a:ext>
            </a:extLst>
          </p:cNvPr>
          <p:cNvSpPr txBox="1"/>
          <p:nvPr/>
        </p:nvSpPr>
        <p:spPr>
          <a:xfrm>
            <a:off x="7419671" y="1800800"/>
            <a:ext cx="3612502"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Local Field Potential (0.5-300Hz)</a:t>
            </a:r>
          </a:p>
        </p:txBody>
      </p:sp>
      <p:sp>
        <p:nvSpPr>
          <p:cNvPr id="19" name="TextBox 18">
            <a:extLst>
              <a:ext uri="{FF2B5EF4-FFF2-40B4-BE49-F238E27FC236}">
                <a16:creationId xmlns:a16="http://schemas.microsoft.com/office/drawing/2014/main" id="{4A042324-6D6A-3BE9-6BF1-BDE5493A28D3}"/>
              </a:ext>
            </a:extLst>
          </p:cNvPr>
          <p:cNvSpPr txBox="1"/>
          <p:nvPr/>
        </p:nvSpPr>
        <p:spPr>
          <a:xfrm>
            <a:off x="1965420" y="6211669"/>
            <a:ext cx="8472231" cy="646331"/>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RESULT: the 2Hz is NOT endogenous and there are no signs of it in the LFP or spikes, </a:t>
            </a:r>
          </a:p>
          <a:p>
            <a:r>
              <a:rPr lang="en-GB" i="1" dirty="0">
                <a:latin typeface="Cambria Math" panose="02040503050406030204" pitchFamily="18" charset="0"/>
                <a:ea typeface="Cambria Math" panose="02040503050406030204" pitchFamily="18" charset="0"/>
              </a:rPr>
              <a:t>though you can see some ketamine induced delta waves in the local field potential.</a:t>
            </a:r>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E0445D5A-1034-3A20-3E35-64BC0635A679}"/>
                  </a:ext>
                </a:extLst>
              </p:cNvPr>
              <p:cNvSpPr txBox="1"/>
              <p:nvPr/>
            </p:nvSpPr>
            <p:spPr>
              <a:xfrm rot="16200000">
                <a:off x="5274778" y="2354017"/>
                <a:ext cx="1409875"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Volts(</a:t>
                </a:r>
                <a14:m>
                  <m:oMath xmlns:m="http://schemas.openxmlformats.org/officeDocument/2006/math">
                    <m:r>
                      <a:rPr lang="en-GB" i="1" smtClean="0">
                        <a:latin typeface="Cambria Math" panose="02040503050406030204" pitchFamily="18" charset="0"/>
                        <a:ea typeface="Cambria Math" panose="02040503050406030204" pitchFamily="18" charset="0"/>
                      </a:rPr>
                      <m:t>𝜇</m:t>
                    </m:r>
                  </m:oMath>
                </a14:m>
                <a:r>
                  <a:rPr lang="en-GB" i="1" dirty="0">
                    <a:latin typeface="Cambria Math" panose="02040503050406030204" pitchFamily="18" charset="0"/>
                    <a:ea typeface="Cambria Math" panose="02040503050406030204" pitchFamily="18" charset="0"/>
                  </a:rPr>
                  <a:t>V)</a:t>
                </a:r>
              </a:p>
            </p:txBody>
          </p:sp>
        </mc:Choice>
        <mc:Fallback xmlns="">
          <p:sp>
            <p:nvSpPr>
              <p:cNvPr id="20" name="TextBox 19">
                <a:extLst>
                  <a:ext uri="{FF2B5EF4-FFF2-40B4-BE49-F238E27FC236}">
                    <a16:creationId xmlns:a16="http://schemas.microsoft.com/office/drawing/2014/main" id="{E0445D5A-1034-3A20-3E35-64BC0635A679}"/>
                  </a:ext>
                </a:extLst>
              </p:cNvPr>
              <p:cNvSpPr txBox="1">
                <a:spLocks noRot="1" noChangeAspect="1" noMove="1" noResize="1" noEditPoints="1" noAdjustHandles="1" noChangeArrowheads="1" noChangeShapeType="1" noTextEdit="1"/>
              </p:cNvSpPr>
              <p:nvPr/>
            </p:nvSpPr>
            <p:spPr>
              <a:xfrm rot="16200000">
                <a:off x="5274778" y="2354017"/>
                <a:ext cx="1409875" cy="369332"/>
              </a:xfrm>
              <a:prstGeom prst="rect">
                <a:avLst/>
              </a:prstGeom>
              <a:blipFill>
                <a:blip r:embed="rId6"/>
                <a:stretch>
                  <a:fillRect l="-11667" r="-25000" b="-389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76F9889C-7DCA-439F-7AF9-B690E8DF63EC}"/>
                  </a:ext>
                </a:extLst>
              </p:cNvPr>
              <p:cNvSpPr txBox="1"/>
              <p:nvPr/>
            </p:nvSpPr>
            <p:spPr>
              <a:xfrm rot="16200000">
                <a:off x="5270009" y="4886973"/>
                <a:ext cx="1409875"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Volts(</a:t>
                </a:r>
                <a14:m>
                  <m:oMath xmlns:m="http://schemas.openxmlformats.org/officeDocument/2006/math">
                    <m:r>
                      <a:rPr lang="en-GB" i="1" smtClean="0">
                        <a:latin typeface="Cambria Math" panose="02040503050406030204" pitchFamily="18" charset="0"/>
                        <a:ea typeface="Cambria Math" panose="02040503050406030204" pitchFamily="18" charset="0"/>
                      </a:rPr>
                      <m:t>𝜇</m:t>
                    </m:r>
                  </m:oMath>
                </a14:m>
                <a:r>
                  <a:rPr lang="en-GB" i="1" dirty="0">
                    <a:latin typeface="Cambria Math" panose="02040503050406030204" pitchFamily="18" charset="0"/>
                    <a:ea typeface="Cambria Math" panose="02040503050406030204" pitchFamily="18" charset="0"/>
                  </a:rPr>
                  <a:t>V)</a:t>
                </a:r>
              </a:p>
            </p:txBody>
          </p:sp>
        </mc:Choice>
        <mc:Fallback xmlns="">
          <p:sp>
            <p:nvSpPr>
              <p:cNvPr id="21" name="TextBox 20">
                <a:extLst>
                  <a:ext uri="{FF2B5EF4-FFF2-40B4-BE49-F238E27FC236}">
                    <a16:creationId xmlns:a16="http://schemas.microsoft.com/office/drawing/2014/main" id="{76F9889C-7DCA-439F-7AF9-B690E8DF63EC}"/>
                  </a:ext>
                </a:extLst>
              </p:cNvPr>
              <p:cNvSpPr txBox="1">
                <a:spLocks noRot="1" noChangeAspect="1" noMove="1" noResize="1" noEditPoints="1" noAdjustHandles="1" noChangeArrowheads="1" noChangeShapeType="1" noTextEdit="1"/>
              </p:cNvSpPr>
              <p:nvPr/>
            </p:nvSpPr>
            <p:spPr>
              <a:xfrm rot="16200000">
                <a:off x="5270009" y="4886973"/>
                <a:ext cx="1409875" cy="369332"/>
              </a:xfrm>
              <a:prstGeom prst="rect">
                <a:avLst/>
              </a:prstGeom>
              <a:blipFill>
                <a:blip r:embed="rId7"/>
                <a:stretch>
                  <a:fillRect l="-11667" r="-25000" b="-3448"/>
                </a:stretch>
              </a:blipFill>
            </p:spPr>
            <p:txBody>
              <a:bodyPr/>
              <a:lstStyle/>
              <a:p>
                <a:r>
                  <a:rPr lang="en-GB">
                    <a:noFill/>
                  </a:rPr>
                  <a:t> </a:t>
                </a:r>
              </a:p>
            </p:txBody>
          </p:sp>
        </mc:Fallback>
      </mc:AlternateContent>
      <p:sp>
        <p:nvSpPr>
          <p:cNvPr id="22" name="TextBox 21">
            <a:extLst>
              <a:ext uri="{FF2B5EF4-FFF2-40B4-BE49-F238E27FC236}">
                <a16:creationId xmlns:a16="http://schemas.microsoft.com/office/drawing/2014/main" id="{7B4FF37A-155D-2A41-31E4-8B6612F78FCC}"/>
              </a:ext>
            </a:extLst>
          </p:cNvPr>
          <p:cNvSpPr txBox="1"/>
          <p:nvPr/>
        </p:nvSpPr>
        <p:spPr>
          <a:xfrm>
            <a:off x="8793485" y="5782671"/>
            <a:ext cx="1107583"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Time(s)</a:t>
            </a:r>
          </a:p>
        </p:txBody>
      </p:sp>
      <p:sp>
        <p:nvSpPr>
          <p:cNvPr id="23" name="TextBox 22">
            <a:extLst>
              <a:ext uri="{FF2B5EF4-FFF2-40B4-BE49-F238E27FC236}">
                <a16:creationId xmlns:a16="http://schemas.microsoft.com/office/drawing/2014/main" id="{691BD41C-2D98-11AC-3433-661745F2D522}"/>
              </a:ext>
            </a:extLst>
          </p:cNvPr>
          <p:cNvSpPr txBox="1"/>
          <p:nvPr/>
        </p:nvSpPr>
        <p:spPr>
          <a:xfrm>
            <a:off x="2215395" y="5884923"/>
            <a:ext cx="1107583"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Time(s)</a:t>
            </a:r>
          </a:p>
        </p:txBody>
      </p:sp>
    </p:spTree>
    <p:extLst>
      <p:ext uri="{BB962C8B-B14F-4D97-AF65-F5344CB8AC3E}">
        <p14:creationId xmlns:p14="http://schemas.microsoft.com/office/powerpoint/2010/main" val="17265389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5F3F805-7654-0F60-475F-105D6495778E}"/>
              </a:ext>
            </a:extLst>
          </p:cNvPr>
          <p:cNvSpPr>
            <a:spLocks noGrp="1"/>
          </p:cNvSpPr>
          <p:nvPr>
            <p:ph type="title"/>
          </p:nvPr>
        </p:nvSpPr>
        <p:spPr>
          <a:xfrm>
            <a:off x="606552" y="90856"/>
            <a:ext cx="11170920" cy="683387"/>
          </a:xfrm>
        </p:spPr>
        <p:txBody>
          <a:bodyPr>
            <a:normAutofit fontScale="90000"/>
          </a:bodyPr>
          <a:lstStyle/>
          <a:p>
            <a:r>
              <a:rPr lang="en-GB" sz="3200" dirty="0"/>
              <a:t>Does any one applied signal alone produce a difference frequency of 2Hz?</a:t>
            </a:r>
            <a:endParaRPr lang="en-GB" sz="1800" dirty="0"/>
          </a:p>
        </p:txBody>
      </p:sp>
      <p:sp>
        <p:nvSpPr>
          <p:cNvPr id="5" name="TextBox 4">
            <a:extLst>
              <a:ext uri="{FF2B5EF4-FFF2-40B4-BE49-F238E27FC236}">
                <a16:creationId xmlns:a16="http://schemas.microsoft.com/office/drawing/2014/main" id="{141A765D-C351-20C3-9AD3-FBCE5CE4E9EC}"/>
              </a:ext>
            </a:extLst>
          </p:cNvPr>
          <p:cNvSpPr txBox="1"/>
          <p:nvPr/>
        </p:nvSpPr>
        <p:spPr>
          <a:xfrm>
            <a:off x="276737" y="848451"/>
            <a:ext cx="4069976"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1MPa Pressure alone (e113 t1 file 10 )</a:t>
            </a:r>
          </a:p>
        </p:txBody>
      </p:sp>
      <p:sp>
        <p:nvSpPr>
          <p:cNvPr id="6" name="TextBox 5">
            <a:extLst>
              <a:ext uri="{FF2B5EF4-FFF2-40B4-BE49-F238E27FC236}">
                <a16:creationId xmlns:a16="http://schemas.microsoft.com/office/drawing/2014/main" id="{F35B7A5A-E9F6-052D-ACD8-665100611EF5}"/>
              </a:ext>
            </a:extLst>
          </p:cNvPr>
          <p:cNvSpPr txBox="1"/>
          <p:nvPr/>
        </p:nvSpPr>
        <p:spPr>
          <a:xfrm>
            <a:off x="224919" y="4173275"/>
            <a:ext cx="3594234"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1V  applied alone (e113 t1 file 11)</a:t>
            </a:r>
          </a:p>
        </p:txBody>
      </p:sp>
      <p:pic>
        <p:nvPicPr>
          <p:cNvPr id="9" name="Picture 8" descr="A graph with purple lines&#10;&#10;Description automatically generated">
            <a:extLst>
              <a:ext uri="{FF2B5EF4-FFF2-40B4-BE49-F238E27FC236}">
                <a16:creationId xmlns:a16="http://schemas.microsoft.com/office/drawing/2014/main" id="{EFEE869C-DE42-8FC2-B4E4-9A6C08F5D9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36492" y="1080660"/>
            <a:ext cx="4471580" cy="1440000"/>
          </a:xfrm>
          <a:prstGeom prst="rect">
            <a:avLst/>
          </a:prstGeom>
        </p:spPr>
      </p:pic>
      <p:pic>
        <p:nvPicPr>
          <p:cNvPr id="11" name="Picture 10" descr="A black line with numbers&#10;&#10;Description automatically generated">
            <a:extLst>
              <a:ext uri="{FF2B5EF4-FFF2-40B4-BE49-F238E27FC236}">
                <a16:creationId xmlns:a16="http://schemas.microsoft.com/office/drawing/2014/main" id="{5218966B-4AE0-F43A-AD45-EE4BC31924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10689" y="2423420"/>
            <a:ext cx="4727351" cy="1522367"/>
          </a:xfrm>
          <a:prstGeom prst="rect">
            <a:avLst/>
          </a:prstGeom>
        </p:spPr>
      </p:pic>
      <p:pic>
        <p:nvPicPr>
          <p:cNvPr id="13" name="Picture 12" descr="A black silhouette of a chess piece&#10;&#10;Description automatically generated">
            <a:extLst>
              <a:ext uri="{FF2B5EF4-FFF2-40B4-BE49-F238E27FC236}">
                <a16:creationId xmlns:a16="http://schemas.microsoft.com/office/drawing/2014/main" id="{549960A5-E65E-7416-7738-EC28DD63CB4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4920" y="1356458"/>
            <a:ext cx="4464001" cy="1440000"/>
          </a:xfrm>
          <a:prstGeom prst="rect">
            <a:avLst/>
          </a:prstGeom>
        </p:spPr>
      </p:pic>
      <p:sp>
        <p:nvSpPr>
          <p:cNvPr id="16" name="TextBox 15">
            <a:extLst>
              <a:ext uri="{FF2B5EF4-FFF2-40B4-BE49-F238E27FC236}">
                <a16:creationId xmlns:a16="http://schemas.microsoft.com/office/drawing/2014/main" id="{60CE2807-C4EC-99F2-6DE0-977A29F37155}"/>
              </a:ext>
            </a:extLst>
          </p:cNvPr>
          <p:cNvSpPr txBox="1"/>
          <p:nvPr/>
        </p:nvSpPr>
        <p:spPr>
          <a:xfrm>
            <a:off x="7918845" y="813627"/>
            <a:ext cx="3612502"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Local Field Potential (0.5-300Hz)</a:t>
            </a:r>
          </a:p>
        </p:txBody>
      </p:sp>
      <p:sp>
        <p:nvSpPr>
          <p:cNvPr id="17" name="TextBox 16">
            <a:extLst>
              <a:ext uri="{FF2B5EF4-FFF2-40B4-BE49-F238E27FC236}">
                <a16:creationId xmlns:a16="http://schemas.microsoft.com/office/drawing/2014/main" id="{79F3B959-6766-F46B-0FE6-18F09440BC6F}"/>
              </a:ext>
            </a:extLst>
          </p:cNvPr>
          <p:cNvSpPr txBox="1"/>
          <p:nvPr/>
        </p:nvSpPr>
        <p:spPr>
          <a:xfrm>
            <a:off x="8409025" y="2423420"/>
            <a:ext cx="2632142"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Spikes (300-1000Hz)</a:t>
            </a:r>
          </a:p>
        </p:txBody>
      </p:sp>
      <p:sp>
        <p:nvSpPr>
          <p:cNvPr id="18" name="TextBox 17">
            <a:extLst>
              <a:ext uri="{FF2B5EF4-FFF2-40B4-BE49-F238E27FC236}">
                <a16:creationId xmlns:a16="http://schemas.microsoft.com/office/drawing/2014/main" id="{F4961A35-55A6-B795-47EE-8728BA11E088}"/>
              </a:ext>
            </a:extLst>
          </p:cNvPr>
          <p:cNvSpPr txBox="1"/>
          <p:nvPr/>
        </p:nvSpPr>
        <p:spPr>
          <a:xfrm>
            <a:off x="228641" y="2883081"/>
            <a:ext cx="4795524" cy="923330"/>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I unfortunately have EM noise in my rf amplifier which induces spikes over time… </a:t>
            </a:r>
          </a:p>
          <a:p>
            <a:r>
              <a:rPr lang="en-GB" i="1" dirty="0">
                <a:latin typeface="Cambria Math" panose="02040503050406030204" pitchFamily="18" charset="0"/>
                <a:ea typeface="Cambria Math" panose="02040503050406030204" pitchFamily="18" charset="0"/>
              </a:rPr>
              <a:t>but no 2Hz. </a:t>
            </a:r>
          </a:p>
        </p:txBody>
      </p:sp>
      <p:pic>
        <p:nvPicPr>
          <p:cNvPr id="20" name="Picture 19" descr="A black rectangle with numbers&#10;&#10;Description automatically generated">
            <a:extLst>
              <a:ext uri="{FF2B5EF4-FFF2-40B4-BE49-F238E27FC236}">
                <a16:creationId xmlns:a16="http://schemas.microsoft.com/office/drawing/2014/main" id="{5BE31A73-8DB7-0947-9D96-81A570278D2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4919" y="4850452"/>
            <a:ext cx="4471581" cy="1440000"/>
          </a:xfrm>
          <a:prstGeom prst="rect">
            <a:avLst/>
          </a:prstGeom>
        </p:spPr>
      </p:pic>
      <p:pic>
        <p:nvPicPr>
          <p:cNvPr id="22" name="Picture 21" descr="A black line with numbers&#10;&#10;Description automatically generated">
            <a:extLst>
              <a:ext uri="{FF2B5EF4-FFF2-40B4-BE49-F238E27FC236}">
                <a16:creationId xmlns:a16="http://schemas.microsoft.com/office/drawing/2014/main" id="{651C4D15-3CAB-F006-9ABA-BF8AB4D1029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26764" y="5331193"/>
            <a:ext cx="4471580" cy="1440000"/>
          </a:xfrm>
          <a:prstGeom prst="rect">
            <a:avLst/>
          </a:prstGeom>
        </p:spPr>
      </p:pic>
      <p:pic>
        <p:nvPicPr>
          <p:cNvPr id="24" name="Picture 23" descr="A purple line graph with numbers&#10;&#10;Description automatically generated">
            <a:extLst>
              <a:ext uri="{FF2B5EF4-FFF2-40B4-BE49-F238E27FC236}">
                <a16:creationId xmlns:a16="http://schemas.microsoft.com/office/drawing/2014/main" id="{193897BC-20C6-5C4E-E9EF-E55DA44EF89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434095" y="3973718"/>
            <a:ext cx="4471580" cy="1440000"/>
          </a:xfrm>
          <a:prstGeom prst="rect">
            <a:avLst/>
          </a:prstGeom>
        </p:spPr>
      </p:pic>
      <p:sp>
        <p:nvSpPr>
          <p:cNvPr id="25" name="TextBox 24">
            <a:extLst>
              <a:ext uri="{FF2B5EF4-FFF2-40B4-BE49-F238E27FC236}">
                <a16:creationId xmlns:a16="http://schemas.microsoft.com/office/drawing/2014/main" id="{A92DDCCC-634D-65B9-B9ED-224A9BA621EA}"/>
              </a:ext>
            </a:extLst>
          </p:cNvPr>
          <p:cNvSpPr txBox="1"/>
          <p:nvPr/>
        </p:nvSpPr>
        <p:spPr>
          <a:xfrm>
            <a:off x="1144755" y="6309528"/>
            <a:ext cx="2804393"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RESULT: No 2hz</a:t>
            </a:r>
          </a:p>
        </p:txBody>
      </p:sp>
      <p:sp>
        <p:nvSpPr>
          <p:cNvPr id="26" name="TextBox 25">
            <a:extLst>
              <a:ext uri="{FF2B5EF4-FFF2-40B4-BE49-F238E27FC236}">
                <a16:creationId xmlns:a16="http://schemas.microsoft.com/office/drawing/2014/main" id="{C666B07D-5FCD-B8A1-BF7C-6C97493B8F07}"/>
              </a:ext>
            </a:extLst>
          </p:cNvPr>
          <p:cNvSpPr txBox="1"/>
          <p:nvPr/>
        </p:nvSpPr>
        <p:spPr>
          <a:xfrm>
            <a:off x="9992298" y="4016090"/>
            <a:ext cx="1922965" cy="1477328"/>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These are endogenous delta rhythms induced from ketamine. (not at 2hz)</a:t>
            </a:r>
          </a:p>
        </p:txBody>
      </p:sp>
      <p:sp>
        <p:nvSpPr>
          <p:cNvPr id="27" name="TextBox 26">
            <a:extLst>
              <a:ext uri="{FF2B5EF4-FFF2-40B4-BE49-F238E27FC236}">
                <a16:creationId xmlns:a16="http://schemas.microsoft.com/office/drawing/2014/main" id="{BAF3F6BB-6AA3-DBAA-70AE-BB3DF1BE4B3D}"/>
              </a:ext>
            </a:extLst>
          </p:cNvPr>
          <p:cNvSpPr txBox="1"/>
          <p:nvPr/>
        </p:nvSpPr>
        <p:spPr>
          <a:xfrm>
            <a:off x="7436515" y="5907789"/>
            <a:ext cx="2632142"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Spikes (300-1000Hz)</a:t>
            </a:r>
          </a:p>
        </p:txBody>
      </p:sp>
      <p:sp>
        <p:nvSpPr>
          <p:cNvPr id="28" name="TextBox 27">
            <a:extLst>
              <a:ext uri="{FF2B5EF4-FFF2-40B4-BE49-F238E27FC236}">
                <a16:creationId xmlns:a16="http://schemas.microsoft.com/office/drawing/2014/main" id="{41A0DC33-85F3-0E77-1B8E-22EF4D8A6874}"/>
              </a:ext>
            </a:extLst>
          </p:cNvPr>
          <p:cNvSpPr txBox="1"/>
          <p:nvPr/>
        </p:nvSpPr>
        <p:spPr>
          <a:xfrm>
            <a:off x="6442744" y="4723487"/>
            <a:ext cx="3612502"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Local Field Potential (0.5-300Hz)</a:t>
            </a:r>
          </a:p>
        </p:txBody>
      </p: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F3188980-9960-1C8F-83FD-47005512DC50}"/>
                  </a:ext>
                </a:extLst>
              </p:cNvPr>
              <p:cNvSpPr txBox="1"/>
              <p:nvPr/>
            </p:nvSpPr>
            <p:spPr>
              <a:xfrm rot="16200000">
                <a:off x="4666797" y="1229352"/>
                <a:ext cx="1409875"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Volts(</a:t>
                </a:r>
                <a14:m>
                  <m:oMath xmlns:m="http://schemas.openxmlformats.org/officeDocument/2006/math">
                    <m:r>
                      <a:rPr lang="en-GB" i="1" smtClean="0">
                        <a:latin typeface="Cambria Math" panose="02040503050406030204" pitchFamily="18" charset="0"/>
                        <a:ea typeface="Cambria Math" panose="02040503050406030204" pitchFamily="18" charset="0"/>
                      </a:rPr>
                      <m:t>𝜇</m:t>
                    </m:r>
                  </m:oMath>
                </a14:m>
                <a:r>
                  <a:rPr lang="en-GB" i="1" dirty="0">
                    <a:latin typeface="Cambria Math" panose="02040503050406030204" pitchFamily="18" charset="0"/>
                    <a:ea typeface="Cambria Math" panose="02040503050406030204" pitchFamily="18" charset="0"/>
                  </a:rPr>
                  <a:t>V)</a:t>
                </a:r>
              </a:p>
            </p:txBody>
          </p:sp>
        </mc:Choice>
        <mc:Fallback xmlns="">
          <p:sp>
            <p:nvSpPr>
              <p:cNvPr id="29" name="TextBox 28">
                <a:extLst>
                  <a:ext uri="{FF2B5EF4-FFF2-40B4-BE49-F238E27FC236}">
                    <a16:creationId xmlns:a16="http://schemas.microsoft.com/office/drawing/2014/main" id="{F3188980-9960-1C8F-83FD-47005512DC50}"/>
                  </a:ext>
                </a:extLst>
              </p:cNvPr>
              <p:cNvSpPr txBox="1">
                <a:spLocks noRot="1" noChangeAspect="1" noMove="1" noResize="1" noEditPoints="1" noAdjustHandles="1" noChangeArrowheads="1" noChangeShapeType="1" noTextEdit="1"/>
              </p:cNvSpPr>
              <p:nvPr/>
            </p:nvSpPr>
            <p:spPr>
              <a:xfrm rot="16200000">
                <a:off x="4666797" y="1229352"/>
                <a:ext cx="1409875" cy="369332"/>
              </a:xfrm>
              <a:prstGeom prst="rect">
                <a:avLst/>
              </a:prstGeom>
              <a:blipFill>
                <a:blip r:embed="rId8"/>
                <a:stretch>
                  <a:fillRect l="-11667" r="-25000" b="-344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FDB2E66C-15D8-8D8A-2084-A759235E0B45}"/>
                  </a:ext>
                </a:extLst>
              </p:cNvPr>
              <p:cNvSpPr txBox="1"/>
              <p:nvPr/>
            </p:nvSpPr>
            <p:spPr>
              <a:xfrm rot="16200000">
                <a:off x="4497515" y="4357940"/>
                <a:ext cx="1409875"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Volts(</a:t>
                </a:r>
                <a14:m>
                  <m:oMath xmlns:m="http://schemas.openxmlformats.org/officeDocument/2006/math">
                    <m:r>
                      <a:rPr lang="en-GB" i="1" smtClean="0">
                        <a:latin typeface="Cambria Math" panose="02040503050406030204" pitchFamily="18" charset="0"/>
                        <a:ea typeface="Cambria Math" panose="02040503050406030204" pitchFamily="18" charset="0"/>
                      </a:rPr>
                      <m:t>𝜇</m:t>
                    </m:r>
                  </m:oMath>
                </a14:m>
                <a:r>
                  <a:rPr lang="en-GB" i="1" dirty="0">
                    <a:latin typeface="Cambria Math" panose="02040503050406030204" pitchFamily="18" charset="0"/>
                    <a:ea typeface="Cambria Math" panose="02040503050406030204" pitchFamily="18" charset="0"/>
                  </a:rPr>
                  <a:t>V)</a:t>
                </a:r>
              </a:p>
            </p:txBody>
          </p:sp>
        </mc:Choice>
        <mc:Fallback xmlns="">
          <p:sp>
            <p:nvSpPr>
              <p:cNvPr id="30" name="TextBox 29">
                <a:extLst>
                  <a:ext uri="{FF2B5EF4-FFF2-40B4-BE49-F238E27FC236}">
                    <a16:creationId xmlns:a16="http://schemas.microsoft.com/office/drawing/2014/main" id="{FDB2E66C-15D8-8D8A-2084-A759235E0B45}"/>
                  </a:ext>
                </a:extLst>
              </p:cNvPr>
              <p:cNvSpPr txBox="1">
                <a:spLocks noRot="1" noChangeAspect="1" noMove="1" noResize="1" noEditPoints="1" noAdjustHandles="1" noChangeArrowheads="1" noChangeShapeType="1" noTextEdit="1"/>
              </p:cNvSpPr>
              <p:nvPr/>
            </p:nvSpPr>
            <p:spPr>
              <a:xfrm rot="16200000">
                <a:off x="4497515" y="4357940"/>
                <a:ext cx="1409875" cy="369332"/>
              </a:xfrm>
              <a:prstGeom prst="rect">
                <a:avLst/>
              </a:prstGeom>
              <a:blipFill>
                <a:blip r:embed="rId9"/>
                <a:stretch>
                  <a:fillRect l="-9836" r="-22951" b="-346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11C7A214-4780-62DC-5DED-E67AFC556F66}"/>
                  </a:ext>
                </a:extLst>
              </p:cNvPr>
              <p:cNvSpPr txBox="1"/>
              <p:nvPr/>
            </p:nvSpPr>
            <p:spPr>
              <a:xfrm rot="16200000">
                <a:off x="4515678" y="5647024"/>
                <a:ext cx="1409875"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Volts(</a:t>
                </a:r>
                <a14:m>
                  <m:oMath xmlns:m="http://schemas.openxmlformats.org/officeDocument/2006/math">
                    <m:r>
                      <a:rPr lang="en-GB" i="1" smtClean="0">
                        <a:latin typeface="Cambria Math" panose="02040503050406030204" pitchFamily="18" charset="0"/>
                        <a:ea typeface="Cambria Math" panose="02040503050406030204" pitchFamily="18" charset="0"/>
                      </a:rPr>
                      <m:t>𝜇</m:t>
                    </m:r>
                  </m:oMath>
                </a14:m>
                <a:r>
                  <a:rPr lang="en-GB" i="1" dirty="0">
                    <a:latin typeface="Cambria Math" panose="02040503050406030204" pitchFamily="18" charset="0"/>
                    <a:ea typeface="Cambria Math" panose="02040503050406030204" pitchFamily="18" charset="0"/>
                  </a:rPr>
                  <a:t>V)</a:t>
                </a:r>
              </a:p>
            </p:txBody>
          </p:sp>
        </mc:Choice>
        <mc:Fallback xmlns="">
          <p:sp>
            <p:nvSpPr>
              <p:cNvPr id="31" name="TextBox 30">
                <a:extLst>
                  <a:ext uri="{FF2B5EF4-FFF2-40B4-BE49-F238E27FC236}">
                    <a16:creationId xmlns:a16="http://schemas.microsoft.com/office/drawing/2014/main" id="{11C7A214-4780-62DC-5DED-E67AFC556F66}"/>
                  </a:ext>
                </a:extLst>
              </p:cNvPr>
              <p:cNvSpPr txBox="1">
                <a:spLocks noRot="1" noChangeAspect="1" noMove="1" noResize="1" noEditPoints="1" noAdjustHandles="1" noChangeArrowheads="1" noChangeShapeType="1" noTextEdit="1"/>
              </p:cNvSpPr>
              <p:nvPr/>
            </p:nvSpPr>
            <p:spPr>
              <a:xfrm rot="16200000">
                <a:off x="4515678" y="5647024"/>
                <a:ext cx="1409875" cy="369332"/>
              </a:xfrm>
              <a:prstGeom prst="rect">
                <a:avLst/>
              </a:prstGeom>
              <a:blipFill>
                <a:blip r:embed="rId10"/>
                <a:stretch>
                  <a:fillRect l="-9836" r="-22951" b="-389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0395D1C8-43E5-5A44-1160-5B1A9FD02369}"/>
                  </a:ext>
                </a:extLst>
              </p:cNvPr>
              <p:cNvSpPr txBox="1"/>
              <p:nvPr/>
            </p:nvSpPr>
            <p:spPr>
              <a:xfrm rot="16200000">
                <a:off x="4515679" y="2624512"/>
                <a:ext cx="1409875"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Volts(</a:t>
                </a:r>
                <a14:m>
                  <m:oMath xmlns:m="http://schemas.openxmlformats.org/officeDocument/2006/math">
                    <m:r>
                      <a:rPr lang="en-GB" i="1" smtClean="0">
                        <a:latin typeface="Cambria Math" panose="02040503050406030204" pitchFamily="18" charset="0"/>
                        <a:ea typeface="Cambria Math" panose="02040503050406030204" pitchFamily="18" charset="0"/>
                      </a:rPr>
                      <m:t>𝜇</m:t>
                    </m:r>
                  </m:oMath>
                </a14:m>
                <a:r>
                  <a:rPr lang="en-GB" i="1" dirty="0">
                    <a:latin typeface="Cambria Math" panose="02040503050406030204" pitchFamily="18" charset="0"/>
                    <a:ea typeface="Cambria Math" panose="02040503050406030204" pitchFamily="18" charset="0"/>
                  </a:rPr>
                  <a:t>V)</a:t>
                </a:r>
              </a:p>
            </p:txBody>
          </p:sp>
        </mc:Choice>
        <mc:Fallback xmlns="">
          <p:sp>
            <p:nvSpPr>
              <p:cNvPr id="32" name="TextBox 31">
                <a:extLst>
                  <a:ext uri="{FF2B5EF4-FFF2-40B4-BE49-F238E27FC236}">
                    <a16:creationId xmlns:a16="http://schemas.microsoft.com/office/drawing/2014/main" id="{0395D1C8-43E5-5A44-1160-5B1A9FD02369}"/>
                  </a:ext>
                </a:extLst>
              </p:cNvPr>
              <p:cNvSpPr txBox="1">
                <a:spLocks noRot="1" noChangeAspect="1" noMove="1" noResize="1" noEditPoints="1" noAdjustHandles="1" noChangeArrowheads="1" noChangeShapeType="1" noTextEdit="1"/>
              </p:cNvSpPr>
              <p:nvPr/>
            </p:nvSpPr>
            <p:spPr>
              <a:xfrm rot="16200000">
                <a:off x="4515679" y="2624512"/>
                <a:ext cx="1409875" cy="369332"/>
              </a:xfrm>
              <a:prstGeom prst="rect">
                <a:avLst/>
              </a:prstGeom>
              <a:blipFill>
                <a:blip r:embed="rId11"/>
                <a:stretch>
                  <a:fillRect l="-9836" r="-22951" b="-3896"/>
                </a:stretch>
              </a:blipFill>
            </p:spPr>
            <p:txBody>
              <a:bodyPr/>
              <a:lstStyle/>
              <a:p>
                <a:r>
                  <a:rPr lang="en-GB">
                    <a:noFill/>
                  </a:rPr>
                  <a:t> </a:t>
                </a:r>
              </a:p>
            </p:txBody>
          </p:sp>
        </mc:Fallback>
      </mc:AlternateContent>
      <p:cxnSp>
        <p:nvCxnSpPr>
          <p:cNvPr id="34" name="Straight Arrow Connector 33">
            <a:extLst>
              <a:ext uri="{FF2B5EF4-FFF2-40B4-BE49-F238E27FC236}">
                <a16:creationId xmlns:a16="http://schemas.microsoft.com/office/drawing/2014/main" id="{2B20E265-3390-0E15-36AC-E01EBD5A1E66}"/>
              </a:ext>
            </a:extLst>
          </p:cNvPr>
          <p:cNvCxnSpPr>
            <a:cxnSpLocks/>
          </p:cNvCxnSpPr>
          <p:nvPr/>
        </p:nvCxnSpPr>
        <p:spPr>
          <a:xfrm>
            <a:off x="4069961" y="3681984"/>
            <a:ext cx="1117107"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51694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6C0AB-6B15-65EB-0932-D070396ECA44}"/>
              </a:ext>
            </a:extLst>
          </p:cNvPr>
          <p:cNvSpPr>
            <a:spLocks noGrp="1"/>
          </p:cNvSpPr>
          <p:nvPr>
            <p:ph type="title"/>
          </p:nvPr>
        </p:nvSpPr>
        <p:spPr>
          <a:xfrm>
            <a:off x="471023" y="165512"/>
            <a:ext cx="5929105" cy="767601"/>
          </a:xfrm>
        </p:spPr>
        <p:txBody>
          <a:bodyPr/>
          <a:lstStyle/>
          <a:p>
            <a:r>
              <a:rPr lang="en-GB" dirty="0"/>
              <a:t>Is the mixed signal focal?</a:t>
            </a:r>
          </a:p>
        </p:txBody>
      </p:sp>
      <p:grpSp>
        <p:nvGrpSpPr>
          <p:cNvPr id="38" name="Group 37">
            <a:extLst>
              <a:ext uri="{FF2B5EF4-FFF2-40B4-BE49-F238E27FC236}">
                <a16:creationId xmlns:a16="http://schemas.microsoft.com/office/drawing/2014/main" id="{78D8A41C-DB2B-0856-4BAB-16F141C91C99}"/>
              </a:ext>
            </a:extLst>
          </p:cNvPr>
          <p:cNvGrpSpPr>
            <a:grpSpLocks noChangeAspect="1"/>
          </p:cNvGrpSpPr>
          <p:nvPr/>
        </p:nvGrpSpPr>
        <p:grpSpPr>
          <a:xfrm>
            <a:off x="6755782" y="66441"/>
            <a:ext cx="4727508" cy="6678318"/>
            <a:chOff x="6151542" y="15593676"/>
            <a:chExt cx="6855062" cy="9593082"/>
          </a:xfrm>
        </p:grpSpPr>
        <p:sp>
          <p:nvSpPr>
            <p:cNvPr id="4" name="TextBox 3">
              <a:extLst>
                <a:ext uri="{FF2B5EF4-FFF2-40B4-BE49-F238E27FC236}">
                  <a16:creationId xmlns:a16="http://schemas.microsoft.com/office/drawing/2014/main" id="{AFCDEDA9-5924-3C37-A995-F86CEE6CD0B5}"/>
                </a:ext>
              </a:extLst>
            </p:cNvPr>
            <p:cNvSpPr txBox="1"/>
            <p:nvPr/>
          </p:nvSpPr>
          <p:spPr>
            <a:xfrm>
              <a:off x="6151542" y="15660282"/>
              <a:ext cx="2851388" cy="1071090"/>
            </a:xfrm>
            <a:prstGeom prst="rect">
              <a:avLst/>
            </a:prstGeom>
            <a:noFill/>
          </p:spPr>
          <p:txBody>
            <a:bodyPr wrap="square" rtlCol="0">
              <a:spAutoFit/>
            </a:bodyPr>
            <a:lstStyle/>
            <a:p>
              <a:pPr algn="ctr"/>
              <a:r>
                <a:rPr lang="en-GB" sz="1400" i="1" dirty="0"/>
                <a:t>Compression@ Acoustic Carrier frequency (500kHz)</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2A2BB612-4504-4C1D-E6DE-E3EEC6362984}"/>
                    </a:ext>
                  </a:extLst>
                </p:cNvPr>
                <p:cNvSpPr txBox="1"/>
                <p:nvPr/>
              </p:nvSpPr>
              <p:spPr>
                <a:xfrm>
                  <a:off x="9473784" y="15593676"/>
                  <a:ext cx="3532820" cy="1063932"/>
                </a:xfrm>
                <a:prstGeom prst="rect">
                  <a:avLst/>
                </a:prstGeom>
                <a:noFill/>
              </p:spPr>
              <p:txBody>
                <a:bodyPr wrap="square" rtlCol="0">
                  <a:spAutoFit/>
                </a:bodyPr>
                <a:lstStyle/>
                <a:p>
                  <a:pPr algn="ctr"/>
                  <a:r>
                    <a:rPr lang="en-GB" sz="1400" i="1" dirty="0">
                      <a:latin typeface="Cambria Math" panose="02040503050406030204" pitchFamily="18" charset="0"/>
                      <a:ea typeface="Cambria Math" panose="02040503050406030204" pitchFamily="18" charset="0"/>
                    </a:rPr>
                    <a:t>Compression@</a:t>
                  </a:r>
                  <a14:m>
                    <m:oMath xmlns:m="http://schemas.openxmlformats.org/officeDocument/2006/math">
                      <m:r>
                        <a:rPr lang="en-GB" sz="1400" i="1" smtClean="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𝑓</m:t>
                      </m:r>
                      <m:r>
                        <a:rPr lang="en-US" sz="1400" b="0" i="1" smtClean="0">
                          <a:latin typeface="Cambria Math" panose="02040503050406030204" pitchFamily="18" charset="0"/>
                          <a:ea typeface="Cambria Math" panose="02040503050406030204" pitchFamily="18" charset="0"/>
                        </a:rPr>
                        <m:t> </m:t>
                      </m:r>
                    </m:oMath>
                  </a14:m>
                  <a:endParaRPr lang="en-US" sz="1400" b="0" i="1" dirty="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𝐴𝑐𝑜𝑢𝑠𝑡𝑖𝑐</m:t>
                        </m:r>
                        <m:r>
                          <a:rPr lang="en-US" sz="1400" b="0" i="1" smtClean="0">
                            <a:latin typeface="Cambria Math" panose="02040503050406030204" pitchFamily="18" charset="0"/>
                            <a:ea typeface="Cambria Math" panose="02040503050406030204" pitchFamily="18" charset="0"/>
                          </a:rPr>
                          <m:t> </m:t>
                        </m:r>
                        <m:r>
                          <a:rPr lang="en-US" sz="1400" b="0" i="1" smtClean="0">
                            <a:latin typeface="Cambria Math" panose="02040503050406030204" pitchFamily="18" charset="0"/>
                            <a:ea typeface="Cambria Math" panose="02040503050406030204" pitchFamily="18" charset="0"/>
                          </a:rPr>
                          <m:t>𝑐𝑎𝑟𝑟𝑖𝑒𝑟</m:t>
                        </m:r>
                        <m:r>
                          <a:rPr lang="en-US" sz="1400" b="0" i="1" smtClean="0">
                            <a:latin typeface="Cambria Math" panose="02040503050406030204" pitchFamily="18" charset="0"/>
                            <a:ea typeface="Cambria Math" panose="02040503050406030204" pitchFamily="18" charset="0"/>
                          </a:rPr>
                          <m:t> </m:t>
                        </m:r>
                        <m:r>
                          <a:rPr lang="en-US" sz="1400" b="0" i="1" smtClean="0">
                            <a:latin typeface="Cambria Math" panose="02040503050406030204" pitchFamily="18" charset="0"/>
                            <a:ea typeface="Cambria Math" panose="02040503050406030204" pitchFamily="18" charset="0"/>
                          </a:rPr>
                          <m:t>𝑓𝑟𝑒𝑞𝑢𝑒𝑛𝑐𝑦</m:t>
                        </m:r>
                        <m:r>
                          <a:rPr lang="en-US" sz="1400" b="0" i="1" smtClean="0">
                            <a:latin typeface="Cambria Math" panose="02040503050406030204" pitchFamily="18" charset="0"/>
                            <a:ea typeface="Cambria Math" panose="02040503050406030204" pitchFamily="18" charset="0"/>
                          </a:rPr>
                          <m:t> −</m:t>
                        </m:r>
                        <m:r>
                          <a:rPr lang="en-US" sz="1400" b="0" i="1" smtClean="0">
                            <a:latin typeface="Cambria Math" panose="02040503050406030204" pitchFamily="18" charset="0"/>
                            <a:ea typeface="Cambria Math" panose="02040503050406030204" pitchFamily="18" charset="0"/>
                          </a:rPr>
                          <m:t>𝐴𝑝𝑝𝑙𝑖𝑒𝑑</m:t>
                        </m:r>
                        <m:r>
                          <a:rPr lang="en-US" sz="1400" b="0" i="1" smtClean="0">
                            <a:latin typeface="Cambria Math" panose="02040503050406030204" pitchFamily="18" charset="0"/>
                            <a:ea typeface="Cambria Math" panose="02040503050406030204" pitchFamily="18" charset="0"/>
                          </a:rPr>
                          <m:t> </m:t>
                        </m:r>
                        <m:r>
                          <a:rPr lang="en-US" sz="1400" b="0" i="1" smtClean="0">
                            <a:latin typeface="Cambria Math" panose="02040503050406030204" pitchFamily="18" charset="0"/>
                            <a:ea typeface="Cambria Math" panose="02040503050406030204" pitchFamily="18" charset="0"/>
                          </a:rPr>
                          <m:t>𝑒𝑙𝑒𝑐𝑡𝑟𝑖𝑐</m:t>
                        </m:r>
                        <m:r>
                          <a:rPr lang="en-US" sz="1400" b="0" i="1" smtClean="0">
                            <a:latin typeface="Cambria Math" panose="02040503050406030204" pitchFamily="18" charset="0"/>
                            <a:ea typeface="Cambria Math" panose="02040503050406030204" pitchFamily="18" charset="0"/>
                          </a:rPr>
                          <m:t> </m:t>
                        </m:r>
                        <m:r>
                          <a:rPr lang="en-US" sz="1400" b="0" i="1" smtClean="0">
                            <a:latin typeface="Cambria Math" panose="02040503050406030204" pitchFamily="18" charset="0"/>
                            <a:ea typeface="Cambria Math" panose="02040503050406030204" pitchFamily="18" charset="0"/>
                          </a:rPr>
                          <m:t>𝑓𝑟𝑒𝑞𝑢𝑒𝑛𝑐𝑦</m:t>
                        </m:r>
                        <m:r>
                          <a:rPr lang="en-US" sz="1400" b="0" i="1" smtClean="0">
                            <a:latin typeface="Cambria Math" panose="02040503050406030204" pitchFamily="18" charset="0"/>
                            <a:ea typeface="Cambria Math" panose="02040503050406030204" pitchFamily="18" charset="0"/>
                          </a:rPr>
                          <m:t> )</m:t>
                        </m:r>
                      </m:oMath>
                    </m:oMathPara>
                  </a14:m>
                  <a:endParaRPr lang="en-GB" sz="1400" i="1" dirty="0">
                    <a:latin typeface="Cambria Math" panose="02040503050406030204" pitchFamily="18" charset="0"/>
                    <a:ea typeface="Cambria Math" panose="02040503050406030204" pitchFamily="18" charset="0"/>
                  </a:endParaRPr>
                </a:p>
              </p:txBody>
            </p:sp>
          </mc:Choice>
          <mc:Fallback xmlns="">
            <p:sp>
              <p:nvSpPr>
                <p:cNvPr id="5" name="TextBox 4">
                  <a:extLst>
                    <a:ext uri="{FF2B5EF4-FFF2-40B4-BE49-F238E27FC236}">
                      <a16:creationId xmlns:a16="http://schemas.microsoft.com/office/drawing/2014/main" id="{2A2BB612-4504-4C1D-E6DE-E3EEC6362984}"/>
                    </a:ext>
                  </a:extLst>
                </p:cNvPr>
                <p:cNvSpPr txBox="1">
                  <a:spLocks noRot="1" noChangeAspect="1" noMove="1" noResize="1" noEditPoints="1" noAdjustHandles="1" noChangeArrowheads="1" noChangeShapeType="1" noTextEdit="1"/>
                </p:cNvSpPr>
                <p:nvPr/>
              </p:nvSpPr>
              <p:spPr>
                <a:xfrm>
                  <a:off x="9473784" y="15593676"/>
                  <a:ext cx="3532820" cy="1063932"/>
                </a:xfrm>
                <a:prstGeom prst="rect">
                  <a:avLst/>
                </a:prstGeom>
                <a:blipFill>
                  <a:blip r:embed="rId2"/>
                  <a:stretch>
                    <a:fillRect t="-2479" r="-7500" b="-3306"/>
                  </a:stretch>
                </a:blipFill>
              </p:spPr>
              <p:txBody>
                <a:bodyPr/>
                <a:lstStyle/>
                <a:p>
                  <a:r>
                    <a:rPr lang="en-GB">
                      <a:noFill/>
                    </a:rPr>
                    <a:t> </a:t>
                  </a:r>
                </a:p>
              </p:txBody>
            </p:sp>
          </mc:Fallback>
        </mc:AlternateContent>
        <p:grpSp>
          <p:nvGrpSpPr>
            <p:cNvPr id="6" name="Group 5">
              <a:extLst>
                <a:ext uri="{FF2B5EF4-FFF2-40B4-BE49-F238E27FC236}">
                  <a16:creationId xmlns:a16="http://schemas.microsoft.com/office/drawing/2014/main" id="{642FA9DF-3C11-9515-5712-921D5B7EF652}"/>
                </a:ext>
              </a:extLst>
            </p:cNvPr>
            <p:cNvGrpSpPr/>
            <p:nvPr/>
          </p:nvGrpSpPr>
          <p:grpSpPr>
            <a:xfrm>
              <a:off x="6795637" y="16765521"/>
              <a:ext cx="1469656" cy="720000"/>
              <a:chOff x="5344314" y="12188668"/>
              <a:chExt cx="1469656" cy="720000"/>
            </a:xfrm>
          </p:grpSpPr>
          <p:pic>
            <p:nvPicPr>
              <p:cNvPr id="7" name="Picture 6" descr="Shape, arrow&#10;&#10;Description automatically generated">
                <a:extLst>
                  <a:ext uri="{FF2B5EF4-FFF2-40B4-BE49-F238E27FC236}">
                    <a16:creationId xmlns:a16="http://schemas.microsoft.com/office/drawing/2014/main" id="{E8C3BB11-B809-4B6A-CAD9-805555CCAA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25636" y="12188668"/>
                <a:ext cx="1058182" cy="720000"/>
              </a:xfrm>
              <a:prstGeom prst="rect">
                <a:avLst/>
              </a:prstGeom>
            </p:spPr>
          </p:pic>
          <p:sp>
            <p:nvSpPr>
              <p:cNvPr id="8" name="Oval 7">
                <a:extLst>
                  <a:ext uri="{FF2B5EF4-FFF2-40B4-BE49-F238E27FC236}">
                    <a16:creationId xmlns:a16="http://schemas.microsoft.com/office/drawing/2014/main" id="{43B00C24-B778-6F82-BC8A-E08E5D505C3E}"/>
                  </a:ext>
                </a:extLst>
              </p:cNvPr>
              <p:cNvSpPr/>
              <p:nvPr/>
            </p:nvSpPr>
            <p:spPr>
              <a:xfrm>
                <a:off x="5344314" y="12221183"/>
                <a:ext cx="180000" cy="180000"/>
              </a:xfrm>
              <a:prstGeom prst="ellipse">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AA795FA6-010E-25B1-8DE0-22591A6F1F62}"/>
                      </a:ext>
                    </a:extLst>
                  </p:cNvPr>
                  <p:cNvSpPr txBox="1"/>
                  <p:nvPr/>
                </p:nvSpPr>
                <p:spPr>
                  <a:xfrm>
                    <a:off x="6615711" y="12359700"/>
                    <a:ext cx="19825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𝑡</m:t>
                          </m:r>
                        </m:oMath>
                      </m:oMathPara>
                    </a14:m>
                    <a:endParaRPr lang="en-US" sz="2400" dirty="0"/>
                  </a:p>
                </p:txBody>
              </p:sp>
            </mc:Choice>
            <mc:Fallback xmlns="">
              <p:sp>
                <p:nvSpPr>
                  <p:cNvPr id="68" name="TextBox 67">
                    <a:extLst>
                      <a:ext uri="{FF2B5EF4-FFF2-40B4-BE49-F238E27FC236}">
                        <a16:creationId xmlns:a16="http://schemas.microsoft.com/office/drawing/2014/main" id="{C8BDD867-47F1-EC1E-371A-D7F361FF9B70}"/>
                      </a:ext>
                    </a:extLst>
                  </p:cNvPr>
                  <p:cNvSpPr txBox="1">
                    <a:spLocks noRot="1" noChangeAspect="1" noMove="1" noResize="1" noEditPoints="1" noAdjustHandles="1" noChangeArrowheads="1" noChangeShapeType="1" noTextEdit="1"/>
                  </p:cNvSpPr>
                  <p:nvPr/>
                </p:nvSpPr>
                <p:spPr>
                  <a:xfrm>
                    <a:off x="6615711" y="12359700"/>
                    <a:ext cx="198259" cy="369332"/>
                  </a:xfrm>
                  <a:prstGeom prst="rect">
                    <a:avLst/>
                  </a:prstGeom>
                  <a:blipFill>
                    <a:blip r:embed="rId6"/>
                    <a:stretch>
                      <a:fillRect l="-31250" r="-25000" b="-3333"/>
                    </a:stretch>
                  </a:blipFill>
                </p:spPr>
                <p:txBody>
                  <a:bodyPr/>
                  <a:lstStyle/>
                  <a:p>
                    <a:r>
                      <a:rPr lang="en-US">
                        <a:noFill/>
                      </a:rPr>
                      <a:t> </a:t>
                    </a:r>
                  </a:p>
                </p:txBody>
              </p:sp>
            </mc:Fallback>
          </mc:AlternateContent>
        </p:grpSp>
        <p:grpSp>
          <p:nvGrpSpPr>
            <p:cNvPr id="10" name="Group 9">
              <a:extLst>
                <a:ext uri="{FF2B5EF4-FFF2-40B4-BE49-F238E27FC236}">
                  <a16:creationId xmlns:a16="http://schemas.microsoft.com/office/drawing/2014/main" id="{FA688782-8166-0F4D-0B7A-373A4BF8A97A}"/>
                </a:ext>
              </a:extLst>
            </p:cNvPr>
            <p:cNvGrpSpPr/>
            <p:nvPr/>
          </p:nvGrpSpPr>
          <p:grpSpPr>
            <a:xfrm>
              <a:off x="10417397" y="16752313"/>
              <a:ext cx="1469656" cy="720000"/>
              <a:chOff x="5344314" y="12188668"/>
              <a:chExt cx="1469656" cy="720000"/>
            </a:xfrm>
          </p:grpSpPr>
          <p:pic>
            <p:nvPicPr>
              <p:cNvPr id="11" name="Picture 10" descr="Shape, arrow&#10;&#10;Description automatically generated">
                <a:extLst>
                  <a:ext uri="{FF2B5EF4-FFF2-40B4-BE49-F238E27FC236}">
                    <a16:creationId xmlns:a16="http://schemas.microsoft.com/office/drawing/2014/main" id="{EFED167E-8EAB-7A5B-C435-1630D8E1D9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25636" y="12188668"/>
                <a:ext cx="1058182" cy="720000"/>
              </a:xfrm>
              <a:prstGeom prst="rect">
                <a:avLst/>
              </a:prstGeom>
            </p:spPr>
          </p:pic>
          <p:sp>
            <p:nvSpPr>
              <p:cNvPr id="12" name="Oval 11">
                <a:extLst>
                  <a:ext uri="{FF2B5EF4-FFF2-40B4-BE49-F238E27FC236}">
                    <a16:creationId xmlns:a16="http://schemas.microsoft.com/office/drawing/2014/main" id="{C5F3091E-3E44-C243-5BE4-83E715DBCF43}"/>
                  </a:ext>
                </a:extLst>
              </p:cNvPr>
              <p:cNvSpPr/>
              <p:nvPr/>
            </p:nvSpPr>
            <p:spPr>
              <a:xfrm>
                <a:off x="5344314" y="12221183"/>
                <a:ext cx="180000" cy="180000"/>
              </a:xfrm>
              <a:prstGeom prst="ellipse">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BA5A6C4A-9AD4-1104-9719-C916D7D781F6}"/>
                      </a:ext>
                    </a:extLst>
                  </p:cNvPr>
                  <p:cNvSpPr txBox="1"/>
                  <p:nvPr/>
                </p:nvSpPr>
                <p:spPr>
                  <a:xfrm>
                    <a:off x="6615711" y="12359700"/>
                    <a:ext cx="19825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𝑡</m:t>
                          </m:r>
                        </m:oMath>
                      </m:oMathPara>
                    </a14:m>
                    <a:endParaRPr lang="en-US" sz="2400" dirty="0"/>
                  </a:p>
                </p:txBody>
              </p:sp>
            </mc:Choice>
            <mc:Fallback xmlns="">
              <p:sp>
                <p:nvSpPr>
                  <p:cNvPr id="81" name="TextBox 80">
                    <a:extLst>
                      <a:ext uri="{FF2B5EF4-FFF2-40B4-BE49-F238E27FC236}">
                        <a16:creationId xmlns:a16="http://schemas.microsoft.com/office/drawing/2014/main" id="{3D903389-6DB0-0B0A-561E-4BB1BE235D03}"/>
                      </a:ext>
                    </a:extLst>
                  </p:cNvPr>
                  <p:cNvSpPr txBox="1">
                    <a:spLocks noRot="1" noChangeAspect="1" noMove="1" noResize="1" noEditPoints="1" noAdjustHandles="1" noChangeArrowheads="1" noChangeShapeType="1" noTextEdit="1"/>
                  </p:cNvSpPr>
                  <p:nvPr/>
                </p:nvSpPr>
                <p:spPr>
                  <a:xfrm>
                    <a:off x="6615711" y="12359700"/>
                    <a:ext cx="198259" cy="369332"/>
                  </a:xfrm>
                  <a:prstGeom prst="rect">
                    <a:avLst/>
                  </a:prstGeom>
                  <a:blipFill>
                    <a:blip r:embed="rId6"/>
                    <a:stretch>
                      <a:fillRect l="-29412" r="-17647" b="-3333"/>
                    </a:stretch>
                  </a:blipFill>
                </p:spPr>
                <p:txBody>
                  <a:bodyPr/>
                  <a:lstStyle/>
                  <a:p>
                    <a:r>
                      <a:rPr lang="en-US">
                        <a:noFill/>
                      </a:rPr>
                      <a:t> </a:t>
                    </a:r>
                  </a:p>
                </p:txBody>
              </p:sp>
            </mc:Fallback>
          </mc:AlternateContent>
        </p:grpSp>
        <p:grpSp>
          <p:nvGrpSpPr>
            <p:cNvPr id="14" name="Group 13">
              <a:extLst>
                <a:ext uri="{FF2B5EF4-FFF2-40B4-BE49-F238E27FC236}">
                  <a16:creationId xmlns:a16="http://schemas.microsoft.com/office/drawing/2014/main" id="{70D90B68-6069-2699-7944-2EBB65A6F7C1}"/>
                </a:ext>
              </a:extLst>
            </p:cNvPr>
            <p:cNvGrpSpPr/>
            <p:nvPr/>
          </p:nvGrpSpPr>
          <p:grpSpPr>
            <a:xfrm>
              <a:off x="6400794" y="17801107"/>
              <a:ext cx="2839303" cy="7208868"/>
              <a:chOff x="17218679" y="17440381"/>
              <a:chExt cx="2839303" cy="7208868"/>
            </a:xfrm>
          </p:grpSpPr>
          <p:pic>
            <p:nvPicPr>
              <p:cNvPr id="15" name="Picture 14">
                <a:extLst>
                  <a:ext uri="{FF2B5EF4-FFF2-40B4-BE49-F238E27FC236}">
                    <a16:creationId xmlns:a16="http://schemas.microsoft.com/office/drawing/2014/main" id="{BAB17D9D-E0EA-E0C5-478A-890273A3F1E3}"/>
                  </a:ext>
                </a:extLst>
              </p:cNvPr>
              <p:cNvPicPr>
                <a:picLocks/>
              </p:cNvPicPr>
              <p:nvPr/>
            </p:nvPicPr>
            <p:blipFill>
              <a:blip r:embed="rId7">
                <a:extLst>
                  <a:ext uri="{28A0092B-C50C-407E-A947-70E740481C1C}">
                    <a14:useLocalDpi xmlns:a14="http://schemas.microsoft.com/office/drawing/2010/main" val="0"/>
                  </a:ext>
                </a:extLst>
              </a:blip>
              <a:stretch>
                <a:fillRect/>
              </a:stretch>
            </p:blipFill>
            <p:spPr>
              <a:xfrm>
                <a:off x="19769982" y="17440381"/>
                <a:ext cx="288000" cy="4158000"/>
              </a:xfrm>
              <a:prstGeom prst="rect">
                <a:avLst/>
              </a:prstGeom>
            </p:spPr>
          </p:pic>
          <p:pic>
            <p:nvPicPr>
              <p:cNvPr id="16" name="Picture 15" descr="A screen shot of a graph&#10;&#10;Description automatically generated">
                <a:extLst>
                  <a:ext uri="{FF2B5EF4-FFF2-40B4-BE49-F238E27FC236}">
                    <a16:creationId xmlns:a16="http://schemas.microsoft.com/office/drawing/2014/main" id="{7F2B3795-4EA0-5792-FE0E-405078733FE8}"/>
                  </a:ext>
                </a:extLst>
              </p:cNvPr>
              <p:cNvPicPr>
                <a:picLocks noChangeAspect="1"/>
              </p:cNvPicPr>
              <p:nvPr/>
            </p:nvPicPr>
            <p:blipFill rotWithShape="1">
              <a:blip r:embed="rId8">
                <a:extLst>
                  <a:ext uri="{28A0092B-C50C-407E-A947-70E740481C1C}">
                    <a14:useLocalDpi xmlns:a14="http://schemas.microsoft.com/office/drawing/2010/main" val="0"/>
                  </a:ext>
                </a:extLst>
              </a:blip>
              <a:srcRect l="13990" t="12486" r="57413" b="14890"/>
              <a:stretch/>
            </p:blipFill>
            <p:spPr>
              <a:xfrm>
                <a:off x="17218679" y="17457411"/>
                <a:ext cx="2340000" cy="4159758"/>
              </a:xfrm>
              <a:prstGeom prst="rect">
                <a:avLst/>
              </a:prstGeom>
            </p:spPr>
          </p:pic>
          <p:pic>
            <p:nvPicPr>
              <p:cNvPr id="17" name="Picture 16" descr="A screenshot of a computer&#10;&#10;Description automatically generated">
                <a:extLst>
                  <a:ext uri="{FF2B5EF4-FFF2-40B4-BE49-F238E27FC236}">
                    <a16:creationId xmlns:a16="http://schemas.microsoft.com/office/drawing/2014/main" id="{2FE79F71-4F9B-AC89-048D-771DEADA88E4}"/>
                  </a:ext>
                </a:extLst>
              </p:cNvPr>
              <p:cNvPicPr>
                <a:picLocks noChangeAspect="1"/>
              </p:cNvPicPr>
              <p:nvPr/>
            </p:nvPicPr>
            <p:blipFill rotWithShape="1">
              <a:blip r:embed="rId9">
                <a:extLst>
                  <a:ext uri="{28A0092B-C50C-407E-A947-70E740481C1C}">
                    <a14:useLocalDpi xmlns:a14="http://schemas.microsoft.com/office/drawing/2010/main" val="0"/>
                  </a:ext>
                </a:extLst>
              </a:blip>
              <a:srcRect l="12933" t="26849" r="56545" b="29317"/>
              <a:stretch/>
            </p:blipFill>
            <p:spPr>
              <a:xfrm>
                <a:off x="17247237" y="22283652"/>
                <a:ext cx="2340000" cy="2352448"/>
              </a:xfrm>
              <a:prstGeom prst="rect">
                <a:avLst/>
              </a:prstGeom>
            </p:spPr>
          </p:pic>
          <p:pic>
            <p:nvPicPr>
              <p:cNvPr id="18" name="Picture 17">
                <a:extLst>
                  <a:ext uri="{FF2B5EF4-FFF2-40B4-BE49-F238E27FC236}">
                    <a16:creationId xmlns:a16="http://schemas.microsoft.com/office/drawing/2014/main" id="{825F2E74-936C-1603-BD2D-5A134FA3BDCF}"/>
                  </a:ext>
                </a:extLst>
              </p:cNvPr>
              <p:cNvPicPr>
                <a:picLocks/>
              </p:cNvPicPr>
              <p:nvPr/>
            </p:nvPicPr>
            <p:blipFill>
              <a:blip r:embed="rId7">
                <a:extLst>
                  <a:ext uri="{28A0092B-C50C-407E-A947-70E740481C1C}">
                    <a14:useLocalDpi xmlns:a14="http://schemas.microsoft.com/office/drawing/2010/main" val="0"/>
                  </a:ext>
                </a:extLst>
              </a:blip>
              <a:stretch>
                <a:fillRect/>
              </a:stretch>
            </p:blipFill>
            <p:spPr>
              <a:xfrm>
                <a:off x="19769982" y="22298449"/>
                <a:ext cx="288000" cy="2350800"/>
              </a:xfrm>
              <a:prstGeom prst="rect">
                <a:avLst/>
              </a:prstGeom>
            </p:spPr>
          </p:pic>
        </p:grpSp>
        <p:grpSp>
          <p:nvGrpSpPr>
            <p:cNvPr id="19" name="Group 18">
              <a:extLst>
                <a:ext uri="{FF2B5EF4-FFF2-40B4-BE49-F238E27FC236}">
                  <a16:creationId xmlns:a16="http://schemas.microsoft.com/office/drawing/2014/main" id="{E1B8BF2E-743B-5FE3-A9C0-04E9D5D441E9}"/>
                </a:ext>
              </a:extLst>
            </p:cNvPr>
            <p:cNvGrpSpPr/>
            <p:nvPr/>
          </p:nvGrpSpPr>
          <p:grpSpPr>
            <a:xfrm>
              <a:off x="9918673" y="17792989"/>
              <a:ext cx="2853009" cy="7202624"/>
              <a:chOff x="13706308" y="17446625"/>
              <a:chExt cx="2853009" cy="7202624"/>
            </a:xfrm>
          </p:grpSpPr>
          <p:pic>
            <p:nvPicPr>
              <p:cNvPr id="20" name="Picture 19" descr="A screenshot of a computer screen&#10;&#10;Description automatically generated">
                <a:extLst>
                  <a:ext uri="{FF2B5EF4-FFF2-40B4-BE49-F238E27FC236}">
                    <a16:creationId xmlns:a16="http://schemas.microsoft.com/office/drawing/2014/main" id="{87ABBA38-1EF5-FE76-08C7-352AF8A3263A}"/>
                  </a:ext>
                </a:extLst>
              </p:cNvPr>
              <p:cNvPicPr>
                <a:picLocks noChangeAspect="1"/>
              </p:cNvPicPr>
              <p:nvPr/>
            </p:nvPicPr>
            <p:blipFill rotWithShape="1">
              <a:blip r:embed="rId10">
                <a:extLst>
                  <a:ext uri="{28A0092B-C50C-407E-A947-70E740481C1C}">
                    <a14:useLocalDpi xmlns:a14="http://schemas.microsoft.com/office/drawing/2010/main" val="0"/>
                  </a:ext>
                </a:extLst>
              </a:blip>
              <a:srcRect l="13990" t="12174" r="57413" b="15234"/>
              <a:stretch/>
            </p:blipFill>
            <p:spPr>
              <a:xfrm>
                <a:off x="13706308" y="17446625"/>
                <a:ext cx="2340000" cy="4158000"/>
              </a:xfrm>
              <a:prstGeom prst="rect">
                <a:avLst/>
              </a:prstGeom>
            </p:spPr>
          </p:pic>
          <p:pic>
            <p:nvPicPr>
              <p:cNvPr id="21" name="Picture 20" descr="A screenshot of a computer screen&#10;&#10;Description automatically generated">
                <a:extLst>
                  <a:ext uri="{FF2B5EF4-FFF2-40B4-BE49-F238E27FC236}">
                    <a16:creationId xmlns:a16="http://schemas.microsoft.com/office/drawing/2014/main" id="{FF8F4D3F-67FF-DD08-6085-C03776B5A9F6}"/>
                  </a:ext>
                </a:extLst>
              </p:cNvPr>
              <p:cNvPicPr>
                <a:picLocks noChangeAspect="1"/>
              </p:cNvPicPr>
              <p:nvPr/>
            </p:nvPicPr>
            <p:blipFill rotWithShape="1">
              <a:blip r:embed="rId11">
                <a:extLst>
                  <a:ext uri="{28A0092B-C50C-407E-A947-70E740481C1C}">
                    <a14:useLocalDpi xmlns:a14="http://schemas.microsoft.com/office/drawing/2010/main" val="0"/>
                  </a:ext>
                </a:extLst>
              </a:blip>
              <a:srcRect l="12806" t="26860" r="56673" b="29748"/>
              <a:stretch/>
            </p:blipFill>
            <p:spPr>
              <a:xfrm>
                <a:off x="13706308" y="22312874"/>
                <a:ext cx="2340000" cy="2328737"/>
              </a:xfrm>
              <a:prstGeom prst="rect">
                <a:avLst/>
              </a:prstGeom>
            </p:spPr>
          </p:pic>
          <p:pic>
            <p:nvPicPr>
              <p:cNvPr id="22" name="Picture 21">
                <a:extLst>
                  <a:ext uri="{FF2B5EF4-FFF2-40B4-BE49-F238E27FC236}">
                    <a16:creationId xmlns:a16="http://schemas.microsoft.com/office/drawing/2014/main" id="{56854C87-C1AA-8DA2-D50B-93403BE83E42}"/>
                  </a:ext>
                </a:extLst>
              </p:cNvPr>
              <p:cNvPicPr>
                <a:picLocks/>
              </p:cNvPicPr>
              <p:nvPr/>
            </p:nvPicPr>
            <p:blipFill>
              <a:blip r:embed="rId7">
                <a:extLst>
                  <a:ext uri="{28A0092B-C50C-407E-A947-70E740481C1C}">
                    <a14:useLocalDpi xmlns:a14="http://schemas.microsoft.com/office/drawing/2010/main" val="0"/>
                  </a:ext>
                </a:extLst>
              </a:blip>
              <a:stretch>
                <a:fillRect/>
              </a:stretch>
            </p:blipFill>
            <p:spPr>
              <a:xfrm>
                <a:off x="16271317" y="17446625"/>
                <a:ext cx="288000" cy="4158000"/>
              </a:xfrm>
              <a:prstGeom prst="rect">
                <a:avLst/>
              </a:prstGeom>
            </p:spPr>
          </p:pic>
          <p:pic>
            <p:nvPicPr>
              <p:cNvPr id="23" name="Picture 22">
                <a:extLst>
                  <a:ext uri="{FF2B5EF4-FFF2-40B4-BE49-F238E27FC236}">
                    <a16:creationId xmlns:a16="http://schemas.microsoft.com/office/drawing/2014/main" id="{76CB26CF-12F7-82C9-1483-7EDC42D424C1}"/>
                  </a:ext>
                </a:extLst>
              </p:cNvPr>
              <p:cNvPicPr>
                <a:picLocks/>
              </p:cNvPicPr>
              <p:nvPr/>
            </p:nvPicPr>
            <p:blipFill>
              <a:blip r:embed="rId7">
                <a:extLst>
                  <a:ext uri="{28A0092B-C50C-407E-A947-70E740481C1C}">
                    <a14:useLocalDpi xmlns:a14="http://schemas.microsoft.com/office/drawing/2010/main" val="0"/>
                  </a:ext>
                </a:extLst>
              </a:blip>
              <a:stretch>
                <a:fillRect/>
              </a:stretch>
            </p:blipFill>
            <p:spPr>
              <a:xfrm>
                <a:off x="16271317" y="22298449"/>
                <a:ext cx="288000" cy="2350800"/>
              </a:xfrm>
              <a:prstGeom prst="rect">
                <a:avLst/>
              </a:prstGeom>
            </p:spPr>
          </p:pic>
        </p:gr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3221840A-44F9-FBB1-103A-253E3B502FF0}"/>
                    </a:ext>
                  </a:extLst>
                </p:cNvPr>
                <p:cNvSpPr txBox="1"/>
                <p:nvPr/>
              </p:nvSpPr>
              <p:spPr>
                <a:xfrm rot="16200000">
                  <a:off x="9082287" y="23558762"/>
                  <a:ext cx="1152330" cy="40165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l-GR" i="1" smtClean="0">
                                <a:latin typeface="Cambria Math" panose="02040503050406030204" pitchFamily="18" charset="0"/>
                                <a:ea typeface="Cambria Math" panose="02040503050406030204" pitchFamily="18" charset="0"/>
                              </a:rPr>
                            </m:ctrlPr>
                          </m:sSubPr>
                          <m:e>
                            <m:r>
                              <m:rPr>
                                <m:sty m:val="p"/>
                              </m:rPr>
                              <a:rPr lang="el-GR" i="1">
                                <a:latin typeface="Cambria Math" panose="02040503050406030204" pitchFamily="18" charset="0"/>
                                <a:ea typeface="Cambria Math" panose="02040503050406030204" pitchFamily="18" charset="0"/>
                              </a:rPr>
                              <m:t>Φ</m:t>
                            </m:r>
                          </m:e>
                          <m:sub>
                            <m:r>
                              <a:rPr lang="en-US" b="0" i="1" smtClean="0">
                                <a:latin typeface="Cambria Math" panose="02040503050406030204" pitchFamily="18" charset="0"/>
                                <a:ea typeface="Cambria Math" panose="02040503050406030204" pitchFamily="18" charset="0"/>
                              </a:rPr>
                              <m:t>𝐴𝐸</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𝑉</m:t>
                        </m:r>
                        <m:r>
                          <a:rPr lang="en-US" b="0"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24" name="TextBox 23">
                  <a:extLst>
                    <a:ext uri="{FF2B5EF4-FFF2-40B4-BE49-F238E27FC236}">
                      <a16:creationId xmlns:a16="http://schemas.microsoft.com/office/drawing/2014/main" id="{3221840A-44F9-FBB1-103A-253E3B502FF0}"/>
                    </a:ext>
                  </a:extLst>
                </p:cNvPr>
                <p:cNvSpPr txBox="1">
                  <a:spLocks noRot="1" noChangeAspect="1" noMove="1" noResize="1" noEditPoints="1" noAdjustHandles="1" noChangeArrowheads="1" noChangeShapeType="1" noTextEdit="1"/>
                </p:cNvSpPr>
                <p:nvPr/>
              </p:nvSpPr>
              <p:spPr>
                <a:xfrm rot="16200000">
                  <a:off x="9082287" y="23558762"/>
                  <a:ext cx="1152330" cy="401659"/>
                </a:xfrm>
                <a:prstGeom prst="rect">
                  <a:avLst/>
                </a:prstGeom>
                <a:blipFill>
                  <a:blip r:embed="rId12"/>
                  <a:stretch>
                    <a:fillRect l="-2174" t="-10687" r="-32609" b="-687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3EDBD7C7-5D08-F519-EE4C-E9B984790428}"/>
                    </a:ext>
                  </a:extLst>
                </p:cNvPr>
                <p:cNvSpPr txBox="1"/>
                <p:nvPr/>
              </p:nvSpPr>
              <p:spPr>
                <a:xfrm rot="16200000">
                  <a:off x="8946458" y="19788378"/>
                  <a:ext cx="1152330" cy="40165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l-GR" i="1" smtClean="0">
                                <a:latin typeface="Cambria Math" panose="02040503050406030204" pitchFamily="18" charset="0"/>
                                <a:ea typeface="Cambria Math" panose="02040503050406030204" pitchFamily="18" charset="0"/>
                              </a:rPr>
                            </m:ctrlPr>
                          </m:sSubPr>
                          <m:e>
                            <m:r>
                              <m:rPr>
                                <m:sty m:val="p"/>
                              </m:rPr>
                              <a:rPr lang="el-GR" i="1">
                                <a:latin typeface="Cambria Math" panose="02040503050406030204" pitchFamily="18" charset="0"/>
                                <a:ea typeface="Cambria Math" panose="02040503050406030204" pitchFamily="18" charset="0"/>
                              </a:rPr>
                              <m:t>Φ</m:t>
                            </m:r>
                          </m:e>
                          <m:sub>
                            <m:r>
                              <a:rPr lang="en-US" b="0" i="1" smtClean="0">
                                <a:latin typeface="Cambria Math" panose="02040503050406030204" pitchFamily="18" charset="0"/>
                                <a:ea typeface="Cambria Math" panose="02040503050406030204" pitchFamily="18" charset="0"/>
                              </a:rPr>
                              <m:t>𝐴𝐸</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𝑉</m:t>
                        </m:r>
                        <m:r>
                          <a:rPr lang="en-US" b="0"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25" name="TextBox 24">
                  <a:extLst>
                    <a:ext uri="{FF2B5EF4-FFF2-40B4-BE49-F238E27FC236}">
                      <a16:creationId xmlns:a16="http://schemas.microsoft.com/office/drawing/2014/main" id="{3EDBD7C7-5D08-F519-EE4C-E9B984790428}"/>
                    </a:ext>
                  </a:extLst>
                </p:cNvPr>
                <p:cNvSpPr txBox="1">
                  <a:spLocks noRot="1" noChangeAspect="1" noMove="1" noResize="1" noEditPoints="1" noAdjustHandles="1" noChangeArrowheads="1" noChangeShapeType="1" noTextEdit="1"/>
                </p:cNvSpPr>
                <p:nvPr/>
              </p:nvSpPr>
              <p:spPr>
                <a:xfrm rot="16200000">
                  <a:off x="8946458" y="19788378"/>
                  <a:ext cx="1152330" cy="401659"/>
                </a:xfrm>
                <a:prstGeom prst="rect">
                  <a:avLst/>
                </a:prstGeom>
                <a:blipFill>
                  <a:blip r:embed="rId13"/>
                  <a:stretch>
                    <a:fillRect l="-2222" t="-9848" r="-35556" b="-6061"/>
                  </a:stretch>
                </a:blipFill>
              </p:spPr>
              <p:txBody>
                <a:bodyPr/>
                <a:lstStyle/>
                <a:p>
                  <a:r>
                    <a:rPr lang="en-GB">
                      <a:noFill/>
                    </a:rPr>
                    <a:t> </a:t>
                  </a:r>
                </a:p>
              </p:txBody>
            </p:sp>
          </mc:Fallback>
        </mc:AlternateContent>
        <p:sp>
          <p:nvSpPr>
            <p:cNvPr id="26" name="TextBox 25">
              <a:extLst>
                <a:ext uri="{FF2B5EF4-FFF2-40B4-BE49-F238E27FC236}">
                  <a16:creationId xmlns:a16="http://schemas.microsoft.com/office/drawing/2014/main" id="{6C0316D7-AFAE-058F-4745-2ED7487DC674}"/>
                </a:ext>
              </a:extLst>
            </p:cNvPr>
            <p:cNvSpPr txBox="1"/>
            <p:nvPr/>
          </p:nvSpPr>
          <p:spPr>
            <a:xfrm>
              <a:off x="9195450" y="17772078"/>
              <a:ext cx="755880" cy="446288"/>
            </a:xfrm>
            <a:prstGeom prst="rect">
              <a:avLst/>
            </a:prstGeom>
            <a:noFill/>
          </p:spPr>
          <p:txBody>
            <a:bodyPr wrap="square" rtlCol="0">
              <a:spAutoFit/>
            </a:bodyPr>
            <a:lstStyle/>
            <a:p>
              <a:r>
                <a:rPr lang="en-US" sz="1400" dirty="0">
                  <a:latin typeface="Cambria Math" panose="02040503050406030204" pitchFamily="18" charset="0"/>
                  <a:ea typeface="Cambria Math" panose="02040503050406030204" pitchFamily="18" charset="0"/>
                </a:rPr>
                <a:t>0.03</a:t>
              </a:r>
            </a:p>
          </p:txBody>
        </p:sp>
        <p:sp>
          <p:nvSpPr>
            <p:cNvPr id="27" name="TextBox 26">
              <a:extLst>
                <a:ext uri="{FF2B5EF4-FFF2-40B4-BE49-F238E27FC236}">
                  <a16:creationId xmlns:a16="http://schemas.microsoft.com/office/drawing/2014/main" id="{5FD792B8-1445-D8AD-7A9A-5337244A5440}"/>
                </a:ext>
              </a:extLst>
            </p:cNvPr>
            <p:cNvSpPr txBox="1"/>
            <p:nvPr/>
          </p:nvSpPr>
          <p:spPr>
            <a:xfrm>
              <a:off x="9324918" y="21663941"/>
              <a:ext cx="755880" cy="758689"/>
            </a:xfrm>
            <a:prstGeom prst="rect">
              <a:avLst/>
            </a:prstGeom>
            <a:noFill/>
          </p:spPr>
          <p:txBody>
            <a:bodyPr wrap="square" rtlCol="0">
              <a:spAutoFit/>
            </a:bodyPr>
            <a:lstStyle/>
            <a:p>
              <a:r>
                <a:rPr lang="en-US" sz="1400" dirty="0">
                  <a:latin typeface="Cambria Math" panose="02040503050406030204" pitchFamily="18" charset="0"/>
                  <a:ea typeface="Cambria Math" panose="02040503050406030204" pitchFamily="18" charset="0"/>
                </a:rPr>
                <a:t>-0.03</a:t>
              </a:r>
            </a:p>
          </p:txBody>
        </p:sp>
        <p:sp>
          <p:nvSpPr>
            <p:cNvPr id="28" name="TextBox 27">
              <a:extLst>
                <a:ext uri="{FF2B5EF4-FFF2-40B4-BE49-F238E27FC236}">
                  <a16:creationId xmlns:a16="http://schemas.microsoft.com/office/drawing/2014/main" id="{60B3C736-7589-B44E-EAC5-F4CFCE0B53B3}"/>
                </a:ext>
              </a:extLst>
            </p:cNvPr>
            <p:cNvSpPr txBox="1"/>
            <p:nvPr/>
          </p:nvSpPr>
          <p:spPr>
            <a:xfrm>
              <a:off x="9396102" y="24744651"/>
              <a:ext cx="1102618" cy="442107"/>
            </a:xfrm>
            <a:prstGeom prst="rect">
              <a:avLst/>
            </a:prstGeom>
            <a:noFill/>
          </p:spPr>
          <p:txBody>
            <a:bodyPr wrap="square" rtlCol="0">
              <a:spAutoFit/>
            </a:bodyPr>
            <a:lstStyle/>
            <a:p>
              <a:r>
                <a:rPr lang="en-US" sz="1400" dirty="0">
                  <a:latin typeface="Cambria Math" panose="02040503050406030204" pitchFamily="18" charset="0"/>
                  <a:ea typeface="Cambria Math" panose="02040503050406030204" pitchFamily="18" charset="0"/>
                </a:rPr>
                <a:t>-0.03</a:t>
              </a:r>
            </a:p>
          </p:txBody>
        </p:sp>
        <p:sp>
          <p:nvSpPr>
            <p:cNvPr id="29" name="TextBox 28">
              <a:extLst>
                <a:ext uri="{FF2B5EF4-FFF2-40B4-BE49-F238E27FC236}">
                  <a16:creationId xmlns:a16="http://schemas.microsoft.com/office/drawing/2014/main" id="{E4921CB5-2705-C8E4-0935-C6713AD1EA07}"/>
                </a:ext>
              </a:extLst>
            </p:cNvPr>
            <p:cNvSpPr txBox="1"/>
            <p:nvPr/>
          </p:nvSpPr>
          <p:spPr>
            <a:xfrm>
              <a:off x="9401641" y="22641272"/>
              <a:ext cx="755880" cy="446288"/>
            </a:xfrm>
            <a:prstGeom prst="rect">
              <a:avLst/>
            </a:prstGeom>
            <a:noFill/>
          </p:spPr>
          <p:txBody>
            <a:bodyPr wrap="square" rtlCol="0">
              <a:spAutoFit/>
            </a:bodyPr>
            <a:lstStyle/>
            <a:p>
              <a:r>
                <a:rPr lang="en-US" sz="1400" dirty="0">
                  <a:latin typeface="Cambria Math" panose="02040503050406030204" pitchFamily="18" charset="0"/>
                  <a:ea typeface="Cambria Math" panose="02040503050406030204" pitchFamily="18" charset="0"/>
                </a:rPr>
                <a:t>0.03</a:t>
              </a:r>
            </a:p>
          </p:txBody>
        </p:sp>
        <p:cxnSp>
          <p:nvCxnSpPr>
            <p:cNvPr id="30" name="Straight Connector 29">
              <a:extLst>
                <a:ext uri="{FF2B5EF4-FFF2-40B4-BE49-F238E27FC236}">
                  <a16:creationId xmlns:a16="http://schemas.microsoft.com/office/drawing/2014/main" id="{81647E9F-4352-A171-A156-844411E5610D}"/>
                </a:ext>
              </a:extLst>
            </p:cNvPr>
            <p:cNvCxnSpPr>
              <a:cxnSpLocks/>
            </p:cNvCxnSpPr>
            <p:nvPr/>
          </p:nvCxnSpPr>
          <p:spPr>
            <a:xfrm>
              <a:off x="10199273" y="21567792"/>
              <a:ext cx="648000" cy="0"/>
            </a:xfrm>
            <a:prstGeom prst="line">
              <a:avLst/>
            </a:prstGeom>
            <a:ln w="63500">
              <a:solidFill>
                <a:schemeClr val="tx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FECB0B4-B103-80C4-8534-A598D6820C49}"/>
                </a:ext>
              </a:extLst>
            </p:cNvPr>
            <p:cNvCxnSpPr>
              <a:cxnSpLocks/>
            </p:cNvCxnSpPr>
            <p:nvPr/>
          </p:nvCxnSpPr>
          <p:spPr>
            <a:xfrm>
              <a:off x="10241485" y="24541091"/>
              <a:ext cx="648000" cy="0"/>
            </a:xfrm>
            <a:prstGeom prst="line">
              <a:avLst/>
            </a:prstGeom>
            <a:ln w="63500">
              <a:solidFill>
                <a:schemeClr val="tx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A2B34FC-6091-2E8F-27A6-D28616ECD8ED}"/>
                </a:ext>
              </a:extLst>
            </p:cNvPr>
            <p:cNvCxnSpPr>
              <a:cxnSpLocks/>
            </p:cNvCxnSpPr>
            <p:nvPr/>
          </p:nvCxnSpPr>
          <p:spPr>
            <a:xfrm>
              <a:off x="6619977" y="21601557"/>
              <a:ext cx="648000" cy="0"/>
            </a:xfrm>
            <a:prstGeom prst="line">
              <a:avLst/>
            </a:prstGeom>
            <a:ln w="63500">
              <a:solidFill>
                <a:schemeClr val="tx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754740C5-3EE3-DA8C-78BF-65479B268B93}"/>
                </a:ext>
              </a:extLst>
            </p:cNvPr>
            <p:cNvCxnSpPr>
              <a:cxnSpLocks/>
            </p:cNvCxnSpPr>
            <p:nvPr/>
          </p:nvCxnSpPr>
          <p:spPr>
            <a:xfrm>
              <a:off x="6651637" y="24538664"/>
              <a:ext cx="648000" cy="0"/>
            </a:xfrm>
            <a:prstGeom prst="line">
              <a:avLst/>
            </a:prstGeom>
            <a:ln w="63500">
              <a:solidFill>
                <a:schemeClr val="tx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114454FA-D6D4-62FE-D053-56ED3C44C1B1}"/>
                    </a:ext>
                  </a:extLst>
                </p:cNvPr>
                <p:cNvSpPr txBox="1"/>
                <p:nvPr/>
              </p:nvSpPr>
              <p:spPr>
                <a:xfrm>
                  <a:off x="10051373" y="21161896"/>
                  <a:ext cx="877180" cy="44210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i="1" dirty="0">
                            <a:latin typeface="Cambria Math" panose="02040503050406030204" pitchFamily="18" charset="0"/>
                          </a:rPr>
                          <m:t>5</m:t>
                        </m:r>
                        <m:r>
                          <a:rPr lang="en-GB" sz="1400" i="1" dirty="0" smtClean="0">
                            <a:solidFill>
                              <a:schemeClr val="tx1"/>
                            </a:solidFill>
                            <a:latin typeface="Cambria Math" panose="02040503050406030204" pitchFamily="18" charset="0"/>
                          </a:rPr>
                          <m:t> </m:t>
                        </m:r>
                        <m:r>
                          <a:rPr lang="en-GB" sz="1400" i="1" dirty="0" smtClean="0">
                            <a:solidFill>
                              <a:schemeClr val="tx1"/>
                            </a:solidFill>
                            <a:latin typeface="Cambria Math" panose="02040503050406030204" pitchFamily="18" charset="0"/>
                          </a:rPr>
                          <m:t>𝑚𝑚</m:t>
                        </m:r>
                      </m:oMath>
                    </m:oMathPara>
                  </a14:m>
                  <a:endParaRPr lang="en-US" sz="1400" dirty="0">
                    <a:solidFill>
                      <a:schemeClr val="tx1"/>
                    </a:solidFill>
                  </a:endParaRPr>
                </a:p>
              </p:txBody>
            </p:sp>
          </mc:Choice>
          <mc:Fallback xmlns="">
            <p:sp>
              <p:nvSpPr>
                <p:cNvPr id="34" name="TextBox 33">
                  <a:extLst>
                    <a:ext uri="{FF2B5EF4-FFF2-40B4-BE49-F238E27FC236}">
                      <a16:creationId xmlns:a16="http://schemas.microsoft.com/office/drawing/2014/main" id="{114454FA-D6D4-62FE-D053-56ED3C44C1B1}"/>
                    </a:ext>
                  </a:extLst>
                </p:cNvPr>
                <p:cNvSpPr txBox="1">
                  <a:spLocks noRot="1" noChangeAspect="1" noMove="1" noResize="1" noEditPoints="1" noAdjustHandles="1" noChangeArrowheads="1" noChangeShapeType="1" noTextEdit="1"/>
                </p:cNvSpPr>
                <p:nvPr/>
              </p:nvSpPr>
              <p:spPr>
                <a:xfrm>
                  <a:off x="10051373" y="21161896"/>
                  <a:ext cx="877180" cy="442107"/>
                </a:xfrm>
                <a:prstGeom prst="rect">
                  <a:avLst/>
                </a:prstGeom>
                <a:blipFill>
                  <a:blip r:embed="rId1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5C84458D-DA52-89BD-7746-072CAF538DBB}"/>
                    </a:ext>
                  </a:extLst>
                </p:cNvPr>
                <p:cNvSpPr txBox="1"/>
                <p:nvPr/>
              </p:nvSpPr>
              <p:spPr>
                <a:xfrm>
                  <a:off x="10103360" y="24120874"/>
                  <a:ext cx="877180" cy="44210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i="1" dirty="0">
                            <a:latin typeface="Cambria Math" panose="02040503050406030204" pitchFamily="18" charset="0"/>
                          </a:rPr>
                          <m:t>5</m:t>
                        </m:r>
                        <m:r>
                          <a:rPr lang="en-GB" sz="1400" i="1" dirty="0" smtClean="0">
                            <a:solidFill>
                              <a:schemeClr val="tx1"/>
                            </a:solidFill>
                            <a:latin typeface="Cambria Math" panose="02040503050406030204" pitchFamily="18" charset="0"/>
                          </a:rPr>
                          <m:t> </m:t>
                        </m:r>
                        <m:r>
                          <a:rPr lang="en-GB" sz="1400" i="1" dirty="0" smtClean="0">
                            <a:solidFill>
                              <a:schemeClr val="tx1"/>
                            </a:solidFill>
                            <a:latin typeface="Cambria Math" panose="02040503050406030204" pitchFamily="18" charset="0"/>
                          </a:rPr>
                          <m:t>𝑚𝑚</m:t>
                        </m:r>
                      </m:oMath>
                    </m:oMathPara>
                  </a14:m>
                  <a:endParaRPr lang="en-US" sz="1400" dirty="0">
                    <a:solidFill>
                      <a:schemeClr val="tx1"/>
                    </a:solidFill>
                  </a:endParaRPr>
                </a:p>
              </p:txBody>
            </p:sp>
          </mc:Choice>
          <mc:Fallback xmlns="">
            <p:sp>
              <p:nvSpPr>
                <p:cNvPr id="35" name="TextBox 34">
                  <a:extLst>
                    <a:ext uri="{FF2B5EF4-FFF2-40B4-BE49-F238E27FC236}">
                      <a16:creationId xmlns:a16="http://schemas.microsoft.com/office/drawing/2014/main" id="{5C84458D-DA52-89BD-7746-072CAF538DBB}"/>
                    </a:ext>
                  </a:extLst>
                </p:cNvPr>
                <p:cNvSpPr txBox="1">
                  <a:spLocks noRot="1" noChangeAspect="1" noMove="1" noResize="1" noEditPoints="1" noAdjustHandles="1" noChangeArrowheads="1" noChangeShapeType="1" noTextEdit="1"/>
                </p:cNvSpPr>
                <p:nvPr/>
              </p:nvSpPr>
              <p:spPr>
                <a:xfrm>
                  <a:off x="10103360" y="24120874"/>
                  <a:ext cx="877180" cy="442107"/>
                </a:xfrm>
                <a:prstGeom prst="rect">
                  <a:avLst/>
                </a:prstGeom>
                <a:blipFill>
                  <a:blip r:embed="rId1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D3062BB2-8ACF-1855-1100-ECC947805460}"/>
                    </a:ext>
                  </a:extLst>
                </p:cNvPr>
                <p:cNvSpPr txBox="1"/>
                <p:nvPr/>
              </p:nvSpPr>
              <p:spPr>
                <a:xfrm>
                  <a:off x="6469339" y="21187542"/>
                  <a:ext cx="877180" cy="44210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i="1" dirty="0">
                            <a:latin typeface="Cambria Math" panose="02040503050406030204" pitchFamily="18" charset="0"/>
                          </a:rPr>
                          <m:t>5</m:t>
                        </m:r>
                        <m:r>
                          <a:rPr lang="en-GB" sz="1400" i="1" dirty="0" smtClean="0">
                            <a:solidFill>
                              <a:schemeClr val="tx1"/>
                            </a:solidFill>
                            <a:latin typeface="Cambria Math" panose="02040503050406030204" pitchFamily="18" charset="0"/>
                          </a:rPr>
                          <m:t> </m:t>
                        </m:r>
                        <m:r>
                          <a:rPr lang="en-GB" sz="1400" i="1" dirty="0" smtClean="0">
                            <a:solidFill>
                              <a:schemeClr val="tx1"/>
                            </a:solidFill>
                            <a:latin typeface="Cambria Math" panose="02040503050406030204" pitchFamily="18" charset="0"/>
                          </a:rPr>
                          <m:t>𝑚𝑚</m:t>
                        </m:r>
                      </m:oMath>
                    </m:oMathPara>
                  </a14:m>
                  <a:endParaRPr lang="en-US" sz="1400" dirty="0">
                    <a:solidFill>
                      <a:schemeClr val="tx1"/>
                    </a:solidFill>
                  </a:endParaRPr>
                </a:p>
              </p:txBody>
            </p:sp>
          </mc:Choice>
          <mc:Fallback xmlns="">
            <p:sp>
              <p:nvSpPr>
                <p:cNvPr id="36" name="TextBox 35">
                  <a:extLst>
                    <a:ext uri="{FF2B5EF4-FFF2-40B4-BE49-F238E27FC236}">
                      <a16:creationId xmlns:a16="http://schemas.microsoft.com/office/drawing/2014/main" id="{D3062BB2-8ACF-1855-1100-ECC947805460}"/>
                    </a:ext>
                  </a:extLst>
                </p:cNvPr>
                <p:cNvSpPr txBox="1">
                  <a:spLocks noRot="1" noChangeAspect="1" noMove="1" noResize="1" noEditPoints="1" noAdjustHandles="1" noChangeArrowheads="1" noChangeShapeType="1" noTextEdit="1"/>
                </p:cNvSpPr>
                <p:nvPr/>
              </p:nvSpPr>
              <p:spPr>
                <a:xfrm>
                  <a:off x="6469339" y="21187542"/>
                  <a:ext cx="877180" cy="442107"/>
                </a:xfrm>
                <a:prstGeom prst="rect">
                  <a:avLst/>
                </a:prstGeom>
                <a:blipFill>
                  <a:blip r:embed="rId1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C290B8CD-70EA-BD3C-FA20-990C9FFC6CCF}"/>
                    </a:ext>
                  </a:extLst>
                </p:cNvPr>
                <p:cNvSpPr txBox="1"/>
                <p:nvPr/>
              </p:nvSpPr>
              <p:spPr>
                <a:xfrm>
                  <a:off x="6539262" y="24125829"/>
                  <a:ext cx="877180" cy="44210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i="1" dirty="0">
                            <a:latin typeface="Cambria Math" panose="02040503050406030204" pitchFamily="18" charset="0"/>
                          </a:rPr>
                          <m:t>5</m:t>
                        </m:r>
                        <m:r>
                          <a:rPr lang="en-GB" sz="1400" i="1" dirty="0" smtClean="0">
                            <a:solidFill>
                              <a:schemeClr val="tx1"/>
                            </a:solidFill>
                            <a:latin typeface="Cambria Math" panose="02040503050406030204" pitchFamily="18" charset="0"/>
                          </a:rPr>
                          <m:t> </m:t>
                        </m:r>
                        <m:r>
                          <a:rPr lang="en-GB" sz="1400" i="1" dirty="0" smtClean="0">
                            <a:solidFill>
                              <a:schemeClr val="tx1"/>
                            </a:solidFill>
                            <a:latin typeface="Cambria Math" panose="02040503050406030204" pitchFamily="18" charset="0"/>
                          </a:rPr>
                          <m:t>𝑚𝑚</m:t>
                        </m:r>
                      </m:oMath>
                    </m:oMathPara>
                  </a14:m>
                  <a:endParaRPr lang="en-US" sz="1400" dirty="0">
                    <a:solidFill>
                      <a:schemeClr val="tx1"/>
                    </a:solidFill>
                  </a:endParaRPr>
                </a:p>
              </p:txBody>
            </p:sp>
          </mc:Choice>
          <mc:Fallback xmlns="">
            <p:sp>
              <p:nvSpPr>
                <p:cNvPr id="37" name="TextBox 36">
                  <a:extLst>
                    <a:ext uri="{FF2B5EF4-FFF2-40B4-BE49-F238E27FC236}">
                      <a16:creationId xmlns:a16="http://schemas.microsoft.com/office/drawing/2014/main" id="{C290B8CD-70EA-BD3C-FA20-990C9FFC6CCF}"/>
                    </a:ext>
                  </a:extLst>
                </p:cNvPr>
                <p:cNvSpPr txBox="1">
                  <a:spLocks noRot="1" noChangeAspect="1" noMove="1" noResize="1" noEditPoints="1" noAdjustHandles="1" noChangeArrowheads="1" noChangeShapeType="1" noTextEdit="1"/>
                </p:cNvSpPr>
                <p:nvPr/>
              </p:nvSpPr>
              <p:spPr>
                <a:xfrm>
                  <a:off x="6539262" y="24125829"/>
                  <a:ext cx="877180" cy="442107"/>
                </a:xfrm>
                <a:prstGeom prst="rect">
                  <a:avLst/>
                </a:prstGeom>
                <a:blipFill>
                  <a:blip r:embed="rId16"/>
                  <a:stretch>
                    <a:fillRect/>
                  </a:stretch>
                </a:blipFill>
              </p:spPr>
              <p:txBody>
                <a:bodyPr/>
                <a:lstStyle/>
                <a:p>
                  <a:r>
                    <a:rPr lang="en-GB">
                      <a:noFill/>
                    </a:rPr>
                    <a:t> </a:t>
                  </a:r>
                </a:p>
              </p:txBody>
            </p:sp>
          </mc:Fallback>
        </mc:AlternateContent>
      </p:grpSp>
      <p:sp>
        <p:nvSpPr>
          <p:cNvPr id="39" name="TextBox 38">
            <a:extLst>
              <a:ext uri="{FF2B5EF4-FFF2-40B4-BE49-F238E27FC236}">
                <a16:creationId xmlns:a16="http://schemas.microsoft.com/office/drawing/2014/main" id="{2466A799-C04C-9383-259C-407570A42CE9}"/>
              </a:ext>
            </a:extLst>
          </p:cNvPr>
          <p:cNvSpPr txBox="1"/>
          <p:nvPr/>
        </p:nvSpPr>
        <p:spPr>
          <a:xfrm>
            <a:off x="11329833" y="1544225"/>
            <a:ext cx="521283" cy="310688"/>
          </a:xfrm>
          <a:prstGeom prst="rect">
            <a:avLst/>
          </a:prstGeom>
          <a:noFill/>
        </p:spPr>
        <p:txBody>
          <a:bodyPr wrap="square" rtlCol="0">
            <a:spAutoFit/>
          </a:bodyPr>
          <a:lstStyle/>
          <a:p>
            <a:r>
              <a:rPr lang="en-US" sz="1400" dirty="0">
                <a:latin typeface="Cambria Math" panose="02040503050406030204" pitchFamily="18" charset="0"/>
                <a:ea typeface="Cambria Math" panose="02040503050406030204" pitchFamily="18" charset="0"/>
              </a:rPr>
              <a:t>0.15</a:t>
            </a:r>
          </a:p>
        </p:txBody>
      </p:sp>
      <p:sp>
        <p:nvSpPr>
          <p:cNvPr id="40" name="TextBox 39">
            <a:extLst>
              <a:ext uri="{FF2B5EF4-FFF2-40B4-BE49-F238E27FC236}">
                <a16:creationId xmlns:a16="http://schemas.microsoft.com/office/drawing/2014/main" id="{4584D35B-F0FB-3414-4948-18AD6136BCF4}"/>
              </a:ext>
            </a:extLst>
          </p:cNvPr>
          <p:cNvSpPr txBox="1"/>
          <p:nvPr/>
        </p:nvSpPr>
        <p:spPr>
          <a:xfrm>
            <a:off x="11302448" y="4829814"/>
            <a:ext cx="521283" cy="310688"/>
          </a:xfrm>
          <a:prstGeom prst="rect">
            <a:avLst/>
          </a:prstGeom>
          <a:noFill/>
        </p:spPr>
        <p:txBody>
          <a:bodyPr wrap="square" rtlCol="0">
            <a:spAutoFit/>
          </a:bodyPr>
          <a:lstStyle/>
          <a:p>
            <a:r>
              <a:rPr lang="en-US" sz="1400" dirty="0">
                <a:latin typeface="Cambria Math" panose="02040503050406030204" pitchFamily="18" charset="0"/>
                <a:ea typeface="Cambria Math" panose="02040503050406030204" pitchFamily="18" charset="0"/>
              </a:rPr>
              <a:t>0.15</a:t>
            </a:r>
          </a:p>
        </p:txBody>
      </p:sp>
      <p:sp>
        <p:nvSpPr>
          <p:cNvPr id="41" name="TextBox 40">
            <a:extLst>
              <a:ext uri="{FF2B5EF4-FFF2-40B4-BE49-F238E27FC236}">
                <a16:creationId xmlns:a16="http://schemas.microsoft.com/office/drawing/2014/main" id="{11EB2DC6-8A90-DF04-57BA-AFABFBC27F03}"/>
              </a:ext>
            </a:extLst>
          </p:cNvPr>
          <p:cNvSpPr txBox="1"/>
          <p:nvPr/>
        </p:nvSpPr>
        <p:spPr>
          <a:xfrm>
            <a:off x="11344209" y="4215537"/>
            <a:ext cx="646508" cy="307777"/>
          </a:xfrm>
          <a:prstGeom prst="rect">
            <a:avLst/>
          </a:prstGeom>
          <a:noFill/>
        </p:spPr>
        <p:txBody>
          <a:bodyPr wrap="square" rtlCol="0">
            <a:spAutoFit/>
          </a:bodyPr>
          <a:lstStyle/>
          <a:p>
            <a:r>
              <a:rPr lang="en-US" sz="1400" dirty="0">
                <a:latin typeface="Cambria Math" panose="02040503050406030204" pitchFamily="18" charset="0"/>
                <a:ea typeface="Cambria Math" panose="02040503050406030204" pitchFamily="18" charset="0"/>
              </a:rPr>
              <a:t>-0.15</a:t>
            </a:r>
          </a:p>
        </p:txBody>
      </p:sp>
      <p:sp>
        <p:nvSpPr>
          <p:cNvPr id="42" name="TextBox 41">
            <a:extLst>
              <a:ext uri="{FF2B5EF4-FFF2-40B4-BE49-F238E27FC236}">
                <a16:creationId xmlns:a16="http://schemas.microsoft.com/office/drawing/2014/main" id="{6BE1831F-AE49-CC55-D803-F2496F4D9662}"/>
              </a:ext>
            </a:extLst>
          </p:cNvPr>
          <p:cNvSpPr txBox="1"/>
          <p:nvPr/>
        </p:nvSpPr>
        <p:spPr>
          <a:xfrm>
            <a:off x="11334077" y="6327935"/>
            <a:ext cx="656640" cy="307777"/>
          </a:xfrm>
          <a:prstGeom prst="rect">
            <a:avLst/>
          </a:prstGeom>
          <a:noFill/>
        </p:spPr>
        <p:txBody>
          <a:bodyPr wrap="square" rtlCol="0">
            <a:spAutoFit/>
          </a:bodyPr>
          <a:lstStyle/>
          <a:p>
            <a:r>
              <a:rPr lang="en-US" sz="1400" dirty="0">
                <a:latin typeface="Cambria Math" panose="02040503050406030204" pitchFamily="18" charset="0"/>
                <a:ea typeface="Cambria Math" panose="02040503050406030204" pitchFamily="18" charset="0"/>
              </a:rPr>
              <a:t>-0.15</a:t>
            </a:r>
          </a:p>
        </p:txBody>
      </p:sp>
      <p:sp>
        <p:nvSpPr>
          <p:cNvPr id="43" name="TextBox 42">
            <a:extLst>
              <a:ext uri="{FF2B5EF4-FFF2-40B4-BE49-F238E27FC236}">
                <a16:creationId xmlns:a16="http://schemas.microsoft.com/office/drawing/2014/main" id="{501BCE35-6E46-1142-A2E9-159135E3A502}"/>
              </a:ext>
            </a:extLst>
          </p:cNvPr>
          <p:cNvSpPr txBox="1"/>
          <p:nvPr/>
        </p:nvSpPr>
        <p:spPr>
          <a:xfrm>
            <a:off x="448093" y="1472215"/>
            <a:ext cx="6128287" cy="4524315"/>
          </a:xfrm>
          <a:prstGeom prst="rect">
            <a:avLst/>
          </a:prstGeom>
          <a:noFill/>
        </p:spPr>
        <p:txBody>
          <a:bodyPr wrap="square" rtlCol="0">
            <a:spAutoFit/>
          </a:bodyPr>
          <a:lstStyle/>
          <a:p>
            <a:r>
              <a:rPr lang="en-GB" dirty="0"/>
              <a:t>Since only the mixing products are focal, and not the applied signals as shown in the phantom data from the Uren tank, we can rule out the applied electric signal mixing with the electrical artefact from the ultrasound. If it were electrical mixing only, it would not be focal with the shape of the acoustic field. </a:t>
            </a:r>
          </a:p>
          <a:p>
            <a:endParaRPr lang="en-GB" dirty="0"/>
          </a:p>
          <a:p>
            <a:endParaRPr lang="en-GB" dirty="0"/>
          </a:p>
          <a:p>
            <a:endParaRPr lang="en-GB" dirty="0"/>
          </a:p>
          <a:p>
            <a:endParaRPr lang="en-GB" dirty="0"/>
          </a:p>
          <a:p>
            <a:r>
              <a:rPr lang="en-GB" dirty="0"/>
              <a:t>THE FOCALITY OF THE MIXED SUM AND DIFFERENCE FREQUENCIES PROVES MIXING IS NOT PURELY ELECTRICAL MIXING. </a:t>
            </a:r>
          </a:p>
          <a:p>
            <a:endParaRPr lang="en-GB" dirty="0"/>
          </a:p>
          <a:p>
            <a:r>
              <a:rPr lang="en-GB" dirty="0"/>
              <a:t>IF IT WERE ELECTRICAL COMPONENTS MIXING, IT WOULD NOT BE FOCAL. </a:t>
            </a:r>
          </a:p>
          <a:p>
            <a:pPr marL="342900" indent="-342900">
              <a:buAutoNum type="arabicPeriod"/>
            </a:pPr>
            <a:endParaRPr lang="en-GB" dirty="0"/>
          </a:p>
        </p:txBody>
      </p:sp>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DDAF9DE0-8E05-5D2C-AF22-2072FFF78E72}"/>
                  </a:ext>
                </a:extLst>
              </p:cNvPr>
              <p:cNvSpPr txBox="1"/>
              <p:nvPr/>
            </p:nvSpPr>
            <p:spPr>
              <a:xfrm rot="16200000">
                <a:off x="11125498" y="2911982"/>
                <a:ext cx="80220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l-GR" i="1" smtClean="0">
                              <a:latin typeface="Cambria Math" panose="02040503050406030204" pitchFamily="18" charset="0"/>
                              <a:ea typeface="Cambria Math" panose="02040503050406030204" pitchFamily="18" charset="0"/>
                            </a:rPr>
                          </m:ctrlPr>
                        </m:sSubPr>
                        <m:e>
                          <m:r>
                            <m:rPr>
                              <m:sty m:val="p"/>
                            </m:rPr>
                            <a:rPr lang="el-GR" i="1">
                              <a:latin typeface="Cambria Math" panose="02040503050406030204" pitchFamily="18" charset="0"/>
                              <a:ea typeface="Cambria Math" panose="02040503050406030204" pitchFamily="18" charset="0"/>
                            </a:rPr>
                            <m:t>Φ</m:t>
                          </m:r>
                        </m:e>
                        <m:sub>
                          <m:r>
                            <a:rPr lang="en-US" b="0" i="1" smtClean="0">
                              <a:latin typeface="Cambria Math" panose="02040503050406030204" pitchFamily="18" charset="0"/>
                              <a:ea typeface="Cambria Math" panose="02040503050406030204" pitchFamily="18" charset="0"/>
                            </a:rPr>
                            <m:t>𝐴𝐸</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𝑉</m:t>
                      </m:r>
                      <m:r>
                        <a:rPr lang="en-US" b="0"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44" name="TextBox 43">
                <a:extLst>
                  <a:ext uri="{FF2B5EF4-FFF2-40B4-BE49-F238E27FC236}">
                    <a16:creationId xmlns:a16="http://schemas.microsoft.com/office/drawing/2014/main" id="{DDAF9DE0-8E05-5D2C-AF22-2072FFF78E72}"/>
                  </a:ext>
                </a:extLst>
              </p:cNvPr>
              <p:cNvSpPr txBox="1">
                <a:spLocks noRot="1" noChangeAspect="1" noMove="1" noResize="1" noEditPoints="1" noAdjustHandles="1" noChangeArrowheads="1" noChangeShapeType="1" noTextEdit="1"/>
              </p:cNvSpPr>
              <p:nvPr/>
            </p:nvSpPr>
            <p:spPr>
              <a:xfrm rot="16200000">
                <a:off x="11125498" y="2911982"/>
                <a:ext cx="802206" cy="276999"/>
              </a:xfrm>
              <a:prstGeom prst="rect">
                <a:avLst/>
              </a:prstGeom>
              <a:blipFill>
                <a:blip r:embed="rId17"/>
                <a:stretch>
                  <a:fillRect l="-2174" t="-10687" r="-32609" b="-687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1FFFF107-F0E1-37FF-F6F7-31D3F370B6FB}"/>
                  </a:ext>
                </a:extLst>
              </p:cNvPr>
              <p:cNvSpPr txBox="1"/>
              <p:nvPr/>
            </p:nvSpPr>
            <p:spPr>
              <a:xfrm rot="16200000">
                <a:off x="11122794" y="5595718"/>
                <a:ext cx="80220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l-GR" i="1" smtClean="0">
                              <a:latin typeface="Cambria Math" panose="02040503050406030204" pitchFamily="18" charset="0"/>
                              <a:ea typeface="Cambria Math" panose="02040503050406030204" pitchFamily="18" charset="0"/>
                            </a:rPr>
                          </m:ctrlPr>
                        </m:sSubPr>
                        <m:e>
                          <m:r>
                            <m:rPr>
                              <m:sty m:val="p"/>
                            </m:rPr>
                            <a:rPr lang="el-GR" i="1">
                              <a:latin typeface="Cambria Math" panose="02040503050406030204" pitchFamily="18" charset="0"/>
                              <a:ea typeface="Cambria Math" panose="02040503050406030204" pitchFamily="18" charset="0"/>
                            </a:rPr>
                            <m:t>Φ</m:t>
                          </m:r>
                        </m:e>
                        <m:sub>
                          <m:r>
                            <a:rPr lang="en-US" b="0" i="1" smtClean="0">
                              <a:latin typeface="Cambria Math" panose="02040503050406030204" pitchFamily="18" charset="0"/>
                              <a:ea typeface="Cambria Math" panose="02040503050406030204" pitchFamily="18" charset="0"/>
                            </a:rPr>
                            <m:t>𝐴𝐸</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𝑉</m:t>
                      </m:r>
                      <m:r>
                        <a:rPr lang="en-US" b="0"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45" name="TextBox 44">
                <a:extLst>
                  <a:ext uri="{FF2B5EF4-FFF2-40B4-BE49-F238E27FC236}">
                    <a16:creationId xmlns:a16="http://schemas.microsoft.com/office/drawing/2014/main" id="{1FFFF107-F0E1-37FF-F6F7-31D3F370B6FB}"/>
                  </a:ext>
                </a:extLst>
              </p:cNvPr>
              <p:cNvSpPr txBox="1">
                <a:spLocks noRot="1" noChangeAspect="1" noMove="1" noResize="1" noEditPoints="1" noAdjustHandles="1" noChangeArrowheads="1" noChangeShapeType="1" noTextEdit="1"/>
              </p:cNvSpPr>
              <p:nvPr/>
            </p:nvSpPr>
            <p:spPr>
              <a:xfrm rot="16200000">
                <a:off x="11122794" y="5595718"/>
                <a:ext cx="802206" cy="276999"/>
              </a:xfrm>
              <a:prstGeom prst="rect">
                <a:avLst/>
              </a:prstGeom>
              <a:blipFill>
                <a:blip r:embed="rId18"/>
                <a:stretch>
                  <a:fillRect l="-4444" t="-10687" r="-35556" b="-6870"/>
                </a:stretch>
              </a:blipFill>
            </p:spPr>
            <p:txBody>
              <a:bodyPr/>
              <a:lstStyle/>
              <a:p>
                <a:r>
                  <a:rPr lang="en-GB">
                    <a:noFill/>
                  </a:rPr>
                  <a:t> </a:t>
                </a:r>
              </a:p>
            </p:txBody>
          </p:sp>
        </mc:Fallback>
      </mc:AlternateContent>
    </p:spTree>
    <p:extLst>
      <p:ext uri="{BB962C8B-B14F-4D97-AF65-F5344CB8AC3E}">
        <p14:creationId xmlns:p14="http://schemas.microsoft.com/office/powerpoint/2010/main" val="16334826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2FEFD-D68E-9268-B897-88E1FF6937E7}"/>
              </a:ext>
            </a:extLst>
          </p:cNvPr>
          <p:cNvSpPr>
            <a:spLocks noGrp="1"/>
          </p:cNvSpPr>
          <p:nvPr>
            <p:ph type="title"/>
          </p:nvPr>
        </p:nvSpPr>
        <p:spPr>
          <a:xfrm>
            <a:off x="838200" y="365125"/>
            <a:ext cx="10515600" cy="1174917"/>
          </a:xfrm>
        </p:spPr>
        <p:txBody>
          <a:bodyPr/>
          <a:lstStyle/>
          <a:p>
            <a:endParaRPr lang="en-GB" dirty="0"/>
          </a:p>
        </p:txBody>
      </p:sp>
      <p:sp>
        <p:nvSpPr>
          <p:cNvPr id="3" name="Content Placeholder 2">
            <a:extLst>
              <a:ext uri="{FF2B5EF4-FFF2-40B4-BE49-F238E27FC236}">
                <a16:creationId xmlns:a16="http://schemas.microsoft.com/office/drawing/2014/main" id="{D41FF1DC-9632-B037-59C0-66E237EED477}"/>
              </a:ext>
            </a:extLst>
          </p:cNvPr>
          <p:cNvSpPr>
            <a:spLocks noGrp="1"/>
          </p:cNvSpPr>
          <p:nvPr>
            <p:ph idx="1"/>
          </p:nvPr>
        </p:nvSpPr>
        <p:spPr/>
        <p:txBody>
          <a:bodyPr/>
          <a:lstStyle/>
          <a:p>
            <a:r>
              <a:rPr lang="en-US" dirty="0"/>
              <a:t>We can prove it is the acoustoelectric effect dominating the stimulation if we can show focality in the mouse. However, this has an issue with reflections in the mouse. </a:t>
            </a:r>
          </a:p>
          <a:p>
            <a:r>
              <a:rPr lang="en-US" dirty="0"/>
              <a:t>We can completely electrically isolate the signals. </a:t>
            </a:r>
          </a:p>
          <a:p>
            <a:r>
              <a:rPr lang="en-US" dirty="0"/>
              <a:t>We can add a monitor on the function generator output of the voltage signal, as this is isolated from the load. This will prove that the signal mixing is not coming from this voltage generator. </a:t>
            </a:r>
            <a:endParaRPr lang="en-GB" dirty="0"/>
          </a:p>
        </p:txBody>
      </p:sp>
    </p:spTree>
    <p:extLst>
      <p:ext uri="{BB962C8B-B14F-4D97-AF65-F5344CB8AC3E}">
        <p14:creationId xmlns:p14="http://schemas.microsoft.com/office/powerpoint/2010/main" val="39401216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A89E7-ECA5-63BD-8542-3E27E1ED8C41}"/>
              </a:ext>
            </a:extLst>
          </p:cNvPr>
          <p:cNvSpPr>
            <a:spLocks noGrp="1"/>
          </p:cNvSpPr>
          <p:nvPr>
            <p:ph type="title"/>
          </p:nvPr>
        </p:nvSpPr>
        <p:spPr>
          <a:xfrm>
            <a:off x="797943" y="227103"/>
            <a:ext cx="10515600" cy="652792"/>
          </a:xfrm>
        </p:spPr>
        <p:txBody>
          <a:bodyPr>
            <a:normAutofit/>
          </a:bodyPr>
          <a:lstStyle/>
          <a:p>
            <a:r>
              <a:rPr lang="en-GB" sz="2800" dirty="0"/>
              <a:t>Possible confounds to the mouse experiment? </a:t>
            </a:r>
          </a:p>
        </p:txBody>
      </p:sp>
      <p:sp>
        <p:nvSpPr>
          <p:cNvPr id="3" name="Content Placeholder 2">
            <a:extLst>
              <a:ext uri="{FF2B5EF4-FFF2-40B4-BE49-F238E27FC236}">
                <a16:creationId xmlns:a16="http://schemas.microsoft.com/office/drawing/2014/main" id="{812E5E2F-FDF8-3C84-4DC9-38B239637B27}"/>
              </a:ext>
            </a:extLst>
          </p:cNvPr>
          <p:cNvSpPr>
            <a:spLocks noGrp="1"/>
          </p:cNvSpPr>
          <p:nvPr>
            <p:ph idx="1"/>
          </p:nvPr>
        </p:nvSpPr>
        <p:spPr>
          <a:xfrm>
            <a:off x="483079" y="1017917"/>
            <a:ext cx="11145329" cy="5612979"/>
          </a:xfrm>
        </p:spPr>
        <p:txBody>
          <a:bodyPr>
            <a:normAutofit/>
          </a:bodyPr>
          <a:lstStyle/>
          <a:p>
            <a:r>
              <a:rPr lang="en-GB" dirty="0"/>
              <a:t>In the mouse experiment, I cannot measure focality due to mouse head reflections[s4l reference here] unless I use a very small signal to minimize reflections. Hence, I need a different way to prove the resulting mixing effect is not due to the electrical signal from the ultrasound mixing with the electrical output from the isolation transformer. The best way to do this is to isolate these sources using an acoustically transparent, electrically insulating material such as mineral oil or F21 so that they are independent of each other. i.e. the only electrical signal is the applied one, and the only other signal applied to the brain/phantom is acoustic.  </a:t>
            </a:r>
          </a:p>
          <a:p>
            <a:r>
              <a:rPr lang="en-GB" dirty="0"/>
              <a:t>Could the preamp be creating the difference frequency? No, because we can measure neural spiking. Hence the difference frequency is IN THE MEDIUM. </a:t>
            </a:r>
          </a:p>
        </p:txBody>
      </p:sp>
    </p:spTree>
    <p:extLst>
      <p:ext uri="{BB962C8B-B14F-4D97-AF65-F5344CB8AC3E}">
        <p14:creationId xmlns:p14="http://schemas.microsoft.com/office/powerpoint/2010/main" val="13132301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graph of a person's body&#10;&#10;Description automatically generated">
            <a:extLst>
              <a:ext uri="{FF2B5EF4-FFF2-40B4-BE49-F238E27FC236}">
                <a16:creationId xmlns:a16="http://schemas.microsoft.com/office/drawing/2014/main" id="{0D61B5BD-352F-FF26-8E8A-F466162204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1484" y="3633175"/>
            <a:ext cx="5180929" cy="2936554"/>
          </a:xfrm>
          <a:prstGeom prst="rect">
            <a:avLst/>
          </a:prstGeom>
        </p:spPr>
      </p:pic>
      <p:sp>
        <p:nvSpPr>
          <p:cNvPr id="2" name="Title 1">
            <a:extLst>
              <a:ext uri="{FF2B5EF4-FFF2-40B4-BE49-F238E27FC236}">
                <a16:creationId xmlns:a16="http://schemas.microsoft.com/office/drawing/2014/main" id="{14C5D160-C09D-DDA2-F35D-D661E53E8D0C}"/>
              </a:ext>
            </a:extLst>
          </p:cNvPr>
          <p:cNvSpPr>
            <a:spLocks noGrp="1"/>
          </p:cNvSpPr>
          <p:nvPr>
            <p:ph type="title"/>
          </p:nvPr>
        </p:nvSpPr>
        <p:spPr>
          <a:xfrm>
            <a:off x="148806" y="115496"/>
            <a:ext cx="11901488" cy="1107584"/>
          </a:xfrm>
        </p:spPr>
        <p:txBody>
          <a:bodyPr>
            <a:normAutofit/>
          </a:bodyPr>
          <a:lstStyle/>
          <a:p>
            <a:pPr algn="ctr"/>
            <a:r>
              <a:rPr lang="en-GB" sz="2800" dirty="0"/>
              <a:t>Possible mouse experiment confound: the e field applied from the voltage source adjusts based on the US electrical PRF. </a:t>
            </a:r>
            <a:r>
              <a:rPr lang="en-GB" sz="2200" dirty="0"/>
              <a:t>(e113 t1 f6 - mouse) i.e. total harmonic distortion</a:t>
            </a:r>
          </a:p>
        </p:txBody>
      </p:sp>
      <p:pic>
        <p:nvPicPr>
          <p:cNvPr id="5" name="Content Placeholder 4" descr="A black and white image of a sound wave&#10;&#10;Description automatically generated">
            <a:extLst>
              <a:ext uri="{FF2B5EF4-FFF2-40B4-BE49-F238E27FC236}">
                <a16:creationId xmlns:a16="http://schemas.microsoft.com/office/drawing/2014/main" id="{13318449-35F8-1E91-6A7E-F6E9FA02D73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59670" y="1779526"/>
            <a:ext cx="5394971" cy="1737363"/>
          </a:xfrm>
        </p:spPr>
      </p:pic>
      <p:sp>
        <p:nvSpPr>
          <p:cNvPr id="6" name="TextBox 5">
            <a:extLst>
              <a:ext uri="{FF2B5EF4-FFF2-40B4-BE49-F238E27FC236}">
                <a16:creationId xmlns:a16="http://schemas.microsoft.com/office/drawing/2014/main" id="{229C2052-1ADE-2C73-1810-2706A216456B}"/>
              </a:ext>
            </a:extLst>
          </p:cNvPr>
          <p:cNvSpPr txBox="1"/>
          <p:nvPr/>
        </p:nvSpPr>
        <p:spPr>
          <a:xfrm>
            <a:off x="6161491" y="1292092"/>
            <a:ext cx="5704658" cy="5355312"/>
          </a:xfrm>
          <a:prstGeom prst="rect">
            <a:avLst/>
          </a:prstGeom>
          <a:noFill/>
        </p:spPr>
        <p:txBody>
          <a:bodyPr wrap="square" rtlCol="0">
            <a:spAutoFit/>
          </a:bodyPr>
          <a:lstStyle/>
          <a:p>
            <a:r>
              <a:rPr lang="en-GB" dirty="0" err="1"/>
              <a:t>df</a:t>
            </a:r>
            <a:r>
              <a:rPr lang="en-GB" dirty="0"/>
              <a:t> = 10. The applied voltage here, seems to clearly have the difference frequency within it, though it isn’t in the </a:t>
            </a:r>
            <a:r>
              <a:rPr lang="en-GB" dirty="0" err="1"/>
              <a:t>fft</a:t>
            </a:r>
            <a:r>
              <a:rPr lang="en-GB" dirty="0"/>
              <a:t> perhaps because I had a 40V </a:t>
            </a:r>
            <a:r>
              <a:rPr lang="en-GB" dirty="0" err="1"/>
              <a:t>daq</a:t>
            </a:r>
            <a:r>
              <a:rPr lang="en-GB" dirty="0"/>
              <a:t> range?</a:t>
            </a:r>
          </a:p>
          <a:p>
            <a:endParaRPr lang="en-GB" dirty="0"/>
          </a:p>
          <a:p>
            <a:r>
              <a:rPr lang="en-GB" dirty="0"/>
              <a:t>I can decrease the DAQ range to 2V and do a new phantom measurement to confirm if there is frequency mixing here. However, based on how the voltage source works, I do EXPECT to see the </a:t>
            </a:r>
            <a:r>
              <a:rPr lang="en-GB" dirty="0" err="1"/>
              <a:t>df</a:t>
            </a:r>
            <a:r>
              <a:rPr lang="en-GB" dirty="0"/>
              <a:t> anyway. I can also see the US PRF electrical signal in the FFT of the applied voltage source signal. See left. </a:t>
            </a:r>
          </a:p>
          <a:p>
            <a:endParaRPr lang="en-GB" dirty="0"/>
          </a:p>
          <a:p>
            <a:r>
              <a:rPr lang="en-GB" dirty="0"/>
              <a:t>Perhaps some of my f mixing amplitude is coming from non-linear mixing in the medium between the two electric signals? </a:t>
            </a:r>
          </a:p>
          <a:p>
            <a:endParaRPr lang="en-GB" dirty="0"/>
          </a:p>
          <a:p>
            <a:r>
              <a:rPr lang="en-GB" dirty="0"/>
              <a:t>This is a possibility – however, it’d be better to remove this option for non-linear signal distortion. This is possible with mineral oil.  </a:t>
            </a:r>
          </a:p>
          <a:p>
            <a:endParaRPr lang="en-GB" dirty="0"/>
          </a:p>
        </p:txBody>
      </p:sp>
      <p:sp>
        <p:nvSpPr>
          <p:cNvPr id="7" name="TextBox 6">
            <a:extLst>
              <a:ext uri="{FF2B5EF4-FFF2-40B4-BE49-F238E27FC236}">
                <a16:creationId xmlns:a16="http://schemas.microsoft.com/office/drawing/2014/main" id="{396178E4-D9D2-9F1C-5292-DC175CA29B88}"/>
              </a:ext>
            </a:extLst>
          </p:cNvPr>
          <p:cNvSpPr txBox="1"/>
          <p:nvPr/>
        </p:nvSpPr>
        <p:spPr>
          <a:xfrm rot="16200000">
            <a:off x="-114008" y="2385952"/>
            <a:ext cx="1107583"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Volts(V)</a:t>
            </a:r>
          </a:p>
        </p:txBody>
      </p:sp>
      <p:sp>
        <p:nvSpPr>
          <p:cNvPr id="8" name="TextBox 7">
            <a:extLst>
              <a:ext uri="{FF2B5EF4-FFF2-40B4-BE49-F238E27FC236}">
                <a16:creationId xmlns:a16="http://schemas.microsoft.com/office/drawing/2014/main" id="{D258AE84-7853-A05B-916D-0EC7BE7FC316}"/>
              </a:ext>
            </a:extLst>
          </p:cNvPr>
          <p:cNvSpPr txBox="1"/>
          <p:nvPr/>
        </p:nvSpPr>
        <p:spPr>
          <a:xfrm>
            <a:off x="2803363" y="3605727"/>
            <a:ext cx="1107583"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Time(s)</a:t>
            </a:r>
          </a:p>
        </p:txBody>
      </p:sp>
      <p:sp>
        <p:nvSpPr>
          <p:cNvPr id="11" name="TextBox 10">
            <a:extLst>
              <a:ext uri="{FF2B5EF4-FFF2-40B4-BE49-F238E27FC236}">
                <a16:creationId xmlns:a16="http://schemas.microsoft.com/office/drawing/2014/main" id="{4E5D6436-E38D-9550-515E-984942104D93}"/>
              </a:ext>
            </a:extLst>
          </p:cNvPr>
          <p:cNvSpPr txBox="1"/>
          <p:nvPr/>
        </p:nvSpPr>
        <p:spPr>
          <a:xfrm>
            <a:off x="2142233" y="6488668"/>
            <a:ext cx="2632142"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Frequency (Hz)</a:t>
            </a:r>
          </a:p>
        </p:txBody>
      </p:sp>
      <p:sp>
        <p:nvSpPr>
          <p:cNvPr id="12" name="TextBox 11">
            <a:extLst>
              <a:ext uri="{FF2B5EF4-FFF2-40B4-BE49-F238E27FC236}">
                <a16:creationId xmlns:a16="http://schemas.microsoft.com/office/drawing/2014/main" id="{1978506E-843F-AF8F-FF18-CF5437E813C9}"/>
              </a:ext>
            </a:extLst>
          </p:cNvPr>
          <p:cNvSpPr txBox="1"/>
          <p:nvPr/>
        </p:nvSpPr>
        <p:spPr>
          <a:xfrm rot="16200000">
            <a:off x="-43274" y="4656508"/>
            <a:ext cx="1107583"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Volts(V)</a:t>
            </a:r>
          </a:p>
        </p:txBody>
      </p:sp>
      <p:sp>
        <p:nvSpPr>
          <p:cNvPr id="13" name="TextBox 12">
            <a:extLst>
              <a:ext uri="{FF2B5EF4-FFF2-40B4-BE49-F238E27FC236}">
                <a16:creationId xmlns:a16="http://schemas.microsoft.com/office/drawing/2014/main" id="{D5474CB3-9A5F-D3E1-6D6C-6269F4D4E689}"/>
              </a:ext>
            </a:extLst>
          </p:cNvPr>
          <p:cNvSpPr txBox="1"/>
          <p:nvPr/>
        </p:nvSpPr>
        <p:spPr>
          <a:xfrm>
            <a:off x="1589531" y="4204208"/>
            <a:ext cx="2637067" cy="646331"/>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Applied voltage source close up</a:t>
            </a:r>
          </a:p>
        </p:txBody>
      </p:sp>
      <p:cxnSp>
        <p:nvCxnSpPr>
          <p:cNvPr id="15" name="Straight Arrow Connector 14">
            <a:extLst>
              <a:ext uri="{FF2B5EF4-FFF2-40B4-BE49-F238E27FC236}">
                <a16:creationId xmlns:a16="http://schemas.microsoft.com/office/drawing/2014/main" id="{2EDA6391-3FBC-A843-951A-1ED6A3AE3F89}"/>
              </a:ext>
            </a:extLst>
          </p:cNvPr>
          <p:cNvCxnSpPr/>
          <p:nvPr/>
        </p:nvCxnSpPr>
        <p:spPr>
          <a:xfrm flipH="1">
            <a:off x="4869455" y="3975059"/>
            <a:ext cx="344384" cy="22914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3FDED90A-0035-9625-A327-13992BFA9824}"/>
              </a:ext>
            </a:extLst>
          </p:cNvPr>
          <p:cNvSpPr txBox="1"/>
          <p:nvPr/>
        </p:nvSpPr>
        <p:spPr>
          <a:xfrm>
            <a:off x="5203547" y="3528090"/>
            <a:ext cx="1107583" cy="646331"/>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Applied signal</a:t>
            </a:r>
          </a:p>
        </p:txBody>
      </p:sp>
      <p:sp>
        <p:nvSpPr>
          <p:cNvPr id="17" name="TextBox 16">
            <a:extLst>
              <a:ext uri="{FF2B5EF4-FFF2-40B4-BE49-F238E27FC236}">
                <a16:creationId xmlns:a16="http://schemas.microsoft.com/office/drawing/2014/main" id="{4B314690-D2FD-0B3E-4A0B-7D5428C93C32}"/>
              </a:ext>
            </a:extLst>
          </p:cNvPr>
          <p:cNvSpPr txBox="1"/>
          <p:nvPr/>
        </p:nvSpPr>
        <p:spPr>
          <a:xfrm>
            <a:off x="2497421" y="4966825"/>
            <a:ext cx="1524374" cy="923330"/>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Freeloader signal from the US</a:t>
            </a:r>
          </a:p>
        </p:txBody>
      </p:sp>
      <p:cxnSp>
        <p:nvCxnSpPr>
          <p:cNvPr id="18" name="Straight Arrow Connector 17">
            <a:extLst>
              <a:ext uri="{FF2B5EF4-FFF2-40B4-BE49-F238E27FC236}">
                <a16:creationId xmlns:a16="http://schemas.microsoft.com/office/drawing/2014/main" id="{7FED91FA-10E7-A3ED-FB12-F81055A73341}"/>
              </a:ext>
            </a:extLst>
          </p:cNvPr>
          <p:cNvCxnSpPr>
            <a:cxnSpLocks/>
          </p:cNvCxnSpPr>
          <p:nvPr/>
        </p:nvCxnSpPr>
        <p:spPr>
          <a:xfrm>
            <a:off x="3749688" y="5520802"/>
            <a:ext cx="544214" cy="2446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72163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58762</TotalTime>
  <Words>3416</Words>
  <Application>Microsoft Office PowerPoint</Application>
  <PresentationFormat>Widescreen</PresentationFormat>
  <Paragraphs>245</Paragraphs>
  <Slides>34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Calibri</vt:lpstr>
      <vt:lpstr>Calibri Light</vt:lpstr>
      <vt:lpstr>Cambria Math</vt:lpstr>
      <vt:lpstr>Office Theme</vt:lpstr>
      <vt:lpstr>Acoustoelectric neuromodulation.  Is this a proof?</vt:lpstr>
      <vt:lpstr>Mouse: Acoustoelectric neuromodulation df = 1Hz.  (e113 t1 file 12) </vt:lpstr>
      <vt:lpstr>PowerPoint Presentation</vt:lpstr>
      <vt:lpstr>Could the 2hz difference frequency be endogenous in its origin? </vt:lpstr>
      <vt:lpstr>Does any one applied signal alone produce a difference frequency of 2Hz?</vt:lpstr>
      <vt:lpstr>Is the mixed signal focal?</vt:lpstr>
      <vt:lpstr>PowerPoint Presentation</vt:lpstr>
      <vt:lpstr>Possible confounds to the mouse experiment? </vt:lpstr>
      <vt:lpstr>Possible mouse experiment confound: the e field applied from the voltage source adjusts based on the US electrical PRF. (e113 t1 f6 - mouse) i.e. total harmonic distortion</vt:lpstr>
      <vt:lpstr>Mineral Oil Solution  (e114 mineral oil t1 f3)</vt:lpstr>
      <vt:lpstr>F21 looking at freeloader US signal. (e114 t2 f14) </vt:lpstr>
      <vt:lpstr>Mouse, mineral oil cap/parafilm df = 2Hz (e113 t1 f19) </vt:lpstr>
      <vt:lpstr>Addressing the applied e field confound with a two-tone test. </vt:lpstr>
      <vt:lpstr>Acoustoelectric neuromodulation proof points</vt:lpstr>
      <vt:lpstr>F21 and water filled cone. </vt:lpstr>
      <vt:lpstr>Repeat mouse test, with acoustic prf electric noise insulation(F21). </vt:lpstr>
      <vt:lpstr>Power/safety calculation. </vt:lpstr>
      <vt:lpstr>PowerPoint Presentation</vt:lpstr>
      <vt:lpstr>Is the difference frequency in the applied signals at all?  (e113 t1 file21) </vt:lpstr>
      <vt:lpstr>Is the difference frequency in the applied signals at all?  (e113 t1 file21) </vt:lpstr>
      <vt:lpstr>PowerPoint Presentation</vt:lpstr>
      <vt:lpstr>PowerPoint Presentation</vt:lpstr>
      <vt:lpstr>10Hz focality plot, with mineral oil cone. </vt:lpstr>
      <vt:lpstr>Water filled cone, focality plot, 10hz df. </vt:lpstr>
      <vt:lpstr>PRF focality in mineral oil filled cone. </vt:lpstr>
      <vt:lpstr>Lastly: Preamp non-linearity test. </vt:lpstr>
      <vt:lpstr>PowerPoint Presentation</vt:lpstr>
      <vt:lpstr>Could it be electrical mixing from the PRF of the applied ultrasound be mixing with the applied voltage? i.e. all EM mixing? </vt:lpstr>
      <vt:lpstr>Alternate methods for determining whether it is caused by: </vt:lpstr>
      <vt:lpstr>Next things to do: </vt:lpstr>
      <vt:lpstr>Amplitude trend with difference frequency</vt:lpstr>
      <vt:lpstr>Could the difference frequency be induced in the preamp? </vt:lpstr>
      <vt:lpstr>Phantom Focality Plot </vt:lpstr>
      <vt:lpstr>What current am I applying when I get a response? What is the E and J?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Status Updates</dc:title>
  <dc:creator>Rintoul, Jean</dc:creator>
  <cp:lastModifiedBy>Rintoul, Jean L</cp:lastModifiedBy>
  <cp:revision>2277</cp:revision>
  <dcterms:created xsi:type="dcterms:W3CDTF">2023-06-26T13:15:12Z</dcterms:created>
  <dcterms:modified xsi:type="dcterms:W3CDTF">2023-10-04T09:59:42Z</dcterms:modified>
</cp:coreProperties>
</file>