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63" r:id="rId6"/>
    <p:sldId id="269" r:id="rId7"/>
    <p:sldId id="266" r:id="rId8"/>
    <p:sldId id="264" r:id="rId9"/>
    <p:sldId id="279" r:id="rId10"/>
    <p:sldId id="275" r:id="rId11"/>
    <p:sldId id="276" r:id="rId12"/>
    <p:sldId id="283" r:id="rId13"/>
    <p:sldId id="285" r:id="rId14"/>
    <p:sldId id="286" r:id="rId15"/>
    <p:sldId id="284" r:id="rId16"/>
    <p:sldId id="287" r:id="rId17"/>
    <p:sldId id="293" r:id="rId18"/>
    <p:sldId id="294" r:id="rId19"/>
    <p:sldId id="292" r:id="rId20"/>
    <p:sldId id="303" r:id="rId21"/>
    <p:sldId id="299" r:id="rId22"/>
    <p:sldId id="300" r:id="rId23"/>
    <p:sldId id="295" r:id="rId24"/>
    <p:sldId id="297" r:id="rId25"/>
    <p:sldId id="296" r:id="rId26"/>
    <p:sldId id="301" r:id="rId27"/>
    <p:sldId id="302" r:id="rId28"/>
    <p:sldId id="278" r:id="rId29"/>
    <p:sldId id="282" r:id="rId30"/>
    <p:sldId id="277" r:id="rId31"/>
    <p:sldId id="265" r:id="rId32"/>
    <p:sldId id="273" r:id="rId33"/>
    <p:sldId id="274" r:id="rId34"/>
    <p:sldId id="268" r:id="rId35"/>
    <p:sldId id="271" r:id="rId36"/>
    <p:sldId id="267" r:id="rId37"/>
    <p:sldId id="27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p:scale>
          <a:sx n="60" d="100"/>
          <a:sy n="60" d="100"/>
        </p:scale>
        <p:origin x="792"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F4E3F-C34E-8B65-27F8-A10A8E5C82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1F8DB2A-2EA9-9544-9050-C8D712C95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8B59046-2D75-5227-C458-FA2BA9FBEF2C}"/>
              </a:ext>
            </a:extLst>
          </p:cNvPr>
          <p:cNvSpPr>
            <a:spLocks noGrp="1"/>
          </p:cNvSpPr>
          <p:nvPr>
            <p:ph type="dt" sz="half" idx="10"/>
          </p:nvPr>
        </p:nvSpPr>
        <p:spPr/>
        <p:txBody>
          <a:bodyPr/>
          <a:lstStyle/>
          <a:p>
            <a:fld id="{70C657AA-C5B8-47DD-BA5E-84B85563C266}" type="datetimeFigureOut">
              <a:rPr lang="en-GB" smtClean="0"/>
              <a:t>11/10/2023</a:t>
            </a:fld>
            <a:endParaRPr lang="en-GB"/>
          </a:p>
        </p:txBody>
      </p:sp>
      <p:sp>
        <p:nvSpPr>
          <p:cNvPr id="5" name="Footer Placeholder 4">
            <a:extLst>
              <a:ext uri="{FF2B5EF4-FFF2-40B4-BE49-F238E27FC236}">
                <a16:creationId xmlns:a16="http://schemas.microsoft.com/office/drawing/2014/main" id="{C651E6C8-FA61-4917-62C4-96119171D2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A5021D-33EC-3486-030A-FB3547BF8A86}"/>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1911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4CE2-3B0E-B0A1-A227-86D280CA88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FE262A-5DAA-1210-1D9B-7259E06357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A75C14-77DA-F79C-3FC9-73016AD2F438}"/>
              </a:ext>
            </a:extLst>
          </p:cNvPr>
          <p:cNvSpPr>
            <a:spLocks noGrp="1"/>
          </p:cNvSpPr>
          <p:nvPr>
            <p:ph type="dt" sz="half" idx="10"/>
          </p:nvPr>
        </p:nvSpPr>
        <p:spPr/>
        <p:txBody>
          <a:bodyPr/>
          <a:lstStyle/>
          <a:p>
            <a:fld id="{70C657AA-C5B8-47DD-BA5E-84B85563C266}" type="datetimeFigureOut">
              <a:rPr lang="en-GB" smtClean="0"/>
              <a:t>11/10/2023</a:t>
            </a:fld>
            <a:endParaRPr lang="en-GB"/>
          </a:p>
        </p:txBody>
      </p:sp>
      <p:sp>
        <p:nvSpPr>
          <p:cNvPr id="5" name="Footer Placeholder 4">
            <a:extLst>
              <a:ext uri="{FF2B5EF4-FFF2-40B4-BE49-F238E27FC236}">
                <a16:creationId xmlns:a16="http://schemas.microsoft.com/office/drawing/2014/main" id="{C0637BF6-5B29-A0F7-4907-D90C2238B0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FCCA2F-BF69-18B3-A57B-BE73682CC54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27448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796DDA-C854-F5C9-7DE3-4B4D4E4F2C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47A91A-475F-B63F-0421-032C145AE9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7E161C-FC08-A5D1-4409-3C8E3C6FDD20}"/>
              </a:ext>
            </a:extLst>
          </p:cNvPr>
          <p:cNvSpPr>
            <a:spLocks noGrp="1"/>
          </p:cNvSpPr>
          <p:nvPr>
            <p:ph type="dt" sz="half" idx="10"/>
          </p:nvPr>
        </p:nvSpPr>
        <p:spPr/>
        <p:txBody>
          <a:bodyPr/>
          <a:lstStyle/>
          <a:p>
            <a:fld id="{70C657AA-C5B8-47DD-BA5E-84B85563C266}" type="datetimeFigureOut">
              <a:rPr lang="en-GB" smtClean="0"/>
              <a:t>11/10/2023</a:t>
            </a:fld>
            <a:endParaRPr lang="en-GB"/>
          </a:p>
        </p:txBody>
      </p:sp>
      <p:sp>
        <p:nvSpPr>
          <p:cNvPr id="5" name="Footer Placeholder 4">
            <a:extLst>
              <a:ext uri="{FF2B5EF4-FFF2-40B4-BE49-F238E27FC236}">
                <a16:creationId xmlns:a16="http://schemas.microsoft.com/office/drawing/2014/main" id="{70CD164F-CFB3-25C5-A7AA-287398768F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09303C-B852-AA0A-CE69-646DBA551C8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8879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C6CC-F2EC-C799-FB61-A93B78F284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835980E-6E36-F5EA-E3EA-89F2DF5CA8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94F3FA-9DF5-C7EE-E116-D6578C91D98B}"/>
              </a:ext>
            </a:extLst>
          </p:cNvPr>
          <p:cNvSpPr>
            <a:spLocks noGrp="1"/>
          </p:cNvSpPr>
          <p:nvPr>
            <p:ph type="dt" sz="half" idx="10"/>
          </p:nvPr>
        </p:nvSpPr>
        <p:spPr/>
        <p:txBody>
          <a:bodyPr/>
          <a:lstStyle/>
          <a:p>
            <a:fld id="{70C657AA-C5B8-47DD-BA5E-84B85563C266}" type="datetimeFigureOut">
              <a:rPr lang="en-GB" smtClean="0"/>
              <a:t>11/10/2023</a:t>
            </a:fld>
            <a:endParaRPr lang="en-GB"/>
          </a:p>
        </p:txBody>
      </p:sp>
      <p:sp>
        <p:nvSpPr>
          <p:cNvPr id="5" name="Footer Placeholder 4">
            <a:extLst>
              <a:ext uri="{FF2B5EF4-FFF2-40B4-BE49-F238E27FC236}">
                <a16:creationId xmlns:a16="http://schemas.microsoft.com/office/drawing/2014/main" id="{4B181129-F343-5969-9FCB-9ECD82ADA7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D27713-1CBC-2153-E0D0-7D3ED645F34D}"/>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88206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8FD3-B053-319C-93CF-9224E2FAD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811A18A-B379-81F9-EE26-54B1E48B6F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82D3BF-FF79-0F8E-1368-9882BBCA76A1}"/>
              </a:ext>
            </a:extLst>
          </p:cNvPr>
          <p:cNvSpPr>
            <a:spLocks noGrp="1"/>
          </p:cNvSpPr>
          <p:nvPr>
            <p:ph type="dt" sz="half" idx="10"/>
          </p:nvPr>
        </p:nvSpPr>
        <p:spPr/>
        <p:txBody>
          <a:bodyPr/>
          <a:lstStyle/>
          <a:p>
            <a:fld id="{70C657AA-C5B8-47DD-BA5E-84B85563C266}" type="datetimeFigureOut">
              <a:rPr lang="en-GB" smtClean="0"/>
              <a:t>11/10/2023</a:t>
            </a:fld>
            <a:endParaRPr lang="en-GB"/>
          </a:p>
        </p:txBody>
      </p:sp>
      <p:sp>
        <p:nvSpPr>
          <p:cNvPr id="5" name="Footer Placeholder 4">
            <a:extLst>
              <a:ext uri="{FF2B5EF4-FFF2-40B4-BE49-F238E27FC236}">
                <a16:creationId xmlns:a16="http://schemas.microsoft.com/office/drawing/2014/main" id="{D700B212-31B0-890A-8280-40DDDA8709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5659A4-910E-3607-7ADC-BB51D6EE064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381925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0C29A-D0CB-CAA7-BB36-8C94A47BB4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3D619D-26AC-C2C1-17E9-E9AA236824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B92DF82-1136-3D1E-3AD4-81B4B7F1A9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7FFF031-4205-F89B-F725-564C286EE760}"/>
              </a:ext>
            </a:extLst>
          </p:cNvPr>
          <p:cNvSpPr>
            <a:spLocks noGrp="1"/>
          </p:cNvSpPr>
          <p:nvPr>
            <p:ph type="dt" sz="half" idx="10"/>
          </p:nvPr>
        </p:nvSpPr>
        <p:spPr/>
        <p:txBody>
          <a:bodyPr/>
          <a:lstStyle/>
          <a:p>
            <a:fld id="{70C657AA-C5B8-47DD-BA5E-84B85563C266}" type="datetimeFigureOut">
              <a:rPr lang="en-GB" smtClean="0"/>
              <a:t>11/10/2023</a:t>
            </a:fld>
            <a:endParaRPr lang="en-GB"/>
          </a:p>
        </p:txBody>
      </p:sp>
      <p:sp>
        <p:nvSpPr>
          <p:cNvPr id="6" name="Footer Placeholder 5">
            <a:extLst>
              <a:ext uri="{FF2B5EF4-FFF2-40B4-BE49-F238E27FC236}">
                <a16:creationId xmlns:a16="http://schemas.microsoft.com/office/drawing/2014/main" id="{DEA8E9EA-A89A-1B2D-BE60-EEC2CC3E6D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CB9C1E-225B-454D-D8B1-49101272A33A}"/>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00624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1C25-37DF-CFFB-8BBF-F7457035A3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0BDD1E-87B8-3626-16A5-78DA38B32B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6E5DDE-2601-0BDA-868B-7AB02B7A73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226805-AFCC-8E34-F05B-C5A685B9F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44160E-9D0D-C688-289C-08CBCE1A11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4F0DDC9-B7B7-1AE1-9D3A-89CA8BCB80DE}"/>
              </a:ext>
            </a:extLst>
          </p:cNvPr>
          <p:cNvSpPr>
            <a:spLocks noGrp="1"/>
          </p:cNvSpPr>
          <p:nvPr>
            <p:ph type="dt" sz="half" idx="10"/>
          </p:nvPr>
        </p:nvSpPr>
        <p:spPr/>
        <p:txBody>
          <a:bodyPr/>
          <a:lstStyle/>
          <a:p>
            <a:fld id="{70C657AA-C5B8-47DD-BA5E-84B85563C266}" type="datetimeFigureOut">
              <a:rPr lang="en-GB" smtClean="0"/>
              <a:t>11/10/2023</a:t>
            </a:fld>
            <a:endParaRPr lang="en-GB"/>
          </a:p>
        </p:txBody>
      </p:sp>
      <p:sp>
        <p:nvSpPr>
          <p:cNvPr id="8" name="Footer Placeholder 7">
            <a:extLst>
              <a:ext uri="{FF2B5EF4-FFF2-40B4-BE49-F238E27FC236}">
                <a16:creationId xmlns:a16="http://schemas.microsoft.com/office/drawing/2014/main" id="{227EBE23-4A29-4BAD-18B1-1BA2632BEE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1EECA39-23C4-9EF1-8A05-54E4FF87125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851591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83F2-8655-1EDC-74D9-32DCC28B475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76F3B79-6575-A36B-0E65-7DB57644B367}"/>
              </a:ext>
            </a:extLst>
          </p:cNvPr>
          <p:cNvSpPr>
            <a:spLocks noGrp="1"/>
          </p:cNvSpPr>
          <p:nvPr>
            <p:ph type="dt" sz="half" idx="10"/>
          </p:nvPr>
        </p:nvSpPr>
        <p:spPr/>
        <p:txBody>
          <a:bodyPr/>
          <a:lstStyle/>
          <a:p>
            <a:fld id="{70C657AA-C5B8-47DD-BA5E-84B85563C266}" type="datetimeFigureOut">
              <a:rPr lang="en-GB" smtClean="0"/>
              <a:t>11/10/2023</a:t>
            </a:fld>
            <a:endParaRPr lang="en-GB"/>
          </a:p>
        </p:txBody>
      </p:sp>
      <p:sp>
        <p:nvSpPr>
          <p:cNvPr id="4" name="Footer Placeholder 3">
            <a:extLst>
              <a:ext uri="{FF2B5EF4-FFF2-40B4-BE49-F238E27FC236}">
                <a16:creationId xmlns:a16="http://schemas.microsoft.com/office/drawing/2014/main" id="{3C788F72-81E4-B236-80E3-64F44540D08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94F6E1-8C20-671B-8B43-7621C7A5BD81}"/>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345644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2E4668-BFB8-501A-9762-854B4B8A2F56}"/>
              </a:ext>
            </a:extLst>
          </p:cNvPr>
          <p:cNvSpPr>
            <a:spLocks noGrp="1"/>
          </p:cNvSpPr>
          <p:nvPr>
            <p:ph type="dt" sz="half" idx="10"/>
          </p:nvPr>
        </p:nvSpPr>
        <p:spPr/>
        <p:txBody>
          <a:bodyPr/>
          <a:lstStyle/>
          <a:p>
            <a:fld id="{70C657AA-C5B8-47DD-BA5E-84B85563C266}" type="datetimeFigureOut">
              <a:rPr lang="en-GB" smtClean="0"/>
              <a:t>11/10/2023</a:t>
            </a:fld>
            <a:endParaRPr lang="en-GB"/>
          </a:p>
        </p:txBody>
      </p:sp>
      <p:sp>
        <p:nvSpPr>
          <p:cNvPr id="3" name="Footer Placeholder 2">
            <a:extLst>
              <a:ext uri="{FF2B5EF4-FFF2-40B4-BE49-F238E27FC236}">
                <a16:creationId xmlns:a16="http://schemas.microsoft.com/office/drawing/2014/main" id="{8FC0275A-F2DF-DDBB-37B2-18E1571F670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BC02DF-608C-33B4-D707-445F0497E71E}"/>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4128837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875F-441C-EE19-6FBC-522AE89D84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FFB4A1B-539C-E548-FF02-2FB79B82E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EE5C8CD-C08C-FC8B-D8F2-9904DEB5C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37E8B7-6C3E-B244-79C1-F551E570C6CF}"/>
              </a:ext>
            </a:extLst>
          </p:cNvPr>
          <p:cNvSpPr>
            <a:spLocks noGrp="1"/>
          </p:cNvSpPr>
          <p:nvPr>
            <p:ph type="dt" sz="half" idx="10"/>
          </p:nvPr>
        </p:nvSpPr>
        <p:spPr/>
        <p:txBody>
          <a:bodyPr/>
          <a:lstStyle/>
          <a:p>
            <a:fld id="{70C657AA-C5B8-47DD-BA5E-84B85563C266}" type="datetimeFigureOut">
              <a:rPr lang="en-GB" smtClean="0"/>
              <a:t>11/10/2023</a:t>
            </a:fld>
            <a:endParaRPr lang="en-GB"/>
          </a:p>
        </p:txBody>
      </p:sp>
      <p:sp>
        <p:nvSpPr>
          <p:cNvPr id="6" name="Footer Placeholder 5">
            <a:extLst>
              <a:ext uri="{FF2B5EF4-FFF2-40B4-BE49-F238E27FC236}">
                <a16:creationId xmlns:a16="http://schemas.microsoft.com/office/drawing/2014/main" id="{D00E12E0-A4E4-A147-1DF4-51A90FBC83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8448F7-6025-F4D8-F117-28EB900B1032}"/>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143674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ACAB-E159-0036-DEC6-29D1426F7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C73D207-43C0-766B-EEF0-77E7161E95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50D2A1-5330-B008-B1C0-935642A8C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EB99D-20C8-EE1E-BD2A-5BE7678CE193}"/>
              </a:ext>
            </a:extLst>
          </p:cNvPr>
          <p:cNvSpPr>
            <a:spLocks noGrp="1"/>
          </p:cNvSpPr>
          <p:nvPr>
            <p:ph type="dt" sz="half" idx="10"/>
          </p:nvPr>
        </p:nvSpPr>
        <p:spPr/>
        <p:txBody>
          <a:bodyPr/>
          <a:lstStyle/>
          <a:p>
            <a:fld id="{70C657AA-C5B8-47DD-BA5E-84B85563C266}" type="datetimeFigureOut">
              <a:rPr lang="en-GB" smtClean="0"/>
              <a:t>11/10/2023</a:t>
            </a:fld>
            <a:endParaRPr lang="en-GB"/>
          </a:p>
        </p:txBody>
      </p:sp>
      <p:sp>
        <p:nvSpPr>
          <p:cNvPr id="6" name="Footer Placeholder 5">
            <a:extLst>
              <a:ext uri="{FF2B5EF4-FFF2-40B4-BE49-F238E27FC236}">
                <a16:creationId xmlns:a16="http://schemas.microsoft.com/office/drawing/2014/main" id="{65523A2D-5B64-D94A-BD37-507716775F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AE8DF-E41D-FA5B-BA47-CA578FD2711B}"/>
              </a:ext>
            </a:extLst>
          </p:cNvPr>
          <p:cNvSpPr>
            <a:spLocks noGrp="1"/>
          </p:cNvSpPr>
          <p:nvPr>
            <p:ph type="sldNum" sz="quarter" idx="12"/>
          </p:nvPr>
        </p:nvSpPr>
        <p:spPr/>
        <p:txBody>
          <a:bodyPr/>
          <a:lstStyle/>
          <a:p>
            <a:fld id="{EBFA8FDA-F245-41F6-A2AB-85F5FCC2EE77}" type="slidenum">
              <a:rPr lang="en-GB" smtClean="0"/>
              <a:t>‹#›</a:t>
            </a:fld>
            <a:endParaRPr lang="en-GB"/>
          </a:p>
        </p:txBody>
      </p:sp>
    </p:spTree>
    <p:extLst>
      <p:ext uri="{BB962C8B-B14F-4D97-AF65-F5344CB8AC3E}">
        <p14:creationId xmlns:p14="http://schemas.microsoft.com/office/powerpoint/2010/main" val="550599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7AE4D2-BD9B-09B6-9A03-3A28271C14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02F07B8-5A8B-E673-DB50-A4067BDCF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E678DD5-C2FC-E9EA-525B-5DD6796909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657AA-C5B8-47DD-BA5E-84B85563C266}" type="datetimeFigureOut">
              <a:rPr lang="en-GB" smtClean="0"/>
              <a:t>11/10/2023</a:t>
            </a:fld>
            <a:endParaRPr lang="en-GB"/>
          </a:p>
        </p:txBody>
      </p:sp>
      <p:sp>
        <p:nvSpPr>
          <p:cNvPr id="5" name="Footer Placeholder 4">
            <a:extLst>
              <a:ext uri="{FF2B5EF4-FFF2-40B4-BE49-F238E27FC236}">
                <a16:creationId xmlns:a16="http://schemas.microsoft.com/office/drawing/2014/main" id="{72E697D4-7854-C50F-B9EB-FEB0CB2FD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33D88CE-6D9B-B2F7-5034-4E08FFE172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A8FDA-F245-41F6-A2AB-85F5FCC2EE77}" type="slidenum">
              <a:rPr lang="en-GB" smtClean="0"/>
              <a:t>‹#›</a:t>
            </a:fld>
            <a:endParaRPr lang="en-GB"/>
          </a:p>
        </p:txBody>
      </p:sp>
    </p:spTree>
    <p:extLst>
      <p:ext uri="{BB962C8B-B14F-4D97-AF65-F5344CB8AC3E}">
        <p14:creationId xmlns:p14="http://schemas.microsoft.com/office/powerpoint/2010/main" val="379359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 Id="rId9" Type="http://schemas.openxmlformats.org/officeDocument/2006/relationships/image" Target="../media/image60.png"/></Relationships>
</file>

<file path=ppt/slides/_rels/slide1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jp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1.png"/></Relationships>
</file>

<file path=ppt/slides/_rels/slide2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5" Type="http://schemas.openxmlformats.org/officeDocument/2006/relationships/image" Target="../media/image87.png"/><Relationship Id="rId4" Type="http://schemas.openxmlformats.org/officeDocument/2006/relationships/image" Target="../media/image8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45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24BC-B7E1-85F2-C9FA-8B9B256C7726}"/>
              </a:ext>
            </a:extLst>
          </p:cNvPr>
          <p:cNvSpPr>
            <a:spLocks noGrp="1"/>
          </p:cNvSpPr>
          <p:nvPr>
            <p:ph type="ctrTitle"/>
          </p:nvPr>
        </p:nvSpPr>
        <p:spPr>
          <a:xfrm>
            <a:off x="2615968" y="2152668"/>
            <a:ext cx="6960064" cy="1103293"/>
          </a:xfrm>
        </p:spPr>
        <p:txBody>
          <a:bodyPr>
            <a:noAutofit/>
          </a:bodyPr>
          <a:lstStyle/>
          <a:p>
            <a:r>
              <a:rPr lang="en-GB" sz="3600" dirty="0"/>
              <a:t>AEMEPS</a:t>
            </a:r>
          </a:p>
        </p:txBody>
      </p:sp>
      <p:sp>
        <p:nvSpPr>
          <p:cNvPr id="3" name="Subtitle 2">
            <a:extLst>
              <a:ext uri="{FF2B5EF4-FFF2-40B4-BE49-F238E27FC236}">
                <a16:creationId xmlns:a16="http://schemas.microsoft.com/office/drawing/2014/main" id="{1DB975B0-8527-3087-604E-FB53C114B9F1}"/>
              </a:ext>
            </a:extLst>
          </p:cNvPr>
          <p:cNvSpPr>
            <a:spLocks noGrp="1"/>
          </p:cNvSpPr>
          <p:nvPr>
            <p:ph type="subTitle" idx="1"/>
          </p:nvPr>
        </p:nvSpPr>
        <p:spPr>
          <a:xfrm>
            <a:off x="4376057" y="3602039"/>
            <a:ext cx="3439886" cy="454668"/>
          </a:xfrm>
        </p:spPr>
        <p:txBody>
          <a:bodyPr/>
          <a:lstStyle/>
          <a:p>
            <a:r>
              <a:rPr lang="en-GB" dirty="0"/>
              <a:t>27.09.2023</a:t>
            </a:r>
          </a:p>
        </p:txBody>
      </p:sp>
    </p:spTree>
    <p:extLst>
      <p:ext uri="{BB962C8B-B14F-4D97-AF65-F5344CB8AC3E}">
        <p14:creationId xmlns:p14="http://schemas.microsoft.com/office/powerpoint/2010/main" val="1360084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graph of a person's body&#10;&#10;Description automatically generated">
            <a:extLst>
              <a:ext uri="{FF2B5EF4-FFF2-40B4-BE49-F238E27FC236}">
                <a16:creationId xmlns:a16="http://schemas.microsoft.com/office/drawing/2014/main" id="{0D61B5BD-352F-FF26-8E8A-F46616220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484" y="3633175"/>
            <a:ext cx="5180929" cy="2936554"/>
          </a:xfrm>
          <a:prstGeom prst="rect">
            <a:avLst/>
          </a:prstGeom>
        </p:spPr>
      </p:pic>
      <p:sp>
        <p:nvSpPr>
          <p:cNvPr id="2" name="Title 1">
            <a:extLst>
              <a:ext uri="{FF2B5EF4-FFF2-40B4-BE49-F238E27FC236}">
                <a16:creationId xmlns:a16="http://schemas.microsoft.com/office/drawing/2014/main" id="{14C5D160-C09D-DDA2-F35D-D661E53E8D0C}"/>
              </a:ext>
            </a:extLst>
          </p:cNvPr>
          <p:cNvSpPr>
            <a:spLocks noGrp="1"/>
          </p:cNvSpPr>
          <p:nvPr>
            <p:ph type="title"/>
          </p:nvPr>
        </p:nvSpPr>
        <p:spPr>
          <a:xfrm>
            <a:off x="114300" y="184508"/>
            <a:ext cx="11901488" cy="1107584"/>
          </a:xfrm>
        </p:spPr>
        <p:txBody>
          <a:bodyPr>
            <a:normAutofit/>
          </a:bodyPr>
          <a:lstStyle/>
          <a:p>
            <a:pPr algn="ctr"/>
            <a:r>
              <a:rPr lang="en-GB" sz="2800" dirty="0"/>
              <a:t>Problem: the e field applied from the voltage source adjusts based on the US electrical PRF. </a:t>
            </a:r>
            <a:r>
              <a:rPr lang="en-GB" sz="2200" dirty="0"/>
              <a:t>(e113 t1 f6 - mouse) i.e. total harmonic distortion</a:t>
            </a:r>
          </a:p>
        </p:txBody>
      </p:sp>
      <p:pic>
        <p:nvPicPr>
          <p:cNvPr id="5" name="Content Placeholder 4" descr="A black and white image of a sound wave&#10;&#10;Description automatically generated">
            <a:extLst>
              <a:ext uri="{FF2B5EF4-FFF2-40B4-BE49-F238E27FC236}">
                <a16:creationId xmlns:a16="http://schemas.microsoft.com/office/drawing/2014/main" id="{13318449-35F8-1E91-6A7E-F6E9FA02D73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9670" y="1779526"/>
            <a:ext cx="5394971" cy="1737363"/>
          </a:xfrm>
        </p:spPr>
      </p:pic>
      <p:sp>
        <p:nvSpPr>
          <p:cNvPr id="6" name="TextBox 5">
            <a:extLst>
              <a:ext uri="{FF2B5EF4-FFF2-40B4-BE49-F238E27FC236}">
                <a16:creationId xmlns:a16="http://schemas.microsoft.com/office/drawing/2014/main" id="{229C2052-1ADE-2C73-1810-2706A216456B}"/>
              </a:ext>
            </a:extLst>
          </p:cNvPr>
          <p:cNvSpPr txBox="1"/>
          <p:nvPr/>
        </p:nvSpPr>
        <p:spPr>
          <a:xfrm>
            <a:off x="6161491" y="1292092"/>
            <a:ext cx="5704658" cy="5355312"/>
          </a:xfrm>
          <a:prstGeom prst="rect">
            <a:avLst/>
          </a:prstGeom>
          <a:noFill/>
        </p:spPr>
        <p:txBody>
          <a:bodyPr wrap="square" rtlCol="0">
            <a:spAutoFit/>
          </a:bodyPr>
          <a:lstStyle/>
          <a:p>
            <a:r>
              <a:rPr lang="en-GB" dirty="0" err="1"/>
              <a:t>df</a:t>
            </a:r>
            <a:r>
              <a:rPr lang="en-GB" dirty="0"/>
              <a:t> = 10. The applied voltage here, seems to clearly have the difference frequency within it, though it isn’t in the </a:t>
            </a:r>
            <a:r>
              <a:rPr lang="en-GB" dirty="0" err="1"/>
              <a:t>fft</a:t>
            </a:r>
            <a:r>
              <a:rPr lang="en-GB" dirty="0"/>
              <a:t> perhaps because I had a 40V </a:t>
            </a:r>
            <a:r>
              <a:rPr lang="en-GB" dirty="0" err="1"/>
              <a:t>daq</a:t>
            </a:r>
            <a:r>
              <a:rPr lang="en-GB" dirty="0"/>
              <a:t> range?</a:t>
            </a:r>
          </a:p>
          <a:p>
            <a:endParaRPr lang="en-GB" dirty="0"/>
          </a:p>
          <a:p>
            <a:r>
              <a:rPr lang="en-GB" dirty="0"/>
              <a:t>I can decrease the DAQ range to 2V and do a new phantom measurement to confirm if there is frequency mixing here. However, based on how the voltage source works, I do EXPECT to see the </a:t>
            </a:r>
            <a:r>
              <a:rPr lang="en-GB" dirty="0" err="1"/>
              <a:t>df</a:t>
            </a:r>
            <a:r>
              <a:rPr lang="en-GB" dirty="0"/>
              <a:t> anyway. I can also see the US PRF electrical signal in the FFT of the applied voltage source signal. See left. </a:t>
            </a:r>
          </a:p>
          <a:p>
            <a:endParaRPr lang="en-GB" dirty="0"/>
          </a:p>
          <a:p>
            <a:r>
              <a:rPr lang="en-GB" dirty="0"/>
              <a:t>Perhaps some of my f mixing amplitude is coming from non-linear mixing in the medium between the two electric signals? </a:t>
            </a:r>
          </a:p>
          <a:p>
            <a:endParaRPr lang="en-GB" dirty="0"/>
          </a:p>
          <a:p>
            <a:r>
              <a:rPr lang="en-GB" dirty="0"/>
              <a:t>This is a possibility – however, it’d be better to remove this option for non-linear signal distortion. This is possible with mineral oil.  </a:t>
            </a:r>
          </a:p>
          <a:p>
            <a:endParaRPr lang="en-GB" dirty="0"/>
          </a:p>
        </p:txBody>
      </p:sp>
      <p:sp>
        <p:nvSpPr>
          <p:cNvPr id="7" name="TextBox 6">
            <a:extLst>
              <a:ext uri="{FF2B5EF4-FFF2-40B4-BE49-F238E27FC236}">
                <a16:creationId xmlns:a16="http://schemas.microsoft.com/office/drawing/2014/main" id="{396178E4-D9D2-9F1C-5292-DC175CA29B88}"/>
              </a:ext>
            </a:extLst>
          </p:cNvPr>
          <p:cNvSpPr txBox="1"/>
          <p:nvPr/>
        </p:nvSpPr>
        <p:spPr>
          <a:xfrm rot="16200000">
            <a:off x="-114008" y="2385952"/>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p:sp>
        <p:nvSpPr>
          <p:cNvPr id="8" name="TextBox 7">
            <a:extLst>
              <a:ext uri="{FF2B5EF4-FFF2-40B4-BE49-F238E27FC236}">
                <a16:creationId xmlns:a16="http://schemas.microsoft.com/office/drawing/2014/main" id="{D258AE84-7853-A05B-916D-0EC7BE7FC316}"/>
              </a:ext>
            </a:extLst>
          </p:cNvPr>
          <p:cNvSpPr txBox="1"/>
          <p:nvPr/>
        </p:nvSpPr>
        <p:spPr>
          <a:xfrm>
            <a:off x="2803363" y="3605727"/>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11" name="TextBox 10">
            <a:extLst>
              <a:ext uri="{FF2B5EF4-FFF2-40B4-BE49-F238E27FC236}">
                <a16:creationId xmlns:a16="http://schemas.microsoft.com/office/drawing/2014/main" id="{4E5D6436-E38D-9550-515E-984942104D93}"/>
              </a:ext>
            </a:extLst>
          </p:cNvPr>
          <p:cNvSpPr txBox="1"/>
          <p:nvPr/>
        </p:nvSpPr>
        <p:spPr>
          <a:xfrm>
            <a:off x="2142233" y="6488668"/>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Frequency (Hz)</a:t>
            </a:r>
          </a:p>
        </p:txBody>
      </p:sp>
      <p:sp>
        <p:nvSpPr>
          <p:cNvPr id="12" name="TextBox 11">
            <a:extLst>
              <a:ext uri="{FF2B5EF4-FFF2-40B4-BE49-F238E27FC236}">
                <a16:creationId xmlns:a16="http://schemas.microsoft.com/office/drawing/2014/main" id="{1978506E-843F-AF8F-FF18-CF5437E813C9}"/>
              </a:ext>
            </a:extLst>
          </p:cNvPr>
          <p:cNvSpPr txBox="1"/>
          <p:nvPr/>
        </p:nvSpPr>
        <p:spPr>
          <a:xfrm rot="16200000">
            <a:off x="-43274" y="4656508"/>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p:sp>
        <p:nvSpPr>
          <p:cNvPr id="13" name="TextBox 12">
            <a:extLst>
              <a:ext uri="{FF2B5EF4-FFF2-40B4-BE49-F238E27FC236}">
                <a16:creationId xmlns:a16="http://schemas.microsoft.com/office/drawing/2014/main" id="{D5474CB3-9A5F-D3E1-6D6C-6269F4D4E689}"/>
              </a:ext>
            </a:extLst>
          </p:cNvPr>
          <p:cNvSpPr txBox="1"/>
          <p:nvPr/>
        </p:nvSpPr>
        <p:spPr>
          <a:xfrm>
            <a:off x="1589531" y="4204208"/>
            <a:ext cx="2637067" cy="646331"/>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source close up</a:t>
            </a:r>
          </a:p>
        </p:txBody>
      </p:sp>
      <p:cxnSp>
        <p:nvCxnSpPr>
          <p:cNvPr id="15" name="Straight Arrow Connector 14">
            <a:extLst>
              <a:ext uri="{FF2B5EF4-FFF2-40B4-BE49-F238E27FC236}">
                <a16:creationId xmlns:a16="http://schemas.microsoft.com/office/drawing/2014/main" id="{2EDA6391-3FBC-A843-951A-1ED6A3AE3F89}"/>
              </a:ext>
            </a:extLst>
          </p:cNvPr>
          <p:cNvCxnSpPr/>
          <p:nvPr/>
        </p:nvCxnSpPr>
        <p:spPr>
          <a:xfrm flipH="1">
            <a:off x="4869455" y="3975059"/>
            <a:ext cx="344384" cy="2291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FDED90A-0035-9625-A327-13992BFA9824}"/>
              </a:ext>
            </a:extLst>
          </p:cNvPr>
          <p:cNvSpPr txBox="1"/>
          <p:nvPr/>
        </p:nvSpPr>
        <p:spPr>
          <a:xfrm>
            <a:off x="5203547" y="3528090"/>
            <a:ext cx="1107583" cy="646331"/>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signal</a:t>
            </a:r>
          </a:p>
        </p:txBody>
      </p:sp>
      <p:sp>
        <p:nvSpPr>
          <p:cNvPr id="17" name="TextBox 16">
            <a:extLst>
              <a:ext uri="{FF2B5EF4-FFF2-40B4-BE49-F238E27FC236}">
                <a16:creationId xmlns:a16="http://schemas.microsoft.com/office/drawing/2014/main" id="{4B314690-D2FD-0B3E-4A0B-7D5428C93C32}"/>
              </a:ext>
            </a:extLst>
          </p:cNvPr>
          <p:cNvSpPr txBox="1"/>
          <p:nvPr/>
        </p:nvSpPr>
        <p:spPr>
          <a:xfrm>
            <a:off x="2497421" y="4966825"/>
            <a:ext cx="1524374" cy="923330"/>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Freeloader signal from the US</a:t>
            </a:r>
          </a:p>
        </p:txBody>
      </p:sp>
      <p:cxnSp>
        <p:nvCxnSpPr>
          <p:cNvPr id="18" name="Straight Arrow Connector 17">
            <a:extLst>
              <a:ext uri="{FF2B5EF4-FFF2-40B4-BE49-F238E27FC236}">
                <a16:creationId xmlns:a16="http://schemas.microsoft.com/office/drawing/2014/main" id="{7FED91FA-10E7-A3ED-FB12-F81055A73341}"/>
              </a:ext>
            </a:extLst>
          </p:cNvPr>
          <p:cNvCxnSpPr>
            <a:cxnSpLocks/>
          </p:cNvCxnSpPr>
          <p:nvPr/>
        </p:nvCxnSpPr>
        <p:spPr>
          <a:xfrm>
            <a:off x="3749688" y="5520802"/>
            <a:ext cx="544214" cy="2446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216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line graph with numbers&#10;&#10;Description automatically generated">
            <a:extLst>
              <a:ext uri="{FF2B5EF4-FFF2-40B4-BE49-F238E27FC236}">
                <a16:creationId xmlns:a16="http://schemas.microsoft.com/office/drawing/2014/main" id="{277ABFD6-0EBC-6B75-3FBC-67304C244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7607" y="3009580"/>
            <a:ext cx="7183963" cy="3195024"/>
          </a:xfrm>
          <a:prstGeom prst="rect">
            <a:avLst/>
          </a:prstGeom>
        </p:spPr>
      </p:pic>
      <p:sp>
        <p:nvSpPr>
          <p:cNvPr id="2" name="Title 1">
            <a:extLst>
              <a:ext uri="{FF2B5EF4-FFF2-40B4-BE49-F238E27FC236}">
                <a16:creationId xmlns:a16="http://schemas.microsoft.com/office/drawing/2014/main" id="{47C2D89A-19E3-9117-7211-143C5B05807B}"/>
              </a:ext>
            </a:extLst>
          </p:cNvPr>
          <p:cNvSpPr>
            <a:spLocks noGrp="1"/>
          </p:cNvSpPr>
          <p:nvPr>
            <p:ph type="title"/>
          </p:nvPr>
        </p:nvSpPr>
        <p:spPr>
          <a:xfrm>
            <a:off x="182416" y="192890"/>
            <a:ext cx="6735644" cy="1147048"/>
          </a:xfrm>
        </p:spPr>
        <p:txBody>
          <a:bodyPr>
            <a:normAutofit/>
          </a:bodyPr>
          <a:lstStyle/>
          <a:p>
            <a:r>
              <a:rPr lang="en-GB" dirty="0"/>
              <a:t>Mineral Oil Solution </a:t>
            </a:r>
            <a:br>
              <a:rPr lang="en-GB" dirty="0"/>
            </a:br>
            <a:r>
              <a:rPr lang="en-GB" sz="2400" dirty="0"/>
              <a:t>(e114 mineral oil t1 f3)</a:t>
            </a:r>
          </a:p>
        </p:txBody>
      </p:sp>
      <p:sp>
        <p:nvSpPr>
          <p:cNvPr id="3" name="Content Placeholder 2">
            <a:extLst>
              <a:ext uri="{FF2B5EF4-FFF2-40B4-BE49-F238E27FC236}">
                <a16:creationId xmlns:a16="http://schemas.microsoft.com/office/drawing/2014/main" id="{EF26FBE3-A56E-2B25-A804-E1A27E395451}"/>
              </a:ext>
            </a:extLst>
          </p:cNvPr>
          <p:cNvSpPr>
            <a:spLocks noGrp="1"/>
          </p:cNvSpPr>
          <p:nvPr>
            <p:ph idx="1"/>
          </p:nvPr>
        </p:nvSpPr>
        <p:spPr>
          <a:xfrm>
            <a:off x="182416" y="6467469"/>
            <a:ext cx="11879484" cy="369332"/>
          </a:xfrm>
        </p:spPr>
        <p:txBody>
          <a:bodyPr>
            <a:noAutofit/>
          </a:bodyPr>
          <a:lstStyle/>
          <a:p>
            <a:pPr marL="0" indent="0">
              <a:buNone/>
            </a:pPr>
            <a:r>
              <a:rPr lang="en-GB" sz="1800" dirty="0"/>
              <a:t>Acoustoelectric difference frequency is still a good 2000 microvolts amplitude, making this a pure acoustoelectric interaction. </a:t>
            </a:r>
          </a:p>
        </p:txBody>
      </p:sp>
      <p:pic>
        <p:nvPicPr>
          <p:cNvPr id="7" name="Picture 6" descr="A graph of numbers and lines&#10;&#10;Description automatically generated">
            <a:extLst>
              <a:ext uri="{FF2B5EF4-FFF2-40B4-BE49-F238E27FC236}">
                <a16:creationId xmlns:a16="http://schemas.microsoft.com/office/drawing/2014/main" id="{4236A2C9-2085-50B5-B9E1-F51F5E0B28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200" y="3044527"/>
            <a:ext cx="3015525" cy="3021692"/>
          </a:xfrm>
          <a:prstGeom prst="rect">
            <a:avLst/>
          </a:prstGeom>
        </p:spPr>
      </p:pic>
      <p:sp>
        <p:nvSpPr>
          <p:cNvPr id="8" name="TextBox 7">
            <a:extLst>
              <a:ext uri="{FF2B5EF4-FFF2-40B4-BE49-F238E27FC236}">
                <a16:creationId xmlns:a16="http://schemas.microsoft.com/office/drawing/2014/main" id="{D473351C-60CF-0243-F77F-6AC442295667}"/>
              </a:ext>
            </a:extLst>
          </p:cNvPr>
          <p:cNvSpPr txBox="1"/>
          <p:nvPr/>
        </p:nvSpPr>
        <p:spPr>
          <a:xfrm>
            <a:off x="1189904" y="6018143"/>
            <a:ext cx="1914508"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Frequency (Hz)</a:t>
            </a:r>
          </a:p>
        </p:txBody>
      </p:sp>
      <p:sp>
        <p:nvSpPr>
          <p:cNvPr id="9" name="TextBox 8">
            <a:extLst>
              <a:ext uri="{FF2B5EF4-FFF2-40B4-BE49-F238E27FC236}">
                <a16:creationId xmlns:a16="http://schemas.microsoft.com/office/drawing/2014/main" id="{4E8FB6D7-40D9-6BD3-EEC5-67F30047596C}"/>
              </a:ext>
            </a:extLst>
          </p:cNvPr>
          <p:cNvSpPr txBox="1"/>
          <p:nvPr/>
        </p:nvSpPr>
        <p:spPr>
          <a:xfrm>
            <a:off x="7273548" y="6138968"/>
            <a:ext cx="1914508"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Frequency (Hz)</a:t>
            </a:r>
          </a:p>
        </p:txBody>
      </p:sp>
      <p:sp>
        <p:nvSpPr>
          <p:cNvPr id="10" name="Rectangle 9">
            <a:extLst>
              <a:ext uri="{FF2B5EF4-FFF2-40B4-BE49-F238E27FC236}">
                <a16:creationId xmlns:a16="http://schemas.microsoft.com/office/drawing/2014/main" id="{ECF5FDD7-59AB-5D9F-3570-901246BA43DE}"/>
              </a:ext>
            </a:extLst>
          </p:cNvPr>
          <p:cNvSpPr/>
          <p:nvPr/>
        </p:nvSpPr>
        <p:spPr>
          <a:xfrm>
            <a:off x="1603169" y="5605153"/>
            <a:ext cx="1567543" cy="285008"/>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a:extLst>
              <a:ext uri="{FF2B5EF4-FFF2-40B4-BE49-F238E27FC236}">
                <a16:creationId xmlns:a16="http://schemas.microsoft.com/office/drawing/2014/main" id="{30F13769-FD09-2DBA-FD63-18744ABF3633}"/>
              </a:ext>
            </a:extLst>
          </p:cNvPr>
          <p:cNvCxnSpPr>
            <a:cxnSpLocks/>
          </p:cNvCxnSpPr>
          <p:nvPr/>
        </p:nvCxnSpPr>
        <p:spPr>
          <a:xfrm flipV="1">
            <a:off x="3322320" y="5013960"/>
            <a:ext cx="1447800" cy="5733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47BAECA-C00A-C42C-CB9B-5568FC6484FF}"/>
              </a:ext>
            </a:extLst>
          </p:cNvPr>
          <p:cNvSpPr txBox="1"/>
          <p:nvPr/>
        </p:nvSpPr>
        <p:spPr>
          <a:xfrm>
            <a:off x="5467954" y="3074969"/>
            <a:ext cx="2975402" cy="1200329"/>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source close up shows the applied signal at 500100 massively dominating the US 500khz.</a:t>
            </a:r>
          </a:p>
        </p:txBody>
      </p:sp>
      <p:sp>
        <p:nvSpPr>
          <p:cNvPr id="15" name="TextBox 14">
            <a:extLst>
              <a:ext uri="{FF2B5EF4-FFF2-40B4-BE49-F238E27FC236}">
                <a16:creationId xmlns:a16="http://schemas.microsoft.com/office/drawing/2014/main" id="{529E68B9-E1E0-603E-2C86-B16692654691}"/>
              </a:ext>
            </a:extLst>
          </p:cNvPr>
          <p:cNvSpPr txBox="1"/>
          <p:nvPr/>
        </p:nvSpPr>
        <p:spPr>
          <a:xfrm>
            <a:off x="1187865" y="2705637"/>
            <a:ext cx="2637067"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source</a:t>
            </a:r>
          </a:p>
        </p:txBody>
      </p:sp>
      <p:pic>
        <p:nvPicPr>
          <p:cNvPr id="17" name="Picture 16" descr="A black rectangle with numbers&#10;&#10;Description automatically generated">
            <a:extLst>
              <a:ext uri="{FF2B5EF4-FFF2-40B4-BE49-F238E27FC236}">
                <a16:creationId xmlns:a16="http://schemas.microsoft.com/office/drawing/2014/main" id="{B6D8618A-4C51-52CC-C433-0BB8DED3D0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3548" y="-3827"/>
            <a:ext cx="4388022" cy="1413091"/>
          </a:xfrm>
          <a:prstGeom prst="rect">
            <a:avLst/>
          </a:prstGeom>
        </p:spPr>
      </p:pic>
      <p:sp>
        <p:nvSpPr>
          <p:cNvPr id="18" name="TextBox 17">
            <a:extLst>
              <a:ext uri="{FF2B5EF4-FFF2-40B4-BE49-F238E27FC236}">
                <a16:creationId xmlns:a16="http://schemas.microsoft.com/office/drawing/2014/main" id="{4ADDE6CD-D054-7520-07DF-6E754CE2A4D0}"/>
              </a:ext>
            </a:extLst>
          </p:cNvPr>
          <p:cNvSpPr txBox="1"/>
          <p:nvPr/>
        </p:nvSpPr>
        <p:spPr>
          <a:xfrm>
            <a:off x="9000317" y="1324495"/>
            <a:ext cx="1129334" cy="338554"/>
          </a:xfrm>
          <a:prstGeom prst="rect">
            <a:avLst/>
          </a:prstGeom>
          <a:noFill/>
        </p:spPr>
        <p:txBody>
          <a:bodyPr wrap="square" rtlCol="0">
            <a:spAutoFit/>
          </a:bodyPr>
          <a:lstStyle/>
          <a:p>
            <a:r>
              <a:rPr lang="en-GB" sz="1600" i="1" dirty="0">
                <a:latin typeface="Cambria Math" panose="02040503050406030204" pitchFamily="18" charset="0"/>
                <a:ea typeface="Cambria Math" panose="02040503050406030204" pitchFamily="18" charset="0"/>
              </a:rPr>
              <a:t>Time (s)</a:t>
            </a:r>
          </a:p>
        </p:txBody>
      </p:sp>
      <p:sp>
        <p:nvSpPr>
          <p:cNvPr id="19" name="TextBox 18">
            <a:extLst>
              <a:ext uri="{FF2B5EF4-FFF2-40B4-BE49-F238E27FC236}">
                <a16:creationId xmlns:a16="http://schemas.microsoft.com/office/drawing/2014/main" id="{CA4D3414-1924-90A1-0077-13129BF244E2}"/>
              </a:ext>
            </a:extLst>
          </p:cNvPr>
          <p:cNvSpPr txBox="1"/>
          <p:nvPr/>
        </p:nvSpPr>
        <p:spPr>
          <a:xfrm rot="16200000">
            <a:off x="6586530" y="407451"/>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p:sp>
        <p:nvSpPr>
          <p:cNvPr id="20" name="TextBox 19">
            <a:extLst>
              <a:ext uri="{FF2B5EF4-FFF2-40B4-BE49-F238E27FC236}">
                <a16:creationId xmlns:a16="http://schemas.microsoft.com/office/drawing/2014/main" id="{3543EB59-6DED-879B-A985-CCC2E800CE51}"/>
              </a:ext>
            </a:extLst>
          </p:cNvPr>
          <p:cNvSpPr txBox="1"/>
          <p:nvPr/>
        </p:nvSpPr>
        <p:spPr>
          <a:xfrm>
            <a:off x="220011" y="-621935"/>
            <a:ext cx="7194977" cy="646331"/>
          </a:xfrm>
          <a:prstGeom prst="rect">
            <a:avLst/>
          </a:prstGeom>
          <a:noFill/>
        </p:spPr>
        <p:txBody>
          <a:bodyPr wrap="square" rtlCol="0">
            <a:spAutoFit/>
          </a:bodyPr>
          <a:lstStyle/>
          <a:p>
            <a:r>
              <a:rPr lang="en-GB" dirty="0"/>
              <a:t>Note: leaking mineral oil situation at the end. Messy. Also leaked on my mouse yesterday. It turns out that mineral oil dissolves parafilm. </a:t>
            </a:r>
          </a:p>
        </p:txBody>
      </p:sp>
      <p:sp>
        <p:nvSpPr>
          <p:cNvPr id="21" name="TextBox 20">
            <a:extLst>
              <a:ext uri="{FF2B5EF4-FFF2-40B4-BE49-F238E27FC236}">
                <a16:creationId xmlns:a16="http://schemas.microsoft.com/office/drawing/2014/main" id="{9EA191BE-923D-CAFF-DB7B-E50976764288}"/>
              </a:ext>
            </a:extLst>
          </p:cNvPr>
          <p:cNvSpPr txBox="1"/>
          <p:nvPr/>
        </p:nvSpPr>
        <p:spPr>
          <a:xfrm>
            <a:off x="2874850" y="3136701"/>
            <a:ext cx="1107583" cy="646331"/>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signal</a:t>
            </a:r>
          </a:p>
        </p:txBody>
      </p:sp>
      <p:sp>
        <p:nvSpPr>
          <p:cNvPr id="22" name="TextBox 21">
            <a:extLst>
              <a:ext uri="{FF2B5EF4-FFF2-40B4-BE49-F238E27FC236}">
                <a16:creationId xmlns:a16="http://schemas.microsoft.com/office/drawing/2014/main" id="{EDABE861-13E3-9396-E5F2-8F13857B43DC}"/>
              </a:ext>
            </a:extLst>
          </p:cNvPr>
          <p:cNvSpPr txBox="1"/>
          <p:nvPr/>
        </p:nvSpPr>
        <p:spPr>
          <a:xfrm>
            <a:off x="5482171" y="5143488"/>
            <a:ext cx="6364646" cy="830997"/>
          </a:xfrm>
          <a:prstGeom prst="rect">
            <a:avLst/>
          </a:prstGeom>
          <a:noFill/>
        </p:spPr>
        <p:txBody>
          <a:bodyPr wrap="square" rtlCol="0">
            <a:spAutoFit/>
          </a:bodyPr>
          <a:lstStyle/>
          <a:p>
            <a:r>
              <a:rPr lang="en-GB" sz="1600" i="1" dirty="0">
                <a:latin typeface="Cambria Math" panose="02040503050406030204" pitchFamily="18" charset="0"/>
                <a:ea typeface="Cambria Math" panose="02040503050406030204" pitchFamily="18" charset="0"/>
              </a:rPr>
              <a:t>Freeloader signal from the US is much smaller with mineral oil cone. This small amount may be coming from the cables etc. which means it would not be focal.</a:t>
            </a:r>
          </a:p>
        </p:txBody>
      </p:sp>
      <p:sp>
        <p:nvSpPr>
          <p:cNvPr id="23" name="TextBox 22">
            <a:extLst>
              <a:ext uri="{FF2B5EF4-FFF2-40B4-BE49-F238E27FC236}">
                <a16:creationId xmlns:a16="http://schemas.microsoft.com/office/drawing/2014/main" id="{5488F7E3-902C-D5FB-8419-0D2F50466980}"/>
              </a:ext>
            </a:extLst>
          </p:cNvPr>
          <p:cNvSpPr txBox="1"/>
          <p:nvPr/>
        </p:nvSpPr>
        <p:spPr>
          <a:xfrm>
            <a:off x="9188056" y="3578497"/>
            <a:ext cx="1107583" cy="646331"/>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signal</a:t>
            </a:r>
          </a:p>
        </p:txBody>
      </p:sp>
      <p:cxnSp>
        <p:nvCxnSpPr>
          <p:cNvPr id="24" name="Straight Arrow Connector 23">
            <a:extLst>
              <a:ext uri="{FF2B5EF4-FFF2-40B4-BE49-F238E27FC236}">
                <a16:creationId xmlns:a16="http://schemas.microsoft.com/office/drawing/2014/main" id="{CCDABBCB-ABAF-9529-E159-02105940200B}"/>
              </a:ext>
            </a:extLst>
          </p:cNvPr>
          <p:cNvCxnSpPr/>
          <p:nvPr/>
        </p:nvCxnSpPr>
        <p:spPr>
          <a:xfrm flipH="1">
            <a:off x="9015864" y="4236700"/>
            <a:ext cx="344384" cy="2291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96C0ED6F-FBBC-1169-D1CE-8B536DFB63FD}"/>
              </a:ext>
            </a:extLst>
          </p:cNvPr>
          <p:cNvSpPr txBox="1">
            <a:spLocks/>
          </p:cNvSpPr>
          <p:nvPr/>
        </p:nvSpPr>
        <p:spPr>
          <a:xfrm>
            <a:off x="397499" y="1694038"/>
            <a:ext cx="11449318" cy="9894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dirty="0"/>
              <a:t>Electrically isolate the ultrasound cone from the mouse, such that only the acoustic wave gets through. I can try to do this with either F21 or mineral oil filled US cone. Currently, I do not know if either of these solutions blocks the pressure wave. Test both with the hydrophone. </a:t>
            </a:r>
          </a:p>
          <a:p>
            <a:r>
              <a:rPr lang="en-GB" sz="1600" dirty="0"/>
              <a:t>Mineral Oil Cone(instead of water filled): I have massively reduced the signal getting into the voltage transformer.   </a:t>
            </a:r>
          </a:p>
        </p:txBody>
      </p:sp>
    </p:spTree>
    <p:extLst>
      <p:ext uri="{BB962C8B-B14F-4D97-AF65-F5344CB8AC3E}">
        <p14:creationId xmlns:p14="http://schemas.microsoft.com/office/powerpoint/2010/main" val="4067429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3ACB-B82E-FB38-8193-2ADD2830D2D4}"/>
              </a:ext>
            </a:extLst>
          </p:cNvPr>
          <p:cNvSpPr>
            <a:spLocks noGrp="1"/>
          </p:cNvSpPr>
          <p:nvPr>
            <p:ph type="title"/>
          </p:nvPr>
        </p:nvSpPr>
        <p:spPr>
          <a:xfrm>
            <a:off x="838200" y="79796"/>
            <a:ext cx="10515600" cy="806401"/>
          </a:xfrm>
        </p:spPr>
        <p:txBody>
          <a:bodyPr>
            <a:normAutofit/>
          </a:bodyPr>
          <a:lstStyle/>
          <a:p>
            <a:r>
              <a:rPr lang="en-GB" dirty="0"/>
              <a:t>F21 looking at freeloader US signal. </a:t>
            </a:r>
            <a:r>
              <a:rPr lang="en-GB" sz="2400" dirty="0"/>
              <a:t>(e114 t2 f14) </a:t>
            </a:r>
          </a:p>
        </p:txBody>
      </p:sp>
      <p:pic>
        <p:nvPicPr>
          <p:cNvPr id="5" name="Picture 4" descr="A graph of a number&#10;&#10;Description automatically generated">
            <a:extLst>
              <a:ext uri="{FF2B5EF4-FFF2-40B4-BE49-F238E27FC236}">
                <a16:creationId xmlns:a16="http://schemas.microsoft.com/office/drawing/2014/main" id="{D717A6F0-6CF5-A8DF-439C-327E976D1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22362"/>
            <a:ext cx="4471425" cy="4480569"/>
          </a:xfrm>
          <a:prstGeom prst="rect">
            <a:avLst/>
          </a:prstGeom>
        </p:spPr>
      </p:pic>
      <p:sp>
        <p:nvSpPr>
          <p:cNvPr id="6" name="TextBox 5">
            <a:extLst>
              <a:ext uri="{FF2B5EF4-FFF2-40B4-BE49-F238E27FC236}">
                <a16:creationId xmlns:a16="http://schemas.microsoft.com/office/drawing/2014/main" id="{D581C5AE-7CBB-F19D-5AE2-68279597125F}"/>
              </a:ext>
            </a:extLst>
          </p:cNvPr>
          <p:cNvSpPr txBox="1"/>
          <p:nvPr/>
        </p:nvSpPr>
        <p:spPr>
          <a:xfrm>
            <a:off x="7200867" y="1199738"/>
            <a:ext cx="366784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Without thin piece of F21</a:t>
            </a:r>
          </a:p>
        </p:txBody>
      </p:sp>
      <p:pic>
        <p:nvPicPr>
          <p:cNvPr id="10" name="Picture 9" descr="A black object with numbers&#10;&#10;Description automatically generated">
            <a:extLst>
              <a:ext uri="{FF2B5EF4-FFF2-40B4-BE49-F238E27FC236}">
                <a16:creationId xmlns:a16="http://schemas.microsoft.com/office/drawing/2014/main" id="{9398F123-5266-F315-1765-F26750C4D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368" y="1634254"/>
            <a:ext cx="5394971" cy="1737363"/>
          </a:xfrm>
          <a:prstGeom prst="rect">
            <a:avLst/>
          </a:prstGeom>
        </p:spPr>
      </p:pic>
      <p:pic>
        <p:nvPicPr>
          <p:cNvPr id="12" name="Picture 11" descr="A black arrow with numbers&#10;&#10;Description automatically generated with medium confidence">
            <a:extLst>
              <a:ext uri="{FF2B5EF4-FFF2-40B4-BE49-F238E27FC236}">
                <a16:creationId xmlns:a16="http://schemas.microsoft.com/office/drawing/2014/main" id="{F575C43A-0853-6703-4602-8C7EEF08CD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7029" y="4102099"/>
            <a:ext cx="5394971" cy="1737363"/>
          </a:xfrm>
          <a:prstGeom prst="rect">
            <a:avLst/>
          </a:prstGeom>
        </p:spPr>
      </p:pic>
      <p:sp>
        <p:nvSpPr>
          <p:cNvPr id="13" name="TextBox 12">
            <a:extLst>
              <a:ext uri="{FF2B5EF4-FFF2-40B4-BE49-F238E27FC236}">
                <a16:creationId xmlns:a16="http://schemas.microsoft.com/office/drawing/2014/main" id="{E40A88B5-17E4-984D-B0C7-8018667728EE}"/>
              </a:ext>
            </a:extLst>
          </p:cNvPr>
          <p:cNvSpPr txBox="1"/>
          <p:nvPr/>
        </p:nvSpPr>
        <p:spPr>
          <a:xfrm>
            <a:off x="1268652" y="1159232"/>
            <a:ext cx="366784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source with no F21</a:t>
            </a:r>
          </a:p>
        </p:txBody>
      </p:sp>
      <p:sp>
        <p:nvSpPr>
          <p:cNvPr id="14" name="TextBox 13">
            <a:extLst>
              <a:ext uri="{FF2B5EF4-FFF2-40B4-BE49-F238E27FC236}">
                <a16:creationId xmlns:a16="http://schemas.microsoft.com/office/drawing/2014/main" id="{4C90F064-C25C-4EDC-D31E-CBAFD600AD99}"/>
              </a:ext>
            </a:extLst>
          </p:cNvPr>
          <p:cNvSpPr txBox="1"/>
          <p:nvPr/>
        </p:nvSpPr>
        <p:spPr>
          <a:xfrm>
            <a:off x="7200868" y="3552192"/>
            <a:ext cx="366784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With thin piece of F21</a:t>
            </a:r>
          </a:p>
        </p:txBody>
      </p:sp>
      <p:pic>
        <p:nvPicPr>
          <p:cNvPr id="16" name="Picture 15" descr="A graph of a number&#10;&#10;Description automatically generated">
            <a:extLst>
              <a:ext uri="{FF2B5EF4-FFF2-40B4-BE49-F238E27FC236}">
                <a16:creationId xmlns:a16="http://schemas.microsoft.com/office/drawing/2014/main" id="{082C1985-E1FA-CD9F-E67F-2E6FD0D232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7774" y="1922362"/>
            <a:ext cx="2737442" cy="2743040"/>
          </a:xfrm>
          <a:prstGeom prst="rect">
            <a:avLst/>
          </a:prstGeom>
        </p:spPr>
      </p:pic>
      <p:sp>
        <p:nvSpPr>
          <p:cNvPr id="17" name="TextBox 16">
            <a:extLst>
              <a:ext uri="{FF2B5EF4-FFF2-40B4-BE49-F238E27FC236}">
                <a16:creationId xmlns:a16="http://schemas.microsoft.com/office/drawing/2014/main" id="{98C45A1A-F804-9393-00AC-B8923187EABC}"/>
              </a:ext>
            </a:extLst>
          </p:cNvPr>
          <p:cNvSpPr txBox="1"/>
          <p:nvPr/>
        </p:nvSpPr>
        <p:spPr>
          <a:xfrm>
            <a:off x="4376357" y="1620897"/>
            <a:ext cx="1640778"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With F21</a:t>
            </a:r>
          </a:p>
        </p:txBody>
      </p:sp>
      <p:sp>
        <p:nvSpPr>
          <p:cNvPr id="18" name="TextBox 17">
            <a:extLst>
              <a:ext uri="{FF2B5EF4-FFF2-40B4-BE49-F238E27FC236}">
                <a16:creationId xmlns:a16="http://schemas.microsoft.com/office/drawing/2014/main" id="{A840AAF6-8098-3247-314C-231C476A184F}"/>
              </a:ext>
            </a:extLst>
          </p:cNvPr>
          <p:cNvSpPr txBox="1"/>
          <p:nvPr/>
        </p:nvSpPr>
        <p:spPr>
          <a:xfrm>
            <a:off x="6556664" y="6068291"/>
            <a:ext cx="3813463" cy="646331"/>
          </a:xfrm>
          <a:prstGeom prst="rect">
            <a:avLst/>
          </a:prstGeom>
          <a:noFill/>
        </p:spPr>
        <p:txBody>
          <a:bodyPr wrap="square" rtlCol="0">
            <a:spAutoFit/>
          </a:bodyPr>
          <a:lstStyle/>
          <a:p>
            <a:r>
              <a:rPr lang="en-GB" dirty="0"/>
              <a:t>Do these have the same electrode positions? </a:t>
            </a:r>
          </a:p>
        </p:txBody>
      </p:sp>
    </p:spTree>
    <p:extLst>
      <p:ext uri="{BB962C8B-B14F-4D97-AF65-F5344CB8AC3E}">
        <p14:creationId xmlns:p14="http://schemas.microsoft.com/office/powerpoint/2010/main" val="1763500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34C53-E007-391F-C8EF-49E438E936CD}"/>
              </a:ext>
            </a:extLst>
          </p:cNvPr>
          <p:cNvSpPr>
            <a:spLocks noGrp="1"/>
          </p:cNvSpPr>
          <p:nvPr>
            <p:ph type="title"/>
          </p:nvPr>
        </p:nvSpPr>
        <p:spPr>
          <a:xfrm>
            <a:off x="838200" y="60435"/>
            <a:ext cx="10515600" cy="955852"/>
          </a:xfrm>
        </p:spPr>
        <p:txBody>
          <a:bodyPr/>
          <a:lstStyle/>
          <a:p>
            <a:r>
              <a:rPr lang="en-US" dirty="0"/>
              <a:t>Does F21 let pressure pass through? (e115 t1)</a:t>
            </a:r>
            <a:endParaRPr lang="en-GB" dirty="0"/>
          </a:p>
        </p:txBody>
      </p:sp>
      <p:pic>
        <p:nvPicPr>
          <p:cNvPr id="5" name="Picture 4" descr="A line graph with numbers and points&#10;&#10;Description automatically generated">
            <a:extLst>
              <a:ext uri="{FF2B5EF4-FFF2-40B4-BE49-F238E27FC236}">
                <a16:creationId xmlns:a16="http://schemas.microsoft.com/office/drawing/2014/main" id="{3B47561F-3492-8211-7A02-A87E4137B5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964" y="1982206"/>
            <a:ext cx="3860425" cy="2880000"/>
          </a:xfrm>
          <a:prstGeom prst="rect">
            <a:avLst/>
          </a:prstGeom>
        </p:spPr>
      </p:pic>
      <p:sp>
        <p:nvSpPr>
          <p:cNvPr id="6" name="TextBox 5">
            <a:extLst>
              <a:ext uri="{FF2B5EF4-FFF2-40B4-BE49-F238E27FC236}">
                <a16:creationId xmlns:a16="http://schemas.microsoft.com/office/drawing/2014/main" id="{12E1C12B-AA74-768C-7B45-399809DC259A}"/>
              </a:ext>
            </a:extLst>
          </p:cNvPr>
          <p:cNvSpPr txBox="1"/>
          <p:nvPr/>
        </p:nvSpPr>
        <p:spPr>
          <a:xfrm rot="16200000">
            <a:off x="-198983" y="2889741"/>
            <a:ext cx="2184401"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P</a:t>
            </a:r>
            <a:r>
              <a:rPr lang="en-GB" i="1" dirty="0" err="1">
                <a:latin typeface="Cambria Math" panose="02040503050406030204" pitchFamily="18" charset="0"/>
                <a:ea typeface="Cambria Math" panose="02040503050406030204" pitchFamily="18" charset="0"/>
              </a:rPr>
              <a:t>ressure</a:t>
            </a:r>
            <a:r>
              <a:rPr lang="en-GB" i="1" dirty="0">
                <a:latin typeface="Cambria Math" panose="02040503050406030204" pitchFamily="18" charset="0"/>
                <a:ea typeface="Cambria Math" panose="02040503050406030204" pitchFamily="18" charset="0"/>
              </a:rPr>
              <a:t> (Pa)</a:t>
            </a:r>
          </a:p>
        </p:txBody>
      </p:sp>
      <p:sp>
        <p:nvSpPr>
          <p:cNvPr id="7" name="TextBox 6">
            <a:extLst>
              <a:ext uri="{FF2B5EF4-FFF2-40B4-BE49-F238E27FC236}">
                <a16:creationId xmlns:a16="http://schemas.microsoft.com/office/drawing/2014/main" id="{0661CE22-124E-8015-332D-962C09C16E93}"/>
              </a:ext>
            </a:extLst>
          </p:cNvPr>
          <p:cNvSpPr txBox="1"/>
          <p:nvPr/>
        </p:nvSpPr>
        <p:spPr>
          <a:xfrm>
            <a:off x="6597816" y="1522266"/>
            <a:ext cx="5664202"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Attenuation (%)= 2.7*F21 thickness(mm)  + 9.2</a:t>
            </a:r>
            <a:endParaRPr lang="en-GB" i="1" dirty="0">
              <a:latin typeface="Cambria Math" panose="02040503050406030204" pitchFamily="18" charset="0"/>
              <a:ea typeface="Cambria Math" panose="02040503050406030204" pitchFamily="18" charset="0"/>
            </a:endParaRPr>
          </a:p>
        </p:txBody>
      </p:sp>
      <p:sp>
        <p:nvSpPr>
          <p:cNvPr id="8" name="TextBox 7">
            <a:extLst>
              <a:ext uri="{FF2B5EF4-FFF2-40B4-BE49-F238E27FC236}">
                <a16:creationId xmlns:a16="http://schemas.microsoft.com/office/drawing/2014/main" id="{F3D8541B-E3BC-8109-6F10-D3E41C6836C3}"/>
              </a:ext>
            </a:extLst>
          </p:cNvPr>
          <p:cNvSpPr txBox="1"/>
          <p:nvPr/>
        </p:nvSpPr>
        <p:spPr>
          <a:xfrm>
            <a:off x="1978975" y="4862206"/>
            <a:ext cx="2184401"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F21 thickness (mm)</a:t>
            </a:r>
            <a:endParaRPr lang="en-GB" i="1" dirty="0">
              <a:latin typeface="Cambria Math" panose="02040503050406030204" pitchFamily="18" charset="0"/>
              <a:ea typeface="Cambria Math" panose="02040503050406030204" pitchFamily="18" charset="0"/>
            </a:endParaRPr>
          </a:p>
        </p:txBody>
      </p:sp>
      <p:sp>
        <p:nvSpPr>
          <p:cNvPr id="11" name="TextBox 10">
            <a:extLst>
              <a:ext uri="{FF2B5EF4-FFF2-40B4-BE49-F238E27FC236}">
                <a16:creationId xmlns:a16="http://schemas.microsoft.com/office/drawing/2014/main" id="{AD650467-8167-2442-EA9F-13F9EEA8AF21}"/>
              </a:ext>
            </a:extLst>
          </p:cNvPr>
          <p:cNvSpPr txBox="1"/>
          <p:nvPr/>
        </p:nvSpPr>
        <p:spPr>
          <a:xfrm>
            <a:off x="7911911" y="4939021"/>
            <a:ext cx="2184401"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F21 thickness (mm)</a:t>
            </a:r>
            <a:endParaRPr lang="en-GB" i="1" dirty="0">
              <a:latin typeface="Cambria Math" panose="02040503050406030204" pitchFamily="18" charset="0"/>
              <a:ea typeface="Cambria Math" panose="02040503050406030204" pitchFamily="18" charset="0"/>
            </a:endParaRPr>
          </a:p>
        </p:txBody>
      </p:sp>
      <p:sp>
        <p:nvSpPr>
          <p:cNvPr id="12" name="TextBox 11">
            <a:extLst>
              <a:ext uri="{FF2B5EF4-FFF2-40B4-BE49-F238E27FC236}">
                <a16:creationId xmlns:a16="http://schemas.microsoft.com/office/drawing/2014/main" id="{F709AD55-569F-CCB9-A74A-9D59D9CEA0A5}"/>
              </a:ext>
            </a:extLst>
          </p:cNvPr>
          <p:cNvSpPr txBox="1"/>
          <p:nvPr/>
        </p:nvSpPr>
        <p:spPr>
          <a:xfrm rot="16200000">
            <a:off x="5342482" y="3152313"/>
            <a:ext cx="2880001"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Pressure A</a:t>
            </a:r>
            <a:r>
              <a:rPr lang="en-GB" i="1" dirty="0" err="1">
                <a:latin typeface="Cambria Math" panose="02040503050406030204" pitchFamily="18" charset="0"/>
                <a:ea typeface="Cambria Math" panose="02040503050406030204" pitchFamily="18" charset="0"/>
              </a:rPr>
              <a:t>ttenuation</a:t>
            </a:r>
            <a:r>
              <a:rPr lang="en-GB" i="1" dirty="0">
                <a:latin typeface="Cambria Math" panose="02040503050406030204" pitchFamily="18" charset="0"/>
                <a:ea typeface="Cambria Math" panose="02040503050406030204" pitchFamily="18" charset="0"/>
              </a:rPr>
              <a:t> (%)</a:t>
            </a:r>
          </a:p>
        </p:txBody>
      </p:sp>
      <p:pic>
        <p:nvPicPr>
          <p:cNvPr id="14" name="Picture 13" descr="A line graph with dots and numbers&#10;&#10;Description automatically generated">
            <a:extLst>
              <a:ext uri="{FF2B5EF4-FFF2-40B4-BE49-F238E27FC236}">
                <a16:creationId xmlns:a16="http://schemas.microsoft.com/office/drawing/2014/main" id="{C89AAD1E-6FBE-B304-DC0F-19CE8E8CA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6361" y="2081645"/>
            <a:ext cx="3860425" cy="2880000"/>
          </a:xfrm>
          <a:prstGeom prst="rect">
            <a:avLst/>
          </a:prstGeom>
        </p:spPr>
      </p:pic>
      <p:sp>
        <p:nvSpPr>
          <p:cNvPr id="15" name="TextBox 14">
            <a:extLst>
              <a:ext uri="{FF2B5EF4-FFF2-40B4-BE49-F238E27FC236}">
                <a16:creationId xmlns:a16="http://schemas.microsoft.com/office/drawing/2014/main" id="{5D531925-637D-DC16-CB06-55234C964B8D}"/>
              </a:ext>
            </a:extLst>
          </p:cNvPr>
          <p:cNvSpPr txBox="1"/>
          <p:nvPr/>
        </p:nvSpPr>
        <p:spPr>
          <a:xfrm>
            <a:off x="431798" y="1529451"/>
            <a:ext cx="5664202"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Pressure (Pa)= -12.3*F21 thickness(mm)  + 373</a:t>
            </a:r>
            <a:endParaRPr lang="en-GB" i="1" dirty="0">
              <a:latin typeface="Cambria Math" panose="02040503050406030204" pitchFamily="18" charset="0"/>
              <a:ea typeface="Cambria Math" panose="02040503050406030204" pitchFamily="18" charset="0"/>
            </a:endParaRPr>
          </a:p>
        </p:txBody>
      </p:sp>
      <p:sp>
        <p:nvSpPr>
          <p:cNvPr id="16" name="TextBox 15">
            <a:extLst>
              <a:ext uri="{FF2B5EF4-FFF2-40B4-BE49-F238E27FC236}">
                <a16:creationId xmlns:a16="http://schemas.microsoft.com/office/drawing/2014/main" id="{938D0990-4B3B-DB08-32EB-8411048D0532}"/>
              </a:ext>
            </a:extLst>
          </p:cNvPr>
          <p:cNvSpPr txBox="1"/>
          <p:nvPr/>
        </p:nvSpPr>
        <p:spPr>
          <a:xfrm>
            <a:off x="151783" y="5597236"/>
            <a:ext cx="11888434" cy="1200329"/>
          </a:xfrm>
          <a:prstGeom prst="rect">
            <a:avLst/>
          </a:prstGeom>
          <a:noFill/>
        </p:spPr>
        <p:txBody>
          <a:bodyPr wrap="square" rtlCol="0">
            <a:spAutoFit/>
          </a:bodyPr>
          <a:lstStyle/>
          <a:p>
            <a:r>
              <a:rPr lang="en-GB" dirty="0"/>
              <a:t>These tests were done with the hydrophone, gel, F21 and a layer of plastic wrap to protect the F21 from falling on the hydrophone tip. Sometimes there were small air bubbles trapped. I didn’t optimize the hydrophone position to be at the ultrasound focus, but otherwise the measurements are good and seemed reliable(use this data). I sent through a continuous wave 500kHz signal for 2 seconds with ramp on either side making a 4 second duration recording. </a:t>
            </a:r>
          </a:p>
        </p:txBody>
      </p:sp>
    </p:spTree>
    <p:extLst>
      <p:ext uri="{BB962C8B-B14F-4D97-AF65-F5344CB8AC3E}">
        <p14:creationId xmlns:p14="http://schemas.microsoft.com/office/powerpoint/2010/main" val="472967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DDBCD6-A810-E5FD-04CB-688B88C92115}"/>
              </a:ext>
            </a:extLst>
          </p:cNvPr>
          <p:cNvSpPr txBox="1">
            <a:spLocks/>
          </p:cNvSpPr>
          <p:nvPr/>
        </p:nvSpPr>
        <p:spPr>
          <a:xfrm>
            <a:off x="838200" y="212726"/>
            <a:ext cx="10515600" cy="95585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Does F21 let electric fields pass through? (e115)</a:t>
            </a:r>
            <a:endParaRPr lang="en-GB" dirty="0"/>
          </a:p>
        </p:txBody>
      </p:sp>
      <p:sp>
        <p:nvSpPr>
          <p:cNvPr id="5" name="TextBox 4">
            <a:extLst>
              <a:ext uri="{FF2B5EF4-FFF2-40B4-BE49-F238E27FC236}">
                <a16:creationId xmlns:a16="http://schemas.microsoft.com/office/drawing/2014/main" id="{0F36C934-E09F-97F2-E987-9C421EED0307}"/>
              </a:ext>
            </a:extLst>
          </p:cNvPr>
          <p:cNvSpPr txBox="1"/>
          <p:nvPr/>
        </p:nvSpPr>
        <p:spPr>
          <a:xfrm>
            <a:off x="519298" y="5373795"/>
            <a:ext cx="11142785" cy="1200329"/>
          </a:xfrm>
          <a:prstGeom prst="rect">
            <a:avLst/>
          </a:prstGeom>
          <a:noFill/>
        </p:spPr>
        <p:txBody>
          <a:bodyPr wrap="square" rtlCol="0">
            <a:spAutoFit/>
          </a:bodyPr>
          <a:lstStyle/>
          <a:p>
            <a:r>
              <a:rPr lang="en-GB" dirty="0"/>
              <a:t>The voltage is the amplitude of the 500kHz as an electrical signal using PRF1020 @ 500kHz.</a:t>
            </a:r>
          </a:p>
          <a:p>
            <a:r>
              <a:rPr lang="en-GB" dirty="0"/>
              <a:t>F21 significantly attenuates the voltage coming from the ultrasound transducer. This is a good addition, but I still need the electrical only mixing test. </a:t>
            </a:r>
          </a:p>
          <a:p>
            <a:r>
              <a:rPr lang="en-GB" dirty="0"/>
              <a:t>I could probably just use the thin piece of F21 which is easiest to use. </a:t>
            </a:r>
          </a:p>
        </p:txBody>
      </p:sp>
      <p:pic>
        <p:nvPicPr>
          <p:cNvPr id="3" name="Picture 2" descr="A line graph with numbers and points&#10;&#10;Description automatically generated">
            <a:extLst>
              <a:ext uri="{FF2B5EF4-FFF2-40B4-BE49-F238E27FC236}">
                <a16:creationId xmlns:a16="http://schemas.microsoft.com/office/drawing/2014/main" id="{7D54CB22-A9E4-2F54-35A8-D35167280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1933" y="1306109"/>
            <a:ext cx="4439535" cy="3312034"/>
          </a:xfrm>
          <a:prstGeom prst="rect">
            <a:avLst/>
          </a:prstGeom>
        </p:spPr>
      </p:pic>
      <p:pic>
        <p:nvPicPr>
          <p:cNvPr id="7" name="Picture 6" descr="A line graph with numbers and a point&#10;&#10;Description automatically generated">
            <a:extLst>
              <a:ext uri="{FF2B5EF4-FFF2-40B4-BE49-F238E27FC236}">
                <a16:creationId xmlns:a16="http://schemas.microsoft.com/office/drawing/2014/main" id="{90B88057-A320-E803-CDCD-35672BE5F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181" y="1372980"/>
            <a:ext cx="4318752" cy="3221927"/>
          </a:xfrm>
          <a:prstGeom prst="rect">
            <a:avLst/>
          </a:prstGeom>
        </p:spPr>
      </p:pic>
      <p:sp>
        <p:nvSpPr>
          <p:cNvPr id="8" name="TextBox 7">
            <a:extLst>
              <a:ext uri="{FF2B5EF4-FFF2-40B4-BE49-F238E27FC236}">
                <a16:creationId xmlns:a16="http://schemas.microsoft.com/office/drawing/2014/main" id="{C5B3BB3E-A5FD-D731-26CD-00F3F72A39E7}"/>
              </a:ext>
            </a:extLst>
          </p:cNvPr>
          <p:cNvSpPr txBox="1"/>
          <p:nvPr/>
        </p:nvSpPr>
        <p:spPr>
          <a:xfrm>
            <a:off x="2191512" y="4685586"/>
            <a:ext cx="2184401"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F21 thickness (mm)</a:t>
            </a:r>
            <a:endParaRPr lang="en-GB" i="1" dirty="0">
              <a:latin typeface="Cambria Math" panose="02040503050406030204" pitchFamily="18" charset="0"/>
              <a:ea typeface="Cambria Math" panose="02040503050406030204" pitchFamily="18" charset="0"/>
            </a:endParaRPr>
          </a:p>
        </p:txBody>
      </p:sp>
      <p:sp>
        <p:nvSpPr>
          <p:cNvPr id="9" name="TextBox 8">
            <a:extLst>
              <a:ext uri="{FF2B5EF4-FFF2-40B4-BE49-F238E27FC236}">
                <a16:creationId xmlns:a16="http://schemas.microsoft.com/office/drawing/2014/main" id="{29C05A68-6E61-9CC8-50E1-98DEB765F480}"/>
              </a:ext>
            </a:extLst>
          </p:cNvPr>
          <p:cNvSpPr txBox="1"/>
          <p:nvPr/>
        </p:nvSpPr>
        <p:spPr>
          <a:xfrm>
            <a:off x="7641678" y="4690818"/>
            <a:ext cx="2184401"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F21 thickness (mm)</a:t>
            </a:r>
            <a:endParaRPr lang="en-GB" i="1" dirty="0">
              <a:latin typeface="Cambria Math" panose="02040503050406030204" pitchFamily="18" charset="0"/>
              <a:ea typeface="Cambria Math" panose="02040503050406030204" pitchFamily="18" charset="0"/>
            </a:endParaRPr>
          </a:p>
        </p:txBody>
      </p:sp>
      <p:sp>
        <p:nvSpPr>
          <p:cNvPr id="10" name="TextBox 9">
            <a:extLst>
              <a:ext uri="{FF2B5EF4-FFF2-40B4-BE49-F238E27FC236}">
                <a16:creationId xmlns:a16="http://schemas.microsoft.com/office/drawing/2014/main" id="{8A270F0B-8443-5B83-3CFF-98D12B97C7BE}"/>
              </a:ext>
            </a:extLst>
          </p:cNvPr>
          <p:cNvSpPr txBox="1"/>
          <p:nvPr/>
        </p:nvSpPr>
        <p:spPr>
          <a:xfrm rot="16200000">
            <a:off x="222545" y="2666499"/>
            <a:ext cx="1411686"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V</a:t>
            </a:r>
            <a:r>
              <a:rPr lang="en-GB" i="1" dirty="0" err="1">
                <a:latin typeface="Cambria Math" panose="02040503050406030204" pitchFamily="18" charset="0"/>
                <a:ea typeface="Cambria Math" panose="02040503050406030204" pitchFamily="18" charset="0"/>
              </a:rPr>
              <a:t>olts</a:t>
            </a:r>
            <a:r>
              <a:rPr lang="en-GB" i="1" dirty="0">
                <a:latin typeface="Cambria Math" panose="02040503050406030204" pitchFamily="18" charset="0"/>
                <a:ea typeface="Cambria Math" panose="02040503050406030204" pitchFamily="18" charset="0"/>
              </a:rPr>
              <a:t> (V)</a:t>
            </a:r>
          </a:p>
        </p:txBody>
      </p:sp>
      <p:sp>
        <p:nvSpPr>
          <p:cNvPr id="12" name="TextBox 11">
            <a:extLst>
              <a:ext uri="{FF2B5EF4-FFF2-40B4-BE49-F238E27FC236}">
                <a16:creationId xmlns:a16="http://schemas.microsoft.com/office/drawing/2014/main" id="{2410C326-2D66-698A-920E-317E50AAA61E}"/>
              </a:ext>
            </a:extLst>
          </p:cNvPr>
          <p:cNvSpPr txBox="1"/>
          <p:nvPr/>
        </p:nvSpPr>
        <p:spPr>
          <a:xfrm rot="16200000">
            <a:off x="4389048" y="2799277"/>
            <a:ext cx="3403286" cy="369332"/>
          </a:xfrm>
          <a:prstGeom prst="rect">
            <a:avLst/>
          </a:prstGeom>
          <a:noFill/>
        </p:spPr>
        <p:txBody>
          <a:bodyPr wrap="square" rtlCol="0">
            <a:spAutoFit/>
          </a:bodyPr>
          <a:lstStyle/>
          <a:p>
            <a:r>
              <a:rPr lang="en-US" i="1" dirty="0">
                <a:latin typeface="Cambria Math" panose="02040503050406030204" pitchFamily="18" charset="0"/>
                <a:ea typeface="Cambria Math" panose="02040503050406030204" pitchFamily="18" charset="0"/>
              </a:rPr>
              <a:t>Carrier Voltage A</a:t>
            </a:r>
            <a:r>
              <a:rPr lang="en-GB" i="1" dirty="0" err="1">
                <a:latin typeface="Cambria Math" panose="02040503050406030204" pitchFamily="18" charset="0"/>
                <a:ea typeface="Cambria Math" panose="02040503050406030204" pitchFamily="18" charset="0"/>
              </a:rPr>
              <a:t>ttenuation</a:t>
            </a:r>
            <a:r>
              <a:rPr lang="en-GB" i="1" dirty="0">
                <a:latin typeface="Cambria Math" panose="02040503050406030204" pitchFamily="18" charset="0"/>
                <a:ea typeface="Cambria Math" panose="02040503050406030204" pitchFamily="18" charset="0"/>
              </a:rPr>
              <a:t> (%)</a:t>
            </a:r>
          </a:p>
        </p:txBody>
      </p:sp>
    </p:spTree>
    <p:extLst>
      <p:ext uri="{BB962C8B-B14F-4D97-AF65-F5344CB8AC3E}">
        <p14:creationId xmlns:p14="http://schemas.microsoft.com/office/powerpoint/2010/main" val="187268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9B91-75DC-2CA2-E656-3D58035D6902}"/>
              </a:ext>
            </a:extLst>
          </p:cNvPr>
          <p:cNvSpPr>
            <a:spLocks noGrp="1"/>
          </p:cNvSpPr>
          <p:nvPr>
            <p:ph type="title"/>
          </p:nvPr>
        </p:nvSpPr>
        <p:spPr>
          <a:xfrm>
            <a:off x="838200" y="193748"/>
            <a:ext cx="10515600" cy="974577"/>
          </a:xfrm>
        </p:spPr>
        <p:txBody>
          <a:bodyPr/>
          <a:lstStyle/>
          <a:p>
            <a:r>
              <a:rPr lang="en-US" dirty="0"/>
              <a:t>Does F21 work?  Yes – reasonably well. </a:t>
            </a:r>
            <a:endParaRPr lang="en-GB" dirty="0"/>
          </a:p>
        </p:txBody>
      </p:sp>
      <p:sp>
        <p:nvSpPr>
          <p:cNvPr id="3" name="Content Placeholder 2">
            <a:extLst>
              <a:ext uri="{FF2B5EF4-FFF2-40B4-BE49-F238E27FC236}">
                <a16:creationId xmlns:a16="http://schemas.microsoft.com/office/drawing/2014/main" id="{D5FDD220-EB59-0950-970D-BDE78E869F5E}"/>
              </a:ext>
            </a:extLst>
          </p:cNvPr>
          <p:cNvSpPr>
            <a:spLocks noGrp="1"/>
          </p:cNvSpPr>
          <p:nvPr>
            <p:ph idx="1"/>
          </p:nvPr>
        </p:nvSpPr>
        <p:spPr>
          <a:xfrm>
            <a:off x="520995" y="1339702"/>
            <a:ext cx="11259879" cy="4837261"/>
          </a:xfrm>
        </p:spPr>
        <p:txBody>
          <a:bodyPr>
            <a:normAutofit/>
          </a:bodyPr>
          <a:lstStyle/>
          <a:p>
            <a:pPr marL="0" indent="0">
              <a:buNone/>
            </a:pPr>
            <a:r>
              <a:rPr lang="en-GB" sz="1800" dirty="0"/>
              <a:t>- set up the hydrophone and do a pressure measurement with and without the F21 in place. Does the amplitude significantly change? – Done. </a:t>
            </a:r>
          </a:p>
          <a:p>
            <a:pPr marL="0" indent="0">
              <a:buNone/>
            </a:pPr>
            <a:r>
              <a:rPr lang="en-GB" sz="1800" dirty="0"/>
              <a:t>- Do similar electrical characterization showing how much F21 attenuates electrically. – Done. </a:t>
            </a:r>
          </a:p>
          <a:p>
            <a:pPr marL="0" indent="0">
              <a:buNone/>
            </a:pPr>
            <a:r>
              <a:rPr lang="en-GB" sz="1800" dirty="0"/>
              <a:t>- it would be nice to have a difference frequency spatial map at 10Hz. This should be the same as the previous one I have with 8khz and 500khz. – TODO. I am having issues seeing any focality lately, since the transducer started emitting these large artefact voltages. </a:t>
            </a:r>
          </a:p>
          <a:p>
            <a:pPr marL="0" indent="0">
              <a:buNone/>
            </a:pPr>
            <a:r>
              <a:rPr lang="en-GB" sz="1800" dirty="0"/>
              <a:t>- using ae_calibrate_with_prf.py it DOES look like the PRF*PRF amplitude is decreased with F21. Create a new map with this showing </a:t>
            </a:r>
            <a:r>
              <a:rPr lang="en-GB" sz="1800" dirty="0" err="1"/>
              <a:t>df</a:t>
            </a:r>
            <a:r>
              <a:rPr lang="en-GB" sz="1800" dirty="0"/>
              <a:t>/sf and carrier amplitudes as well, comparable with the previous map I made. Firstly, do a rough map without the F21, to show that I do get </a:t>
            </a:r>
            <a:r>
              <a:rPr lang="en-GB" sz="1800" dirty="0" err="1"/>
              <a:t>prf</a:t>
            </a:r>
            <a:r>
              <a:rPr lang="en-GB" sz="1800" dirty="0"/>
              <a:t>*</a:t>
            </a:r>
            <a:r>
              <a:rPr lang="en-GB" sz="1800" dirty="0" err="1"/>
              <a:t>prf</a:t>
            </a:r>
            <a:r>
              <a:rPr lang="en-GB" sz="1800" dirty="0"/>
              <a:t> focality… then do the nothing ness map. – Done. I need to look into how the position of my electrodes effects the background signal amplitude. As I got a constant 30 microvolts… (non-focal).</a:t>
            </a:r>
          </a:p>
          <a:p>
            <a:pPr marL="0" indent="0">
              <a:buNone/>
            </a:pPr>
            <a:r>
              <a:rPr lang="en-GB" sz="1800" dirty="0"/>
              <a:t>-I also got continuous, dual and PRF signal repeats to compare with hydrophone data for possible first section of mechanism of US paper.  </a:t>
            </a:r>
          </a:p>
          <a:p>
            <a:pPr marL="0" indent="0">
              <a:buNone/>
            </a:pPr>
            <a:r>
              <a:rPr lang="en-GB" sz="1800" dirty="0"/>
              <a:t>Summary: Since F21 works, I am in a good place to revise mouse experiments. This time using F21, then no F21 as a comparison metric. I should also add in an electrical non-linearity test.  </a:t>
            </a:r>
          </a:p>
        </p:txBody>
      </p:sp>
    </p:spTree>
    <p:extLst>
      <p:ext uri="{BB962C8B-B14F-4D97-AF65-F5344CB8AC3E}">
        <p14:creationId xmlns:p14="http://schemas.microsoft.com/office/powerpoint/2010/main" val="3595188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A185E-50D3-E9E1-861D-ECAA08D4089E}"/>
              </a:ext>
            </a:extLst>
          </p:cNvPr>
          <p:cNvSpPr>
            <a:spLocks noGrp="1"/>
          </p:cNvSpPr>
          <p:nvPr>
            <p:ph type="title"/>
          </p:nvPr>
        </p:nvSpPr>
        <p:spPr>
          <a:xfrm>
            <a:off x="838199" y="45778"/>
            <a:ext cx="10515600" cy="709768"/>
          </a:xfrm>
        </p:spPr>
        <p:txBody>
          <a:bodyPr>
            <a:normAutofit/>
          </a:bodyPr>
          <a:lstStyle/>
          <a:p>
            <a:r>
              <a:rPr lang="en-US" sz="2800" dirty="0"/>
              <a:t>Spatial PRF 1020 test with F21. preamp gain =100 </a:t>
            </a:r>
            <a:endParaRPr lang="en-GB" sz="2800" dirty="0"/>
          </a:p>
        </p:txBody>
      </p:sp>
      <p:pic>
        <p:nvPicPr>
          <p:cNvPr id="5" name="Content Placeholder 4" descr="A red and black background&#10;&#10;Description automatically generated with medium confidence">
            <a:extLst>
              <a:ext uri="{FF2B5EF4-FFF2-40B4-BE49-F238E27FC236}">
                <a16:creationId xmlns:a16="http://schemas.microsoft.com/office/drawing/2014/main" id="{A6513F35-074A-D1C2-30CA-CAAA23DA56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7877" y="4051530"/>
            <a:ext cx="3260716" cy="2167967"/>
          </a:xfrm>
        </p:spPr>
      </p:pic>
      <p:pic>
        <p:nvPicPr>
          <p:cNvPr id="7" name="Picture 6" descr="A red background with blurry spots&#10;&#10;Description automatically generated">
            <a:extLst>
              <a:ext uri="{FF2B5EF4-FFF2-40B4-BE49-F238E27FC236}">
                <a16:creationId xmlns:a16="http://schemas.microsoft.com/office/drawing/2014/main" id="{D6ACB37D-FA19-CAC8-E41E-148539D0B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904" y="4051530"/>
            <a:ext cx="3260716" cy="2167967"/>
          </a:xfrm>
          <a:prstGeom prst="rect">
            <a:avLst/>
          </a:prstGeom>
        </p:spPr>
      </p:pic>
      <p:pic>
        <p:nvPicPr>
          <p:cNvPr id="9" name="Picture 8" descr="A red and black background&#10;&#10;Description automatically generated">
            <a:extLst>
              <a:ext uri="{FF2B5EF4-FFF2-40B4-BE49-F238E27FC236}">
                <a16:creationId xmlns:a16="http://schemas.microsoft.com/office/drawing/2014/main" id="{7A08273C-7916-97EA-F806-3C9F1FAAD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5642" y="4051530"/>
            <a:ext cx="3260716" cy="2167967"/>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1675F33-FDAE-BCFA-DD4F-DC546E74AF61}"/>
                  </a:ext>
                </a:extLst>
              </p:cNvPr>
              <p:cNvSpPr txBox="1"/>
              <p:nvPr/>
            </p:nvSpPr>
            <p:spPr>
              <a:xfrm>
                <a:off x="9870610" y="3669160"/>
                <a:ext cx="3129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Σ</m:t>
                      </m:r>
                      <m:r>
                        <a:rPr lang="en-US" b="0" i="1" smtClean="0">
                          <a:latin typeface="Cambria Math" panose="02040503050406030204" pitchFamily="18" charset="0"/>
                          <a:ea typeface="Cambria Math" panose="02040503050406030204" pitchFamily="18" charset="0"/>
                        </a:rPr>
                        <m:t>𝑓</m:t>
                      </m:r>
                    </m:oMath>
                  </m:oMathPara>
                </a14:m>
                <a:endParaRPr lang="en-GB" dirty="0"/>
              </a:p>
            </p:txBody>
          </p:sp>
        </mc:Choice>
        <mc:Fallback>
          <p:sp>
            <p:nvSpPr>
              <p:cNvPr id="10" name="TextBox 9">
                <a:extLst>
                  <a:ext uri="{FF2B5EF4-FFF2-40B4-BE49-F238E27FC236}">
                    <a16:creationId xmlns:a16="http://schemas.microsoft.com/office/drawing/2014/main" id="{51675F33-FDAE-BCFA-DD4F-DC546E74AF61}"/>
                  </a:ext>
                </a:extLst>
              </p:cNvPr>
              <p:cNvSpPr txBox="1">
                <a:spLocks noRot="1" noChangeAspect="1" noMove="1" noResize="1" noEditPoints="1" noAdjustHandles="1" noChangeArrowheads="1" noChangeShapeType="1" noTextEdit="1"/>
              </p:cNvSpPr>
              <p:nvPr/>
            </p:nvSpPr>
            <p:spPr>
              <a:xfrm>
                <a:off x="9870610" y="3669160"/>
                <a:ext cx="312906" cy="276999"/>
              </a:xfrm>
              <a:prstGeom prst="rect">
                <a:avLst/>
              </a:prstGeom>
              <a:blipFill>
                <a:blip r:embed="rId5"/>
                <a:stretch>
                  <a:fillRect l="-15385" t="-2222" r="-25000" b="-35556"/>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9D054AD-8C90-B36A-2291-9A9208796783}"/>
                  </a:ext>
                </a:extLst>
              </p:cNvPr>
              <p:cNvSpPr txBox="1"/>
              <p:nvPr/>
            </p:nvSpPr>
            <p:spPr>
              <a:xfrm>
                <a:off x="1684357" y="3690062"/>
                <a:ext cx="3241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𝑓</m:t>
                      </m:r>
                    </m:oMath>
                  </m:oMathPara>
                </a14:m>
                <a:endParaRPr lang="en-GB" dirty="0"/>
              </a:p>
            </p:txBody>
          </p:sp>
        </mc:Choice>
        <mc:Fallback>
          <p:sp>
            <p:nvSpPr>
              <p:cNvPr id="11" name="TextBox 10">
                <a:extLst>
                  <a:ext uri="{FF2B5EF4-FFF2-40B4-BE49-F238E27FC236}">
                    <a16:creationId xmlns:a16="http://schemas.microsoft.com/office/drawing/2014/main" id="{39D054AD-8C90-B36A-2291-9A9208796783}"/>
                  </a:ext>
                </a:extLst>
              </p:cNvPr>
              <p:cNvSpPr txBox="1">
                <a:spLocks noRot="1" noChangeAspect="1" noMove="1" noResize="1" noEditPoints="1" noAdjustHandles="1" noChangeArrowheads="1" noChangeShapeType="1" noTextEdit="1"/>
              </p:cNvSpPr>
              <p:nvPr/>
            </p:nvSpPr>
            <p:spPr>
              <a:xfrm>
                <a:off x="1684357" y="3690062"/>
                <a:ext cx="324127" cy="276999"/>
              </a:xfrm>
              <a:prstGeom prst="rect">
                <a:avLst/>
              </a:prstGeom>
              <a:blipFill>
                <a:blip r:embed="rId6"/>
                <a:stretch>
                  <a:fillRect l="-15094" t="-2174" r="-26415" b="-3260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D497FBD6-89A0-DE56-5B1B-991E518636D8}"/>
                  </a:ext>
                </a:extLst>
              </p:cNvPr>
              <p:cNvSpPr txBox="1"/>
              <p:nvPr/>
            </p:nvSpPr>
            <p:spPr>
              <a:xfrm>
                <a:off x="5692716" y="3714306"/>
                <a:ext cx="80656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𝑎𝑟𝑟𝑖𝑒𝑟</m:t>
                      </m:r>
                    </m:oMath>
                  </m:oMathPara>
                </a14:m>
                <a:endParaRPr lang="en-GB" dirty="0"/>
              </a:p>
            </p:txBody>
          </p:sp>
        </mc:Choice>
        <mc:Fallback>
          <p:sp>
            <p:nvSpPr>
              <p:cNvPr id="12" name="TextBox 11">
                <a:extLst>
                  <a:ext uri="{FF2B5EF4-FFF2-40B4-BE49-F238E27FC236}">
                    <a16:creationId xmlns:a16="http://schemas.microsoft.com/office/drawing/2014/main" id="{D497FBD6-89A0-DE56-5B1B-991E518636D8}"/>
                  </a:ext>
                </a:extLst>
              </p:cNvPr>
              <p:cNvSpPr txBox="1">
                <a:spLocks noRot="1" noChangeAspect="1" noMove="1" noResize="1" noEditPoints="1" noAdjustHandles="1" noChangeArrowheads="1" noChangeShapeType="1" noTextEdit="1"/>
              </p:cNvSpPr>
              <p:nvPr/>
            </p:nvSpPr>
            <p:spPr>
              <a:xfrm>
                <a:off x="5692716" y="3714306"/>
                <a:ext cx="806567" cy="276999"/>
              </a:xfrm>
              <a:prstGeom prst="rect">
                <a:avLst/>
              </a:prstGeom>
              <a:blipFill>
                <a:blip r:embed="rId7"/>
                <a:stretch>
                  <a:fillRect l="-3788" r="-7576" b="-6522"/>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FDA40BEF-D528-809F-2518-87580568F328}"/>
              </a:ext>
            </a:extLst>
          </p:cNvPr>
          <p:cNvSpPr txBox="1"/>
          <p:nvPr/>
        </p:nvSpPr>
        <p:spPr>
          <a:xfrm>
            <a:off x="3172895" y="6380362"/>
            <a:ext cx="6652776" cy="369332"/>
          </a:xfrm>
          <a:prstGeom prst="rect">
            <a:avLst/>
          </a:prstGeom>
          <a:noFill/>
        </p:spPr>
        <p:txBody>
          <a:bodyPr wrap="square" rtlCol="0">
            <a:spAutoFit/>
          </a:bodyPr>
          <a:lstStyle/>
          <a:p>
            <a:r>
              <a:rPr lang="en-US" dirty="0"/>
              <a:t>TODO: look at the raw data signal before and after placement of F21. </a:t>
            </a:r>
            <a:endParaRPr lang="en-GB" dirty="0"/>
          </a:p>
        </p:txBody>
      </p:sp>
      <p:sp>
        <p:nvSpPr>
          <p:cNvPr id="14" name="TextBox 13">
            <a:extLst>
              <a:ext uri="{FF2B5EF4-FFF2-40B4-BE49-F238E27FC236}">
                <a16:creationId xmlns:a16="http://schemas.microsoft.com/office/drawing/2014/main" id="{5E07FFE0-5B09-EFA9-CBB1-18EAA08E37CB}"/>
              </a:ext>
            </a:extLst>
          </p:cNvPr>
          <p:cNvSpPr txBox="1"/>
          <p:nvPr/>
        </p:nvSpPr>
        <p:spPr>
          <a:xfrm>
            <a:off x="3627620" y="5984751"/>
            <a:ext cx="466499" cy="369332"/>
          </a:xfrm>
          <a:prstGeom prst="rect">
            <a:avLst/>
          </a:prstGeom>
          <a:noFill/>
        </p:spPr>
        <p:txBody>
          <a:bodyPr wrap="square" rtlCol="0">
            <a:spAutoFit/>
          </a:bodyPr>
          <a:lstStyle/>
          <a:p>
            <a:r>
              <a:rPr lang="en-US" dirty="0"/>
              <a:t>0  </a:t>
            </a:r>
            <a:endParaRPr lang="en-GB" dirty="0"/>
          </a:p>
        </p:txBody>
      </p:sp>
      <p:sp>
        <p:nvSpPr>
          <p:cNvPr id="15" name="TextBox 14">
            <a:extLst>
              <a:ext uri="{FF2B5EF4-FFF2-40B4-BE49-F238E27FC236}">
                <a16:creationId xmlns:a16="http://schemas.microsoft.com/office/drawing/2014/main" id="{6B7EB08A-91BE-788A-ECB4-B46CEBC50050}"/>
              </a:ext>
            </a:extLst>
          </p:cNvPr>
          <p:cNvSpPr txBox="1"/>
          <p:nvPr/>
        </p:nvSpPr>
        <p:spPr>
          <a:xfrm>
            <a:off x="3691964" y="3905012"/>
            <a:ext cx="466499" cy="369332"/>
          </a:xfrm>
          <a:prstGeom prst="rect">
            <a:avLst/>
          </a:prstGeom>
          <a:noFill/>
        </p:spPr>
        <p:txBody>
          <a:bodyPr wrap="square" rtlCol="0">
            <a:spAutoFit/>
          </a:bodyPr>
          <a:lstStyle/>
          <a:p>
            <a:r>
              <a:rPr lang="en-US" dirty="0"/>
              <a:t>32  </a:t>
            </a:r>
            <a:endParaRPr lang="en-GB" dirty="0"/>
          </a:p>
        </p:txBody>
      </p:sp>
      <p:sp>
        <p:nvSpPr>
          <p:cNvPr id="16" name="TextBox 15">
            <a:extLst>
              <a:ext uri="{FF2B5EF4-FFF2-40B4-BE49-F238E27FC236}">
                <a16:creationId xmlns:a16="http://schemas.microsoft.com/office/drawing/2014/main" id="{DA10D8BA-D41F-434A-7142-77823A49706E}"/>
              </a:ext>
            </a:extLst>
          </p:cNvPr>
          <p:cNvSpPr txBox="1"/>
          <p:nvPr/>
        </p:nvSpPr>
        <p:spPr>
          <a:xfrm>
            <a:off x="379101" y="697073"/>
            <a:ext cx="11433795" cy="2862322"/>
          </a:xfrm>
          <a:prstGeom prst="rect">
            <a:avLst/>
          </a:prstGeom>
          <a:noFill/>
        </p:spPr>
        <p:txBody>
          <a:bodyPr wrap="square" rtlCol="0">
            <a:spAutoFit/>
          </a:bodyPr>
          <a:lstStyle/>
          <a:p>
            <a:r>
              <a:rPr lang="en-US" dirty="0"/>
              <a:t>There has been a weird change in how the US transducer functions whereby it emits a much larger EM noise for the same amplitude input signal from the RF amplifier. Should I send it back to Precision acoustics for checking? I want it to be up to spec.  Note: There is a frayed cord area near the ultrasound base, which I have tried to fix with rubber tape… it is a likely weak point. TODO: Discuss with Nir.</a:t>
            </a:r>
          </a:p>
          <a:p>
            <a:endParaRPr lang="en-US" dirty="0"/>
          </a:p>
          <a:p>
            <a:r>
              <a:rPr lang="en-US" dirty="0"/>
              <a:t>I would have expected the result to be no focality here, which I get… which is good… BUT I see the baseline has changed to about 32 microvolts for </a:t>
            </a:r>
            <a:r>
              <a:rPr lang="en-US" dirty="0" err="1"/>
              <a:t>dF</a:t>
            </a:r>
            <a:r>
              <a:rPr lang="en-US" dirty="0"/>
              <a:t>. Where before I got noise floor around-2microvolt background. What is going on? Is this related to the EM noise increase from the </a:t>
            </a:r>
            <a:r>
              <a:rPr lang="en-US" dirty="0" err="1"/>
              <a:t>transsducer</a:t>
            </a:r>
            <a:r>
              <a:rPr lang="en-US" dirty="0"/>
              <a:t>? (I have confirmed with hydrophone I still get pressure out, and the RF amplifier is behaving properly. I think maybe the live US wire is touching GND somewhere where it didn’t before or something like that.)</a:t>
            </a:r>
          </a:p>
        </p:txBody>
      </p:sp>
    </p:spTree>
    <p:extLst>
      <p:ext uri="{BB962C8B-B14F-4D97-AF65-F5344CB8AC3E}">
        <p14:creationId xmlns:p14="http://schemas.microsoft.com/office/powerpoint/2010/main" val="920197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number of numbers&#10;&#10;Description automatically generated with medium confidence">
            <a:extLst>
              <a:ext uri="{FF2B5EF4-FFF2-40B4-BE49-F238E27FC236}">
                <a16:creationId xmlns:a16="http://schemas.microsoft.com/office/drawing/2014/main" id="{AEEDB2DD-DFCC-17DC-21DB-DD1D85728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885" y="1028812"/>
            <a:ext cx="3649379" cy="5511307"/>
          </a:xfrm>
          <a:prstGeom prst="rect">
            <a:avLst/>
          </a:prstGeom>
        </p:spPr>
      </p:pic>
      <p:pic>
        <p:nvPicPr>
          <p:cNvPr id="31" name="Picture 30" descr="A graph of a graph of a number of numbers&#10;&#10;Description automatically generated with medium confidence">
            <a:extLst>
              <a:ext uri="{FF2B5EF4-FFF2-40B4-BE49-F238E27FC236}">
                <a16:creationId xmlns:a16="http://schemas.microsoft.com/office/drawing/2014/main" id="{8C9F37AB-E183-7B27-8010-E770B37A36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9257" y="1300979"/>
            <a:ext cx="3450665" cy="5211208"/>
          </a:xfrm>
          <a:prstGeom prst="rect">
            <a:avLst/>
          </a:prstGeom>
        </p:spPr>
      </p:pic>
      <p:sp>
        <p:nvSpPr>
          <p:cNvPr id="2" name="Title 1">
            <a:extLst>
              <a:ext uri="{FF2B5EF4-FFF2-40B4-BE49-F238E27FC236}">
                <a16:creationId xmlns:a16="http://schemas.microsoft.com/office/drawing/2014/main" id="{6C96E3C1-C4A4-B9D1-D17A-287327DCD742}"/>
              </a:ext>
            </a:extLst>
          </p:cNvPr>
          <p:cNvSpPr>
            <a:spLocks noGrp="1"/>
          </p:cNvSpPr>
          <p:nvPr>
            <p:ph type="title"/>
          </p:nvPr>
        </p:nvSpPr>
        <p:spPr>
          <a:xfrm>
            <a:off x="1328421" y="53800"/>
            <a:ext cx="9151932" cy="573512"/>
          </a:xfrm>
        </p:spPr>
        <p:txBody>
          <a:bodyPr>
            <a:noAutofit/>
          </a:bodyPr>
          <a:lstStyle/>
          <a:p>
            <a:pPr algn="ctr"/>
            <a:r>
              <a:rPr lang="en-US" sz="2400" dirty="0"/>
              <a:t>Phantom electrical equivalent two-tone test w F21 (e115 t3) – </a:t>
            </a:r>
            <a:br>
              <a:rPr lang="en-US" sz="2400" dirty="0"/>
            </a:br>
            <a:r>
              <a:rPr lang="en-US" sz="2400" dirty="0"/>
              <a:t>preamp gain = 1 (no filters)</a:t>
            </a:r>
            <a:endParaRPr lang="en-GB" sz="24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CC12D2C-A0E9-C8E1-C27D-32FF6B080103}"/>
                  </a:ext>
                </a:extLst>
              </p:cNvPr>
              <p:cNvSpPr txBox="1"/>
              <p:nvPr/>
            </p:nvSpPr>
            <p:spPr>
              <a:xfrm rot="16200000">
                <a:off x="4448" y="1699077"/>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6" name="TextBox 5">
                <a:extLst>
                  <a:ext uri="{FF2B5EF4-FFF2-40B4-BE49-F238E27FC236}">
                    <a16:creationId xmlns:a16="http://schemas.microsoft.com/office/drawing/2014/main" id="{5CC12D2C-A0E9-C8E1-C27D-32FF6B080103}"/>
                  </a:ext>
                </a:extLst>
              </p:cNvPr>
              <p:cNvSpPr txBox="1">
                <a:spLocks noRot="1" noChangeAspect="1" noMove="1" noResize="1" noEditPoints="1" noAdjustHandles="1" noChangeArrowheads="1" noChangeShapeType="1" noTextEdit="1"/>
              </p:cNvSpPr>
              <p:nvPr/>
            </p:nvSpPr>
            <p:spPr>
              <a:xfrm rot="16200000">
                <a:off x="4448" y="1699077"/>
                <a:ext cx="1281826" cy="369332"/>
              </a:xfrm>
              <a:prstGeom prst="rect">
                <a:avLst/>
              </a:prstGeom>
              <a:blipFill>
                <a:blip r:embed="rId4"/>
                <a:stretch>
                  <a:fillRect l="-11667" r="-25000" b="-4286"/>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3C437AA4-42D2-4C5C-3F97-0B99F30FAF8E}"/>
              </a:ext>
            </a:extLst>
          </p:cNvPr>
          <p:cNvSpPr txBox="1"/>
          <p:nvPr/>
        </p:nvSpPr>
        <p:spPr>
          <a:xfrm>
            <a:off x="1983328" y="2772227"/>
            <a:ext cx="1914508"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Frequency (Hz)</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82D3029-BC04-4571-BDF0-3411B7A6E1B7}"/>
                  </a:ext>
                </a:extLst>
              </p:cNvPr>
              <p:cNvSpPr txBox="1"/>
              <p:nvPr/>
            </p:nvSpPr>
            <p:spPr>
              <a:xfrm rot="16200000">
                <a:off x="158548" y="3573424"/>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10" name="TextBox 9">
                <a:extLst>
                  <a:ext uri="{FF2B5EF4-FFF2-40B4-BE49-F238E27FC236}">
                    <a16:creationId xmlns:a16="http://schemas.microsoft.com/office/drawing/2014/main" id="{D82D3029-BC04-4571-BDF0-3411B7A6E1B7}"/>
                  </a:ext>
                </a:extLst>
              </p:cNvPr>
              <p:cNvSpPr txBox="1">
                <a:spLocks noRot="1" noChangeAspect="1" noMove="1" noResize="1" noEditPoints="1" noAdjustHandles="1" noChangeArrowheads="1" noChangeShapeType="1" noTextEdit="1"/>
              </p:cNvSpPr>
              <p:nvPr/>
            </p:nvSpPr>
            <p:spPr>
              <a:xfrm rot="16200000">
                <a:off x="158548" y="3573424"/>
                <a:ext cx="1281826" cy="369332"/>
              </a:xfrm>
              <a:prstGeom prst="rect">
                <a:avLst/>
              </a:prstGeom>
              <a:blipFill>
                <a:blip r:embed="rId5"/>
                <a:stretch>
                  <a:fillRect l="-11667" r="-25000" b="-3791"/>
                </a:stretch>
              </a:blipFill>
            </p:spPr>
            <p:txBody>
              <a:bodyPr/>
              <a:lstStyle/>
              <a:p>
                <a:r>
                  <a:rPr lang="en-GB">
                    <a:noFill/>
                  </a:rPr>
                  <a:t> </a:t>
                </a:r>
              </a:p>
            </p:txBody>
          </p:sp>
        </mc:Fallback>
      </mc:AlternateContent>
      <p:sp>
        <p:nvSpPr>
          <p:cNvPr id="11" name="Title 1">
            <a:extLst>
              <a:ext uri="{FF2B5EF4-FFF2-40B4-BE49-F238E27FC236}">
                <a16:creationId xmlns:a16="http://schemas.microsoft.com/office/drawing/2014/main" id="{3F10B146-CE2F-C462-7EA8-B2C0C40F4A7C}"/>
              </a:ext>
            </a:extLst>
          </p:cNvPr>
          <p:cNvSpPr txBox="1">
            <a:spLocks/>
          </p:cNvSpPr>
          <p:nvPr/>
        </p:nvSpPr>
        <p:spPr>
          <a:xfrm>
            <a:off x="1478733" y="617430"/>
            <a:ext cx="2942955" cy="46767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err="1"/>
              <a:t>df</a:t>
            </a:r>
            <a:r>
              <a:rPr lang="en-US" sz="1600" dirty="0"/>
              <a:t> = 10Hz, US applied(1MPa), At measurement electrodes.  File 12</a:t>
            </a:r>
            <a:endParaRPr lang="en-GB" sz="1600" i="1"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2BD3E50-ECC3-CE55-AB82-BBCD4355A7BD}"/>
                  </a:ext>
                </a:extLst>
              </p:cNvPr>
              <p:cNvSpPr txBox="1"/>
              <p:nvPr/>
            </p:nvSpPr>
            <p:spPr>
              <a:xfrm rot="16200000">
                <a:off x="-29008" y="5300294"/>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16" name="TextBox 15">
                <a:extLst>
                  <a:ext uri="{FF2B5EF4-FFF2-40B4-BE49-F238E27FC236}">
                    <a16:creationId xmlns:a16="http://schemas.microsoft.com/office/drawing/2014/main" id="{02BD3E50-ECC3-CE55-AB82-BBCD4355A7BD}"/>
                  </a:ext>
                </a:extLst>
              </p:cNvPr>
              <p:cNvSpPr txBox="1">
                <a:spLocks noRot="1" noChangeAspect="1" noMove="1" noResize="1" noEditPoints="1" noAdjustHandles="1" noChangeArrowheads="1" noChangeShapeType="1" noTextEdit="1"/>
              </p:cNvSpPr>
              <p:nvPr/>
            </p:nvSpPr>
            <p:spPr>
              <a:xfrm rot="16200000">
                <a:off x="-29008" y="5300294"/>
                <a:ext cx="1281826" cy="369332"/>
              </a:xfrm>
              <a:prstGeom prst="rect">
                <a:avLst/>
              </a:prstGeom>
              <a:blipFill>
                <a:blip r:embed="rId6"/>
                <a:stretch>
                  <a:fillRect l="-9836" r="-22951" b="-381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5F5F8E8-0C2D-D94A-5AE3-27B402FBA56D}"/>
                  </a:ext>
                </a:extLst>
              </p:cNvPr>
              <p:cNvSpPr txBox="1"/>
              <p:nvPr/>
            </p:nvSpPr>
            <p:spPr>
              <a:xfrm rot="16200000">
                <a:off x="6393678" y="5353647"/>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0" name="TextBox 19">
                <a:extLst>
                  <a:ext uri="{FF2B5EF4-FFF2-40B4-BE49-F238E27FC236}">
                    <a16:creationId xmlns:a16="http://schemas.microsoft.com/office/drawing/2014/main" id="{15F5F8E8-0C2D-D94A-5AE3-27B402FBA56D}"/>
                  </a:ext>
                </a:extLst>
              </p:cNvPr>
              <p:cNvSpPr txBox="1">
                <a:spLocks noRot="1" noChangeAspect="1" noMove="1" noResize="1" noEditPoints="1" noAdjustHandles="1" noChangeArrowheads="1" noChangeShapeType="1" noTextEdit="1"/>
              </p:cNvSpPr>
              <p:nvPr/>
            </p:nvSpPr>
            <p:spPr>
              <a:xfrm rot="16200000">
                <a:off x="6393678" y="5353647"/>
                <a:ext cx="1281826" cy="369332"/>
              </a:xfrm>
              <a:prstGeom prst="rect">
                <a:avLst/>
              </a:prstGeom>
              <a:blipFill>
                <a:blip r:embed="rId7"/>
                <a:stretch>
                  <a:fillRect l="-11667" r="-25000" b="-379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0D879CF-8B2F-F05F-DE94-B6A41EF4680F}"/>
                  </a:ext>
                </a:extLst>
              </p:cNvPr>
              <p:cNvSpPr txBox="1"/>
              <p:nvPr/>
            </p:nvSpPr>
            <p:spPr>
              <a:xfrm rot="16200000">
                <a:off x="6385364" y="3548048"/>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3" name="TextBox 22">
                <a:extLst>
                  <a:ext uri="{FF2B5EF4-FFF2-40B4-BE49-F238E27FC236}">
                    <a16:creationId xmlns:a16="http://schemas.microsoft.com/office/drawing/2014/main" id="{10D879CF-8B2F-F05F-DE94-B6A41EF4680F}"/>
                  </a:ext>
                </a:extLst>
              </p:cNvPr>
              <p:cNvSpPr txBox="1">
                <a:spLocks noRot="1" noChangeAspect="1" noMove="1" noResize="1" noEditPoints="1" noAdjustHandles="1" noChangeArrowheads="1" noChangeShapeType="1" noTextEdit="1"/>
              </p:cNvSpPr>
              <p:nvPr/>
            </p:nvSpPr>
            <p:spPr>
              <a:xfrm rot="16200000">
                <a:off x="6385364" y="3548048"/>
                <a:ext cx="1281826" cy="369332"/>
              </a:xfrm>
              <a:prstGeom prst="rect">
                <a:avLst/>
              </a:prstGeom>
              <a:blipFill>
                <a:blip r:embed="rId8"/>
                <a:stretch>
                  <a:fillRect l="-9836" r="-22951" b="-42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63EB197-1829-DE04-CCED-04113D40D88B}"/>
                  </a:ext>
                </a:extLst>
              </p:cNvPr>
              <p:cNvSpPr txBox="1"/>
              <p:nvPr/>
            </p:nvSpPr>
            <p:spPr>
              <a:xfrm rot="16200000">
                <a:off x="6393678" y="1878808"/>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4" name="TextBox 23">
                <a:extLst>
                  <a:ext uri="{FF2B5EF4-FFF2-40B4-BE49-F238E27FC236}">
                    <a16:creationId xmlns:a16="http://schemas.microsoft.com/office/drawing/2014/main" id="{263EB197-1829-DE04-CCED-04113D40D88B}"/>
                  </a:ext>
                </a:extLst>
              </p:cNvPr>
              <p:cNvSpPr txBox="1">
                <a:spLocks noRot="1" noChangeAspect="1" noMove="1" noResize="1" noEditPoints="1" noAdjustHandles="1" noChangeArrowheads="1" noChangeShapeType="1" noTextEdit="1"/>
              </p:cNvSpPr>
              <p:nvPr/>
            </p:nvSpPr>
            <p:spPr>
              <a:xfrm rot="16200000">
                <a:off x="6393678" y="1878808"/>
                <a:ext cx="1281826" cy="369332"/>
              </a:xfrm>
              <a:prstGeom prst="rect">
                <a:avLst/>
              </a:prstGeom>
              <a:blipFill>
                <a:blip r:embed="rId9"/>
                <a:stretch>
                  <a:fillRect l="-11667" r="-25000" b="-3791"/>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C31DB34E-1FF8-59F5-0F56-60F3E997AB39}"/>
              </a:ext>
            </a:extLst>
          </p:cNvPr>
          <p:cNvSpPr txBox="1"/>
          <p:nvPr/>
        </p:nvSpPr>
        <p:spPr>
          <a:xfrm>
            <a:off x="8313209" y="2888497"/>
            <a:ext cx="1914508"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Frequency (Hz)</a:t>
            </a:r>
          </a:p>
        </p:txBody>
      </p:sp>
      <p:sp>
        <p:nvSpPr>
          <p:cNvPr id="25" name="TextBox 24">
            <a:extLst>
              <a:ext uri="{FF2B5EF4-FFF2-40B4-BE49-F238E27FC236}">
                <a16:creationId xmlns:a16="http://schemas.microsoft.com/office/drawing/2014/main" id="{05C19422-2395-CE5A-C543-22CACD81391E}"/>
              </a:ext>
            </a:extLst>
          </p:cNvPr>
          <p:cNvSpPr txBox="1"/>
          <p:nvPr/>
        </p:nvSpPr>
        <p:spPr>
          <a:xfrm>
            <a:off x="8517124" y="6486384"/>
            <a:ext cx="1270819"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26" name="TextBox 25">
            <a:extLst>
              <a:ext uri="{FF2B5EF4-FFF2-40B4-BE49-F238E27FC236}">
                <a16:creationId xmlns:a16="http://schemas.microsoft.com/office/drawing/2014/main" id="{34C623AD-2396-E6B9-8539-44AB4FBDC9FB}"/>
              </a:ext>
            </a:extLst>
          </p:cNvPr>
          <p:cNvSpPr txBox="1"/>
          <p:nvPr/>
        </p:nvSpPr>
        <p:spPr>
          <a:xfrm>
            <a:off x="2083722" y="6428280"/>
            <a:ext cx="1270819"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29" name="Title 1">
            <a:extLst>
              <a:ext uri="{FF2B5EF4-FFF2-40B4-BE49-F238E27FC236}">
                <a16:creationId xmlns:a16="http://schemas.microsoft.com/office/drawing/2014/main" id="{7F1DB864-8C07-7DAC-9EC1-79583CA4231A}"/>
              </a:ext>
            </a:extLst>
          </p:cNvPr>
          <p:cNvSpPr txBox="1">
            <a:spLocks/>
          </p:cNvSpPr>
          <p:nvPr/>
        </p:nvSpPr>
        <p:spPr>
          <a:xfrm>
            <a:off x="7476123" y="640607"/>
            <a:ext cx="4274097" cy="6398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t>Electrical two-tone test with signals at equivalent (and slightly higher) amplitudes at measurement electrodes. File 7</a:t>
            </a:r>
            <a:endParaRPr lang="en-GB" sz="1600" i="1" dirty="0"/>
          </a:p>
        </p:txBody>
      </p:sp>
      <p:sp>
        <p:nvSpPr>
          <p:cNvPr id="34" name="Title 1">
            <a:extLst>
              <a:ext uri="{FF2B5EF4-FFF2-40B4-BE49-F238E27FC236}">
                <a16:creationId xmlns:a16="http://schemas.microsoft.com/office/drawing/2014/main" id="{FFCB9227-60EF-3CFE-F431-677E7FB0555A}"/>
              </a:ext>
            </a:extLst>
          </p:cNvPr>
          <p:cNvSpPr txBox="1">
            <a:spLocks/>
          </p:cNvSpPr>
          <p:nvPr/>
        </p:nvSpPr>
        <p:spPr>
          <a:xfrm>
            <a:off x="2671677" y="4828678"/>
            <a:ext cx="3218029" cy="4676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0.5-300Hz filter LFP filter</a:t>
            </a:r>
            <a:endParaRPr lang="en-GB" sz="2000" i="1" dirty="0"/>
          </a:p>
        </p:txBody>
      </p:sp>
      <p:sp>
        <p:nvSpPr>
          <p:cNvPr id="35" name="Title 1">
            <a:extLst>
              <a:ext uri="{FF2B5EF4-FFF2-40B4-BE49-F238E27FC236}">
                <a16:creationId xmlns:a16="http://schemas.microsoft.com/office/drawing/2014/main" id="{6E5E34A4-FFEC-6C81-D681-F64124D0475E}"/>
              </a:ext>
            </a:extLst>
          </p:cNvPr>
          <p:cNvSpPr txBox="1">
            <a:spLocks/>
          </p:cNvSpPr>
          <p:nvPr/>
        </p:nvSpPr>
        <p:spPr>
          <a:xfrm>
            <a:off x="4240240" y="5921058"/>
            <a:ext cx="2818814" cy="4676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10Hz </a:t>
            </a:r>
            <a:r>
              <a:rPr lang="en-US" sz="2000" i="1" dirty="0" err="1"/>
              <a:t>df</a:t>
            </a:r>
            <a:r>
              <a:rPr lang="en-US" sz="2000" i="1" dirty="0"/>
              <a:t> clearly visible</a:t>
            </a:r>
            <a:endParaRPr lang="en-GB" sz="2000" i="1" dirty="0"/>
          </a:p>
        </p:txBody>
      </p:sp>
      <p:cxnSp>
        <p:nvCxnSpPr>
          <p:cNvPr id="37" name="Straight Arrow Connector 36">
            <a:extLst>
              <a:ext uri="{FF2B5EF4-FFF2-40B4-BE49-F238E27FC236}">
                <a16:creationId xmlns:a16="http://schemas.microsoft.com/office/drawing/2014/main" id="{C4521150-93BD-5CDD-61E7-2E6B0151CE82}"/>
              </a:ext>
            </a:extLst>
          </p:cNvPr>
          <p:cNvCxnSpPr>
            <a:cxnSpLocks/>
          </p:cNvCxnSpPr>
          <p:nvPr/>
        </p:nvCxnSpPr>
        <p:spPr>
          <a:xfrm flipH="1" flipV="1">
            <a:off x="3480731" y="5893417"/>
            <a:ext cx="823354" cy="1526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6FF0AA88-4700-9D20-9EB4-764C306493E9}"/>
              </a:ext>
            </a:extLst>
          </p:cNvPr>
          <p:cNvSpPr txBox="1">
            <a:spLocks/>
          </p:cNvSpPr>
          <p:nvPr/>
        </p:nvSpPr>
        <p:spPr>
          <a:xfrm>
            <a:off x="8973971" y="4897399"/>
            <a:ext cx="3218029" cy="4676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0.5-300Hz filter LFP filter</a:t>
            </a:r>
            <a:endParaRPr lang="en-GB" sz="2000" i="1" dirty="0"/>
          </a:p>
        </p:txBody>
      </p:sp>
      <p:sp>
        <p:nvSpPr>
          <p:cNvPr id="43" name="Title 1">
            <a:extLst>
              <a:ext uri="{FF2B5EF4-FFF2-40B4-BE49-F238E27FC236}">
                <a16:creationId xmlns:a16="http://schemas.microsoft.com/office/drawing/2014/main" id="{AE71A82D-888E-E7AF-12D8-FA0ABF81AD57}"/>
              </a:ext>
            </a:extLst>
          </p:cNvPr>
          <p:cNvSpPr txBox="1">
            <a:spLocks/>
          </p:cNvSpPr>
          <p:nvPr/>
        </p:nvSpPr>
        <p:spPr>
          <a:xfrm>
            <a:off x="10365987" y="5813113"/>
            <a:ext cx="1991969" cy="4676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No 10Hz </a:t>
            </a:r>
            <a:r>
              <a:rPr lang="en-US" sz="2000" i="1" dirty="0" err="1"/>
              <a:t>df</a:t>
            </a:r>
            <a:endParaRPr lang="en-GB" sz="2000" i="1" dirty="0"/>
          </a:p>
        </p:txBody>
      </p:sp>
      <p:cxnSp>
        <p:nvCxnSpPr>
          <p:cNvPr id="44" name="Straight Arrow Connector 43">
            <a:extLst>
              <a:ext uri="{FF2B5EF4-FFF2-40B4-BE49-F238E27FC236}">
                <a16:creationId xmlns:a16="http://schemas.microsoft.com/office/drawing/2014/main" id="{1CE3257C-498D-D996-2992-5687387F177A}"/>
              </a:ext>
            </a:extLst>
          </p:cNvPr>
          <p:cNvCxnSpPr>
            <a:cxnSpLocks/>
          </p:cNvCxnSpPr>
          <p:nvPr/>
        </p:nvCxnSpPr>
        <p:spPr>
          <a:xfrm flipH="1" flipV="1">
            <a:off x="9765096" y="5969731"/>
            <a:ext cx="577499" cy="131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itle 1">
            <a:extLst>
              <a:ext uri="{FF2B5EF4-FFF2-40B4-BE49-F238E27FC236}">
                <a16:creationId xmlns:a16="http://schemas.microsoft.com/office/drawing/2014/main" id="{BD80B589-0408-0309-EEBA-48584EFAF64B}"/>
              </a:ext>
            </a:extLst>
          </p:cNvPr>
          <p:cNvSpPr txBox="1">
            <a:spLocks/>
          </p:cNvSpPr>
          <p:nvPr/>
        </p:nvSpPr>
        <p:spPr>
          <a:xfrm>
            <a:off x="4031110" y="1089600"/>
            <a:ext cx="1130781" cy="4676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V signal</a:t>
            </a:r>
            <a:endParaRPr lang="en-GB" sz="2000" i="1" dirty="0"/>
          </a:p>
        </p:txBody>
      </p:sp>
      <p:sp>
        <p:nvSpPr>
          <p:cNvPr id="48" name="Title 1">
            <a:extLst>
              <a:ext uri="{FF2B5EF4-FFF2-40B4-BE49-F238E27FC236}">
                <a16:creationId xmlns:a16="http://schemas.microsoft.com/office/drawing/2014/main" id="{AFA26B15-9555-7A92-0711-420E7C3B7A76}"/>
              </a:ext>
            </a:extLst>
          </p:cNvPr>
          <p:cNvSpPr txBox="1">
            <a:spLocks/>
          </p:cNvSpPr>
          <p:nvPr/>
        </p:nvSpPr>
        <p:spPr>
          <a:xfrm>
            <a:off x="1716509" y="1546645"/>
            <a:ext cx="610726" cy="4676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US </a:t>
            </a:r>
            <a:endParaRPr lang="en-GB" sz="2000" i="1" dirty="0"/>
          </a:p>
        </p:txBody>
      </p:sp>
      <p:cxnSp>
        <p:nvCxnSpPr>
          <p:cNvPr id="49" name="Straight Arrow Connector 48">
            <a:extLst>
              <a:ext uri="{FF2B5EF4-FFF2-40B4-BE49-F238E27FC236}">
                <a16:creationId xmlns:a16="http://schemas.microsoft.com/office/drawing/2014/main" id="{DFB0E3D8-24E6-AAB4-036A-945AD4509255}"/>
              </a:ext>
            </a:extLst>
          </p:cNvPr>
          <p:cNvCxnSpPr>
            <a:cxnSpLocks/>
          </p:cNvCxnSpPr>
          <p:nvPr/>
        </p:nvCxnSpPr>
        <p:spPr>
          <a:xfrm flipH="1">
            <a:off x="3188091" y="1340794"/>
            <a:ext cx="819627" cy="158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6E0935C-ED16-AA9F-7094-95C72B0A5AFC}"/>
              </a:ext>
            </a:extLst>
          </p:cNvPr>
          <p:cNvCxnSpPr>
            <a:cxnSpLocks/>
          </p:cNvCxnSpPr>
          <p:nvPr/>
        </p:nvCxnSpPr>
        <p:spPr>
          <a:xfrm>
            <a:off x="1999197" y="1952669"/>
            <a:ext cx="669830" cy="199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itle 1">
            <a:extLst>
              <a:ext uri="{FF2B5EF4-FFF2-40B4-BE49-F238E27FC236}">
                <a16:creationId xmlns:a16="http://schemas.microsoft.com/office/drawing/2014/main" id="{574AE344-3756-4683-DE6F-6ED5FE0CD710}"/>
              </a:ext>
            </a:extLst>
          </p:cNvPr>
          <p:cNvSpPr txBox="1">
            <a:spLocks/>
          </p:cNvSpPr>
          <p:nvPr/>
        </p:nvSpPr>
        <p:spPr>
          <a:xfrm>
            <a:off x="9499884" y="1207250"/>
            <a:ext cx="1130781" cy="4676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V signal</a:t>
            </a:r>
            <a:endParaRPr lang="en-GB" sz="2000" i="1" dirty="0"/>
          </a:p>
        </p:txBody>
      </p:sp>
      <p:sp>
        <p:nvSpPr>
          <p:cNvPr id="54" name="Title 1">
            <a:extLst>
              <a:ext uri="{FF2B5EF4-FFF2-40B4-BE49-F238E27FC236}">
                <a16:creationId xmlns:a16="http://schemas.microsoft.com/office/drawing/2014/main" id="{F70AE185-3159-603E-C485-9F0BC993ABAF}"/>
              </a:ext>
            </a:extLst>
          </p:cNvPr>
          <p:cNvSpPr txBox="1">
            <a:spLocks/>
          </p:cNvSpPr>
          <p:nvPr/>
        </p:nvSpPr>
        <p:spPr>
          <a:xfrm>
            <a:off x="8125648" y="1776164"/>
            <a:ext cx="1130781" cy="4676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V2 signal</a:t>
            </a:r>
            <a:endParaRPr lang="en-GB" sz="2000" i="1" dirty="0"/>
          </a:p>
        </p:txBody>
      </p:sp>
    </p:spTree>
    <p:extLst>
      <p:ext uri="{BB962C8B-B14F-4D97-AF65-F5344CB8AC3E}">
        <p14:creationId xmlns:p14="http://schemas.microsoft.com/office/powerpoint/2010/main" val="2075129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graph of a number of objects&#10;&#10;Description automatically generated with medium confidence">
            <a:extLst>
              <a:ext uri="{FF2B5EF4-FFF2-40B4-BE49-F238E27FC236}">
                <a16:creationId xmlns:a16="http://schemas.microsoft.com/office/drawing/2014/main" id="{85659BCB-76F1-E4B9-47DC-D70C6ABB14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550" y="2289509"/>
            <a:ext cx="4656323" cy="3492242"/>
          </a:xfrm>
          <a:prstGeom prst="rect">
            <a:avLst/>
          </a:prstGeom>
        </p:spPr>
      </p:pic>
      <p:sp>
        <p:nvSpPr>
          <p:cNvPr id="2" name="Title 1">
            <a:extLst>
              <a:ext uri="{FF2B5EF4-FFF2-40B4-BE49-F238E27FC236}">
                <a16:creationId xmlns:a16="http://schemas.microsoft.com/office/drawing/2014/main" id="{343980C2-3F15-392A-3863-4DBB34AEE58F}"/>
              </a:ext>
            </a:extLst>
          </p:cNvPr>
          <p:cNvSpPr>
            <a:spLocks noGrp="1"/>
          </p:cNvSpPr>
          <p:nvPr>
            <p:ph type="title"/>
          </p:nvPr>
        </p:nvSpPr>
        <p:spPr>
          <a:xfrm>
            <a:off x="838200" y="365126"/>
            <a:ext cx="10515600" cy="487282"/>
          </a:xfrm>
        </p:spPr>
        <p:txBody>
          <a:bodyPr>
            <a:normAutofit/>
          </a:bodyPr>
          <a:lstStyle/>
          <a:p>
            <a:r>
              <a:rPr lang="en-US" sz="2400" dirty="0"/>
              <a:t>Phantom Two-tone difference frequency comparison. </a:t>
            </a:r>
            <a:endParaRPr lang="en-GB" sz="2400"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D6C12FF-9BEA-785A-30EF-4335C967E35D}"/>
                  </a:ext>
                </a:extLst>
              </p:cNvPr>
              <p:cNvSpPr txBox="1"/>
              <p:nvPr/>
            </p:nvSpPr>
            <p:spPr>
              <a:xfrm rot="16200000">
                <a:off x="244750" y="3608308"/>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p:sp>
            <p:nvSpPr>
              <p:cNvPr id="6" name="TextBox 5">
                <a:extLst>
                  <a:ext uri="{FF2B5EF4-FFF2-40B4-BE49-F238E27FC236}">
                    <a16:creationId xmlns:a16="http://schemas.microsoft.com/office/drawing/2014/main" id="{DD6C12FF-9BEA-785A-30EF-4335C967E35D}"/>
                  </a:ext>
                </a:extLst>
              </p:cNvPr>
              <p:cNvSpPr txBox="1">
                <a:spLocks noRot="1" noChangeAspect="1" noMove="1" noResize="1" noEditPoints="1" noAdjustHandles="1" noChangeArrowheads="1" noChangeShapeType="1" noTextEdit="1"/>
              </p:cNvSpPr>
              <p:nvPr/>
            </p:nvSpPr>
            <p:spPr>
              <a:xfrm rot="16200000">
                <a:off x="244750" y="3608308"/>
                <a:ext cx="1409875" cy="369332"/>
              </a:xfrm>
              <a:prstGeom prst="rect">
                <a:avLst/>
              </a:prstGeom>
              <a:blipFill>
                <a:blip r:embed="rId3"/>
                <a:stretch>
                  <a:fillRect l="-9836" r="-22951" b="-3463"/>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D8E6D5BD-714B-F01C-4448-5E42CA763B9F}"/>
              </a:ext>
            </a:extLst>
          </p:cNvPr>
          <p:cNvSpPr txBox="1"/>
          <p:nvPr/>
        </p:nvSpPr>
        <p:spPr>
          <a:xfrm>
            <a:off x="3569712" y="2463893"/>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P = 1.4e-7</a:t>
            </a:r>
          </a:p>
        </p:txBody>
      </p:sp>
      <p:cxnSp>
        <p:nvCxnSpPr>
          <p:cNvPr id="9" name="Straight Connector 8">
            <a:extLst>
              <a:ext uri="{FF2B5EF4-FFF2-40B4-BE49-F238E27FC236}">
                <a16:creationId xmlns:a16="http://schemas.microsoft.com/office/drawing/2014/main" id="{7FAAFFD2-7B36-36E7-31DC-A37C2A37BABD}"/>
              </a:ext>
            </a:extLst>
          </p:cNvPr>
          <p:cNvCxnSpPr/>
          <p:nvPr/>
        </p:nvCxnSpPr>
        <p:spPr>
          <a:xfrm>
            <a:off x="2686644" y="2293749"/>
            <a:ext cx="230924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567770B-E566-25F2-0A9E-510E9C99061A}"/>
              </a:ext>
            </a:extLst>
          </p:cNvPr>
          <p:cNvSpPr txBox="1"/>
          <p:nvPr/>
        </p:nvSpPr>
        <p:spPr>
          <a:xfrm>
            <a:off x="3425596" y="1924417"/>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t>
            </a:r>
          </a:p>
        </p:txBody>
      </p:sp>
      <p:cxnSp>
        <p:nvCxnSpPr>
          <p:cNvPr id="14" name="Straight Arrow Connector 13">
            <a:extLst>
              <a:ext uri="{FF2B5EF4-FFF2-40B4-BE49-F238E27FC236}">
                <a16:creationId xmlns:a16="http://schemas.microsoft.com/office/drawing/2014/main" id="{E6C76651-F375-6E81-4702-C1156FEF7AFC}"/>
              </a:ext>
            </a:extLst>
          </p:cNvPr>
          <p:cNvCxnSpPr>
            <a:cxnSpLocks/>
          </p:cNvCxnSpPr>
          <p:nvPr/>
        </p:nvCxnSpPr>
        <p:spPr>
          <a:xfrm flipH="1">
            <a:off x="4979587" y="4518194"/>
            <a:ext cx="918286" cy="5497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E6178AF7-EA3F-5FFD-50D7-A03AF0C81E11}"/>
              </a:ext>
            </a:extLst>
          </p:cNvPr>
          <p:cNvSpPr txBox="1">
            <a:spLocks/>
          </p:cNvSpPr>
          <p:nvPr/>
        </p:nvSpPr>
        <p:spPr>
          <a:xfrm>
            <a:off x="4595662" y="3958436"/>
            <a:ext cx="2456067" cy="46767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This is at my noise floor for this DAQ range setting.</a:t>
            </a:r>
            <a:endParaRPr lang="en-GB" sz="2000" i="1" dirty="0"/>
          </a:p>
        </p:txBody>
      </p:sp>
      <p:sp>
        <p:nvSpPr>
          <p:cNvPr id="20" name="Title 1">
            <a:extLst>
              <a:ext uri="{FF2B5EF4-FFF2-40B4-BE49-F238E27FC236}">
                <a16:creationId xmlns:a16="http://schemas.microsoft.com/office/drawing/2014/main" id="{61E7532E-D7D9-8857-E298-0B4E4C6E5EA7}"/>
              </a:ext>
            </a:extLst>
          </p:cNvPr>
          <p:cNvSpPr txBox="1">
            <a:spLocks/>
          </p:cNvSpPr>
          <p:nvPr/>
        </p:nvSpPr>
        <p:spPr>
          <a:xfrm>
            <a:off x="7019516" y="1159270"/>
            <a:ext cx="4899767" cy="5267408"/>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TODO: Put no spikes from phantom time series.</a:t>
            </a:r>
          </a:p>
          <a:p>
            <a:endParaRPr lang="en-US" sz="2400" b="1" dirty="0"/>
          </a:p>
          <a:p>
            <a:r>
              <a:rPr lang="en-US" sz="2400" dirty="0"/>
              <a:t>Compare shapes of LFPs between them.</a:t>
            </a:r>
          </a:p>
          <a:p>
            <a:r>
              <a:rPr lang="en-US" sz="2400" dirty="0"/>
              <a:t> </a:t>
            </a:r>
          </a:p>
          <a:p>
            <a:r>
              <a:rPr lang="en-US" sz="2400" dirty="0"/>
              <a:t>More comparison on US alone, vs V alone. Any spiking?</a:t>
            </a:r>
          </a:p>
          <a:p>
            <a:endParaRPr lang="en-US" sz="2400" dirty="0"/>
          </a:p>
          <a:p>
            <a:r>
              <a:rPr lang="en-US" sz="2400" dirty="0"/>
              <a:t>Do similar non-linearity test at the spiking frequency range. 300-1000hz. Prove it is not artefactually leaking from either stim alone. </a:t>
            </a:r>
          </a:p>
          <a:p>
            <a:endParaRPr lang="en-US" sz="2400" dirty="0"/>
          </a:p>
          <a:p>
            <a:r>
              <a:rPr lang="en-US" sz="2400" dirty="0"/>
              <a:t>Create a control response, i.e. a step function of e stim, i.e. 1Hz – do I see the same spiking neural response? (i.e. compare the neural response with acoustoelectric spiking with this). i.e. does 1hz e stim look the same. </a:t>
            </a:r>
          </a:p>
          <a:p>
            <a:endParaRPr lang="en-US" sz="2400" dirty="0"/>
          </a:p>
          <a:p>
            <a:r>
              <a:rPr lang="en-US" sz="2400" dirty="0"/>
              <a:t>Is there delay between applied stim and </a:t>
            </a:r>
            <a:r>
              <a:rPr lang="en-US" sz="2400" dirty="0" err="1"/>
              <a:t>lfp</a:t>
            </a:r>
            <a:r>
              <a:rPr lang="en-US" sz="2400" dirty="0"/>
              <a:t>? Is there a delay in the spiking too?</a:t>
            </a:r>
          </a:p>
          <a:p>
            <a:endParaRPr lang="en-US" sz="2400" dirty="0"/>
          </a:p>
        </p:txBody>
      </p:sp>
    </p:spTree>
    <p:extLst>
      <p:ext uri="{BB962C8B-B14F-4D97-AF65-F5344CB8AC3E}">
        <p14:creationId xmlns:p14="http://schemas.microsoft.com/office/powerpoint/2010/main" val="2987066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D97C-DA0F-B444-79F6-60B7462B9C4A}"/>
              </a:ext>
            </a:extLst>
          </p:cNvPr>
          <p:cNvSpPr>
            <a:spLocks noGrp="1"/>
          </p:cNvSpPr>
          <p:nvPr>
            <p:ph type="title"/>
          </p:nvPr>
        </p:nvSpPr>
        <p:spPr>
          <a:xfrm>
            <a:off x="299580" y="72982"/>
            <a:ext cx="4422193" cy="496888"/>
          </a:xfrm>
        </p:spPr>
        <p:txBody>
          <a:bodyPr>
            <a:normAutofit fontScale="90000"/>
          </a:bodyPr>
          <a:lstStyle/>
          <a:p>
            <a:r>
              <a:rPr lang="en-US" sz="3200" dirty="0"/>
              <a:t>Mouse with F21 (e113 t2)</a:t>
            </a:r>
            <a:endParaRPr lang="en-GB" sz="3200" dirty="0"/>
          </a:p>
        </p:txBody>
      </p:sp>
      <p:pic>
        <p:nvPicPr>
          <p:cNvPr id="5" name="Content Placeholder 4" descr="A mouse with a plastic bag on its head&#10;&#10;Description automatically generated">
            <a:extLst>
              <a:ext uri="{FF2B5EF4-FFF2-40B4-BE49-F238E27FC236}">
                <a16:creationId xmlns:a16="http://schemas.microsoft.com/office/drawing/2014/main" id="{FFFBC84A-D3C3-646C-87F0-BD41B5B0C6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902" y="1317432"/>
            <a:ext cx="3728635" cy="4971514"/>
          </a:xfrm>
        </p:spPr>
      </p:pic>
      <p:sp>
        <p:nvSpPr>
          <p:cNvPr id="7" name="Title 1">
            <a:extLst>
              <a:ext uri="{FF2B5EF4-FFF2-40B4-BE49-F238E27FC236}">
                <a16:creationId xmlns:a16="http://schemas.microsoft.com/office/drawing/2014/main" id="{5CB84A66-7159-FD53-A46A-731A33F22FAE}"/>
              </a:ext>
            </a:extLst>
          </p:cNvPr>
          <p:cNvSpPr txBox="1">
            <a:spLocks/>
          </p:cNvSpPr>
          <p:nvPr/>
        </p:nvSpPr>
        <p:spPr>
          <a:xfrm>
            <a:off x="5087226" y="301398"/>
            <a:ext cx="3363184" cy="496888"/>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err="1"/>
              <a:t>Df</a:t>
            </a:r>
            <a:r>
              <a:rPr lang="en-US" sz="3200" dirty="0"/>
              <a:t> = 2Hz, spikes, LFP</a:t>
            </a:r>
            <a:endParaRPr lang="en-GB" sz="3200" dirty="0"/>
          </a:p>
        </p:txBody>
      </p:sp>
      <p:sp>
        <p:nvSpPr>
          <p:cNvPr id="8" name="Title 1">
            <a:extLst>
              <a:ext uri="{FF2B5EF4-FFF2-40B4-BE49-F238E27FC236}">
                <a16:creationId xmlns:a16="http://schemas.microsoft.com/office/drawing/2014/main" id="{1AEE44EA-A769-D6A1-9FAC-17048AF9420F}"/>
              </a:ext>
            </a:extLst>
          </p:cNvPr>
          <p:cNvSpPr txBox="1">
            <a:spLocks/>
          </p:cNvSpPr>
          <p:nvPr/>
        </p:nvSpPr>
        <p:spPr>
          <a:xfrm>
            <a:off x="8529235" y="301398"/>
            <a:ext cx="3363184" cy="496888"/>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err="1"/>
              <a:t>Df</a:t>
            </a:r>
            <a:r>
              <a:rPr lang="en-US" sz="3200" dirty="0"/>
              <a:t> = 5Hz, spikes, LFP</a:t>
            </a:r>
            <a:endParaRPr lang="en-GB" sz="3200"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CA606472-E57E-57E8-F5FB-2A7E0FBA4CB8}"/>
                  </a:ext>
                </a:extLst>
              </p:cNvPr>
              <p:cNvSpPr txBox="1"/>
              <p:nvPr/>
            </p:nvSpPr>
            <p:spPr>
              <a:xfrm rot="16200000">
                <a:off x="4275882" y="2181540"/>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p:sp>
            <p:nvSpPr>
              <p:cNvPr id="10" name="TextBox 9">
                <a:extLst>
                  <a:ext uri="{FF2B5EF4-FFF2-40B4-BE49-F238E27FC236}">
                    <a16:creationId xmlns:a16="http://schemas.microsoft.com/office/drawing/2014/main" id="{CA606472-E57E-57E8-F5FB-2A7E0FBA4CB8}"/>
                  </a:ext>
                </a:extLst>
              </p:cNvPr>
              <p:cNvSpPr txBox="1">
                <a:spLocks noRot="1" noChangeAspect="1" noMove="1" noResize="1" noEditPoints="1" noAdjustHandles="1" noChangeArrowheads="1" noChangeShapeType="1" noTextEdit="1"/>
              </p:cNvSpPr>
              <p:nvPr/>
            </p:nvSpPr>
            <p:spPr>
              <a:xfrm rot="16200000">
                <a:off x="4275882" y="2181540"/>
                <a:ext cx="1281826" cy="369332"/>
              </a:xfrm>
              <a:prstGeom prst="rect">
                <a:avLst/>
              </a:prstGeom>
              <a:blipFill>
                <a:blip r:embed="rId3"/>
                <a:stretch>
                  <a:fillRect l="-9836" r="-22951" b="-4286"/>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B097A4DA-326E-9FC2-D391-30D2C437366F}"/>
                  </a:ext>
                </a:extLst>
              </p:cNvPr>
              <p:cNvSpPr txBox="1"/>
              <p:nvPr/>
            </p:nvSpPr>
            <p:spPr>
              <a:xfrm rot="16200000">
                <a:off x="4275882" y="4983046"/>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p:sp>
            <p:nvSpPr>
              <p:cNvPr id="11" name="TextBox 10">
                <a:extLst>
                  <a:ext uri="{FF2B5EF4-FFF2-40B4-BE49-F238E27FC236}">
                    <a16:creationId xmlns:a16="http://schemas.microsoft.com/office/drawing/2014/main" id="{B097A4DA-326E-9FC2-D391-30D2C437366F}"/>
                  </a:ext>
                </a:extLst>
              </p:cNvPr>
              <p:cNvSpPr txBox="1">
                <a:spLocks noRot="1" noChangeAspect="1" noMove="1" noResize="1" noEditPoints="1" noAdjustHandles="1" noChangeArrowheads="1" noChangeShapeType="1" noTextEdit="1"/>
              </p:cNvSpPr>
              <p:nvPr/>
            </p:nvSpPr>
            <p:spPr>
              <a:xfrm rot="16200000">
                <a:off x="4275882" y="4983046"/>
                <a:ext cx="1281826" cy="369332"/>
              </a:xfrm>
              <a:prstGeom prst="rect">
                <a:avLst/>
              </a:prstGeom>
              <a:blipFill>
                <a:blip r:embed="rId4"/>
                <a:stretch>
                  <a:fillRect l="-9836" r="-22951" b="-3810"/>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8C071A33-5BF8-C816-2D6E-7B6334AF27E1}"/>
              </a:ext>
            </a:extLst>
          </p:cNvPr>
          <p:cNvSpPr txBox="1"/>
          <p:nvPr/>
        </p:nvSpPr>
        <p:spPr>
          <a:xfrm>
            <a:off x="640769" y="654331"/>
            <a:ext cx="2841194" cy="646331"/>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1MPa and 2V output  in RF resonator configuration</a:t>
            </a:r>
          </a:p>
        </p:txBody>
      </p:sp>
      <p:pic>
        <p:nvPicPr>
          <p:cNvPr id="14" name="Picture 13" descr="A graph of a sound wave&#10;&#10;Description automatically generated">
            <a:extLst>
              <a:ext uri="{FF2B5EF4-FFF2-40B4-BE49-F238E27FC236}">
                <a16:creationId xmlns:a16="http://schemas.microsoft.com/office/drawing/2014/main" id="{C1ACD31F-6787-C6BF-49D2-3C1D1521D7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7226" y="3803189"/>
            <a:ext cx="2789448" cy="2729047"/>
          </a:xfrm>
          <a:prstGeom prst="rect">
            <a:avLst/>
          </a:prstGeom>
        </p:spPr>
      </p:pic>
      <p:pic>
        <p:nvPicPr>
          <p:cNvPr id="16" name="Picture 15" descr="A graph with lines and numbers&#10;&#10;Description automatically generated">
            <a:extLst>
              <a:ext uri="{FF2B5EF4-FFF2-40B4-BE49-F238E27FC236}">
                <a16:creationId xmlns:a16="http://schemas.microsoft.com/office/drawing/2014/main" id="{C115D9E7-5BCC-0795-67AB-4D834474A8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01461" y="1186485"/>
            <a:ext cx="2646876" cy="2559163"/>
          </a:xfrm>
          <a:prstGeom prst="rect">
            <a:avLst/>
          </a:prstGeom>
        </p:spPr>
      </p:pic>
      <p:cxnSp>
        <p:nvCxnSpPr>
          <p:cNvPr id="18" name="Straight Connector 17">
            <a:extLst>
              <a:ext uri="{FF2B5EF4-FFF2-40B4-BE49-F238E27FC236}">
                <a16:creationId xmlns:a16="http://schemas.microsoft.com/office/drawing/2014/main" id="{5DA27D82-E108-ED36-C380-23CD0781630C}"/>
              </a:ext>
            </a:extLst>
          </p:cNvPr>
          <p:cNvCxnSpPr/>
          <p:nvPr/>
        </p:nvCxnSpPr>
        <p:spPr>
          <a:xfrm>
            <a:off x="8450410" y="0"/>
            <a:ext cx="0" cy="6858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AB5E753-4BC4-8B33-0758-CA8CA6F0E4EE}"/>
              </a:ext>
            </a:extLst>
          </p:cNvPr>
          <p:cNvSpPr txBox="1"/>
          <p:nvPr/>
        </p:nvSpPr>
        <p:spPr>
          <a:xfrm>
            <a:off x="6560603" y="3949181"/>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Spikes (300-1000Hz)</a:t>
            </a:r>
          </a:p>
        </p:txBody>
      </p:sp>
      <p:sp>
        <p:nvSpPr>
          <p:cNvPr id="20" name="TextBox 19">
            <a:extLst>
              <a:ext uri="{FF2B5EF4-FFF2-40B4-BE49-F238E27FC236}">
                <a16:creationId xmlns:a16="http://schemas.microsoft.com/office/drawing/2014/main" id="{C3C54730-A541-8EB5-D409-E7D7B2176A70}"/>
              </a:ext>
            </a:extLst>
          </p:cNvPr>
          <p:cNvSpPr txBox="1"/>
          <p:nvPr/>
        </p:nvSpPr>
        <p:spPr>
          <a:xfrm>
            <a:off x="5871107" y="6488668"/>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pic>
        <p:nvPicPr>
          <p:cNvPr id="22" name="Picture 21" descr="A graph with lines on it&#10;&#10;Description automatically generated">
            <a:extLst>
              <a:ext uri="{FF2B5EF4-FFF2-40B4-BE49-F238E27FC236}">
                <a16:creationId xmlns:a16="http://schemas.microsoft.com/office/drawing/2014/main" id="{22A644A5-D010-DFAE-63F4-D959A02271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15861" y="1208229"/>
            <a:ext cx="2514970" cy="2436530"/>
          </a:xfrm>
          <a:prstGeom prst="rect">
            <a:avLst/>
          </a:prstGeom>
        </p:spPr>
      </p:pic>
      <p:pic>
        <p:nvPicPr>
          <p:cNvPr id="24" name="Picture 23" descr="A graph of a sound wave&#10;&#10;Description automatically generated">
            <a:extLst>
              <a:ext uri="{FF2B5EF4-FFF2-40B4-BE49-F238E27FC236}">
                <a16:creationId xmlns:a16="http://schemas.microsoft.com/office/drawing/2014/main" id="{C6E6BC3E-E7B8-877E-6C35-1F5C4196993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81883" y="3827555"/>
            <a:ext cx="2773064" cy="2729047"/>
          </a:xfrm>
          <a:prstGeom prst="rect">
            <a:avLst/>
          </a:prstGeom>
        </p:spPr>
      </p:pic>
      <p:sp>
        <p:nvSpPr>
          <p:cNvPr id="25" name="TextBox 24">
            <a:extLst>
              <a:ext uri="{FF2B5EF4-FFF2-40B4-BE49-F238E27FC236}">
                <a16:creationId xmlns:a16="http://schemas.microsoft.com/office/drawing/2014/main" id="{C6A1A7C1-0FA1-118D-D977-47E1B6D5F148}"/>
              </a:ext>
            </a:extLst>
          </p:cNvPr>
          <p:cNvSpPr txBox="1"/>
          <p:nvPr/>
        </p:nvSpPr>
        <p:spPr>
          <a:xfrm>
            <a:off x="9922131" y="6547915"/>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26" name="TextBox 25">
            <a:extLst>
              <a:ext uri="{FF2B5EF4-FFF2-40B4-BE49-F238E27FC236}">
                <a16:creationId xmlns:a16="http://schemas.microsoft.com/office/drawing/2014/main" id="{E504414A-3C3C-04C8-D0FD-E2E9CB8747F0}"/>
              </a:ext>
            </a:extLst>
          </p:cNvPr>
          <p:cNvSpPr txBox="1"/>
          <p:nvPr/>
        </p:nvSpPr>
        <p:spPr>
          <a:xfrm>
            <a:off x="6311418" y="823662"/>
            <a:ext cx="361250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p:spTree>
    <p:extLst>
      <p:ext uri="{BB962C8B-B14F-4D97-AF65-F5344CB8AC3E}">
        <p14:creationId xmlns:p14="http://schemas.microsoft.com/office/powerpoint/2010/main" val="713118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F85BF-7C69-2018-BEA8-01917DAF4C9D}"/>
              </a:ext>
            </a:extLst>
          </p:cNvPr>
          <p:cNvSpPr>
            <a:spLocks noGrp="1"/>
          </p:cNvSpPr>
          <p:nvPr>
            <p:ph type="title"/>
          </p:nvPr>
        </p:nvSpPr>
        <p:spPr/>
        <p:txBody>
          <a:bodyPr/>
          <a:lstStyle/>
          <a:p>
            <a:r>
              <a:rPr lang="en-GB" dirty="0"/>
              <a:t>Mouse test: A world of shite/leaks/EM interference etc? </a:t>
            </a:r>
          </a:p>
        </p:txBody>
      </p:sp>
      <p:sp>
        <p:nvSpPr>
          <p:cNvPr id="3" name="Content Placeholder 2">
            <a:extLst>
              <a:ext uri="{FF2B5EF4-FFF2-40B4-BE49-F238E27FC236}">
                <a16:creationId xmlns:a16="http://schemas.microsoft.com/office/drawing/2014/main" id="{1BDB304A-2DF7-9545-3888-B4425E3D0D42}"/>
              </a:ext>
            </a:extLst>
          </p:cNvPr>
          <p:cNvSpPr>
            <a:spLocks noGrp="1"/>
          </p:cNvSpPr>
          <p:nvPr>
            <p:ph idx="1"/>
          </p:nvPr>
        </p:nvSpPr>
        <p:spPr/>
        <p:txBody>
          <a:bodyPr>
            <a:normAutofit fontScale="92500" lnSpcReduction="10000"/>
          </a:bodyPr>
          <a:lstStyle/>
          <a:p>
            <a:r>
              <a:rPr lang="en-GB" dirty="0"/>
              <a:t>It appears that the electric signal from the ultrasound is mixing with my applied signal. CHECK. </a:t>
            </a:r>
          </a:p>
          <a:p>
            <a:r>
              <a:rPr lang="en-GB" dirty="0"/>
              <a:t>This means, I require electric isolation. Fill the transducer cone with mineral oil next time. </a:t>
            </a:r>
          </a:p>
          <a:p>
            <a:r>
              <a:rPr lang="en-GB" dirty="0"/>
              <a:t>How is it that I am getting an area of mixing the size of the focus then – this part seems legit? </a:t>
            </a:r>
          </a:p>
          <a:p>
            <a:r>
              <a:rPr lang="en-GB" dirty="0"/>
              <a:t>I am getting the trend where the neural signal is larger at lower frequencies… However, there is an open question as to how this is generated. The amplitude this time was so large, I think it was due to the e field of the transducer. </a:t>
            </a:r>
          </a:p>
          <a:p>
            <a:r>
              <a:rPr lang="en-GB" dirty="0"/>
              <a:t>Do I see any spike </a:t>
            </a:r>
            <a:r>
              <a:rPr lang="en-GB" dirty="0" err="1"/>
              <a:t>datas</a:t>
            </a:r>
            <a:r>
              <a:rPr lang="en-GB" dirty="0"/>
              <a:t>? </a:t>
            </a:r>
          </a:p>
        </p:txBody>
      </p:sp>
    </p:spTree>
    <p:extLst>
      <p:ext uri="{BB962C8B-B14F-4D97-AF65-F5344CB8AC3E}">
        <p14:creationId xmlns:p14="http://schemas.microsoft.com/office/powerpoint/2010/main" val="3512741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F26B-EE58-A985-D0F1-68339F9E0323}"/>
              </a:ext>
            </a:extLst>
          </p:cNvPr>
          <p:cNvSpPr>
            <a:spLocks noGrp="1"/>
          </p:cNvSpPr>
          <p:nvPr>
            <p:ph type="title"/>
          </p:nvPr>
        </p:nvSpPr>
        <p:spPr>
          <a:xfrm>
            <a:off x="934452" y="12199"/>
            <a:ext cx="3573379" cy="1325563"/>
          </a:xfrm>
        </p:spPr>
        <p:txBody>
          <a:bodyPr/>
          <a:lstStyle/>
          <a:p>
            <a:r>
              <a:rPr lang="en-US" dirty="0"/>
              <a:t>1hz </a:t>
            </a:r>
            <a:r>
              <a:rPr lang="en-US" dirty="0" err="1"/>
              <a:t>df</a:t>
            </a:r>
            <a:r>
              <a:rPr lang="en-US" dirty="0"/>
              <a:t>. </a:t>
            </a:r>
            <a:endParaRPr lang="en-GB" dirty="0"/>
          </a:p>
        </p:txBody>
      </p:sp>
      <p:pic>
        <p:nvPicPr>
          <p:cNvPr id="5" name="Picture 4" descr="A black and white graph&#10;&#10;Description automatically generated">
            <a:extLst>
              <a:ext uri="{FF2B5EF4-FFF2-40B4-BE49-F238E27FC236}">
                <a16:creationId xmlns:a16="http://schemas.microsoft.com/office/drawing/2014/main" id="{131C50FB-5F49-6F09-3079-A3B1DCC75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3841" y="3241460"/>
            <a:ext cx="3123756" cy="3123756"/>
          </a:xfrm>
          <a:prstGeom prst="rect">
            <a:avLst/>
          </a:prstGeom>
        </p:spPr>
      </p:pic>
      <p:pic>
        <p:nvPicPr>
          <p:cNvPr id="9" name="Picture 8" descr="A graph with numbers and lines&#10;&#10;Description automatically generated">
            <a:extLst>
              <a:ext uri="{FF2B5EF4-FFF2-40B4-BE49-F238E27FC236}">
                <a16:creationId xmlns:a16="http://schemas.microsoft.com/office/drawing/2014/main" id="{694EA975-41B6-8577-B427-35027C4E50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1738" y="382969"/>
            <a:ext cx="2956463" cy="2858491"/>
          </a:xfrm>
          <a:prstGeom prst="rect">
            <a:avLst/>
          </a:prstGeom>
        </p:spPr>
      </p:pic>
      <p:pic>
        <p:nvPicPr>
          <p:cNvPr id="11" name="Picture 10" descr="A graph of a number of numbers&#10;&#10;Description automatically generated with medium confidence">
            <a:extLst>
              <a:ext uri="{FF2B5EF4-FFF2-40B4-BE49-F238E27FC236}">
                <a16:creationId xmlns:a16="http://schemas.microsoft.com/office/drawing/2014/main" id="{61A17B17-B1BF-C968-DB58-EED10208C0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403" y="1467225"/>
            <a:ext cx="2917467" cy="4405970"/>
          </a:xfrm>
          <a:prstGeom prst="rect">
            <a:avLst/>
          </a:prstGeom>
        </p:spPr>
      </p:pic>
      <p:pic>
        <p:nvPicPr>
          <p:cNvPr id="13" name="Picture 12" descr="A graph of a sound wave&#10;&#10;Description automatically generated">
            <a:extLst>
              <a:ext uri="{FF2B5EF4-FFF2-40B4-BE49-F238E27FC236}">
                <a16:creationId xmlns:a16="http://schemas.microsoft.com/office/drawing/2014/main" id="{9A03FB9A-86A2-D173-6311-B3455095EF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0395" y="3429000"/>
            <a:ext cx="3123756" cy="3074172"/>
          </a:xfrm>
          <a:prstGeom prst="rect">
            <a:avLst/>
          </a:prstGeom>
        </p:spPr>
      </p:pic>
      <p:sp>
        <p:nvSpPr>
          <p:cNvPr id="14" name="Rectangle 13">
            <a:extLst>
              <a:ext uri="{FF2B5EF4-FFF2-40B4-BE49-F238E27FC236}">
                <a16:creationId xmlns:a16="http://schemas.microsoft.com/office/drawing/2014/main" id="{B7CFC57E-E651-3F94-863E-C4BC4B2E34A8}"/>
              </a:ext>
            </a:extLst>
          </p:cNvPr>
          <p:cNvSpPr/>
          <p:nvPr/>
        </p:nvSpPr>
        <p:spPr>
          <a:xfrm>
            <a:off x="6368715" y="3612230"/>
            <a:ext cx="465221" cy="2494853"/>
          </a:xfrm>
          <a:prstGeom prst="rect">
            <a:avLst/>
          </a:prstGeom>
          <a:solidFill>
            <a:schemeClr val="bg1">
              <a:alpha val="0"/>
            </a:schemeClr>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Straight Arrow Connector 15">
            <a:extLst>
              <a:ext uri="{FF2B5EF4-FFF2-40B4-BE49-F238E27FC236}">
                <a16:creationId xmlns:a16="http://schemas.microsoft.com/office/drawing/2014/main" id="{6539E4FA-966B-C5FF-7714-6A6DE47894AC}"/>
              </a:ext>
            </a:extLst>
          </p:cNvPr>
          <p:cNvCxnSpPr/>
          <p:nvPr/>
        </p:nvCxnSpPr>
        <p:spPr>
          <a:xfrm>
            <a:off x="7042484" y="4154905"/>
            <a:ext cx="14117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066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F3F805-7654-0F60-475F-105D6495778E}"/>
              </a:ext>
            </a:extLst>
          </p:cNvPr>
          <p:cNvSpPr>
            <a:spLocks noGrp="1"/>
          </p:cNvSpPr>
          <p:nvPr>
            <p:ph type="title"/>
          </p:nvPr>
        </p:nvSpPr>
        <p:spPr>
          <a:xfrm>
            <a:off x="606552" y="90856"/>
            <a:ext cx="11170920" cy="683387"/>
          </a:xfrm>
        </p:spPr>
        <p:txBody>
          <a:bodyPr>
            <a:normAutofit fontScale="90000"/>
          </a:bodyPr>
          <a:lstStyle/>
          <a:p>
            <a:r>
              <a:rPr lang="en-GB" sz="3200" dirty="0"/>
              <a:t>Does any one applied signal alone produce a difference frequency of 2Hz?</a:t>
            </a:r>
            <a:endParaRPr lang="en-GB" sz="1800" dirty="0"/>
          </a:p>
        </p:txBody>
      </p:sp>
      <p:sp>
        <p:nvSpPr>
          <p:cNvPr id="5" name="TextBox 4">
            <a:extLst>
              <a:ext uri="{FF2B5EF4-FFF2-40B4-BE49-F238E27FC236}">
                <a16:creationId xmlns:a16="http://schemas.microsoft.com/office/drawing/2014/main" id="{141A765D-C351-20C3-9AD3-FBCE5CE4E9EC}"/>
              </a:ext>
            </a:extLst>
          </p:cNvPr>
          <p:cNvSpPr txBox="1"/>
          <p:nvPr/>
        </p:nvSpPr>
        <p:spPr>
          <a:xfrm>
            <a:off x="276737" y="848451"/>
            <a:ext cx="406997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1MPa Pressure alone (e113 t1 file 10 )</a:t>
            </a:r>
          </a:p>
        </p:txBody>
      </p:sp>
      <p:sp>
        <p:nvSpPr>
          <p:cNvPr id="6" name="TextBox 5">
            <a:extLst>
              <a:ext uri="{FF2B5EF4-FFF2-40B4-BE49-F238E27FC236}">
                <a16:creationId xmlns:a16="http://schemas.microsoft.com/office/drawing/2014/main" id="{F35B7A5A-E9F6-052D-ACD8-665100611EF5}"/>
              </a:ext>
            </a:extLst>
          </p:cNvPr>
          <p:cNvSpPr txBox="1"/>
          <p:nvPr/>
        </p:nvSpPr>
        <p:spPr>
          <a:xfrm>
            <a:off x="224919" y="4173275"/>
            <a:ext cx="3594234"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1V  applied alone (e113 t1 file 11)</a:t>
            </a:r>
          </a:p>
        </p:txBody>
      </p:sp>
      <p:pic>
        <p:nvPicPr>
          <p:cNvPr id="9" name="Picture 8" descr="A graph with purple lines&#10;&#10;Description automatically generated">
            <a:extLst>
              <a:ext uri="{FF2B5EF4-FFF2-40B4-BE49-F238E27FC236}">
                <a16:creationId xmlns:a16="http://schemas.microsoft.com/office/drawing/2014/main" id="{EFEE869C-DE42-8FC2-B4E4-9A6C08F5D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6492" y="1080660"/>
            <a:ext cx="4471580" cy="1440000"/>
          </a:xfrm>
          <a:prstGeom prst="rect">
            <a:avLst/>
          </a:prstGeom>
        </p:spPr>
      </p:pic>
      <p:pic>
        <p:nvPicPr>
          <p:cNvPr id="11" name="Picture 10" descr="A black line with numbers&#10;&#10;Description automatically generated">
            <a:extLst>
              <a:ext uri="{FF2B5EF4-FFF2-40B4-BE49-F238E27FC236}">
                <a16:creationId xmlns:a16="http://schemas.microsoft.com/office/drawing/2014/main" id="{5218966B-4AE0-F43A-AD45-EE4BC3192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9325" y="2429397"/>
            <a:ext cx="4795524" cy="1544322"/>
          </a:xfrm>
          <a:prstGeom prst="rect">
            <a:avLst/>
          </a:prstGeom>
        </p:spPr>
      </p:pic>
      <p:pic>
        <p:nvPicPr>
          <p:cNvPr id="13" name="Picture 12" descr="A black silhouette of a chess piece&#10;&#10;Description automatically generated">
            <a:extLst>
              <a:ext uri="{FF2B5EF4-FFF2-40B4-BE49-F238E27FC236}">
                <a16:creationId xmlns:a16="http://schemas.microsoft.com/office/drawing/2014/main" id="{549960A5-E65E-7416-7738-EC28DD63CB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920" y="1356458"/>
            <a:ext cx="4464001" cy="1440000"/>
          </a:xfrm>
          <a:prstGeom prst="rect">
            <a:avLst/>
          </a:prstGeom>
        </p:spPr>
      </p:pic>
      <p:sp>
        <p:nvSpPr>
          <p:cNvPr id="16" name="TextBox 15">
            <a:extLst>
              <a:ext uri="{FF2B5EF4-FFF2-40B4-BE49-F238E27FC236}">
                <a16:creationId xmlns:a16="http://schemas.microsoft.com/office/drawing/2014/main" id="{60CE2807-C4EC-99F2-6DE0-977A29F37155}"/>
              </a:ext>
            </a:extLst>
          </p:cNvPr>
          <p:cNvSpPr txBox="1"/>
          <p:nvPr/>
        </p:nvSpPr>
        <p:spPr>
          <a:xfrm>
            <a:off x="7918845" y="813627"/>
            <a:ext cx="361250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p:sp>
        <p:nvSpPr>
          <p:cNvPr id="17" name="TextBox 16">
            <a:extLst>
              <a:ext uri="{FF2B5EF4-FFF2-40B4-BE49-F238E27FC236}">
                <a16:creationId xmlns:a16="http://schemas.microsoft.com/office/drawing/2014/main" id="{79F3B959-6766-F46B-0FE6-18F09440BC6F}"/>
              </a:ext>
            </a:extLst>
          </p:cNvPr>
          <p:cNvSpPr txBox="1"/>
          <p:nvPr/>
        </p:nvSpPr>
        <p:spPr>
          <a:xfrm>
            <a:off x="8409025" y="2423420"/>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Spikes (300-1000Hz)</a:t>
            </a:r>
          </a:p>
        </p:txBody>
      </p:sp>
      <p:sp>
        <p:nvSpPr>
          <p:cNvPr id="18" name="TextBox 17">
            <a:extLst>
              <a:ext uri="{FF2B5EF4-FFF2-40B4-BE49-F238E27FC236}">
                <a16:creationId xmlns:a16="http://schemas.microsoft.com/office/drawing/2014/main" id="{F4961A35-55A6-B795-47EE-8728BA11E088}"/>
              </a:ext>
            </a:extLst>
          </p:cNvPr>
          <p:cNvSpPr txBox="1"/>
          <p:nvPr/>
        </p:nvSpPr>
        <p:spPr>
          <a:xfrm>
            <a:off x="228641" y="2883081"/>
            <a:ext cx="4795524" cy="923330"/>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I unfortunately have EM noise in my rf amplifier which induces spikes over time… </a:t>
            </a:r>
          </a:p>
          <a:p>
            <a:r>
              <a:rPr lang="en-GB" i="1" dirty="0">
                <a:latin typeface="Cambria Math" panose="02040503050406030204" pitchFamily="18" charset="0"/>
                <a:ea typeface="Cambria Math" panose="02040503050406030204" pitchFamily="18" charset="0"/>
              </a:rPr>
              <a:t>but no 2Hz. </a:t>
            </a:r>
          </a:p>
        </p:txBody>
      </p:sp>
      <p:pic>
        <p:nvPicPr>
          <p:cNvPr id="20" name="Picture 19" descr="A black rectangle with numbers&#10;&#10;Description automatically generated">
            <a:extLst>
              <a:ext uri="{FF2B5EF4-FFF2-40B4-BE49-F238E27FC236}">
                <a16:creationId xmlns:a16="http://schemas.microsoft.com/office/drawing/2014/main" id="{5BE31A73-8DB7-0947-9D96-81A570278D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919" y="4850452"/>
            <a:ext cx="4471581" cy="1440000"/>
          </a:xfrm>
          <a:prstGeom prst="rect">
            <a:avLst/>
          </a:prstGeom>
        </p:spPr>
      </p:pic>
      <p:pic>
        <p:nvPicPr>
          <p:cNvPr id="22" name="Picture 21" descr="A black line with numbers&#10;&#10;Description automatically generated">
            <a:extLst>
              <a:ext uri="{FF2B5EF4-FFF2-40B4-BE49-F238E27FC236}">
                <a16:creationId xmlns:a16="http://schemas.microsoft.com/office/drawing/2014/main" id="{651C4D15-3CAB-F006-9ABA-BF8AB4D102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6764" y="5331193"/>
            <a:ext cx="4471580" cy="1440000"/>
          </a:xfrm>
          <a:prstGeom prst="rect">
            <a:avLst/>
          </a:prstGeom>
        </p:spPr>
      </p:pic>
      <p:pic>
        <p:nvPicPr>
          <p:cNvPr id="24" name="Picture 23" descr="A purple line graph with numbers&#10;&#10;Description automatically generated">
            <a:extLst>
              <a:ext uri="{FF2B5EF4-FFF2-40B4-BE49-F238E27FC236}">
                <a16:creationId xmlns:a16="http://schemas.microsoft.com/office/drawing/2014/main" id="{193897BC-20C6-5C4E-E9EF-E55DA44EF8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34095" y="3973718"/>
            <a:ext cx="4471580" cy="1440000"/>
          </a:xfrm>
          <a:prstGeom prst="rect">
            <a:avLst/>
          </a:prstGeom>
        </p:spPr>
      </p:pic>
      <p:sp>
        <p:nvSpPr>
          <p:cNvPr id="25" name="TextBox 24">
            <a:extLst>
              <a:ext uri="{FF2B5EF4-FFF2-40B4-BE49-F238E27FC236}">
                <a16:creationId xmlns:a16="http://schemas.microsoft.com/office/drawing/2014/main" id="{A92DDCCC-634D-65B9-B9ED-224A9BA621EA}"/>
              </a:ext>
            </a:extLst>
          </p:cNvPr>
          <p:cNvSpPr txBox="1"/>
          <p:nvPr/>
        </p:nvSpPr>
        <p:spPr>
          <a:xfrm>
            <a:off x="1144755" y="6309528"/>
            <a:ext cx="280439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RESULT: No 2hz</a:t>
            </a:r>
          </a:p>
        </p:txBody>
      </p:sp>
      <p:sp>
        <p:nvSpPr>
          <p:cNvPr id="26" name="TextBox 25">
            <a:extLst>
              <a:ext uri="{FF2B5EF4-FFF2-40B4-BE49-F238E27FC236}">
                <a16:creationId xmlns:a16="http://schemas.microsoft.com/office/drawing/2014/main" id="{C666B07D-5FCD-B8A1-BF7C-6C97493B8F07}"/>
              </a:ext>
            </a:extLst>
          </p:cNvPr>
          <p:cNvSpPr txBox="1"/>
          <p:nvPr/>
        </p:nvSpPr>
        <p:spPr>
          <a:xfrm>
            <a:off x="9992298" y="4016090"/>
            <a:ext cx="1922965" cy="1477328"/>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These are endogenous delta rhythms induced from ketamine. (not at 2hz)</a:t>
            </a:r>
          </a:p>
        </p:txBody>
      </p:sp>
      <p:sp>
        <p:nvSpPr>
          <p:cNvPr id="27" name="TextBox 26">
            <a:extLst>
              <a:ext uri="{FF2B5EF4-FFF2-40B4-BE49-F238E27FC236}">
                <a16:creationId xmlns:a16="http://schemas.microsoft.com/office/drawing/2014/main" id="{BAF3F6BB-6AA3-DBAA-70AE-BB3DF1BE4B3D}"/>
              </a:ext>
            </a:extLst>
          </p:cNvPr>
          <p:cNvSpPr txBox="1"/>
          <p:nvPr/>
        </p:nvSpPr>
        <p:spPr>
          <a:xfrm>
            <a:off x="7436515" y="5907789"/>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Spikes (300-1000Hz)</a:t>
            </a:r>
          </a:p>
        </p:txBody>
      </p:sp>
      <p:sp>
        <p:nvSpPr>
          <p:cNvPr id="28" name="TextBox 27">
            <a:extLst>
              <a:ext uri="{FF2B5EF4-FFF2-40B4-BE49-F238E27FC236}">
                <a16:creationId xmlns:a16="http://schemas.microsoft.com/office/drawing/2014/main" id="{41A0DC33-85F3-0E77-1B8E-22EF4D8A6874}"/>
              </a:ext>
            </a:extLst>
          </p:cNvPr>
          <p:cNvSpPr txBox="1"/>
          <p:nvPr/>
        </p:nvSpPr>
        <p:spPr>
          <a:xfrm>
            <a:off x="6442744" y="4723487"/>
            <a:ext cx="361250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3188980-9960-1C8F-83FD-47005512DC50}"/>
                  </a:ext>
                </a:extLst>
              </p:cNvPr>
              <p:cNvSpPr txBox="1"/>
              <p:nvPr/>
            </p:nvSpPr>
            <p:spPr>
              <a:xfrm rot="16200000">
                <a:off x="4666797" y="1229352"/>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9" name="TextBox 28">
                <a:extLst>
                  <a:ext uri="{FF2B5EF4-FFF2-40B4-BE49-F238E27FC236}">
                    <a16:creationId xmlns:a16="http://schemas.microsoft.com/office/drawing/2014/main" id="{F3188980-9960-1C8F-83FD-47005512DC50}"/>
                  </a:ext>
                </a:extLst>
              </p:cNvPr>
              <p:cNvSpPr txBox="1">
                <a:spLocks noRot="1" noChangeAspect="1" noMove="1" noResize="1" noEditPoints="1" noAdjustHandles="1" noChangeArrowheads="1" noChangeShapeType="1" noTextEdit="1"/>
              </p:cNvSpPr>
              <p:nvPr/>
            </p:nvSpPr>
            <p:spPr>
              <a:xfrm rot="16200000">
                <a:off x="4666797" y="1229352"/>
                <a:ext cx="1409875" cy="369332"/>
              </a:xfrm>
              <a:prstGeom prst="rect">
                <a:avLst/>
              </a:prstGeom>
              <a:blipFill>
                <a:blip r:embed="rId8"/>
                <a:stretch>
                  <a:fillRect l="-11667" r="-25000" b="-34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DB2E66C-15D8-8D8A-2084-A759235E0B45}"/>
                  </a:ext>
                </a:extLst>
              </p:cNvPr>
              <p:cNvSpPr txBox="1"/>
              <p:nvPr/>
            </p:nvSpPr>
            <p:spPr>
              <a:xfrm rot="16200000">
                <a:off x="4497515" y="4357940"/>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30" name="TextBox 29">
                <a:extLst>
                  <a:ext uri="{FF2B5EF4-FFF2-40B4-BE49-F238E27FC236}">
                    <a16:creationId xmlns:a16="http://schemas.microsoft.com/office/drawing/2014/main" id="{FDB2E66C-15D8-8D8A-2084-A759235E0B45}"/>
                  </a:ext>
                </a:extLst>
              </p:cNvPr>
              <p:cNvSpPr txBox="1">
                <a:spLocks noRot="1" noChangeAspect="1" noMove="1" noResize="1" noEditPoints="1" noAdjustHandles="1" noChangeArrowheads="1" noChangeShapeType="1" noTextEdit="1"/>
              </p:cNvSpPr>
              <p:nvPr/>
            </p:nvSpPr>
            <p:spPr>
              <a:xfrm rot="16200000">
                <a:off x="4497515" y="4357940"/>
                <a:ext cx="1409875" cy="369332"/>
              </a:xfrm>
              <a:prstGeom prst="rect">
                <a:avLst/>
              </a:prstGeom>
              <a:blipFill>
                <a:blip r:embed="rId9"/>
                <a:stretch>
                  <a:fillRect l="-9836" r="-22951" b="-34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1C7A214-4780-62DC-5DED-E67AFC556F66}"/>
                  </a:ext>
                </a:extLst>
              </p:cNvPr>
              <p:cNvSpPr txBox="1"/>
              <p:nvPr/>
            </p:nvSpPr>
            <p:spPr>
              <a:xfrm rot="16200000">
                <a:off x="4515678" y="5647024"/>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31" name="TextBox 30">
                <a:extLst>
                  <a:ext uri="{FF2B5EF4-FFF2-40B4-BE49-F238E27FC236}">
                    <a16:creationId xmlns:a16="http://schemas.microsoft.com/office/drawing/2014/main" id="{11C7A214-4780-62DC-5DED-E67AFC556F66}"/>
                  </a:ext>
                </a:extLst>
              </p:cNvPr>
              <p:cNvSpPr txBox="1">
                <a:spLocks noRot="1" noChangeAspect="1" noMove="1" noResize="1" noEditPoints="1" noAdjustHandles="1" noChangeArrowheads="1" noChangeShapeType="1" noTextEdit="1"/>
              </p:cNvSpPr>
              <p:nvPr/>
            </p:nvSpPr>
            <p:spPr>
              <a:xfrm rot="16200000">
                <a:off x="4515678" y="5647024"/>
                <a:ext cx="1409875" cy="369332"/>
              </a:xfrm>
              <a:prstGeom prst="rect">
                <a:avLst/>
              </a:prstGeom>
              <a:blipFill>
                <a:blip r:embed="rId10"/>
                <a:stretch>
                  <a:fillRect l="-9836" r="-22951" b="-38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395D1C8-43E5-5A44-1160-5B1A9FD02369}"/>
                  </a:ext>
                </a:extLst>
              </p:cNvPr>
              <p:cNvSpPr txBox="1"/>
              <p:nvPr/>
            </p:nvSpPr>
            <p:spPr>
              <a:xfrm rot="16200000">
                <a:off x="4515679" y="2624512"/>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32" name="TextBox 31">
                <a:extLst>
                  <a:ext uri="{FF2B5EF4-FFF2-40B4-BE49-F238E27FC236}">
                    <a16:creationId xmlns:a16="http://schemas.microsoft.com/office/drawing/2014/main" id="{0395D1C8-43E5-5A44-1160-5B1A9FD02369}"/>
                  </a:ext>
                </a:extLst>
              </p:cNvPr>
              <p:cNvSpPr txBox="1">
                <a:spLocks noRot="1" noChangeAspect="1" noMove="1" noResize="1" noEditPoints="1" noAdjustHandles="1" noChangeArrowheads="1" noChangeShapeType="1" noTextEdit="1"/>
              </p:cNvSpPr>
              <p:nvPr/>
            </p:nvSpPr>
            <p:spPr>
              <a:xfrm rot="16200000">
                <a:off x="4515679" y="2624512"/>
                <a:ext cx="1409875" cy="369332"/>
              </a:xfrm>
              <a:prstGeom prst="rect">
                <a:avLst/>
              </a:prstGeom>
              <a:blipFill>
                <a:blip r:embed="rId11"/>
                <a:stretch>
                  <a:fillRect l="-9836" r="-22951" b="-3896"/>
                </a:stretch>
              </a:blipFill>
            </p:spPr>
            <p:txBody>
              <a:bodyPr/>
              <a:lstStyle/>
              <a:p>
                <a:r>
                  <a:rPr lang="en-GB">
                    <a:noFill/>
                  </a:rPr>
                  <a:t> </a:t>
                </a:r>
              </a:p>
            </p:txBody>
          </p:sp>
        </mc:Fallback>
      </mc:AlternateContent>
      <p:cxnSp>
        <p:nvCxnSpPr>
          <p:cNvPr id="34" name="Straight Arrow Connector 33">
            <a:extLst>
              <a:ext uri="{FF2B5EF4-FFF2-40B4-BE49-F238E27FC236}">
                <a16:creationId xmlns:a16="http://schemas.microsoft.com/office/drawing/2014/main" id="{2B20E265-3390-0E15-36AC-E01EBD5A1E66}"/>
              </a:ext>
            </a:extLst>
          </p:cNvPr>
          <p:cNvCxnSpPr>
            <a:cxnSpLocks/>
          </p:cNvCxnSpPr>
          <p:nvPr/>
        </p:nvCxnSpPr>
        <p:spPr>
          <a:xfrm>
            <a:off x="4069961" y="3681984"/>
            <a:ext cx="111710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099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D5039-D17B-2041-9C78-7D746B6F67A3}"/>
              </a:ext>
            </a:extLst>
          </p:cNvPr>
          <p:cNvSpPr>
            <a:spLocks noGrp="1"/>
          </p:cNvSpPr>
          <p:nvPr>
            <p:ph type="title"/>
          </p:nvPr>
        </p:nvSpPr>
        <p:spPr>
          <a:xfrm>
            <a:off x="930965" y="179769"/>
            <a:ext cx="10515600" cy="697697"/>
          </a:xfrm>
        </p:spPr>
        <p:txBody>
          <a:bodyPr>
            <a:normAutofit/>
          </a:bodyPr>
          <a:lstStyle/>
          <a:p>
            <a:r>
              <a:rPr lang="en-GB" sz="2400" dirty="0"/>
              <a:t>Could the 2hz difference frequency be endogenous in its origin? </a:t>
            </a:r>
          </a:p>
        </p:txBody>
      </p:sp>
      <p:sp>
        <p:nvSpPr>
          <p:cNvPr id="4" name="TextBox 3">
            <a:extLst>
              <a:ext uri="{FF2B5EF4-FFF2-40B4-BE49-F238E27FC236}">
                <a16:creationId xmlns:a16="http://schemas.microsoft.com/office/drawing/2014/main" id="{12D741D3-D7CB-4B89-DF87-2C9D838DC45D}"/>
              </a:ext>
            </a:extLst>
          </p:cNvPr>
          <p:cNvSpPr txBox="1"/>
          <p:nvPr/>
        </p:nvSpPr>
        <p:spPr>
          <a:xfrm>
            <a:off x="2883275" y="914400"/>
            <a:ext cx="406878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No signals applied (e113 t1 file 9 )</a:t>
            </a:r>
          </a:p>
        </p:txBody>
      </p:sp>
      <p:pic>
        <p:nvPicPr>
          <p:cNvPr id="8" name="Picture 7" descr="A black line with numbers&#10;&#10;Description automatically generated">
            <a:extLst>
              <a:ext uri="{FF2B5EF4-FFF2-40B4-BE49-F238E27FC236}">
                <a16:creationId xmlns:a16="http://schemas.microsoft.com/office/drawing/2014/main" id="{D60440D1-66DF-767B-A1E9-AC7B72C35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1536" y="4202959"/>
            <a:ext cx="5394971" cy="1737363"/>
          </a:xfrm>
          <a:prstGeom prst="rect">
            <a:avLst/>
          </a:prstGeom>
        </p:spPr>
      </p:pic>
      <p:pic>
        <p:nvPicPr>
          <p:cNvPr id="10" name="Picture 9" descr="A graph showing a number of numbers&#10;&#10;Description automatically generated with medium confidence">
            <a:extLst>
              <a:ext uri="{FF2B5EF4-FFF2-40B4-BE49-F238E27FC236}">
                <a16:creationId xmlns:a16="http://schemas.microsoft.com/office/drawing/2014/main" id="{F53213FB-1EEC-CBD1-289B-377BE13945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72582"/>
            <a:ext cx="5394971" cy="1737363"/>
          </a:xfrm>
          <a:prstGeom prst="rect">
            <a:avLst/>
          </a:prstGeom>
        </p:spPr>
      </p:pic>
      <p:pic>
        <p:nvPicPr>
          <p:cNvPr id="12" name="Picture 11" descr="A black line with numbers&#10;&#10;Description automatically generated">
            <a:extLst>
              <a:ext uri="{FF2B5EF4-FFF2-40B4-BE49-F238E27FC236}">
                <a16:creationId xmlns:a16="http://schemas.microsoft.com/office/drawing/2014/main" id="{BE8FAE82-2CBD-D438-8C01-36803B2F73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236" y="2096264"/>
            <a:ext cx="5394971" cy="1737363"/>
          </a:xfrm>
          <a:prstGeom prst="rect">
            <a:avLst/>
          </a:prstGeom>
        </p:spPr>
      </p:pic>
      <p:pic>
        <p:nvPicPr>
          <p:cNvPr id="14" name="Picture 13" descr="A black line with numbers&#10;&#10;Description automatically generated">
            <a:extLst>
              <a:ext uri="{FF2B5EF4-FFF2-40B4-BE49-F238E27FC236}">
                <a16:creationId xmlns:a16="http://schemas.microsoft.com/office/drawing/2014/main" id="{131C2A2F-F0B1-B142-74BD-C6A26C31AB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380" y="4239893"/>
            <a:ext cx="5385827" cy="1737363"/>
          </a:xfrm>
          <a:prstGeom prst="rect">
            <a:avLst/>
          </a:prstGeom>
        </p:spPr>
      </p:pic>
      <p:sp>
        <p:nvSpPr>
          <p:cNvPr id="15" name="TextBox 14">
            <a:extLst>
              <a:ext uri="{FF2B5EF4-FFF2-40B4-BE49-F238E27FC236}">
                <a16:creationId xmlns:a16="http://schemas.microsoft.com/office/drawing/2014/main" id="{CDE0866F-83D8-9A8F-52AC-4C2D48FBDF87}"/>
              </a:ext>
            </a:extLst>
          </p:cNvPr>
          <p:cNvSpPr txBox="1"/>
          <p:nvPr/>
        </p:nvSpPr>
        <p:spPr>
          <a:xfrm>
            <a:off x="833705" y="1703250"/>
            <a:ext cx="2924214"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Monitor </a:t>
            </a:r>
          </a:p>
        </p:txBody>
      </p:sp>
      <p:sp>
        <p:nvSpPr>
          <p:cNvPr id="16" name="TextBox 15">
            <a:extLst>
              <a:ext uri="{FF2B5EF4-FFF2-40B4-BE49-F238E27FC236}">
                <a16:creationId xmlns:a16="http://schemas.microsoft.com/office/drawing/2014/main" id="{741D9FA5-C87C-435E-52B0-CE994141BDA4}"/>
              </a:ext>
            </a:extLst>
          </p:cNvPr>
          <p:cNvSpPr txBox="1"/>
          <p:nvPr/>
        </p:nvSpPr>
        <p:spPr>
          <a:xfrm>
            <a:off x="930965" y="3833627"/>
            <a:ext cx="183822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RF Ultrasound</a:t>
            </a:r>
          </a:p>
        </p:txBody>
      </p:sp>
      <p:sp>
        <p:nvSpPr>
          <p:cNvPr id="17" name="TextBox 16">
            <a:extLst>
              <a:ext uri="{FF2B5EF4-FFF2-40B4-BE49-F238E27FC236}">
                <a16:creationId xmlns:a16="http://schemas.microsoft.com/office/drawing/2014/main" id="{A821D4CC-AEC9-9837-4118-BCCFDDA25D57}"/>
              </a:ext>
            </a:extLst>
          </p:cNvPr>
          <p:cNvSpPr txBox="1"/>
          <p:nvPr/>
        </p:nvSpPr>
        <p:spPr>
          <a:xfrm>
            <a:off x="7909851" y="3870561"/>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Spikes (300-1000Hz)</a:t>
            </a:r>
          </a:p>
        </p:txBody>
      </p:sp>
      <p:sp>
        <p:nvSpPr>
          <p:cNvPr id="18" name="TextBox 17">
            <a:extLst>
              <a:ext uri="{FF2B5EF4-FFF2-40B4-BE49-F238E27FC236}">
                <a16:creationId xmlns:a16="http://schemas.microsoft.com/office/drawing/2014/main" id="{4069AB80-3AA2-4394-DBD3-A9948618ECE4}"/>
              </a:ext>
            </a:extLst>
          </p:cNvPr>
          <p:cNvSpPr txBox="1"/>
          <p:nvPr/>
        </p:nvSpPr>
        <p:spPr>
          <a:xfrm>
            <a:off x="7419671" y="1800800"/>
            <a:ext cx="361250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p:sp>
        <p:nvSpPr>
          <p:cNvPr id="19" name="TextBox 18">
            <a:extLst>
              <a:ext uri="{FF2B5EF4-FFF2-40B4-BE49-F238E27FC236}">
                <a16:creationId xmlns:a16="http://schemas.microsoft.com/office/drawing/2014/main" id="{4A042324-6D6A-3BE9-6BF1-BDE5493A28D3}"/>
              </a:ext>
            </a:extLst>
          </p:cNvPr>
          <p:cNvSpPr txBox="1"/>
          <p:nvPr/>
        </p:nvSpPr>
        <p:spPr>
          <a:xfrm>
            <a:off x="1965420" y="6211669"/>
            <a:ext cx="8472231" cy="646331"/>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RESULT: the 2Hz is NOT endogenous and there are no signs of it in the LFP or spikes, </a:t>
            </a:r>
          </a:p>
          <a:p>
            <a:r>
              <a:rPr lang="en-GB" i="1" dirty="0">
                <a:latin typeface="Cambria Math" panose="02040503050406030204" pitchFamily="18" charset="0"/>
                <a:ea typeface="Cambria Math" panose="02040503050406030204" pitchFamily="18" charset="0"/>
              </a:rPr>
              <a:t>though you can see some ketamine induced delta waves in the local field potential.</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0445D5A-1034-3A20-3E35-64BC0635A679}"/>
                  </a:ext>
                </a:extLst>
              </p:cNvPr>
              <p:cNvSpPr txBox="1"/>
              <p:nvPr/>
            </p:nvSpPr>
            <p:spPr>
              <a:xfrm rot="16200000">
                <a:off x="5274778" y="2354017"/>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0" name="TextBox 19">
                <a:extLst>
                  <a:ext uri="{FF2B5EF4-FFF2-40B4-BE49-F238E27FC236}">
                    <a16:creationId xmlns:a16="http://schemas.microsoft.com/office/drawing/2014/main" id="{E0445D5A-1034-3A20-3E35-64BC0635A679}"/>
                  </a:ext>
                </a:extLst>
              </p:cNvPr>
              <p:cNvSpPr txBox="1">
                <a:spLocks noRot="1" noChangeAspect="1" noMove="1" noResize="1" noEditPoints="1" noAdjustHandles="1" noChangeArrowheads="1" noChangeShapeType="1" noTextEdit="1"/>
              </p:cNvSpPr>
              <p:nvPr/>
            </p:nvSpPr>
            <p:spPr>
              <a:xfrm rot="16200000">
                <a:off x="5274778" y="2354017"/>
                <a:ext cx="1409875" cy="369332"/>
              </a:xfrm>
              <a:prstGeom prst="rect">
                <a:avLst/>
              </a:prstGeom>
              <a:blipFill>
                <a:blip r:embed="rId6"/>
                <a:stretch>
                  <a:fillRect l="-11667" r="-25000" b="-38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6F9889C-7DCA-439F-7AF9-B690E8DF63EC}"/>
                  </a:ext>
                </a:extLst>
              </p:cNvPr>
              <p:cNvSpPr txBox="1"/>
              <p:nvPr/>
            </p:nvSpPr>
            <p:spPr>
              <a:xfrm rot="16200000">
                <a:off x="5270009" y="4886973"/>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1" name="TextBox 20">
                <a:extLst>
                  <a:ext uri="{FF2B5EF4-FFF2-40B4-BE49-F238E27FC236}">
                    <a16:creationId xmlns:a16="http://schemas.microsoft.com/office/drawing/2014/main" id="{76F9889C-7DCA-439F-7AF9-B690E8DF63EC}"/>
                  </a:ext>
                </a:extLst>
              </p:cNvPr>
              <p:cNvSpPr txBox="1">
                <a:spLocks noRot="1" noChangeAspect="1" noMove="1" noResize="1" noEditPoints="1" noAdjustHandles="1" noChangeArrowheads="1" noChangeShapeType="1" noTextEdit="1"/>
              </p:cNvSpPr>
              <p:nvPr/>
            </p:nvSpPr>
            <p:spPr>
              <a:xfrm rot="16200000">
                <a:off x="5270009" y="4886973"/>
                <a:ext cx="1409875" cy="369332"/>
              </a:xfrm>
              <a:prstGeom prst="rect">
                <a:avLst/>
              </a:prstGeom>
              <a:blipFill>
                <a:blip r:embed="rId7"/>
                <a:stretch>
                  <a:fillRect l="-11667" r="-25000" b="-3448"/>
                </a:stretch>
              </a:blipFill>
            </p:spPr>
            <p:txBody>
              <a:bodyPr/>
              <a:lstStyle/>
              <a:p>
                <a:r>
                  <a:rPr lang="en-GB">
                    <a:noFill/>
                  </a:rPr>
                  <a:t> </a:t>
                </a:r>
              </a:p>
            </p:txBody>
          </p:sp>
        </mc:Fallback>
      </mc:AlternateContent>
      <p:sp>
        <p:nvSpPr>
          <p:cNvPr id="22" name="TextBox 21">
            <a:extLst>
              <a:ext uri="{FF2B5EF4-FFF2-40B4-BE49-F238E27FC236}">
                <a16:creationId xmlns:a16="http://schemas.microsoft.com/office/drawing/2014/main" id="{7B4FF37A-155D-2A41-31E4-8B6612F78FCC}"/>
              </a:ext>
            </a:extLst>
          </p:cNvPr>
          <p:cNvSpPr txBox="1"/>
          <p:nvPr/>
        </p:nvSpPr>
        <p:spPr>
          <a:xfrm>
            <a:off x="8793485" y="5782671"/>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23" name="TextBox 22">
            <a:extLst>
              <a:ext uri="{FF2B5EF4-FFF2-40B4-BE49-F238E27FC236}">
                <a16:creationId xmlns:a16="http://schemas.microsoft.com/office/drawing/2014/main" id="{691BD41C-2D98-11AC-3433-661745F2D522}"/>
              </a:ext>
            </a:extLst>
          </p:cNvPr>
          <p:cNvSpPr txBox="1"/>
          <p:nvPr/>
        </p:nvSpPr>
        <p:spPr>
          <a:xfrm>
            <a:off x="2215395" y="5884923"/>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Tree>
    <p:extLst>
      <p:ext uri="{BB962C8B-B14F-4D97-AF65-F5344CB8AC3E}">
        <p14:creationId xmlns:p14="http://schemas.microsoft.com/office/powerpoint/2010/main" val="3973221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5903A6-DA3E-C28C-4313-DAD13BCA99D3}"/>
              </a:ext>
            </a:extLst>
          </p:cNvPr>
          <p:cNvSpPr txBox="1">
            <a:spLocks/>
          </p:cNvSpPr>
          <p:nvPr/>
        </p:nvSpPr>
        <p:spPr>
          <a:xfrm>
            <a:off x="427239" y="29557"/>
            <a:ext cx="5948767" cy="467678"/>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Electrical two-tone test vs acoustoelectric mixing </a:t>
            </a:r>
            <a:r>
              <a:rPr lang="en-US" sz="2800" i="1" dirty="0"/>
              <a:t>in vivo (e113 t2)</a:t>
            </a:r>
            <a:endParaRPr lang="en-GB" sz="2800" i="1" dirty="0"/>
          </a:p>
        </p:txBody>
      </p:sp>
      <p:pic>
        <p:nvPicPr>
          <p:cNvPr id="3" name="Picture 2" descr="A graph of a graph of a graph&#10;&#10;Description automatically generated with medium confidence">
            <a:extLst>
              <a:ext uri="{FF2B5EF4-FFF2-40B4-BE49-F238E27FC236}">
                <a16:creationId xmlns:a16="http://schemas.microsoft.com/office/drawing/2014/main" id="{6DB12B31-FEDA-0C34-4023-23F939FFF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769" y="864282"/>
            <a:ext cx="3808048" cy="5750929"/>
          </a:xfrm>
          <a:prstGeom prst="rect">
            <a:avLst/>
          </a:prstGeom>
        </p:spPr>
      </p:pic>
      <p:sp>
        <p:nvSpPr>
          <p:cNvPr id="5" name="Title 1">
            <a:extLst>
              <a:ext uri="{FF2B5EF4-FFF2-40B4-BE49-F238E27FC236}">
                <a16:creationId xmlns:a16="http://schemas.microsoft.com/office/drawing/2014/main" id="{453A2CBA-3581-1BD4-EC23-A01E95AD6D79}"/>
              </a:ext>
            </a:extLst>
          </p:cNvPr>
          <p:cNvSpPr txBox="1">
            <a:spLocks/>
          </p:cNvSpPr>
          <p:nvPr/>
        </p:nvSpPr>
        <p:spPr>
          <a:xfrm>
            <a:off x="7270311" y="186989"/>
            <a:ext cx="4456468" cy="6398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t>Electrical two-tone test with signals at equivalent (and slightly higher) amplitudes at measurement electrodes. File 16</a:t>
            </a:r>
            <a:endParaRPr lang="en-GB" sz="1600" i="1"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368C237-992F-2BB1-99BC-A3377281BA86}"/>
                  </a:ext>
                </a:extLst>
              </p:cNvPr>
              <p:cNvSpPr txBox="1"/>
              <p:nvPr/>
            </p:nvSpPr>
            <p:spPr>
              <a:xfrm rot="16200000">
                <a:off x="6393678" y="5353647"/>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p:sp>
            <p:nvSpPr>
              <p:cNvPr id="8" name="TextBox 7">
                <a:extLst>
                  <a:ext uri="{FF2B5EF4-FFF2-40B4-BE49-F238E27FC236}">
                    <a16:creationId xmlns:a16="http://schemas.microsoft.com/office/drawing/2014/main" id="{0368C237-992F-2BB1-99BC-A3377281BA86}"/>
                  </a:ext>
                </a:extLst>
              </p:cNvPr>
              <p:cNvSpPr txBox="1">
                <a:spLocks noRot="1" noChangeAspect="1" noMove="1" noResize="1" noEditPoints="1" noAdjustHandles="1" noChangeArrowheads="1" noChangeShapeType="1" noTextEdit="1"/>
              </p:cNvSpPr>
              <p:nvPr/>
            </p:nvSpPr>
            <p:spPr>
              <a:xfrm rot="16200000">
                <a:off x="6393678" y="5353647"/>
                <a:ext cx="1281826" cy="369332"/>
              </a:xfrm>
              <a:prstGeom prst="rect">
                <a:avLst/>
              </a:prstGeom>
              <a:blipFill>
                <a:blip r:embed="rId3"/>
                <a:stretch>
                  <a:fillRect l="-11667" r="-25000" b="-379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5AF7A31-B536-C791-F287-C865FCC487E5}"/>
                  </a:ext>
                </a:extLst>
              </p:cNvPr>
              <p:cNvSpPr txBox="1"/>
              <p:nvPr/>
            </p:nvSpPr>
            <p:spPr>
              <a:xfrm rot="16200000">
                <a:off x="6385364" y="3548048"/>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p:sp>
            <p:nvSpPr>
              <p:cNvPr id="9" name="TextBox 8">
                <a:extLst>
                  <a:ext uri="{FF2B5EF4-FFF2-40B4-BE49-F238E27FC236}">
                    <a16:creationId xmlns:a16="http://schemas.microsoft.com/office/drawing/2014/main" id="{15AF7A31-B536-C791-F287-C865FCC487E5}"/>
                  </a:ext>
                </a:extLst>
              </p:cNvPr>
              <p:cNvSpPr txBox="1">
                <a:spLocks noRot="1" noChangeAspect="1" noMove="1" noResize="1" noEditPoints="1" noAdjustHandles="1" noChangeArrowheads="1" noChangeShapeType="1" noTextEdit="1"/>
              </p:cNvSpPr>
              <p:nvPr/>
            </p:nvSpPr>
            <p:spPr>
              <a:xfrm rot="16200000">
                <a:off x="6385364" y="3548048"/>
                <a:ext cx="1281826" cy="369332"/>
              </a:xfrm>
              <a:prstGeom prst="rect">
                <a:avLst/>
              </a:prstGeom>
              <a:blipFill>
                <a:blip r:embed="rId4"/>
                <a:stretch>
                  <a:fillRect l="-9836" r="-22951" b="-4286"/>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4B8FAA1-A37D-4773-DC17-0BB8AE5CB20F}"/>
                  </a:ext>
                </a:extLst>
              </p:cNvPr>
              <p:cNvSpPr txBox="1"/>
              <p:nvPr/>
            </p:nvSpPr>
            <p:spPr>
              <a:xfrm rot="16200000">
                <a:off x="6393678" y="1878808"/>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p:sp>
            <p:nvSpPr>
              <p:cNvPr id="10" name="TextBox 9">
                <a:extLst>
                  <a:ext uri="{FF2B5EF4-FFF2-40B4-BE49-F238E27FC236}">
                    <a16:creationId xmlns:a16="http://schemas.microsoft.com/office/drawing/2014/main" id="{34B8FAA1-A37D-4773-DC17-0BB8AE5CB20F}"/>
                  </a:ext>
                </a:extLst>
              </p:cNvPr>
              <p:cNvSpPr txBox="1">
                <a:spLocks noRot="1" noChangeAspect="1" noMove="1" noResize="1" noEditPoints="1" noAdjustHandles="1" noChangeArrowheads="1" noChangeShapeType="1" noTextEdit="1"/>
              </p:cNvSpPr>
              <p:nvPr/>
            </p:nvSpPr>
            <p:spPr>
              <a:xfrm rot="16200000">
                <a:off x="6393678" y="1878808"/>
                <a:ext cx="1281826" cy="369332"/>
              </a:xfrm>
              <a:prstGeom prst="rect">
                <a:avLst/>
              </a:prstGeom>
              <a:blipFill>
                <a:blip r:embed="rId5"/>
                <a:stretch>
                  <a:fillRect l="-11667" r="-25000" b="-3791"/>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177289E7-A496-DAD7-2F78-480E68723798}"/>
              </a:ext>
            </a:extLst>
          </p:cNvPr>
          <p:cNvSpPr txBox="1"/>
          <p:nvPr/>
        </p:nvSpPr>
        <p:spPr>
          <a:xfrm>
            <a:off x="8313209" y="2888497"/>
            <a:ext cx="1914508"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Frequency (Hz)</a:t>
            </a:r>
          </a:p>
        </p:txBody>
      </p:sp>
      <p:sp>
        <p:nvSpPr>
          <p:cNvPr id="12" name="TextBox 11">
            <a:extLst>
              <a:ext uri="{FF2B5EF4-FFF2-40B4-BE49-F238E27FC236}">
                <a16:creationId xmlns:a16="http://schemas.microsoft.com/office/drawing/2014/main" id="{900F614E-2F6E-34AB-ED19-F6E193F0D18A}"/>
              </a:ext>
            </a:extLst>
          </p:cNvPr>
          <p:cNvSpPr txBox="1"/>
          <p:nvPr/>
        </p:nvSpPr>
        <p:spPr>
          <a:xfrm>
            <a:off x="8517124" y="6486384"/>
            <a:ext cx="1270819"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13" name="Title 1">
            <a:extLst>
              <a:ext uri="{FF2B5EF4-FFF2-40B4-BE49-F238E27FC236}">
                <a16:creationId xmlns:a16="http://schemas.microsoft.com/office/drawing/2014/main" id="{26881E8D-91CD-AEB6-71E8-05C2A84D531E}"/>
              </a:ext>
            </a:extLst>
          </p:cNvPr>
          <p:cNvSpPr txBox="1">
            <a:spLocks/>
          </p:cNvSpPr>
          <p:nvPr/>
        </p:nvSpPr>
        <p:spPr>
          <a:xfrm>
            <a:off x="8973971" y="4897399"/>
            <a:ext cx="3218029" cy="4676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0.5-300Hz filter LFP filter</a:t>
            </a:r>
            <a:endParaRPr lang="en-GB" sz="2000" i="1" dirty="0"/>
          </a:p>
        </p:txBody>
      </p:sp>
      <p:cxnSp>
        <p:nvCxnSpPr>
          <p:cNvPr id="14" name="Straight Arrow Connector 13">
            <a:extLst>
              <a:ext uri="{FF2B5EF4-FFF2-40B4-BE49-F238E27FC236}">
                <a16:creationId xmlns:a16="http://schemas.microsoft.com/office/drawing/2014/main" id="{83CBB2CB-799D-0794-1240-FF6B5FB34A66}"/>
              </a:ext>
            </a:extLst>
          </p:cNvPr>
          <p:cNvCxnSpPr>
            <a:cxnSpLocks/>
          </p:cNvCxnSpPr>
          <p:nvPr/>
        </p:nvCxnSpPr>
        <p:spPr>
          <a:xfrm flipH="1" flipV="1">
            <a:off x="10294235" y="6125873"/>
            <a:ext cx="577499" cy="131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F57FBF6D-A039-8A1B-4FC9-023230877BC0}"/>
              </a:ext>
            </a:extLst>
          </p:cNvPr>
          <p:cNvSpPr txBox="1">
            <a:spLocks/>
          </p:cNvSpPr>
          <p:nvPr/>
        </p:nvSpPr>
        <p:spPr>
          <a:xfrm>
            <a:off x="9499884" y="1207250"/>
            <a:ext cx="1130781" cy="4676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V signal</a:t>
            </a:r>
            <a:endParaRPr lang="en-GB" sz="2000" i="1" dirty="0"/>
          </a:p>
        </p:txBody>
      </p:sp>
      <p:sp>
        <p:nvSpPr>
          <p:cNvPr id="16" name="Title 1">
            <a:extLst>
              <a:ext uri="{FF2B5EF4-FFF2-40B4-BE49-F238E27FC236}">
                <a16:creationId xmlns:a16="http://schemas.microsoft.com/office/drawing/2014/main" id="{411C38FC-BA05-A044-C0CD-0F36B0055712}"/>
              </a:ext>
            </a:extLst>
          </p:cNvPr>
          <p:cNvSpPr txBox="1">
            <a:spLocks/>
          </p:cNvSpPr>
          <p:nvPr/>
        </p:nvSpPr>
        <p:spPr>
          <a:xfrm>
            <a:off x="8125648" y="1776164"/>
            <a:ext cx="1130781" cy="4676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V2 signal</a:t>
            </a:r>
            <a:endParaRPr lang="en-GB" sz="2000" i="1" dirty="0"/>
          </a:p>
        </p:txBody>
      </p:sp>
      <p:pic>
        <p:nvPicPr>
          <p:cNvPr id="18" name="Picture 17" descr="A close-up of a graph&#10;&#10;Description automatically generated">
            <a:extLst>
              <a:ext uri="{FF2B5EF4-FFF2-40B4-BE49-F238E27FC236}">
                <a16:creationId xmlns:a16="http://schemas.microsoft.com/office/drawing/2014/main" id="{165E83F6-FC72-8398-CE82-280D2FF1F9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0097" y="1005776"/>
            <a:ext cx="3719967" cy="5617909"/>
          </a:xfrm>
          <a:prstGeom prst="rect">
            <a:avLst/>
          </a:prstGeom>
        </p:spPr>
      </p:pic>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9B2276B4-C142-E35B-BFFE-F20EF9247DCA}"/>
                  </a:ext>
                </a:extLst>
              </p:cNvPr>
              <p:cNvSpPr txBox="1"/>
              <p:nvPr/>
            </p:nvSpPr>
            <p:spPr>
              <a:xfrm rot="16200000">
                <a:off x="4448" y="1699077"/>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p:sp>
            <p:nvSpPr>
              <p:cNvPr id="20" name="TextBox 19">
                <a:extLst>
                  <a:ext uri="{FF2B5EF4-FFF2-40B4-BE49-F238E27FC236}">
                    <a16:creationId xmlns:a16="http://schemas.microsoft.com/office/drawing/2014/main" id="{9B2276B4-C142-E35B-BFFE-F20EF9247DCA}"/>
                  </a:ext>
                </a:extLst>
              </p:cNvPr>
              <p:cNvSpPr txBox="1">
                <a:spLocks noRot="1" noChangeAspect="1" noMove="1" noResize="1" noEditPoints="1" noAdjustHandles="1" noChangeArrowheads="1" noChangeShapeType="1" noTextEdit="1"/>
              </p:cNvSpPr>
              <p:nvPr/>
            </p:nvSpPr>
            <p:spPr>
              <a:xfrm rot="16200000">
                <a:off x="4448" y="1699077"/>
                <a:ext cx="1281826" cy="369332"/>
              </a:xfrm>
              <a:prstGeom prst="rect">
                <a:avLst/>
              </a:prstGeom>
              <a:blipFill>
                <a:blip r:embed="rId7"/>
                <a:stretch>
                  <a:fillRect l="-11667" r="-25000" b="-4286"/>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0A50879C-1E95-7615-E7DD-CFCD54CB0974}"/>
              </a:ext>
            </a:extLst>
          </p:cNvPr>
          <p:cNvSpPr txBox="1"/>
          <p:nvPr/>
        </p:nvSpPr>
        <p:spPr>
          <a:xfrm>
            <a:off x="1983328" y="2772227"/>
            <a:ext cx="1914508"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Frequency (Hz)</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880A5F6B-399D-BCF6-FF17-B1119B435FCB}"/>
                  </a:ext>
                </a:extLst>
              </p:cNvPr>
              <p:cNvSpPr txBox="1"/>
              <p:nvPr/>
            </p:nvSpPr>
            <p:spPr>
              <a:xfrm rot="16200000">
                <a:off x="158548" y="3573424"/>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p:sp>
            <p:nvSpPr>
              <p:cNvPr id="22" name="TextBox 21">
                <a:extLst>
                  <a:ext uri="{FF2B5EF4-FFF2-40B4-BE49-F238E27FC236}">
                    <a16:creationId xmlns:a16="http://schemas.microsoft.com/office/drawing/2014/main" id="{880A5F6B-399D-BCF6-FF17-B1119B435FCB}"/>
                  </a:ext>
                </a:extLst>
              </p:cNvPr>
              <p:cNvSpPr txBox="1">
                <a:spLocks noRot="1" noChangeAspect="1" noMove="1" noResize="1" noEditPoints="1" noAdjustHandles="1" noChangeArrowheads="1" noChangeShapeType="1" noTextEdit="1"/>
              </p:cNvSpPr>
              <p:nvPr/>
            </p:nvSpPr>
            <p:spPr>
              <a:xfrm rot="16200000">
                <a:off x="158548" y="3573424"/>
                <a:ext cx="1281826" cy="369332"/>
              </a:xfrm>
              <a:prstGeom prst="rect">
                <a:avLst/>
              </a:prstGeom>
              <a:blipFill>
                <a:blip r:embed="rId8"/>
                <a:stretch>
                  <a:fillRect l="-11667" r="-25000" b="-3791"/>
                </a:stretch>
              </a:blipFill>
            </p:spPr>
            <p:txBody>
              <a:bodyPr/>
              <a:lstStyle/>
              <a:p>
                <a:r>
                  <a:rPr lang="en-GB">
                    <a:noFill/>
                  </a:rPr>
                  <a:t> </a:t>
                </a:r>
              </a:p>
            </p:txBody>
          </p:sp>
        </mc:Fallback>
      </mc:AlternateContent>
      <p:sp>
        <p:nvSpPr>
          <p:cNvPr id="23" name="Title 1">
            <a:extLst>
              <a:ext uri="{FF2B5EF4-FFF2-40B4-BE49-F238E27FC236}">
                <a16:creationId xmlns:a16="http://schemas.microsoft.com/office/drawing/2014/main" id="{C00E615F-6D8B-55AA-71E8-4B2DE73E4D13}"/>
              </a:ext>
            </a:extLst>
          </p:cNvPr>
          <p:cNvSpPr txBox="1">
            <a:spLocks/>
          </p:cNvSpPr>
          <p:nvPr/>
        </p:nvSpPr>
        <p:spPr>
          <a:xfrm>
            <a:off x="1478733" y="505778"/>
            <a:ext cx="3266634" cy="46767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err="1"/>
              <a:t>df</a:t>
            </a:r>
            <a:r>
              <a:rPr lang="en-US" sz="1600" dirty="0"/>
              <a:t> = 10Hz, US applied(1MPa), At measurement electrodes.  File 18</a:t>
            </a:r>
            <a:endParaRPr lang="en-GB" sz="1600" i="1" dirty="0"/>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EB2868F6-A7D6-C308-9ED6-0A73E29EFC02}"/>
                  </a:ext>
                </a:extLst>
              </p:cNvPr>
              <p:cNvSpPr txBox="1"/>
              <p:nvPr/>
            </p:nvSpPr>
            <p:spPr>
              <a:xfrm rot="16200000">
                <a:off x="-29008" y="5300294"/>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p:sp>
            <p:nvSpPr>
              <p:cNvPr id="24" name="TextBox 23">
                <a:extLst>
                  <a:ext uri="{FF2B5EF4-FFF2-40B4-BE49-F238E27FC236}">
                    <a16:creationId xmlns:a16="http://schemas.microsoft.com/office/drawing/2014/main" id="{EB2868F6-A7D6-C308-9ED6-0A73E29EFC02}"/>
                  </a:ext>
                </a:extLst>
              </p:cNvPr>
              <p:cNvSpPr txBox="1">
                <a:spLocks noRot="1" noChangeAspect="1" noMove="1" noResize="1" noEditPoints="1" noAdjustHandles="1" noChangeArrowheads="1" noChangeShapeType="1" noTextEdit="1"/>
              </p:cNvSpPr>
              <p:nvPr/>
            </p:nvSpPr>
            <p:spPr>
              <a:xfrm rot="16200000">
                <a:off x="-29008" y="5300294"/>
                <a:ext cx="1281826" cy="369332"/>
              </a:xfrm>
              <a:prstGeom prst="rect">
                <a:avLst/>
              </a:prstGeom>
              <a:blipFill>
                <a:blip r:embed="rId9"/>
                <a:stretch>
                  <a:fillRect l="-9836" r="-22951" b="-3810"/>
                </a:stretch>
              </a:blipFill>
            </p:spPr>
            <p:txBody>
              <a:bodyPr/>
              <a:lstStyle/>
              <a:p>
                <a:r>
                  <a:rPr lang="en-GB">
                    <a:noFill/>
                  </a:rPr>
                  <a:t> </a:t>
                </a:r>
              </a:p>
            </p:txBody>
          </p:sp>
        </mc:Fallback>
      </mc:AlternateContent>
      <p:sp>
        <p:nvSpPr>
          <p:cNvPr id="25" name="TextBox 24">
            <a:extLst>
              <a:ext uri="{FF2B5EF4-FFF2-40B4-BE49-F238E27FC236}">
                <a16:creationId xmlns:a16="http://schemas.microsoft.com/office/drawing/2014/main" id="{907933B0-0477-B99B-9FB2-D4976F7D6534}"/>
              </a:ext>
            </a:extLst>
          </p:cNvPr>
          <p:cNvSpPr txBox="1"/>
          <p:nvPr/>
        </p:nvSpPr>
        <p:spPr>
          <a:xfrm>
            <a:off x="2083722" y="6428280"/>
            <a:ext cx="1270819"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26" name="Title 1">
            <a:extLst>
              <a:ext uri="{FF2B5EF4-FFF2-40B4-BE49-F238E27FC236}">
                <a16:creationId xmlns:a16="http://schemas.microsoft.com/office/drawing/2014/main" id="{C7A2CF0D-43A4-9154-697C-13CD27174031}"/>
              </a:ext>
            </a:extLst>
          </p:cNvPr>
          <p:cNvSpPr txBox="1">
            <a:spLocks/>
          </p:cNvSpPr>
          <p:nvPr/>
        </p:nvSpPr>
        <p:spPr>
          <a:xfrm>
            <a:off x="2671677" y="4828678"/>
            <a:ext cx="3218029" cy="4676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0.5-300Hz filter LFP filter</a:t>
            </a:r>
            <a:endParaRPr lang="en-GB" sz="2000" i="1" dirty="0"/>
          </a:p>
        </p:txBody>
      </p:sp>
      <p:cxnSp>
        <p:nvCxnSpPr>
          <p:cNvPr id="27" name="Straight Arrow Connector 26">
            <a:extLst>
              <a:ext uri="{FF2B5EF4-FFF2-40B4-BE49-F238E27FC236}">
                <a16:creationId xmlns:a16="http://schemas.microsoft.com/office/drawing/2014/main" id="{1199813C-D395-408A-F000-6F108C98AC51}"/>
              </a:ext>
            </a:extLst>
          </p:cNvPr>
          <p:cNvCxnSpPr>
            <a:cxnSpLocks/>
            <a:stCxn id="32" idx="1"/>
          </p:cNvCxnSpPr>
          <p:nvPr/>
        </p:nvCxnSpPr>
        <p:spPr>
          <a:xfrm flipH="1" flipV="1">
            <a:off x="3480731" y="5893417"/>
            <a:ext cx="1050068" cy="2858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6B3E111A-2B87-D1AB-43F1-B7611720B7D4}"/>
              </a:ext>
            </a:extLst>
          </p:cNvPr>
          <p:cNvSpPr txBox="1">
            <a:spLocks/>
          </p:cNvSpPr>
          <p:nvPr/>
        </p:nvSpPr>
        <p:spPr>
          <a:xfrm>
            <a:off x="4280691" y="1056214"/>
            <a:ext cx="1130781" cy="4676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V signal</a:t>
            </a:r>
            <a:endParaRPr lang="en-GB" sz="2000" i="1" dirty="0"/>
          </a:p>
        </p:txBody>
      </p:sp>
      <p:sp>
        <p:nvSpPr>
          <p:cNvPr id="29" name="Title 1">
            <a:extLst>
              <a:ext uri="{FF2B5EF4-FFF2-40B4-BE49-F238E27FC236}">
                <a16:creationId xmlns:a16="http://schemas.microsoft.com/office/drawing/2014/main" id="{251B9374-6689-CA3B-A4B8-236CB575A34B}"/>
              </a:ext>
            </a:extLst>
          </p:cNvPr>
          <p:cNvSpPr txBox="1">
            <a:spLocks/>
          </p:cNvSpPr>
          <p:nvPr/>
        </p:nvSpPr>
        <p:spPr>
          <a:xfrm>
            <a:off x="1716509" y="1546645"/>
            <a:ext cx="610726" cy="4676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US </a:t>
            </a:r>
            <a:endParaRPr lang="en-GB" sz="2000" i="1" dirty="0"/>
          </a:p>
        </p:txBody>
      </p:sp>
      <p:cxnSp>
        <p:nvCxnSpPr>
          <p:cNvPr id="30" name="Straight Arrow Connector 29">
            <a:extLst>
              <a:ext uri="{FF2B5EF4-FFF2-40B4-BE49-F238E27FC236}">
                <a16:creationId xmlns:a16="http://schemas.microsoft.com/office/drawing/2014/main" id="{03D8FB7E-316F-6028-A7A4-17175FBC4BD2}"/>
              </a:ext>
            </a:extLst>
          </p:cNvPr>
          <p:cNvCxnSpPr>
            <a:cxnSpLocks/>
          </p:cNvCxnSpPr>
          <p:nvPr/>
        </p:nvCxnSpPr>
        <p:spPr>
          <a:xfrm flipH="1">
            <a:off x="3358569" y="1340794"/>
            <a:ext cx="819627" cy="158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D3EFFE4-3177-001C-8DA6-550151F56118}"/>
              </a:ext>
            </a:extLst>
          </p:cNvPr>
          <p:cNvCxnSpPr>
            <a:cxnSpLocks/>
          </p:cNvCxnSpPr>
          <p:nvPr/>
        </p:nvCxnSpPr>
        <p:spPr>
          <a:xfrm>
            <a:off x="1999197" y="1952669"/>
            <a:ext cx="669830" cy="199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itle 1">
            <a:extLst>
              <a:ext uri="{FF2B5EF4-FFF2-40B4-BE49-F238E27FC236}">
                <a16:creationId xmlns:a16="http://schemas.microsoft.com/office/drawing/2014/main" id="{DBF400FB-B496-31E4-7260-847672866DBC}"/>
              </a:ext>
            </a:extLst>
          </p:cNvPr>
          <p:cNvSpPr txBox="1">
            <a:spLocks/>
          </p:cNvSpPr>
          <p:nvPr/>
        </p:nvSpPr>
        <p:spPr>
          <a:xfrm>
            <a:off x="4530799" y="5952783"/>
            <a:ext cx="2818814" cy="4528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10Hz </a:t>
            </a:r>
            <a:r>
              <a:rPr lang="en-US" sz="2000" i="1" dirty="0" err="1"/>
              <a:t>df</a:t>
            </a:r>
            <a:r>
              <a:rPr lang="en-US" sz="2000" i="1" dirty="0"/>
              <a:t> clearly visible</a:t>
            </a:r>
            <a:endParaRPr lang="en-GB" sz="2000" i="1" dirty="0"/>
          </a:p>
        </p:txBody>
      </p:sp>
      <p:sp>
        <p:nvSpPr>
          <p:cNvPr id="33" name="Title 1">
            <a:extLst>
              <a:ext uri="{FF2B5EF4-FFF2-40B4-BE49-F238E27FC236}">
                <a16:creationId xmlns:a16="http://schemas.microsoft.com/office/drawing/2014/main" id="{6EE4370A-1FDA-D68C-7986-1F1E2AB6A86A}"/>
              </a:ext>
            </a:extLst>
          </p:cNvPr>
          <p:cNvSpPr txBox="1">
            <a:spLocks/>
          </p:cNvSpPr>
          <p:nvPr/>
        </p:nvSpPr>
        <p:spPr>
          <a:xfrm>
            <a:off x="10856642" y="6141943"/>
            <a:ext cx="1468530" cy="4676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i="1" dirty="0"/>
              <a:t>No 10Hz </a:t>
            </a:r>
            <a:r>
              <a:rPr lang="en-US" sz="2000" i="1" dirty="0" err="1"/>
              <a:t>df</a:t>
            </a:r>
            <a:endParaRPr lang="en-GB" sz="2000" i="1" dirty="0"/>
          </a:p>
        </p:txBody>
      </p:sp>
    </p:spTree>
    <p:extLst>
      <p:ext uri="{BB962C8B-B14F-4D97-AF65-F5344CB8AC3E}">
        <p14:creationId xmlns:p14="http://schemas.microsoft.com/office/powerpoint/2010/main" val="3083890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8373EFF-8C76-74A9-1985-25F7605F8BE7}"/>
              </a:ext>
            </a:extLst>
          </p:cNvPr>
          <p:cNvSpPr txBox="1">
            <a:spLocks/>
          </p:cNvSpPr>
          <p:nvPr/>
        </p:nvSpPr>
        <p:spPr>
          <a:xfrm>
            <a:off x="838200" y="365126"/>
            <a:ext cx="10515600" cy="4872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i="1" dirty="0"/>
              <a:t>In vivo </a:t>
            </a:r>
            <a:r>
              <a:rPr lang="en-US" sz="2400" dirty="0"/>
              <a:t>Two-tone difference frequency comparison. </a:t>
            </a:r>
            <a:endParaRPr lang="en-GB" sz="2400" dirty="0"/>
          </a:p>
        </p:txBody>
      </p:sp>
      <p:pic>
        <p:nvPicPr>
          <p:cNvPr id="7" name="Picture 6" descr="A graph of a number of different numbers&#10;&#10;Description automatically generated with medium confidence">
            <a:extLst>
              <a:ext uri="{FF2B5EF4-FFF2-40B4-BE49-F238E27FC236}">
                <a16:creationId xmlns:a16="http://schemas.microsoft.com/office/drawing/2014/main" id="{711FC601-A938-A266-0E7C-8B59F6ABF7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653" y="1637391"/>
            <a:ext cx="5852172" cy="4389129"/>
          </a:xfrm>
          <a:prstGeom prst="rect">
            <a:avLst/>
          </a:prstGeom>
        </p:spPr>
      </p:pic>
      <p:sp>
        <p:nvSpPr>
          <p:cNvPr id="8" name="TextBox 7">
            <a:extLst>
              <a:ext uri="{FF2B5EF4-FFF2-40B4-BE49-F238E27FC236}">
                <a16:creationId xmlns:a16="http://schemas.microsoft.com/office/drawing/2014/main" id="{CB8D0423-DC05-3FCC-4966-FEB71CDDAABB}"/>
              </a:ext>
            </a:extLst>
          </p:cNvPr>
          <p:cNvSpPr txBox="1"/>
          <p:nvPr/>
        </p:nvSpPr>
        <p:spPr>
          <a:xfrm>
            <a:off x="3906043" y="1503335"/>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P = 2.9e-8</a:t>
            </a:r>
          </a:p>
        </p:txBody>
      </p:sp>
      <p:cxnSp>
        <p:nvCxnSpPr>
          <p:cNvPr id="9" name="Straight Connector 8">
            <a:extLst>
              <a:ext uri="{FF2B5EF4-FFF2-40B4-BE49-F238E27FC236}">
                <a16:creationId xmlns:a16="http://schemas.microsoft.com/office/drawing/2014/main" id="{0A167D3A-78AD-D2B5-7963-2329B536013C}"/>
              </a:ext>
            </a:extLst>
          </p:cNvPr>
          <p:cNvCxnSpPr/>
          <p:nvPr/>
        </p:nvCxnSpPr>
        <p:spPr>
          <a:xfrm>
            <a:off x="3037668" y="1503335"/>
            <a:ext cx="230924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57D98DF-86C8-EA83-ED3F-C892272C3E40}"/>
              </a:ext>
            </a:extLst>
          </p:cNvPr>
          <p:cNvSpPr txBox="1"/>
          <p:nvPr/>
        </p:nvSpPr>
        <p:spPr>
          <a:xfrm>
            <a:off x="3937040" y="1134003"/>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B3F19D0B-8CA6-3FC7-71F2-8FFD615A302D}"/>
                  </a:ext>
                </a:extLst>
              </p:cNvPr>
              <p:cNvSpPr txBox="1"/>
              <p:nvPr/>
            </p:nvSpPr>
            <p:spPr>
              <a:xfrm rot="16200000">
                <a:off x="133263" y="3360335"/>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p:sp>
            <p:nvSpPr>
              <p:cNvPr id="11" name="TextBox 10">
                <a:extLst>
                  <a:ext uri="{FF2B5EF4-FFF2-40B4-BE49-F238E27FC236}">
                    <a16:creationId xmlns:a16="http://schemas.microsoft.com/office/drawing/2014/main" id="{B3F19D0B-8CA6-3FC7-71F2-8FFD615A302D}"/>
                  </a:ext>
                </a:extLst>
              </p:cNvPr>
              <p:cNvSpPr txBox="1">
                <a:spLocks noRot="1" noChangeAspect="1" noMove="1" noResize="1" noEditPoints="1" noAdjustHandles="1" noChangeArrowheads="1" noChangeShapeType="1" noTextEdit="1"/>
              </p:cNvSpPr>
              <p:nvPr/>
            </p:nvSpPr>
            <p:spPr>
              <a:xfrm rot="16200000">
                <a:off x="133263" y="3360335"/>
                <a:ext cx="1409875" cy="369332"/>
              </a:xfrm>
              <a:prstGeom prst="rect">
                <a:avLst/>
              </a:prstGeom>
              <a:blipFill>
                <a:blip r:embed="rId3"/>
                <a:stretch>
                  <a:fillRect l="-9836" r="-22951" b="-3896"/>
                </a:stretch>
              </a:blipFill>
            </p:spPr>
            <p:txBody>
              <a:bodyPr/>
              <a:lstStyle/>
              <a:p>
                <a:r>
                  <a:rPr lang="en-GB">
                    <a:noFill/>
                  </a:rPr>
                  <a:t> </a:t>
                </a:r>
              </a:p>
            </p:txBody>
          </p:sp>
        </mc:Fallback>
      </mc:AlternateContent>
    </p:spTree>
    <p:extLst>
      <p:ext uri="{BB962C8B-B14F-4D97-AF65-F5344CB8AC3E}">
        <p14:creationId xmlns:p14="http://schemas.microsoft.com/office/powerpoint/2010/main" val="979923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graph with lines and numbers&#10;&#10;Description automatically generated">
            <a:extLst>
              <a:ext uri="{FF2B5EF4-FFF2-40B4-BE49-F238E27FC236}">
                <a16:creationId xmlns:a16="http://schemas.microsoft.com/office/drawing/2014/main" id="{B303C1FB-8698-81E8-7585-1B0642A1B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647" y="1411204"/>
            <a:ext cx="4630373" cy="4630373"/>
          </a:xfrm>
          <a:prstGeom prst="rect">
            <a:avLst/>
          </a:prstGeom>
        </p:spPr>
      </p:pic>
      <p:sp>
        <p:nvSpPr>
          <p:cNvPr id="2" name="Title 1">
            <a:extLst>
              <a:ext uri="{FF2B5EF4-FFF2-40B4-BE49-F238E27FC236}">
                <a16:creationId xmlns:a16="http://schemas.microsoft.com/office/drawing/2014/main" id="{B7C6E208-028D-C7FD-FE15-D6890FDADE16}"/>
              </a:ext>
            </a:extLst>
          </p:cNvPr>
          <p:cNvSpPr>
            <a:spLocks noGrp="1"/>
          </p:cNvSpPr>
          <p:nvPr>
            <p:ph type="title"/>
          </p:nvPr>
        </p:nvSpPr>
        <p:spPr>
          <a:xfrm>
            <a:off x="838200" y="365125"/>
            <a:ext cx="10515600" cy="511697"/>
          </a:xfrm>
        </p:spPr>
        <p:txBody>
          <a:bodyPr>
            <a:normAutofit fontScale="90000"/>
          </a:bodyPr>
          <a:lstStyle/>
          <a:p>
            <a:r>
              <a:rPr lang="en-US" sz="3200" dirty="0" err="1"/>
              <a:t>Df</a:t>
            </a:r>
            <a:r>
              <a:rPr lang="en-US" sz="3200" dirty="0"/>
              <a:t> amplitude with frequency comparison in phantom/mouse</a:t>
            </a:r>
            <a:endParaRPr lang="en-GB" sz="3200" dirty="0"/>
          </a:p>
        </p:txBody>
      </p:sp>
      <p:sp>
        <p:nvSpPr>
          <p:cNvPr id="4" name="Title 1">
            <a:extLst>
              <a:ext uri="{FF2B5EF4-FFF2-40B4-BE49-F238E27FC236}">
                <a16:creationId xmlns:a16="http://schemas.microsoft.com/office/drawing/2014/main" id="{B28A1407-B27B-A99E-99D2-80957B7618B3}"/>
              </a:ext>
            </a:extLst>
          </p:cNvPr>
          <p:cNvSpPr txBox="1">
            <a:spLocks/>
          </p:cNvSpPr>
          <p:nvPr/>
        </p:nvSpPr>
        <p:spPr>
          <a:xfrm>
            <a:off x="182541" y="6189512"/>
            <a:ext cx="6705939" cy="51169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TODO: look at how the applied signal amplitudes change </a:t>
            </a:r>
            <a:r>
              <a:rPr lang="en-US" sz="1800" dirty="0" err="1"/>
              <a:t>w.r.t.</a:t>
            </a:r>
            <a:r>
              <a:rPr lang="en-US" sz="1800" dirty="0"/>
              <a:t> </a:t>
            </a:r>
            <a:r>
              <a:rPr lang="en-US" sz="1800" dirty="0" err="1"/>
              <a:t>df</a:t>
            </a:r>
            <a:r>
              <a:rPr lang="en-US" sz="1800" dirty="0"/>
              <a:t>.</a:t>
            </a:r>
            <a:endParaRPr lang="en-GB" sz="1800" dirty="0"/>
          </a:p>
        </p:txBody>
      </p:sp>
      <p:sp>
        <p:nvSpPr>
          <p:cNvPr id="7" name="Title 1">
            <a:extLst>
              <a:ext uri="{FF2B5EF4-FFF2-40B4-BE49-F238E27FC236}">
                <a16:creationId xmlns:a16="http://schemas.microsoft.com/office/drawing/2014/main" id="{37B873B1-83F1-B4F8-64A3-2B02F5308919}"/>
              </a:ext>
            </a:extLst>
          </p:cNvPr>
          <p:cNvSpPr txBox="1">
            <a:spLocks/>
          </p:cNvSpPr>
          <p:nvPr/>
        </p:nvSpPr>
        <p:spPr>
          <a:xfrm>
            <a:off x="2148996" y="936467"/>
            <a:ext cx="2606040" cy="51169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Mouse with F21 (e113 t2)</a:t>
            </a:r>
            <a:endParaRPr lang="en-GB" sz="1800"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CF868A4D-7BED-0837-F574-8383493C29DF}"/>
                  </a:ext>
                </a:extLst>
              </p:cNvPr>
              <p:cNvSpPr txBox="1"/>
              <p:nvPr/>
            </p:nvSpPr>
            <p:spPr>
              <a:xfrm rot="16200000">
                <a:off x="-417163" y="3448082"/>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p:sp>
            <p:nvSpPr>
              <p:cNvPr id="10" name="TextBox 9">
                <a:extLst>
                  <a:ext uri="{FF2B5EF4-FFF2-40B4-BE49-F238E27FC236}">
                    <a16:creationId xmlns:a16="http://schemas.microsoft.com/office/drawing/2014/main" id="{CF868A4D-7BED-0837-F574-8383493C29DF}"/>
                  </a:ext>
                </a:extLst>
              </p:cNvPr>
              <p:cNvSpPr txBox="1">
                <a:spLocks noRot="1" noChangeAspect="1" noMove="1" noResize="1" noEditPoints="1" noAdjustHandles="1" noChangeArrowheads="1" noChangeShapeType="1" noTextEdit="1"/>
              </p:cNvSpPr>
              <p:nvPr/>
            </p:nvSpPr>
            <p:spPr>
              <a:xfrm rot="16200000">
                <a:off x="-417163" y="3448082"/>
                <a:ext cx="1409875" cy="369332"/>
              </a:xfrm>
              <a:prstGeom prst="rect">
                <a:avLst/>
              </a:prstGeom>
              <a:blipFill>
                <a:blip r:embed="rId3"/>
                <a:stretch>
                  <a:fillRect l="-11475" r="-22951" b="-3448"/>
                </a:stretch>
              </a:blipFill>
            </p:spPr>
            <p:txBody>
              <a:bodyPr/>
              <a:lstStyle/>
              <a:p>
                <a:r>
                  <a:rPr lang="en-GB">
                    <a:noFill/>
                  </a:rPr>
                  <a:t> </a:t>
                </a:r>
              </a:p>
            </p:txBody>
          </p:sp>
        </mc:Fallback>
      </mc:AlternateContent>
      <p:sp>
        <p:nvSpPr>
          <p:cNvPr id="11" name="Title 1">
            <a:extLst>
              <a:ext uri="{FF2B5EF4-FFF2-40B4-BE49-F238E27FC236}">
                <a16:creationId xmlns:a16="http://schemas.microsoft.com/office/drawing/2014/main" id="{796171A0-7E00-9B34-34B8-C8C7E607AB05}"/>
              </a:ext>
            </a:extLst>
          </p:cNvPr>
          <p:cNvSpPr txBox="1">
            <a:spLocks/>
          </p:cNvSpPr>
          <p:nvPr/>
        </p:nvSpPr>
        <p:spPr>
          <a:xfrm>
            <a:off x="6774091" y="5533883"/>
            <a:ext cx="5344210" cy="13862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t>Note: </a:t>
            </a:r>
          </a:p>
          <a:p>
            <a:r>
              <a:rPr lang="en-US" sz="1400" dirty="0"/>
              <a:t>There is a lot of variance based on unknowns… for instance I suspect the volume of the conductive gel in the phantom and the volume of the mouse make a difference, as does how close the mouse and/or phantom is to GND plane. These plots are currently not making any statements. </a:t>
            </a:r>
            <a:endParaRPr lang="en-GB" sz="1400" dirty="0"/>
          </a:p>
        </p:txBody>
      </p:sp>
      <p:pic>
        <p:nvPicPr>
          <p:cNvPr id="13" name="Picture 12" descr="A graph with a red line&#10;&#10;Description automatically generated">
            <a:extLst>
              <a:ext uri="{FF2B5EF4-FFF2-40B4-BE49-F238E27FC236}">
                <a16:creationId xmlns:a16="http://schemas.microsoft.com/office/drawing/2014/main" id="{7ADE4046-37E3-FE9D-A0CD-D936542C54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947" y="1228047"/>
            <a:ext cx="4334414" cy="3579159"/>
          </a:xfrm>
          <a:prstGeom prst="rect">
            <a:avLst/>
          </a:prstGeom>
        </p:spPr>
      </p:pic>
      <p:sp>
        <p:nvSpPr>
          <p:cNvPr id="14" name="TextBox 13">
            <a:extLst>
              <a:ext uri="{FF2B5EF4-FFF2-40B4-BE49-F238E27FC236}">
                <a16:creationId xmlns:a16="http://schemas.microsoft.com/office/drawing/2014/main" id="{88FF38E6-A117-5814-4ADD-6C6FC9E8E509}"/>
              </a:ext>
            </a:extLst>
          </p:cNvPr>
          <p:cNvSpPr txBox="1"/>
          <p:nvPr/>
        </p:nvSpPr>
        <p:spPr>
          <a:xfrm>
            <a:off x="8549393" y="4878388"/>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Frequency (Hz)</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55BA2EDF-9769-2825-AD64-B076D2508070}"/>
                  </a:ext>
                </a:extLst>
              </p:cNvPr>
              <p:cNvSpPr txBox="1"/>
              <p:nvPr/>
            </p:nvSpPr>
            <p:spPr>
              <a:xfrm rot="16200000">
                <a:off x="6253820" y="2460340"/>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p:sp>
            <p:nvSpPr>
              <p:cNvPr id="15" name="TextBox 14">
                <a:extLst>
                  <a:ext uri="{FF2B5EF4-FFF2-40B4-BE49-F238E27FC236}">
                    <a16:creationId xmlns:a16="http://schemas.microsoft.com/office/drawing/2014/main" id="{55BA2EDF-9769-2825-AD64-B076D2508070}"/>
                  </a:ext>
                </a:extLst>
              </p:cNvPr>
              <p:cNvSpPr txBox="1">
                <a:spLocks noRot="1" noChangeAspect="1" noMove="1" noResize="1" noEditPoints="1" noAdjustHandles="1" noChangeArrowheads="1" noChangeShapeType="1" noTextEdit="1"/>
              </p:cNvSpPr>
              <p:nvPr/>
            </p:nvSpPr>
            <p:spPr>
              <a:xfrm rot="16200000">
                <a:off x="6253820" y="2460340"/>
                <a:ext cx="1409875" cy="369332"/>
              </a:xfrm>
              <a:prstGeom prst="rect">
                <a:avLst/>
              </a:prstGeom>
              <a:blipFill>
                <a:blip r:embed="rId5"/>
                <a:stretch>
                  <a:fillRect l="-9836" r="-22951" b="-3448"/>
                </a:stretch>
              </a:blipFill>
            </p:spPr>
            <p:txBody>
              <a:bodyPr/>
              <a:lstStyle/>
              <a:p>
                <a:r>
                  <a:rPr lang="en-GB">
                    <a:noFill/>
                  </a:rPr>
                  <a:t> </a:t>
                </a:r>
              </a:p>
            </p:txBody>
          </p:sp>
        </mc:Fallback>
      </mc:AlternateContent>
      <p:sp>
        <p:nvSpPr>
          <p:cNvPr id="16" name="Title 1">
            <a:extLst>
              <a:ext uri="{FF2B5EF4-FFF2-40B4-BE49-F238E27FC236}">
                <a16:creationId xmlns:a16="http://schemas.microsoft.com/office/drawing/2014/main" id="{64541850-DB90-62DE-67F2-76E281557707}"/>
              </a:ext>
            </a:extLst>
          </p:cNvPr>
          <p:cNvSpPr txBox="1">
            <a:spLocks/>
          </p:cNvSpPr>
          <p:nvPr/>
        </p:nvSpPr>
        <p:spPr>
          <a:xfrm>
            <a:off x="8575495" y="972199"/>
            <a:ext cx="2606040" cy="511697"/>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Mouse without F21 (e113 t1)</a:t>
            </a:r>
            <a:endParaRPr lang="en-GB" sz="1800" dirty="0"/>
          </a:p>
        </p:txBody>
      </p:sp>
    </p:spTree>
    <p:extLst>
      <p:ext uri="{BB962C8B-B14F-4D97-AF65-F5344CB8AC3E}">
        <p14:creationId xmlns:p14="http://schemas.microsoft.com/office/powerpoint/2010/main" val="3806682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A2CF-CA39-465E-154E-FDB249123BCE}"/>
              </a:ext>
            </a:extLst>
          </p:cNvPr>
          <p:cNvSpPr>
            <a:spLocks noGrp="1"/>
          </p:cNvSpPr>
          <p:nvPr>
            <p:ph type="title"/>
          </p:nvPr>
        </p:nvSpPr>
        <p:spPr>
          <a:xfrm>
            <a:off x="579521" y="229936"/>
            <a:ext cx="11032958" cy="645528"/>
          </a:xfrm>
        </p:spPr>
        <p:txBody>
          <a:bodyPr>
            <a:normAutofit/>
          </a:bodyPr>
          <a:lstStyle/>
          <a:p>
            <a:r>
              <a:rPr lang="en-US" sz="3200" dirty="0"/>
              <a:t>Is this sufficient for a proof of acoustoelectric neuromodulation?</a:t>
            </a:r>
            <a:endParaRPr lang="en-GB" sz="3200" dirty="0"/>
          </a:p>
        </p:txBody>
      </p:sp>
      <p:sp>
        <p:nvSpPr>
          <p:cNvPr id="3" name="Content Placeholder 2">
            <a:extLst>
              <a:ext uri="{FF2B5EF4-FFF2-40B4-BE49-F238E27FC236}">
                <a16:creationId xmlns:a16="http://schemas.microsoft.com/office/drawing/2014/main" id="{CF0E84AD-63BF-0C88-A1B9-36CA4FD6AE67}"/>
              </a:ext>
            </a:extLst>
          </p:cNvPr>
          <p:cNvSpPr>
            <a:spLocks noGrp="1"/>
          </p:cNvSpPr>
          <p:nvPr>
            <p:ph idx="1"/>
          </p:nvPr>
        </p:nvSpPr>
        <p:spPr>
          <a:xfrm>
            <a:off x="838199" y="1251284"/>
            <a:ext cx="10567737" cy="4925679"/>
          </a:xfrm>
        </p:spPr>
        <p:txBody>
          <a:bodyPr>
            <a:normAutofit fontScale="85000" lnSpcReduction="20000"/>
          </a:bodyPr>
          <a:lstStyle/>
          <a:p>
            <a:r>
              <a:rPr lang="en-US" dirty="0"/>
              <a:t>Cons – it relies heavily on spiking data as </a:t>
            </a:r>
            <a:r>
              <a:rPr lang="en-US" i="1" dirty="0"/>
              <a:t>in vivo </a:t>
            </a:r>
            <a:r>
              <a:rPr lang="en-US" dirty="0"/>
              <a:t>evidence. Is there another source of neural evidence?</a:t>
            </a:r>
          </a:p>
          <a:p>
            <a:r>
              <a:rPr lang="en-US" dirty="0"/>
              <a:t>Behavioral data is a bit hard to get… but would be ideal. Maybe I should really focus on getting this? </a:t>
            </a:r>
          </a:p>
          <a:p>
            <a:pPr marL="0" indent="0">
              <a:buNone/>
            </a:pPr>
            <a:r>
              <a:rPr lang="en-US" dirty="0"/>
              <a:t>It seems pretty convincing otherwise… lots of artefact tests etc. </a:t>
            </a:r>
          </a:p>
          <a:p>
            <a:pPr marL="0" indent="0">
              <a:buNone/>
            </a:pPr>
            <a:endParaRPr lang="en-US" dirty="0"/>
          </a:p>
          <a:p>
            <a:pPr marL="0" indent="0">
              <a:buNone/>
            </a:pPr>
            <a:r>
              <a:rPr lang="en-US" dirty="0"/>
              <a:t>The measurement I am making is a differential measurement which means I am rejecting common mode noise. However, I think the common mode amplitude is quite important to the acoustoelectric effect and how big it is. </a:t>
            </a:r>
          </a:p>
          <a:p>
            <a:pPr marL="0" indent="0">
              <a:buNone/>
            </a:pPr>
            <a:endParaRPr lang="en-US" dirty="0"/>
          </a:p>
          <a:p>
            <a:pPr marL="0" indent="0">
              <a:buNone/>
            </a:pPr>
            <a:r>
              <a:rPr lang="en-US" dirty="0"/>
              <a:t>*I do think the US transducer has a weird issue where its EM profile has changed for the worse recently meaning I have much higher EM noise such that the </a:t>
            </a:r>
            <a:r>
              <a:rPr lang="en-US" dirty="0" err="1"/>
              <a:t>GNDed</a:t>
            </a:r>
            <a:r>
              <a:rPr lang="en-US" dirty="0"/>
              <a:t> amplitude of the 500khz is super huge, but I don’t think this confounds the tests I have done, for instance the two-tone non-linearity test seems like it should be a fine test against this. </a:t>
            </a:r>
            <a:endParaRPr lang="en-GB" dirty="0"/>
          </a:p>
        </p:txBody>
      </p:sp>
    </p:spTree>
    <p:extLst>
      <p:ext uri="{BB962C8B-B14F-4D97-AF65-F5344CB8AC3E}">
        <p14:creationId xmlns:p14="http://schemas.microsoft.com/office/powerpoint/2010/main" val="3431360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CFC10-3EC4-6C20-67A0-739D69B7BDCE}"/>
              </a:ext>
            </a:extLst>
          </p:cNvPr>
          <p:cNvSpPr>
            <a:spLocks noGrp="1"/>
          </p:cNvSpPr>
          <p:nvPr>
            <p:ph type="title"/>
          </p:nvPr>
        </p:nvSpPr>
        <p:spPr/>
        <p:txBody>
          <a:bodyPr/>
          <a:lstStyle/>
          <a:p>
            <a:endParaRPr lang="en-GB"/>
          </a:p>
        </p:txBody>
      </p:sp>
      <p:sp>
        <p:nvSpPr>
          <p:cNvPr id="4" name="Title 1">
            <a:extLst>
              <a:ext uri="{FF2B5EF4-FFF2-40B4-BE49-F238E27FC236}">
                <a16:creationId xmlns:a16="http://schemas.microsoft.com/office/drawing/2014/main" id="{1059C4C6-9EDD-0729-5AAB-1E2632C95B67}"/>
              </a:ext>
            </a:extLst>
          </p:cNvPr>
          <p:cNvSpPr txBox="1">
            <a:spLocks/>
          </p:cNvSpPr>
          <p:nvPr/>
        </p:nvSpPr>
        <p:spPr>
          <a:xfrm>
            <a:off x="449180" y="1989222"/>
            <a:ext cx="11470104" cy="44374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TODO: Put no spikes from phantom time series.</a:t>
            </a:r>
          </a:p>
          <a:p>
            <a:endParaRPr lang="en-US" sz="2400" b="1" dirty="0"/>
          </a:p>
          <a:p>
            <a:r>
              <a:rPr lang="en-US" sz="2400" dirty="0"/>
              <a:t>Compare shapes of LFPs between phantom and mouse. Delay there? </a:t>
            </a:r>
          </a:p>
          <a:p>
            <a:r>
              <a:rPr lang="en-US" sz="2400" dirty="0"/>
              <a:t>Is there delay between applied stim and </a:t>
            </a:r>
            <a:r>
              <a:rPr lang="en-US" sz="2400" dirty="0" err="1"/>
              <a:t>lfp</a:t>
            </a:r>
            <a:r>
              <a:rPr lang="en-US" sz="2400" dirty="0"/>
              <a:t>? Is there a delay in the spiking too?</a:t>
            </a:r>
          </a:p>
          <a:p>
            <a:endParaRPr lang="en-US" sz="2400" dirty="0"/>
          </a:p>
          <a:p>
            <a:r>
              <a:rPr lang="en-US" sz="2400" dirty="0"/>
              <a:t>More comparison on US alone, vs V alone. Any spiking? – look close at amplitudes. </a:t>
            </a:r>
          </a:p>
          <a:p>
            <a:endParaRPr lang="en-US" sz="2400" dirty="0"/>
          </a:p>
          <a:p>
            <a:r>
              <a:rPr lang="en-US" sz="2400" dirty="0"/>
              <a:t>Do similar non-linearity test at the spiking frequency range. 300-1000hz. Prove it is not artefactually leaking from either stim alone. </a:t>
            </a:r>
          </a:p>
          <a:p>
            <a:endParaRPr lang="en-US" sz="2400" dirty="0"/>
          </a:p>
          <a:p>
            <a:r>
              <a:rPr lang="en-US" sz="2400" dirty="0"/>
              <a:t>Create a control response, i.e. a step function of e stim, i.e. 1Hz – do I see the same spiking neural response? (i.e. compare the neural response with acoustoelectric spiking with this). i.e. does 1hz e stim look the same. </a:t>
            </a:r>
          </a:p>
          <a:p>
            <a:endParaRPr lang="en-US" sz="2400" dirty="0"/>
          </a:p>
        </p:txBody>
      </p:sp>
    </p:spTree>
    <p:extLst>
      <p:ext uri="{BB962C8B-B14F-4D97-AF65-F5344CB8AC3E}">
        <p14:creationId xmlns:p14="http://schemas.microsoft.com/office/powerpoint/2010/main" val="2389534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A0817-A7F2-9B90-E111-63272F1B5B50}"/>
              </a:ext>
            </a:extLst>
          </p:cNvPr>
          <p:cNvSpPr>
            <a:spLocks noGrp="1"/>
          </p:cNvSpPr>
          <p:nvPr>
            <p:ph type="title"/>
          </p:nvPr>
        </p:nvSpPr>
        <p:spPr>
          <a:xfrm>
            <a:off x="838200" y="145207"/>
            <a:ext cx="10515600" cy="1000688"/>
          </a:xfrm>
        </p:spPr>
        <p:txBody>
          <a:bodyPr/>
          <a:lstStyle/>
          <a:p>
            <a:r>
              <a:rPr lang="en-GB" dirty="0"/>
              <a:t>10Hz focality plot, with mineral oil cone. </a:t>
            </a:r>
          </a:p>
        </p:txBody>
      </p:sp>
      <p:sp>
        <p:nvSpPr>
          <p:cNvPr id="3" name="Content Placeholder 2">
            <a:extLst>
              <a:ext uri="{FF2B5EF4-FFF2-40B4-BE49-F238E27FC236}">
                <a16:creationId xmlns:a16="http://schemas.microsoft.com/office/drawing/2014/main" id="{8FF3B607-3AB2-12EE-C5A7-ED33C06AB7A1}"/>
              </a:ext>
            </a:extLst>
          </p:cNvPr>
          <p:cNvSpPr>
            <a:spLocks noGrp="1"/>
          </p:cNvSpPr>
          <p:nvPr>
            <p:ph idx="1"/>
          </p:nvPr>
        </p:nvSpPr>
        <p:spPr>
          <a:xfrm>
            <a:off x="956930" y="1354239"/>
            <a:ext cx="10941845" cy="5274138"/>
          </a:xfrm>
        </p:spPr>
        <p:txBody>
          <a:bodyPr/>
          <a:lstStyle/>
          <a:p>
            <a:r>
              <a:rPr lang="en-GB" dirty="0"/>
              <a:t>Theory, at a current of 500khz, the signal goes everywhere… do I get focality when I use a lower frequency e field? </a:t>
            </a:r>
          </a:p>
          <a:p>
            <a:r>
              <a:rPr lang="en-GB" dirty="0"/>
              <a:t>The pressure signal e amplitude looks really high. Do a measure when connected, and not connected. It is surprisingly high both times. I think this is why I am not seeing focality. </a:t>
            </a:r>
          </a:p>
        </p:txBody>
      </p:sp>
    </p:spTree>
    <p:extLst>
      <p:ext uri="{BB962C8B-B14F-4D97-AF65-F5344CB8AC3E}">
        <p14:creationId xmlns:p14="http://schemas.microsoft.com/office/powerpoint/2010/main" val="3297658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F3996-A524-7BC7-844D-D10F75B7DB87}"/>
              </a:ext>
            </a:extLst>
          </p:cNvPr>
          <p:cNvSpPr>
            <a:spLocks noGrp="1"/>
          </p:cNvSpPr>
          <p:nvPr>
            <p:ph type="title"/>
          </p:nvPr>
        </p:nvSpPr>
        <p:spPr>
          <a:xfrm>
            <a:off x="838200" y="365126"/>
            <a:ext cx="10515600" cy="793824"/>
          </a:xfrm>
        </p:spPr>
        <p:txBody>
          <a:bodyPr/>
          <a:lstStyle/>
          <a:p>
            <a:r>
              <a:rPr lang="en-GB" dirty="0"/>
              <a:t>Water filled cone, focality plot, 10hz </a:t>
            </a:r>
            <a:r>
              <a:rPr lang="en-GB" dirty="0" err="1"/>
              <a:t>df</a:t>
            </a:r>
            <a:r>
              <a:rPr lang="en-GB" dirty="0"/>
              <a:t>. </a:t>
            </a:r>
          </a:p>
        </p:txBody>
      </p:sp>
      <p:sp>
        <p:nvSpPr>
          <p:cNvPr id="3" name="Content Placeholder 2">
            <a:extLst>
              <a:ext uri="{FF2B5EF4-FFF2-40B4-BE49-F238E27FC236}">
                <a16:creationId xmlns:a16="http://schemas.microsoft.com/office/drawing/2014/main" id="{1F001E9C-0E08-A501-834F-B024FD126A0D}"/>
              </a:ext>
            </a:extLst>
          </p:cNvPr>
          <p:cNvSpPr>
            <a:spLocks noGrp="1"/>
          </p:cNvSpPr>
          <p:nvPr>
            <p:ph idx="1"/>
          </p:nvPr>
        </p:nvSpPr>
        <p:spPr>
          <a:xfrm>
            <a:off x="563525" y="1616149"/>
            <a:ext cx="11047227" cy="4560814"/>
          </a:xfrm>
        </p:spPr>
        <p:txBody>
          <a:bodyPr>
            <a:normAutofit/>
          </a:bodyPr>
          <a:lstStyle/>
          <a:p>
            <a:r>
              <a:rPr lang="en-GB" sz="2400" dirty="0"/>
              <a:t>The core problem is that I do not know if my preamp, or ultrasound is broken. Maybe both are fine.  </a:t>
            </a:r>
          </a:p>
          <a:p>
            <a:r>
              <a:rPr lang="en-GB" sz="2400" dirty="0"/>
              <a:t>A lot of the variance has to do with how I am measuring the </a:t>
            </a:r>
            <a:r>
              <a:rPr lang="en-GB" sz="2400" dirty="0" err="1"/>
              <a:t>df</a:t>
            </a:r>
            <a:r>
              <a:rPr lang="en-GB" sz="2400" dirty="0"/>
              <a:t>, and what is the distance between my measurement and reference probes is. It seems likely, that the US is delivering a large voltage and the mineral oil blocks it to some degree. </a:t>
            </a:r>
          </a:p>
          <a:p>
            <a:r>
              <a:rPr lang="en-GB" sz="2400" dirty="0"/>
              <a:t>The core issue is that I cannot measure focality. I have past focality maps, but not one from today or when I measured the mouse, so I cannot be sure it is the ae effect. Basically – having a focal spot makes it the ae effect.  </a:t>
            </a:r>
          </a:p>
          <a:p>
            <a:r>
              <a:rPr lang="en-GB" sz="2400" dirty="0"/>
              <a:t>I can rule out acoustic/acoustic mixing with the hydrophone. </a:t>
            </a:r>
          </a:p>
          <a:p>
            <a:pPr marL="0" indent="0">
              <a:buNone/>
            </a:pPr>
            <a:endParaRPr lang="en-GB" sz="2400" dirty="0"/>
          </a:p>
        </p:txBody>
      </p:sp>
    </p:spTree>
    <p:extLst>
      <p:ext uri="{BB962C8B-B14F-4D97-AF65-F5344CB8AC3E}">
        <p14:creationId xmlns:p14="http://schemas.microsoft.com/office/powerpoint/2010/main" val="3882319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18A3F-C5A9-5DFA-EE80-42F3C7AECFC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CBA5268-DE97-35E6-51E6-FE9706C2628C}"/>
              </a:ext>
            </a:extLst>
          </p:cNvPr>
          <p:cNvSpPr>
            <a:spLocks noGrp="1"/>
          </p:cNvSpPr>
          <p:nvPr>
            <p:ph idx="1"/>
          </p:nvPr>
        </p:nvSpPr>
        <p:spPr/>
        <p:txBody>
          <a:bodyPr/>
          <a:lstStyle/>
          <a:p>
            <a:r>
              <a:rPr lang="en-GB" dirty="0"/>
              <a:t>I suspect the previous time where I applied a dual acoustic frequency, is actually electric mixing. In that case – why is it focal with pressure?</a:t>
            </a:r>
          </a:p>
        </p:txBody>
      </p:sp>
    </p:spTree>
    <p:extLst>
      <p:ext uri="{BB962C8B-B14F-4D97-AF65-F5344CB8AC3E}">
        <p14:creationId xmlns:p14="http://schemas.microsoft.com/office/powerpoint/2010/main" val="1935376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0E011-62F5-8634-E02D-745A82F14EBB}"/>
              </a:ext>
            </a:extLst>
          </p:cNvPr>
          <p:cNvSpPr>
            <a:spLocks noGrp="1"/>
          </p:cNvSpPr>
          <p:nvPr>
            <p:ph type="title"/>
          </p:nvPr>
        </p:nvSpPr>
        <p:spPr>
          <a:xfrm>
            <a:off x="415637" y="365125"/>
            <a:ext cx="11447812" cy="1048039"/>
          </a:xfrm>
        </p:spPr>
        <p:txBody>
          <a:bodyPr/>
          <a:lstStyle/>
          <a:p>
            <a:endParaRPr lang="en-GB" dirty="0"/>
          </a:p>
        </p:txBody>
      </p:sp>
      <p:sp>
        <p:nvSpPr>
          <p:cNvPr id="3" name="Content Placeholder 2">
            <a:extLst>
              <a:ext uri="{FF2B5EF4-FFF2-40B4-BE49-F238E27FC236}">
                <a16:creationId xmlns:a16="http://schemas.microsoft.com/office/drawing/2014/main" id="{E095113B-7336-5C13-F41C-19DC17B1C6A3}"/>
              </a:ext>
            </a:extLst>
          </p:cNvPr>
          <p:cNvSpPr>
            <a:spLocks noGrp="1"/>
          </p:cNvSpPr>
          <p:nvPr>
            <p:ph idx="1"/>
          </p:nvPr>
        </p:nvSpPr>
        <p:spPr>
          <a:xfrm>
            <a:off x="415637" y="1805651"/>
            <a:ext cx="11447812" cy="4687224"/>
          </a:xfrm>
        </p:spPr>
        <p:txBody>
          <a:bodyPr>
            <a:normAutofit lnSpcReduction="10000"/>
          </a:bodyPr>
          <a:lstStyle/>
          <a:p>
            <a:r>
              <a:rPr lang="en-GB" dirty="0"/>
              <a:t>Why did my file interpretation seem different from the files in the folder yesterday? Something weird happened? From the data analysis, mineral oil seemed like a great option. </a:t>
            </a:r>
          </a:p>
          <a:p>
            <a:r>
              <a:rPr lang="en-GB" dirty="0"/>
              <a:t>Can I see 10Hz acoustoelectric focality using a mineral oil filled cone? (Previously I did this with the same two stim/measure electrodes..(e97_meps t3)) – would need to work on the </a:t>
            </a:r>
            <a:r>
              <a:rPr lang="en-GB" dirty="0" err="1"/>
              <a:t>daq</a:t>
            </a:r>
            <a:r>
              <a:rPr lang="en-GB" dirty="0"/>
              <a:t> ranges here. </a:t>
            </a:r>
          </a:p>
          <a:p>
            <a:r>
              <a:rPr lang="en-GB" dirty="0"/>
              <a:t>What does the PRF look like using a mineral oil filled cone? Does it have focality?</a:t>
            </a:r>
          </a:p>
          <a:p>
            <a:r>
              <a:rPr lang="en-GB" dirty="0"/>
              <a:t>Phantom test with higher resolution voltage monitor – do I see the difference frequency appear when using a water filled cone? I will then need to apply this signal separately - </a:t>
            </a:r>
          </a:p>
        </p:txBody>
      </p:sp>
    </p:spTree>
    <p:extLst>
      <p:ext uri="{BB962C8B-B14F-4D97-AF65-F5344CB8AC3E}">
        <p14:creationId xmlns:p14="http://schemas.microsoft.com/office/powerpoint/2010/main" val="719022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3A4E2-8D59-EAAF-910B-B89B6C418D0A}"/>
              </a:ext>
            </a:extLst>
          </p:cNvPr>
          <p:cNvSpPr>
            <a:spLocks noGrp="1"/>
          </p:cNvSpPr>
          <p:nvPr>
            <p:ph type="title"/>
          </p:nvPr>
        </p:nvSpPr>
        <p:spPr>
          <a:xfrm>
            <a:off x="217118" y="37578"/>
            <a:ext cx="11497056" cy="890651"/>
          </a:xfrm>
        </p:spPr>
        <p:txBody>
          <a:bodyPr>
            <a:normAutofit/>
          </a:bodyPr>
          <a:lstStyle/>
          <a:p>
            <a:pPr algn="ctr"/>
            <a:r>
              <a:rPr lang="en-GB" sz="2400" dirty="0"/>
              <a:t>Could it be electrical mixing from the PRF of the applied ultrasound be mixing with the applied voltage? i.e. all EM mixing? </a:t>
            </a:r>
          </a:p>
        </p:txBody>
      </p:sp>
      <p:sp>
        <p:nvSpPr>
          <p:cNvPr id="4" name="TextBox 3">
            <a:extLst>
              <a:ext uri="{FF2B5EF4-FFF2-40B4-BE49-F238E27FC236}">
                <a16:creationId xmlns:a16="http://schemas.microsoft.com/office/drawing/2014/main" id="{379EBFB0-DEF7-0D5A-9237-4B905C8FC680}"/>
              </a:ext>
            </a:extLst>
          </p:cNvPr>
          <p:cNvSpPr txBox="1"/>
          <p:nvPr/>
        </p:nvSpPr>
        <p:spPr>
          <a:xfrm>
            <a:off x="365760" y="862311"/>
            <a:ext cx="11609122" cy="5632311"/>
          </a:xfrm>
          <a:prstGeom prst="rect">
            <a:avLst/>
          </a:prstGeom>
          <a:noFill/>
        </p:spPr>
        <p:txBody>
          <a:bodyPr wrap="square" rtlCol="0">
            <a:spAutoFit/>
          </a:bodyPr>
          <a:lstStyle/>
          <a:p>
            <a:r>
              <a:rPr lang="en-GB" dirty="0"/>
              <a:t>WE KNOW MIXING IS OCCURING as there is nothing at the difference frequency from the applied signals. (Wait: it is possible I am just below the noise floor of my voltage and rf monitors so I don’t know this for sure? )</a:t>
            </a:r>
          </a:p>
          <a:p>
            <a:r>
              <a:rPr lang="en-GB" dirty="0"/>
              <a:t>However, we do not know if we are mixing the electric signal from the ultrasound with the applied electric signal, or the acoustic signal is mixing with the applied electric signal? </a:t>
            </a:r>
          </a:p>
          <a:p>
            <a:r>
              <a:rPr lang="en-GB" dirty="0"/>
              <a:t>Fill cone with mineral oil as an electrical insulator. </a:t>
            </a:r>
          </a:p>
          <a:p>
            <a:r>
              <a:rPr lang="en-GB" dirty="0">
                <a:solidFill>
                  <a:srgbClr val="FF0000"/>
                </a:solidFill>
              </a:rPr>
              <a:t>RESULT: though it has no conductance as measured with </a:t>
            </a:r>
            <a:r>
              <a:rPr lang="en-GB" dirty="0" err="1">
                <a:solidFill>
                  <a:srgbClr val="FF0000"/>
                </a:solidFill>
              </a:rPr>
              <a:t>multimeter</a:t>
            </a:r>
            <a:r>
              <a:rPr lang="en-GB" dirty="0">
                <a:solidFill>
                  <a:srgbClr val="FF0000"/>
                </a:solidFill>
              </a:rPr>
              <a:t>, I can still see the electrical carrier signal around 4000 microvolts. When I add the shielding back to the cable it goes down to 1400 microvolts. </a:t>
            </a:r>
          </a:p>
          <a:p>
            <a:r>
              <a:rPr lang="en-GB" dirty="0"/>
              <a:t>- do phantom test with it. PRF focality test. There is no focality. This is really interesting here… </a:t>
            </a:r>
            <a:r>
              <a:rPr lang="en-GB" dirty="0">
                <a:solidFill>
                  <a:srgbClr val="FF0000"/>
                </a:solidFill>
              </a:rPr>
              <a:t>Need to do a big picture plot of this. </a:t>
            </a:r>
          </a:p>
          <a:p>
            <a:r>
              <a:rPr lang="en-GB" dirty="0"/>
              <a:t>- </a:t>
            </a:r>
            <a:r>
              <a:rPr lang="en-GB" dirty="0" err="1"/>
              <a:t>ae_calibrate_with_ae</a:t>
            </a:r>
            <a:r>
              <a:rPr lang="en-GB" dirty="0"/>
              <a:t> 8khz… I am having trouble seeing the focality this way, I think because the current density is everywhere the pressure is. So what I need to do is have pressure, then the dual electrode has one being the current generator, the other the measurement electrode. The third is the reference. </a:t>
            </a:r>
          </a:p>
          <a:p>
            <a:r>
              <a:rPr lang="en-GB" dirty="0">
                <a:solidFill>
                  <a:srgbClr val="FF0000"/>
                </a:solidFill>
              </a:rPr>
              <a:t>I am currently not answering the question – is any pressure actually coming out with the mineral oil cone? To do this, I either need the hydrophone, or a different set up so I can capture the focus. </a:t>
            </a:r>
          </a:p>
          <a:p>
            <a:r>
              <a:rPr lang="en-GB" dirty="0">
                <a:solidFill>
                  <a:srgbClr val="FF0000"/>
                </a:solidFill>
              </a:rPr>
              <a:t>It turns out mineral oil dissolves parafilm film, so I had air bubbles… </a:t>
            </a:r>
          </a:p>
          <a:p>
            <a:endParaRPr lang="en-GB" dirty="0"/>
          </a:p>
          <a:p>
            <a:r>
              <a:rPr lang="en-GB" dirty="0"/>
              <a:t>- BIG NOTE:  If I ramp the voltage to surpass the charge injection limit, I get a lot of non-linearities. This is certainly causing some of my problems. Also, the voltage from the transducer was entering into my applied signal – never good. The acoustoelectric </a:t>
            </a:r>
            <a:r>
              <a:rPr lang="en-GB" dirty="0" err="1"/>
              <a:t>neuromod</a:t>
            </a:r>
            <a:r>
              <a:rPr lang="en-GB" dirty="0"/>
              <a:t> paper should be done with the mineral oil in the cone. </a:t>
            </a:r>
          </a:p>
          <a:p>
            <a:r>
              <a:rPr lang="en-GB" dirty="0"/>
              <a:t>- MEP dual signal. </a:t>
            </a:r>
          </a:p>
        </p:txBody>
      </p:sp>
    </p:spTree>
    <p:extLst>
      <p:ext uri="{BB962C8B-B14F-4D97-AF65-F5344CB8AC3E}">
        <p14:creationId xmlns:p14="http://schemas.microsoft.com/office/powerpoint/2010/main" val="805456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FEA1D-9574-0F7A-01AC-A13274C271E2}"/>
              </a:ext>
            </a:extLst>
          </p:cNvPr>
          <p:cNvSpPr>
            <a:spLocks noGrp="1"/>
          </p:cNvSpPr>
          <p:nvPr>
            <p:ph type="title"/>
          </p:nvPr>
        </p:nvSpPr>
        <p:spPr>
          <a:xfrm>
            <a:off x="838200" y="365125"/>
            <a:ext cx="10515600" cy="619613"/>
          </a:xfrm>
        </p:spPr>
        <p:txBody>
          <a:bodyPr>
            <a:normAutofit/>
          </a:bodyPr>
          <a:lstStyle/>
          <a:p>
            <a:r>
              <a:rPr lang="en-GB" sz="2800" dirty="0"/>
              <a:t>Alternate methods for determining whether it is caused by: </a:t>
            </a:r>
          </a:p>
        </p:txBody>
      </p:sp>
      <p:sp>
        <p:nvSpPr>
          <p:cNvPr id="3" name="Content Placeholder 2">
            <a:extLst>
              <a:ext uri="{FF2B5EF4-FFF2-40B4-BE49-F238E27FC236}">
                <a16:creationId xmlns:a16="http://schemas.microsoft.com/office/drawing/2014/main" id="{12DD56B3-4E6F-C695-1727-A3AA6E5D8919}"/>
              </a:ext>
            </a:extLst>
          </p:cNvPr>
          <p:cNvSpPr>
            <a:spLocks noGrp="1"/>
          </p:cNvSpPr>
          <p:nvPr>
            <p:ph idx="1"/>
          </p:nvPr>
        </p:nvSpPr>
        <p:spPr>
          <a:xfrm>
            <a:off x="445477" y="1272503"/>
            <a:ext cx="11301045" cy="4312993"/>
          </a:xfrm>
        </p:spPr>
        <p:txBody>
          <a:bodyPr>
            <a:normAutofit fontScale="55000" lnSpcReduction="20000"/>
          </a:bodyPr>
          <a:lstStyle/>
          <a:p>
            <a:pPr marL="514350" indent="-514350">
              <a:buFont typeface="+mj-lt"/>
              <a:buAutoNum type="arabicPeriod"/>
            </a:pPr>
            <a:r>
              <a:rPr lang="en-GB" dirty="0"/>
              <a:t>Electric signal mixing with acoustic signal. </a:t>
            </a:r>
          </a:p>
          <a:p>
            <a:pPr marL="0" indent="0">
              <a:buNone/>
            </a:pPr>
            <a:endParaRPr lang="en-GB" dirty="0"/>
          </a:p>
          <a:p>
            <a:pPr marL="514350" indent="-514350">
              <a:buFont typeface="+mj-lt"/>
              <a:buAutoNum type="arabicPeriod"/>
            </a:pPr>
            <a:r>
              <a:rPr lang="en-GB" dirty="0"/>
              <a:t>Electric signal mixing with electric signal. </a:t>
            </a:r>
          </a:p>
          <a:p>
            <a:pPr marL="0" indent="0">
              <a:buNone/>
            </a:pPr>
            <a:r>
              <a:rPr lang="en-GB" dirty="0"/>
              <a:t>If this is the case, the stimulation area would not be focal. Show that it is focal. i.e. the PRF *PRF data that I already have? </a:t>
            </a:r>
          </a:p>
          <a:p>
            <a:pPr marL="514350" indent="-514350">
              <a:buFont typeface="+mj-lt"/>
              <a:buAutoNum type="arabicPeriod"/>
            </a:pPr>
            <a:r>
              <a:rPr lang="en-GB" dirty="0"/>
              <a:t>Acoustic signal mixing with acoustic signal.</a:t>
            </a:r>
          </a:p>
          <a:p>
            <a:pPr marL="0" indent="0">
              <a:buNone/>
            </a:pPr>
            <a:r>
              <a:rPr lang="en-GB" dirty="0"/>
              <a:t>Show that this doesn’t occur through the PRF test I have already done.</a:t>
            </a:r>
          </a:p>
          <a:p>
            <a:pPr marL="0" indent="0">
              <a:buNone/>
            </a:pPr>
            <a:endParaRPr lang="en-GB" dirty="0"/>
          </a:p>
          <a:p>
            <a:pPr marL="0" indent="0">
              <a:buNone/>
            </a:pPr>
            <a:r>
              <a:rPr lang="en-GB" dirty="0"/>
              <a:t>What if the electric signal from the ultrasound is in solution, thus entering into the output of my signal generation? (well, that is why it is isolated…).. This… is also why it’d be better to shield the US electrically. Firstly though – prove that I am having this issue. </a:t>
            </a:r>
          </a:p>
          <a:p>
            <a:pPr marL="0" indent="0">
              <a:buNone/>
            </a:pPr>
            <a:endParaRPr lang="en-GB" dirty="0"/>
          </a:p>
          <a:p>
            <a:pPr marL="0" indent="0">
              <a:buNone/>
            </a:pPr>
            <a:r>
              <a:rPr lang="en-GB" dirty="0"/>
              <a:t>TODO:   can I use F21 and measure pressure with the hydrophone? </a:t>
            </a:r>
          </a:p>
          <a:p>
            <a:pPr marL="0" indent="0">
              <a:buNone/>
            </a:pPr>
            <a:r>
              <a:rPr lang="en-GB" dirty="0"/>
              <a:t>Can I fill cone with mineral oil, and measure pressure with the hydrophone?</a:t>
            </a:r>
          </a:p>
          <a:p>
            <a:pPr marL="0" indent="0">
              <a:buNone/>
            </a:pPr>
            <a:r>
              <a:rPr lang="en-GB" dirty="0"/>
              <a:t>Do a focality map of the difference frequency generated at 10Hz. </a:t>
            </a:r>
          </a:p>
        </p:txBody>
      </p:sp>
    </p:spTree>
    <p:extLst>
      <p:ext uri="{BB962C8B-B14F-4D97-AF65-F5344CB8AC3E}">
        <p14:creationId xmlns:p14="http://schemas.microsoft.com/office/powerpoint/2010/main" val="620031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EC42-8BEA-7763-1F60-2DE112F68480}"/>
              </a:ext>
            </a:extLst>
          </p:cNvPr>
          <p:cNvSpPr>
            <a:spLocks noGrp="1"/>
          </p:cNvSpPr>
          <p:nvPr>
            <p:ph type="title"/>
          </p:nvPr>
        </p:nvSpPr>
        <p:spPr>
          <a:xfrm>
            <a:off x="838200" y="365125"/>
            <a:ext cx="10515600" cy="652145"/>
          </a:xfrm>
        </p:spPr>
        <p:txBody>
          <a:bodyPr>
            <a:normAutofit/>
          </a:bodyPr>
          <a:lstStyle/>
          <a:p>
            <a:r>
              <a:rPr lang="en-GB" sz="2400" dirty="0"/>
              <a:t>Next things to do: </a:t>
            </a:r>
          </a:p>
        </p:txBody>
      </p:sp>
      <p:sp>
        <p:nvSpPr>
          <p:cNvPr id="3" name="Content Placeholder 2">
            <a:extLst>
              <a:ext uri="{FF2B5EF4-FFF2-40B4-BE49-F238E27FC236}">
                <a16:creationId xmlns:a16="http://schemas.microsoft.com/office/drawing/2014/main" id="{CED81904-2E5F-FC77-3DFB-5F1A594C948A}"/>
              </a:ext>
            </a:extLst>
          </p:cNvPr>
          <p:cNvSpPr>
            <a:spLocks noGrp="1"/>
          </p:cNvSpPr>
          <p:nvPr>
            <p:ph idx="1"/>
          </p:nvPr>
        </p:nvSpPr>
        <p:spPr>
          <a:xfrm>
            <a:off x="490464" y="1325880"/>
            <a:ext cx="11271006" cy="5079683"/>
          </a:xfrm>
        </p:spPr>
        <p:txBody>
          <a:bodyPr/>
          <a:lstStyle/>
          <a:p>
            <a:r>
              <a:rPr lang="en-GB" dirty="0"/>
              <a:t>Do a focality plot at the difference frequency of 10Hz, using just a water filled US cone 1MPa. This would just be of the difference frequency. </a:t>
            </a:r>
          </a:p>
          <a:p>
            <a:r>
              <a:rPr lang="en-GB" dirty="0"/>
              <a:t>Test the F21 using the Hydrophone. </a:t>
            </a:r>
          </a:p>
          <a:p>
            <a:r>
              <a:rPr lang="en-GB" dirty="0"/>
              <a:t>Prove that the electric signal from the US is altering the signal from the current generator.  - signal analysis. </a:t>
            </a:r>
          </a:p>
          <a:p>
            <a:pPr marL="0" indent="0">
              <a:buNone/>
            </a:pPr>
            <a:r>
              <a:rPr lang="en-GB" dirty="0"/>
              <a:t>= = = = = = = </a:t>
            </a:r>
          </a:p>
          <a:p>
            <a:r>
              <a:rPr lang="en-GB" dirty="0"/>
              <a:t>It would be better to do AE neuromodulation, when no(or at least very little) electrical signal from US reaches mouse. </a:t>
            </a:r>
          </a:p>
          <a:p>
            <a:r>
              <a:rPr lang="en-GB" dirty="0"/>
              <a:t>Consider a new mouse, with a 3</a:t>
            </a:r>
            <a:r>
              <a:rPr lang="en-GB" baseline="30000" dirty="0"/>
              <a:t>rd</a:t>
            </a:r>
            <a:r>
              <a:rPr lang="en-GB" dirty="0"/>
              <a:t> electrode for applying voltage, embedded in brain instead of outside. </a:t>
            </a:r>
          </a:p>
        </p:txBody>
      </p:sp>
    </p:spTree>
    <p:extLst>
      <p:ext uri="{BB962C8B-B14F-4D97-AF65-F5344CB8AC3E}">
        <p14:creationId xmlns:p14="http://schemas.microsoft.com/office/powerpoint/2010/main" val="4256844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53A6-8E0D-F407-615E-BABDED2C113B}"/>
              </a:ext>
            </a:extLst>
          </p:cNvPr>
          <p:cNvSpPr>
            <a:spLocks noGrp="1"/>
          </p:cNvSpPr>
          <p:nvPr>
            <p:ph type="title"/>
          </p:nvPr>
        </p:nvSpPr>
        <p:spPr>
          <a:xfrm>
            <a:off x="838200" y="365125"/>
            <a:ext cx="10515600" cy="476123"/>
          </a:xfrm>
        </p:spPr>
        <p:txBody>
          <a:bodyPr>
            <a:normAutofit/>
          </a:bodyPr>
          <a:lstStyle/>
          <a:p>
            <a:r>
              <a:rPr lang="en-GB" sz="2800" dirty="0"/>
              <a:t>Amplitude trend with difference frequency</a:t>
            </a:r>
          </a:p>
        </p:txBody>
      </p:sp>
      <p:sp>
        <p:nvSpPr>
          <p:cNvPr id="4" name="TextBox 3">
            <a:extLst>
              <a:ext uri="{FF2B5EF4-FFF2-40B4-BE49-F238E27FC236}">
                <a16:creationId xmlns:a16="http://schemas.microsoft.com/office/drawing/2014/main" id="{2C14CD3E-AAD6-C6AA-A081-A8E15BEB2509}"/>
              </a:ext>
            </a:extLst>
          </p:cNvPr>
          <p:cNvSpPr txBox="1"/>
          <p:nvPr/>
        </p:nvSpPr>
        <p:spPr>
          <a:xfrm>
            <a:off x="965200" y="1278686"/>
            <a:ext cx="9973733" cy="923330"/>
          </a:xfrm>
          <a:prstGeom prst="rect">
            <a:avLst/>
          </a:prstGeom>
          <a:noFill/>
        </p:spPr>
        <p:txBody>
          <a:bodyPr wrap="square" rtlCol="0">
            <a:spAutoFit/>
          </a:bodyPr>
          <a:lstStyle/>
          <a:p>
            <a:r>
              <a:rPr lang="en-GB" dirty="0"/>
              <a:t>I need to repeat this and do it properly with comparison against a phantom. These are results from e113 t1(mouse with implanted electrodes), e107 t6(phantom). Though I apply voltage, where I apply it matters? Or does it? </a:t>
            </a:r>
          </a:p>
        </p:txBody>
      </p:sp>
      <p:pic>
        <p:nvPicPr>
          <p:cNvPr id="6" name="Picture 5" descr="A graph with a red line&#10;&#10;Description automatically generated">
            <a:extLst>
              <a:ext uri="{FF2B5EF4-FFF2-40B4-BE49-F238E27FC236}">
                <a16:creationId xmlns:a16="http://schemas.microsoft.com/office/drawing/2014/main" id="{F40C1464-3E52-B71C-198B-3A42024B9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39454"/>
            <a:ext cx="5272365" cy="3163419"/>
          </a:xfrm>
          <a:prstGeom prst="rect">
            <a:avLst/>
          </a:prstGeom>
        </p:spPr>
      </p:pic>
      <p:pic>
        <p:nvPicPr>
          <p:cNvPr id="8" name="Picture 7" descr="A graph with a red line&#10;&#10;Description automatically generated">
            <a:extLst>
              <a:ext uri="{FF2B5EF4-FFF2-40B4-BE49-F238E27FC236}">
                <a16:creationId xmlns:a16="http://schemas.microsoft.com/office/drawing/2014/main" id="{CBA152A8-5ED9-8711-B76E-5F353EBF59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191" y="2639454"/>
            <a:ext cx="5152381" cy="3091429"/>
          </a:xfrm>
          <a:prstGeom prst="rect">
            <a:avLst/>
          </a:prstGeom>
        </p:spPr>
      </p:pic>
      <p:sp>
        <p:nvSpPr>
          <p:cNvPr id="9" name="TextBox 8">
            <a:extLst>
              <a:ext uri="{FF2B5EF4-FFF2-40B4-BE49-F238E27FC236}">
                <a16:creationId xmlns:a16="http://schemas.microsoft.com/office/drawing/2014/main" id="{4DE51F00-16D1-1E5C-1365-6220A4132ED2}"/>
              </a:ext>
            </a:extLst>
          </p:cNvPr>
          <p:cNvSpPr txBox="1"/>
          <p:nvPr/>
        </p:nvSpPr>
        <p:spPr>
          <a:xfrm>
            <a:off x="2809890" y="5730883"/>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Frequency (Hz)</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6DA5B7E-199C-4771-E268-654815D67365}"/>
                  </a:ext>
                </a:extLst>
              </p:cNvPr>
              <p:cNvSpPr txBox="1"/>
              <p:nvPr/>
            </p:nvSpPr>
            <p:spPr>
              <a:xfrm rot="16200000">
                <a:off x="-51407" y="3847292"/>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10" name="TextBox 9">
                <a:extLst>
                  <a:ext uri="{FF2B5EF4-FFF2-40B4-BE49-F238E27FC236}">
                    <a16:creationId xmlns:a16="http://schemas.microsoft.com/office/drawing/2014/main" id="{E6DA5B7E-199C-4771-E268-654815D67365}"/>
                  </a:ext>
                </a:extLst>
              </p:cNvPr>
              <p:cNvSpPr txBox="1">
                <a:spLocks noRot="1" noChangeAspect="1" noMove="1" noResize="1" noEditPoints="1" noAdjustHandles="1" noChangeArrowheads="1" noChangeShapeType="1" noTextEdit="1"/>
              </p:cNvSpPr>
              <p:nvPr/>
            </p:nvSpPr>
            <p:spPr>
              <a:xfrm rot="16200000">
                <a:off x="-51407" y="3847292"/>
                <a:ext cx="1409875" cy="369332"/>
              </a:xfrm>
              <a:prstGeom prst="rect">
                <a:avLst/>
              </a:prstGeom>
              <a:blipFill>
                <a:blip r:embed="rId4"/>
                <a:stretch>
                  <a:fillRect l="-11667" r="-25000" b="-3896"/>
                </a:stretch>
              </a:blipFill>
            </p:spPr>
            <p:txBody>
              <a:bodyPr/>
              <a:lstStyle/>
              <a:p>
                <a:r>
                  <a:rPr lang="en-GB">
                    <a:noFill/>
                  </a:rPr>
                  <a:t> </a:t>
                </a:r>
              </a:p>
            </p:txBody>
          </p:sp>
        </mc:Fallback>
      </mc:AlternateContent>
    </p:spTree>
    <p:extLst>
      <p:ext uri="{BB962C8B-B14F-4D97-AF65-F5344CB8AC3E}">
        <p14:creationId xmlns:p14="http://schemas.microsoft.com/office/powerpoint/2010/main" val="29421869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9731-DE8D-B1D7-DA58-E7E184EF80EE}"/>
              </a:ext>
            </a:extLst>
          </p:cNvPr>
          <p:cNvSpPr>
            <a:spLocks noGrp="1"/>
          </p:cNvSpPr>
          <p:nvPr>
            <p:ph type="title"/>
          </p:nvPr>
        </p:nvSpPr>
        <p:spPr>
          <a:xfrm>
            <a:off x="838200" y="365125"/>
            <a:ext cx="10515600" cy="695049"/>
          </a:xfrm>
        </p:spPr>
        <p:txBody>
          <a:bodyPr>
            <a:normAutofit/>
          </a:bodyPr>
          <a:lstStyle/>
          <a:p>
            <a:r>
              <a:rPr lang="en-GB" sz="2800" dirty="0"/>
              <a:t>Could the difference frequency be induced in the preamp? </a:t>
            </a:r>
          </a:p>
        </p:txBody>
      </p:sp>
      <p:sp>
        <p:nvSpPr>
          <p:cNvPr id="3" name="Content Placeholder 2">
            <a:extLst>
              <a:ext uri="{FF2B5EF4-FFF2-40B4-BE49-F238E27FC236}">
                <a16:creationId xmlns:a16="http://schemas.microsoft.com/office/drawing/2014/main" id="{206BFE8C-BA5C-8D37-F429-C402BE4A6D27}"/>
              </a:ext>
            </a:extLst>
          </p:cNvPr>
          <p:cNvSpPr>
            <a:spLocks noGrp="1"/>
          </p:cNvSpPr>
          <p:nvPr>
            <p:ph idx="1"/>
          </p:nvPr>
        </p:nvSpPr>
        <p:spPr>
          <a:xfrm>
            <a:off x="838200" y="1386713"/>
            <a:ext cx="10515600" cy="5106162"/>
          </a:xfrm>
        </p:spPr>
        <p:txBody>
          <a:bodyPr>
            <a:normAutofit/>
          </a:bodyPr>
          <a:lstStyle/>
          <a:p>
            <a:pPr marL="0" indent="0">
              <a:buNone/>
            </a:pPr>
            <a:r>
              <a:rPr lang="en-GB" sz="2400" dirty="0"/>
              <a:t>Evidence 1: Since there are neural spikes, the difference frequency is induced before it enters the preamplifier. </a:t>
            </a:r>
          </a:p>
          <a:p>
            <a:pPr marL="0" indent="0">
              <a:buNone/>
            </a:pPr>
            <a:r>
              <a:rPr lang="en-GB" sz="2400" dirty="0"/>
              <a:t>Evidence 2: e105 t? (I will need to redo this once I have final amplitude data anyway, so I am holding off on the post processing plots as I know I can do it without mixing in the preamp) - will do it post oil test. </a:t>
            </a:r>
          </a:p>
        </p:txBody>
      </p:sp>
    </p:spTree>
    <p:extLst>
      <p:ext uri="{BB962C8B-B14F-4D97-AF65-F5344CB8AC3E}">
        <p14:creationId xmlns:p14="http://schemas.microsoft.com/office/powerpoint/2010/main" val="1268121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F5C2E-E7C1-0079-87B9-12FFB7830001}"/>
              </a:ext>
            </a:extLst>
          </p:cNvPr>
          <p:cNvSpPr>
            <a:spLocks noGrp="1"/>
          </p:cNvSpPr>
          <p:nvPr>
            <p:ph type="title"/>
          </p:nvPr>
        </p:nvSpPr>
        <p:spPr>
          <a:xfrm>
            <a:off x="838200" y="212725"/>
            <a:ext cx="10515600" cy="805307"/>
          </a:xfrm>
        </p:spPr>
        <p:txBody>
          <a:bodyPr/>
          <a:lstStyle/>
          <a:p>
            <a:r>
              <a:rPr lang="en-GB" dirty="0"/>
              <a:t>Phantom Focality Plot </a:t>
            </a:r>
          </a:p>
        </p:txBody>
      </p:sp>
      <p:sp>
        <p:nvSpPr>
          <p:cNvPr id="4" name="TextBox 3">
            <a:extLst>
              <a:ext uri="{FF2B5EF4-FFF2-40B4-BE49-F238E27FC236}">
                <a16:creationId xmlns:a16="http://schemas.microsoft.com/office/drawing/2014/main" id="{401C10F6-861B-B69D-85CF-C13A8DD50B71}"/>
              </a:ext>
            </a:extLst>
          </p:cNvPr>
          <p:cNvSpPr txBox="1"/>
          <p:nvPr/>
        </p:nvSpPr>
        <p:spPr>
          <a:xfrm>
            <a:off x="3080512" y="1356699"/>
            <a:ext cx="6729984" cy="1754326"/>
          </a:xfrm>
          <a:prstGeom prst="rect">
            <a:avLst/>
          </a:prstGeom>
          <a:noFill/>
        </p:spPr>
        <p:txBody>
          <a:bodyPr wrap="square" rtlCol="0">
            <a:spAutoFit/>
          </a:bodyPr>
          <a:lstStyle/>
          <a:p>
            <a:r>
              <a:rPr lang="en-GB" dirty="0"/>
              <a:t>With and without F21? PRF and dual signal results? </a:t>
            </a:r>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4065025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A28A2-79AA-3C9A-26A6-A90C240D7913}"/>
              </a:ext>
            </a:extLst>
          </p:cNvPr>
          <p:cNvSpPr>
            <a:spLocks noGrp="1"/>
          </p:cNvSpPr>
          <p:nvPr>
            <p:ph type="title"/>
          </p:nvPr>
        </p:nvSpPr>
        <p:spPr/>
        <p:txBody>
          <a:bodyPr>
            <a:normAutofit/>
          </a:bodyPr>
          <a:lstStyle/>
          <a:p>
            <a:pPr algn="ctr"/>
            <a:r>
              <a:rPr lang="en-GB" sz="3600" dirty="0"/>
              <a:t>What current am I applying when I get a response? What is the E and J? </a:t>
            </a:r>
          </a:p>
        </p:txBody>
      </p:sp>
      <p:sp>
        <p:nvSpPr>
          <p:cNvPr id="3" name="Content Placeholder 2">
            <a:extLst>
              <a:ext uri="{FF2B5EF4-FFF2-40B4-BE49-F238E27FC236}">
                <a16:creationId xmlns:a16="http://schemas.microsoft.com/office/drawing/2014/main" id="{2748121A-A49F-34A4-9F6B-F40EBD533C0B}"/>
              </a:ext>
            </a:extLst>
          </p:cNvPr>
          <p:cNvSpPr>
            <a:spLocks noGrp="1"/>
          </p:cNvSpPr>
          <p:nvPr>
            <p:ph idx="1"/>
          </p:nvPr>
        </p:nvSpPr>
        <p:spPr/>
        <p:txBody>
          <a:bodyPr/>
          <a:lstStyle/>
          <a:p>
            <a:r>
              <a:rPr lang="en-GB" dirty="0"/>
              <a:t>Look at e113 to find out. </a:t>
            </a:r>
          </a:p>
        </p:txBody>
      </p:sp>
    </p:spTree>
    <p:extLst>
      <p:ext uri="{BB962C8B-B14F-4D97-AF65-F5344CB8AC3E}">
        <p14:creationId xmlns:p14="http://schemas.microsoft.com/office/powerpoint/2010/main" val="3968373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1592-A975-133F-ACCE-30FCD31460A2}"/>
              </a:ext>
            </a:extLst>
          </p:cNvPr>
          <p:cNvSpPr>
            <a:spLocks noGrp="1"/>
          </p:cNvSpPr>
          <p:nvPr>
            <p:ph type="title"/>
          </p:nvPr>
        </p:nvSpPr>
        <p:spPr>
          <a:xfrm>
            <a:off x="966227" y="95030"/>
            <a:ext cx="10515600" cy="639427"/>
          </a:xfrm>
        </p:spPr>
        <p:txBody>
          <a:bodyPr>
            <a:normAutofit fontScale="90000"/>
          </a:bodyPr>
          <a:lstStyle/>
          <a:p>
            <a:r>
              <a:rPr lang="en-GB" sz="3600" dirty="0" err="1"/>
              <a:t>Mouse:Acoustoelectric</a:t>
            </a:r>
            <a:r>
              <a:rPr lang="en-GB" sz="3600" dirty="0"/>
              <a:t> neuromodulation </a:t>
            </a:r>
            <a:r>
              <a:rPr lang="en-GB" sz="3600" dirty="0" err="1"/>
              <a:t>df</a:t>
            </a:r>
            <a:r>
              <a:rPr lang="en-GB" sz="3600" dirty="0"/>
              <a:t> = 1Hz.  </a:t>
            </a:r>
            <a:r>
              <a:rPr lang="en-GB" sz="1600" dirty="0"/>
              <a:t>(e113 t1 file 12) </a:t>
            </a:r>
          </a:p>
        </p:txBody>
      </p:sp>
      <p:pic>
        <p:nvPicPr>
          <p:cNvPr id="5" name="Picture 4" descr="A black silhouette of a chess piece&#10;&#10;Description automatically generated">
            <a:extLst>
              <a:ext uri="{FF2B5EF4-FFF2-40B4-BE49-F238E27FC236}">
                <a16:creationId xmlns:a16="http://schemas.microsoft.com/office/drawing/2014/main" id="{29846CC0-6EC5-0206-4ADC-70BF0AFCD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335" y="4004755"/>
            <a:ext cx="5385827" cy="1737363"/>
          </a:xfrm>
          <a:prstGeom prst="rect">
            <a:avLst/>
          </a:prstGeom>
        </p:spPr>
      </p:pic>
      <p:pic>
        <p:nvPicPr>
          <p:cNvPr id="7" name="Picture 6" descr="A black silhouette of a person&#10;&#10;Description automatically generated">
            <a:extLst>
              <a:ext uri="{FF2B5EF4-FFF2-40B4-BE49-F238E27FC236}">
                <a16:creationId xmlns:a16="http://schemas.microsoft.com/office/drawing/2014/main" id="{CBB21371-6A9F-62B5-9154-60994B039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29" y="1767837"/>
            <a:ext cx="5394971" cy="1737363"/>
          </a:xfrm>
          <a:prstGeom prst="rect">
            <a:avLst/>
          </a:prstGeom>
        </p:spPr>
      </p:pic>
      <p:sp>
        <p:nvSpPr>
          <p:cNvPr id="9" name="TextBox 8">
            <a:extLst>
              <a:ext uri="{FF2B5EF4-FFF2-40B4-BE49-F238E27FC236}">
                <a16:creationId xmlns:a16="http://schemas.microsoft.com/office/drawing/2014/main" id="{C5642E17-7520-19FD-A7C1-4350C495F656}"/>
              </a:ext>
            </a:extLst>
          </p:cNvPr>
          <p:cNvSpPr txBox="1"/>
          <p:nvPr/>
        </p:nvSpPr>
        <p:spPr>
          <a:xfrm>
            <a:off x="2823493" y="5780975"/>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10" name="TextBox 9">
            <a:extLst>
              <a:ext uri="{FF2B5EF4-FFF2-40B4-BE49-F238E27FC236}">
                <a16:creationId xmlns:a16="http://schemas.microsoft.com/office/drawing/2014/main" id="{63845AE1-0E2A-F666-F825-F1CAB8F9FCD1}"/>
              </a:ext>
            </a:extLst>
          </p:cNvPr>
          <p:cNvSpPr txBox="1"/>
          <p:nvPr/>
        </p:nvSpPr>
        <p:spPr>
          <a:xfrm rot="16200000">
            <a:off x="-37429" y="2271889"/>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FBEC346-9EF5-B20C-9F8E-05005DC93866}"/>
                  </a:ext>
                </a:extLst>
              </p:cNvPr>
              <p:cNvSpPr txBox="1"/>
              <p:nvPr/>
            </p:nvSpPr>
            <p:spPr>
              <a:xfrm rot="16200000">
                <a:off x="5519090" y="1985987"/>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11" name="TextBox 10">
                <a:extLst>
                  <a:ext uri="{FF2B5EF4-FFF2-40B4-BE49-F238E27FC236}">
                    <a16:creationId xmlns:a16="http://schemas.microsoft.com/office/drawing/2014/main" id="{3FBEC346-9EF5-B20C-9F8E-05005DC93866}"/>
                  </a:ext>
                </a:extLst>
              </p:cNvPr>
              <p:cNvSpPr txBox="1">
                <a:spLocks noRot="1" noChangeAspect="1" noMove="1" noResize="1" noEditPoints="1" noAdjustHandles="1" noChangeArrowheads="1" noChangeShapeType="1" noTextEdit="1"/>
              </p:cNvSpPr>
              <p:nvPr/>
            </p:nvSpPr>
            <p:spPr>
              <a:xfrm rot="16200000">
                <a:off x="5519090" y="1985987"/>
                <a:ext cx="1409875" cy="369332"/>
              </a:xfrm>
              <a:prstGeom prst="rect">
                <a:avLst/>
              </a:prstGeom>
              <a:blipFill>
                <a:blip r:embed="rId4"/>
                <a:stretch>
                  <a:fillRect l="-11667" r="-25000" b="-3448"/>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F0C67036-3AD9-B7F3-5EF6-17B6A83AFE40}"/>
              </a:ext>
            </a:extLst>
          </p:cNvPr>
          <p:cNvSpPr txBox="1"/>
          <p:nvPr/>
        </p:nvSpPr>
        <p:spPr>
          <a:xfrm>
            <a:off x="1351064" y="3693809"/>
            <a:ext cx="183822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RF Ultrasound</a:t>
            </a:r>
          </a:p>
        </p:txBody>
      </p:sp>
      <p:sp>
        <p:nvSpPr>
          <p:cNvPr id="13" name="TextBox 12">
            <a:extLst>
              <a:ext uri="{FF2B5EF4-FFF2-40B4-BE49-F238E27FC236}">
                <a16:creationId xmlns:a16="http://schemas.microsoft.com/office/drawing/2014/main" id="{08123EA8-7E58-5A21-4E0D-19F3E6555ACC}"/>
              </a:ext>
            </a:extLst>
          </p:cNvPr>
          <p:cNvSpPr txBox="1"/>
          <p:nvPr/>
        </p:nvSpPr>
        <p:spPr>
          <a:xfrm>
            <a:off x="1351064" y="1309325"/>
            <a:ext cx="2924214"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1FDD986-E839-361B-05C7-A9B497331737}"/>
                  </a:ext>
                </a:extLst>
              </p:cNvPr>
              <p:cNvSpPr txBox="1"/>
              <p:nvPr/>
            </p:nvSpPr>
            <p:spPr>
              <a:xfrm>
                <a:off x="3189286" y="3501184"/>
                <a:ext cx="55379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ea typeface="Cambria Math" panose="02040503050406030204" pitchFamily="18" charset="0"/>
                        </a:rPr>
                        <m:t>×</m:t>
                      </m:r>
                    </m:oMath>
                  </m:oMathPara>
                </a14:m>
                <a:endParaRPr lang="en-GB" sz="2400" b="1" i="1" dirty="0">
                  <a:latin typeface="Cambria Math" panose="02040503050406030204" pitchFamily="18" charset="0"/>
                  <a:ea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21FDD986-E839-361B-05C7-A9B497331737}"/>
                  </a:ext>
                </a:extLst>
              </p:cNvPr>
              <p:cNvSpPr txBox="1">
                <a:spLocks noRot="1" noChangeAspect="1" noMove="1" noResize="1" noEditPoints="1" noAdjustHandles="1" noChangeArrowheads="1" noChangeShapeType="1" noTextEdit="1"/>
              </p:cNvSpPr>
              <p:nvPr/>
            </p:nvSpPr>
            <p:spPr>
              <a:xfrm>
                <a:off x="3189286" y="3501184"/>
                <a:ext cx="553792" cy="461665"/>
              </a:xfrm>
              <a:prstGeom prst="rect">
                <a:avLst/>
              </a:prstGeom>
              <a:blipFill>
                <a:blip r:embed="rId5"/>
                <a:stretch>
                  <a:fillRect/>
                </a:stretch>
              </a:blipFill>
            </p:spPr>
            <p:txBody>
              <a:bodyPr/>
              <a:lstStyle/>
              <a:p>
                <a:r>
                  <a:rPr lang="en-GB">
                    <a:noFill/>
                  </a:rPr>
                  <a:t> </a:t>
                </a:r>
              </a:p>
            </p:txBody>
          </p:sp>
        </mc:Fallback>
      </mc:AlternateContent>
      <p:pic>
        <p:nvPicPr>
          <p:cNvPr id="16" name="Picture 15" descr="A black and white image of a sound wave&#10;&#10;Description automatically generated">
            <a:extLst>
              <a:ext uri="{FF2B5EF4-FFF2-40B4-BE49-F238E27FC236}">
                <a16:creationId xmlns:a16="http://schemas.microsoft.com/office/drawing/2014/main" id="{87BC0D6E-965C-0467-E240-73565CE42D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0128" y="3820089"/>
            <a:ext cx="5394971" cy="1737363"/>
          </a:xfrm>
          <a:prstGeom prst="rect">
            <a:avLst/>
          </a:prstGeom>
        </p:spPr>
      </p:pic>
      <p:sp>
        <p:nvSpPr>
          <p:cNvPr id="18" name="TextBox 17">
            <a:extLst>
              <a:ext uri="{FF2B5EF4-FFF2-40B4-BE49-F238E27FC236}">
                <a16:creationId xmlns:a16="http://schemas.microsoft.com/office/drawing/2014/main" id="{6446A6AB-781D-6E3F-A7BE-8668F5AF605F}"/>
              </a:ext>
            </a:extLst>
          </p:cNvPr>
          <p:cNvSpPr txBox="1"/>
          <p:nvPr/>
        </p:nvSpPr>
        <p:spPr>
          <a:xfrm>
            <a:off x="8254408" y="3635423"/>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Spikes (300-1000Hz)</a:t>
            </a:r>
          </a:p>
        </p:txBody>
      </p:sp>
      <p:pic>
        <p:nvPicPr>
          <p:cNvPr id="20" name="Picture 19" descr="A graph showing a number of numbers&#10;&#10;Description automatically generated with medium confidence">
            <a:extLst>
              <a:ext uri="{FF2B5EF4-FFF2-40B4-BE49-F238E27FC236}">
                <a16:creationId xmlns:a16="http://schemas.microsoft.com/office/drawing/2014/main" id="{FDFE99AB-3DA6-612F-7C8B-0CDF60102E8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4824" y="1653526"/>
            <a:ext cx="5394971" cy="1737363"/>
          </a:xfrm>
          <a:prstGeom prst="rect">
            <a:avLst/>
          </a:prstGeom>
        </p:spPr>
      </p:pic>
      <p:sp>
        <p:nvSpPr>
          <p:cNvPr id="21" name="TextBox 20">
            <a:extLst>
              <a:ext uri="{FF2B5EF4-FFF2-40B4-BE49-F238E27FC236}">
                <a16:creationId xmlns:a16="http://schemas.microsoft.com/office/drawing/2014/main" id="{6CC67BA3-951E-6DBE-01D4-1F59BA731088}"/>
              </a:ext>
            </a:extLst>
          </p:cNvPr>
          <p:cNvSpPr txBox="1"/>
          <p:nvPr/>
        </p:nvSpPr>
        <p:spPr>
          <a:xfrm>
            <a:off x="7764228" y="1224326"/>
            <a:ext cx="361250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p:sp>
        <p:nvSpPr>
          <p:cNvPr id="22" name="TextBox 21">
            <a:extLst>
              <a:ext uri="{FF2B5EF4-FFF2-40B4-BE49-F238E27FC236}">
                <a16:creationId xmlns:a16="http://schemas.microsoft.com/office/drawing/2014/main" id="{2F88A064-5E8A-1D78-59E5-3BC7EF98F1F6}"/>
              </a:ext>
            </a:extLst>
          </p:cNvPr>
          <p:cNvSpPr txBox="1"/>
          <p:nvPr/>
        </p:nvSpPr>
        <p:spPr>
          <a:xfrm>
            <a:off x="9073424" y="5631855"/>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BDA880B-5BFE-9C0A-F7EC-D0C040071826}"/>
                  </a:ext>
                </a:extLst>
              </p:cNvPr>
              <p:cNvSpPr txBox="1"/>
              <p:nvPr/>
            </p:nvSpPr>
            <p:spPr>
              <a:xfrm rot="16200000">
                <a:off x="5576139" y="4163562"/>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3" name="TextBox 22">
                <a:extLst>
                  <a:ext uri="{FF2B5EF4-FFF2-40B4-BE49-F238E27FC236}">
                    <a16:creationId xmlns:a16="http://schemas.microsoft.com/office/drawing/2014/main" id="{CBDA880B-5BFE-9C0A-F7EC-D0C040071826}"/>
                  </a:ext>
                </a:extLst>
              </p:cNvPr>
              <p:cNvSpPr txBox="1">
                <a:spLocks noRot="1" noChangeAspect="1" noMove="1" noResize="1" noEditPoints="1" noAdjustHandles="1" noChangeArrowheads="1" noChangeShapeType="1" noTextEdit="1"/>
              </p:cNvSpPr>
              <p:nvPr/>
            </p:nvSpPr>
            <p:spPr>
              <a:xfrm rot="16200000">
                <a:off x="5576139" y="4163562"/>
                <a:ext cx="1409875" cy="369332"/>
              </a:xfrm>
              <a:prstGeom prst="rect">
                <a:avLst/>
              </a:prstGeom>
              <a:blipFill>
                <a:blip r:embed="rId8"/>
                <a:stretch>
                  <a:fillRect l="-9836" r="-22951" b="-3463"/>
                </a:stretch>
              </a:blipFill>
            </p:spPr>
            <p:txBody>
              <a:bodyPr/>
              <a:lstStyle/>
              <a:p>
                <a:r>
                  <a:rPr lang="en-GB">
                    <a:noFill/>
                  </a:rPr>
                  <a:t> </a:t>
                </a:r>
              </a:p>
            </p:txBody>
          </p:sp>
        </mc:Fallback>
      </mc:AlternateContent>
      <p:sp>
        <p:nvSpPr>
          <p:cNvPr id="24" name="TextBox 23">
            <a:extLst>
              <a:ext uri="{FF2B5EF4-FFF2-40B4-BE49-F238E27FC236}">
                <a16:creationId xmlns:a16="http://schemas.microsoft.com/office/drawing/2014/main" id="{EBE0400A-1AEC-CB3D-1A7C-E11C098CEDCF}"/>
              </a:ext>
            </a:extLst>
          </p:cNvPr>
          <p:cNvSpPr txBox="1"/>
          <p:nvPr/>
        </p:nvSpPr>
        <p:spPr>
          <a:xfrm rot="16200000">
            <a:off x="-129481" y="4504104"/>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p:sp>
        <p:nvSpPr>
          <p:cNvPr id="25" name="TextBox 24">
            <a:extLst>
              <a:ext uri="{FF2B5EF4-FFF2-40B4-BE49-F238E27FC236}">
                <a16:creationId xmlns:a16="http://schemas.microsoft.com/office/drawing/2014/main" id="{AEC2BCD8-352B-2CF0-FE70-CE7D39FD31CA}"/>
              </a:ext>
            </a:extLst>
          </p:cNvPr>
          <p:cNvSpPr txBox="1"/>
          <p:nvPr/>
        </p:nvSpPr>
        <p:spPr>
          <a:xfrm>
            <a:off x="2476982" y="784520"/>
            <a:ext cx="2314937" cy="369332"/>
          </a:xfrm>
          <a:prstGeom prst="rect">
            <a:avLst/>
          </a:prstGeom>
          <a:noFill/>
        </p:spPr>
        <p:txBody>
          <a:bodyPr wrap="square" rtlCol="0">
            <a:spAutoFit/>
          </a:bodyPr>
          <a:lstStyle/>
          <a:p>
            <a:r>
              <a:rPr lang="en-GB" dirty="0"/>
              <a:t>Water filled US cone</a:t>
            </a:r>
          </a:p>
        </p:txBody>
      </p:sp>
    </p:spTree>
    <p:extLst>
      <p:ext uri="{BB962C8B-B14F-4D97-AF65-F5344CB8AC3E}">
        <p14:creationId xmlns:p14="http://schemas.microsoft.com/office/powerpoint/2010/main" val="1392150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860C02-5AD6-26BD-DA83-DB5F935DC4A6}"/>
              </a:ext>
            </a:extLst>
          </p:cNvPr>
          <p:cNvSpPr txBox="1">
            <a:spLocks/>
          </p:cNvSpPr>
          <p:nvPr/>
        </p:nvSpPr>
        <p:spPr>
          <a:xfrm>
            <a:off x="966227" y="95030"/>
            <a:ext cx="10515600" cy="639427"/>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Mouse: Acoustoelectric neuromodulation </a:t>
            </a:r>
            <a:r>
              <a:rPr lang="en-GB" dirty="0" err="1"/>
              <a:t>df</a:t>
            </a:r>
            <a:r>
              <a:rPr lang="en-GB" dirty="0"/>
              <a:t> = 2Hz.  </a:t>
            </a:r>
            <a:r>
              <a:rPr lang="en-GB" sz="2100" dirty="0"/>
              <a:t>(e113 t1 file21)</a:t>
            </a:r>
          </a:p>
        </p:txBody>
      </p:sp>
      <p:pic>
        <p:nvPicPr>
          <p:cNvPr id="6" name="Picture 5" descr="A graph showing a number of numbers&#10;&#10;Description automatically generated with medium confidence">
            <a:extLst>
              <a:ext uri="{FF2B5EF4-FFF2-40B4-BE49-F238E27FC236}">
                <a16:creationId xmlns:a16="http://schemas.microsoft.com/office/drawing/2014/main" id="{443E45BB-BCA1-32FC-51F8-88F7661DD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70345"/>
            <a:ext cx="5394971" cy="1737363"/>
          </a:xfrm>
          <a:prstGeom prst="rect">
            <a:avLst/>
          </a:prstGeom>
        </p:spPr>
      </p:pic>
      <p:pic>
        <p:nvPicPr>
          <p:cNvPr id="8" name="Picture 7" descr="A black line with numbers&#10;&#10;Description automatically generated">
            <a:extLst>
              <a:ext uri="{FF2B5EF4-FFF2-40B4-BE49-F238E27FC236}">
                <a16:creationId xmlns:a16="http://schemas.microsoft.com/office/drawing/2014/main" id="{F2F415A4-0622-461B-C180-934BACA95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636" y="1404791"/>
            <a:ext cx="5394971" cy="1737363"/>
          </a:xfrm>
          <a:prstGeom prst="rect">
            <a:avLst/>
          </a:prstGeom>
        </p:spPr>
      </p:pic>
      <p:pic>
        <p:nvPicPr>
          <p:cNvPr id="10" name="Picture 9" descr="A black silhouette of a hand&#10;&#10;Description automatically generated">
            <a:extLst>
              <a:ext uri="{FF2B5EF4-FFF2-40B4-BE49-F238E27FC236}">
                <a16:creationId xmlns:a16="http://schemas.microsoft.com/office/drawing/2014/main" id="{9E4D4314-1610-D5B2-558E-E689C700AA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209" y="4261666"/>
            <a:ext cx="5385827" cy="1691643"/>
          </a:xfrm>
          <a:prstGeom prst="rect">
            <a:avLst/>
          </a:prstGeom>
        </p:spPr>
      </p:pic>
      <p:pic>
        <p:nvPicPr>
          <p:cNvPr id="12" name="Picture 11" descr="A graph of a graph&#10;&#10;Description automatically generated">
            <a:extLst>
              <a:ext uri="{FF2B5EF4-FFF2-40B4-BE49-F238E27FC236}">
                <a16:creationId xmlns:a16="http://schemas.microsoft.com/office/drawing/2014/main" id="{E8A9AA9E-0848-26B9-0138-682D5C9FDF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0516" y="4142044"/>
            <a:ext cx="5394971" cy="1737363"/>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5861E9C-6B1B-2CA0-FF98-2192D571E755}"/>
                  </a:ext>
                </a:extLst>
              </p:cNvPr>
              <p:cNvSpPr txBox="1"/>
              <p:nvPr/>
            </p:nvSpPr>
            <p:spPr>
              <a:xfrm>
                <a:off x="3189286" y="3501184"/>
                <a:ext cx="55379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ea typeface="Cambria Math" panose="02040503050406030204" pitchFamily="18" charset="0"/>
                        </a:rPr>
                        <m:t>×</m:t>
                      </m:r>
                    </m:oMath>
                  </m:oMathPara>
                </a14:m>
                <a:endParaRPr lang="en-GB" sz="2400" b="1" i="1" dirty="0">
                  <a:latin typeface="Cambria Math" panose="02040503050406030204" pitchFamily="18" charset="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85861E9C-6B1B-2CA0-FF98-2192D571E755}"/>
                  </a:ext>
                </a:extLst>
              </p:cNvPr>
              <p:cNvSpPr txBox="1">
                <a:spLocks noRot="1" noChangeAspect="1" noMove="1" noResize="1" noEditPoints="1" noAdjustHandles="1" noChangeArrowheads="1" noChangeShapeType="1" noTextEdit="1"/>
              </p:cNvSpPr>
              <p:nvPr/>
            </p:nvSpPr>
            <p:spPr>
              <a:xfrm>
                <a:off x="3189286" y="3501184"/>
                <a:ext cx="553792" cy="461665"/>
              </a:xfrm>
              <a:prstGeom prst="rect">
                <a:avLst/>
              </a:prstGeom>
              <a:blipFill>
                <a:blip r:embed="rId6"/>
                <a:stretch>
                  <a:fillRect/>
                </a:stretch>
              </a:blipFill>
            </p:spPr>
            <p:txBody>
              <a:bodyPr/>
              <a:lstStyle/>
              <a:p>
                <a:r>
                  <a:rPr lang="en-GB">
                    <a:noFill/>
                  </a:rPr>
                  <a:t> </a:t>
                </a:r>
              </a:p>
            </p:txBody>
          </p:sp>
        </mc:Fallback>
      </mc:AlternateContent>
      <p:sp>
        <p:nvSpPr>
          <p:cNvPr id="14" name="TextBox 13">
            <a:extLst>
              <a:ext uri="{FF2B5EF4-FFF2-40B4-BE49-F238E27FC236}">
                <a16:creationId xmlns:a16="http://schemas.microsoft.com/office/drawing/2014/main" id="{D8D3B61F-9A9F-6EE5-A596-552A6B4B57B3}"/>
              </a:ext>
            </a:extLst>
          </p:cNvPr>
          <p:cNvSpPr txBox="1"/>
          <p:nvPr/>
        </p:nvSpPr>
        <p:spPr>
          <a:xfrm rot="16200000">
            <a:off x="-357027" y="2029420"/>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p:sp>
        <p:nvSpPr>
          <p:cNvPr id="15" name="TextBox 14">
            <a:extLst>
              <a:ext uri="{FF2B5EF4-FFF2-40B4-BE49-F238E27FC236}">
                <a16:creationId xmlns:a16="http://schemas.microsoft.com/office/drawing/2014/main" id="{C10F7ACA-1CCD-FDBC-DE30-1DCC53F464C8}"/>
              </a:ext>
            </a:extLst>
          </p:cNvPr>
          <p:cNvSpPr txBox="1"/>
          <p:nvPr/>
        </p:nvSpPr>
        <p:spPr>
          <a:xfrm rot="16200000">
            <a:off x="-357027" y="4630793"/>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Volts(V)</a:t>
            </a:r>
          </a:p>
        </p:txBody>
      </p:sp>
      <p:sp>
        <p:nvSpPr>
          <p:cNvPr id="16" name="TextBox 15">
            <a:extLst>
              <a:ext uri="{FF2B5EF4-FFF2-40B4-BE49-F238E27FC236}">
                <a16:creationId xmlns:a16="http://schemas.microsoft.com/office/drawing/2014/main" id="{96738959-1174-A33E-E9F6-080188E47634}"/>
              </a:ext>
            </a:extLst>
          </p:cNvPr>
          <p:cNvSpPr txBox="1"/>
          <p:nvPr/>
        </p:nvSpPr>
        <p:spPr>
          <a:xfrm>
            <a:off x="966227" y="937194"/>
            <a:ext cx="2924214"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Monitor </a:t>
            </a:r>
          </a:p>
        </p:txBody>
      </p:sp>
      <p:sp>
        <p:nvSpPr>
          <p:cNvPr id="17" name="TextBox 16">
            <a:extLst>
              <a:ext uri="{FF2B5EF4-FFF2-40B4-BE49-F238E27FC236}">
                <a16:creationId xmlns:a16="http://schemas.microsoft.com/office/drawing/2014/main" id="{472D47F8-1D43-51C8-E368-01F17F3FFC06}"/>
              </a:ext>
            </a:extLst>
          </p:cNvPr>
          <p:cNvSpPr txBox="1"/>
          <p:nvPr/>
        </p:nvSpPr>
        <p:spPr>
          <a:xfrm>
            <a:off x="3369501" y="6350696"/>
            <a:ext cx="5761973" cy="369332"/>
          </a:xfrm>
          <a:prstGeom prst="rect">
            <a:avLst/>
          </a:prstGeom>
          <a:noFill/>
        </p:spPr>
        <p:txBody>
          <a:bodyPr wrap="square" rtlCol="0">
            <a:spAutoFit/>
          </a:bodyPr>
          <a:lstStyle/>
          <a:p>
            <a:r>
              <a:rPr lang="en-GB" dirty="0"/>
              <a:t>Note: This had the slightly leaky mineral oil layer. </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440C28F-BC62-2DB9-44B1-3F03F00A1865}"/>
                  </a:ext>
                </a:extLst>
              </p:cNvPr>
              <p:cNvSpPr txBox="1"/>
              <p:nvPr/>
            </p:nvSpPr>
            <p:spPr>
              <a:xfrm rot="16200000">
                <a:off x="5431214" y="4598051"/>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18" name="TextBox 17">
                <a:extLst>
                  <a:ext uri="{FF2B5EF4-FFF2-40B4-BE49-F238E27FC236}">
                    <a16:creationId xmlns:a16="http://schemas.microsoft.com/office/drawing/2014/main" id="{7440C28F-BC62-2DB9-44B1-3F03F00A1865}"/>
                  </a:ext>
                </a:extLst>
              </p:cNvPr>
              <p:cNvSpPr txBox="1">
                <a:spLocks noRot="1" noChangeAspect="1" noMove="1" noResize="1" noEditPoints="1" noAdjustHandles="1" noChangeArrowheads="1" noChangeShapeType="1" noTextEdit="1"/>
              </p:cNvSpPr>
              <p:nvPr/>
            </p:nvSpPr>
            <p:spPr>
              <a:xfrm rot="16200000">
                <a:off x="5431214" y="4598051"/>
                <a:ext cx="1409875" cy="369332"/>
              </a:xfrm>
              <a:prstGeom prst="rect">
                <a:avLst/>
              </a:prstGeom>
              <a:blipFill>
                <a:blip r:embed="rId7"/>
                <a:stretch>
                  <a:fillRect l="-9836" r="-22951" b="-38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DDAD51D-4FB5-6149-BE6C-271D58B973FD}"/>
                  </a:ext>
                </a:extLst>
              </p:cNvPr>
              <p:cNvSpPr txBox="1"/>
              <p:nvPr/>
            </p:nvSpPr>
            <p:spPr>
              <a:xfrm rot="16200000">
                <a:off x="5270182" y="1886380"/>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19" name="TextBox 18">
                <a:extLst>
                  <a:ext uri="{FF2B5EF4-FFF2-40B4-BE49-F238E27FC236}">
                    <a16:creationId xmlns:a16="http://schemas.microsoft.com/office/drawing/2014/main" id="{6DDAD51D-4FB5-6149-BE6C-271D58B973FD}"/>
                  </a:ext>
                </a:extLst>
              </p:cNvPr>
              <p:cNvSpPr txBox="1">
                <a:spLocks noRot="1" noChangeAspect="1" noMove="1" noResize="1" noEditPoints="1" noAdjustHandles="1" noChangeArrowheads="1" noChangeShapeType="1" noTextEdit="1"/>
              </p:cNvSpPr>
              <p:nvPr/>
            </p:nvSpPr>
            <p:spPr>
              <a:xfrm rot="16200000">
                <a:off x="5270182" y="1886380"/>
                <a:ext cx="1409875" cy="369332"/>
              </a:xfrm>
              <a:prstGeom prst="rect">
                <a:avLst/>
              </a:prstGeom>
              <a:blipFill>
                <a:blip r:embed="rId8"/>
                <a:stretch>
                  <a:fillRect l="-11667" r="-25000" b="-3896"/>
                </a:stretch>
              </a:blipFill>
            </p:spPr>
            <p:txBody>
              <a:bodyPr/>
              <a:lstStyle/>
              <a:p>
                <a:r>
                  <a:rPr lang="en-GB">
                    <a:noFill/>
                  </a:rPr>
                  <a:t> </a:t>
                </a:r>
              </a:p>
            </p:txBody>
          </p:sp>
        </mc:Fallback>
      </mc:AlternateContent>
      <p:sp>
        <p:nvSpPr>
          <p:cNvPr id="20" name="TextBox 19">
            <a:extLst>
              <a:ext uri="{FF2B5EF4-FFF2-40B4-BE49-F238E27FC236}">
                <a16:creationId xmlns:a16="http://schemas.microsoft.com/office/drawing/2014/main" id="{8A72A726-B5B3-3164-381E-E5C6FC99CE72}"/>
              </a:ext>
            </a:extLst>
          </p:cNvPr>
          <p:cNvSpPr txBox="1"/>
          <p:nvPr/>
        </p:nvSpPr>
        <p:spPr>
          <a:xfrm>
            <a:off x="8793485" y="5782671"/>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21" name="TextBox 20">
            <a:extLst>
              <a:ext uri="{FF2B5EF4-FFF2-40B4-BE49-F238E27FC236}">
                <a16:creationId xmlns:a16="http://schemas.microsoft.com/office/drawing/2014/main" id="{31832AEF-800D-4B43-1307-BE4DF980F3E0}"/>
              </a:ext>
            </a:extLst>
          </p:cNvPr>
          <p:cNvSpPr txBox="1"/>
          <p:nvPr/>
        </p:nvSpPr>
        <p:spPr>
          <a:xfrm>
            <a:off x="2635495" y="5882018"/>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22" name="TextBox 21">
            <a:extLst>
              <a:ext uri="{FF2B5EF4-FFF2-40B4-BE49-F238E27FC236}">
                <a16:creationId xmlns:a16="http://schemas.microsoft.com/office/drawing/2014/main" id="{AF56BFEC-8E6E-C668-5D77-DB942B5150B6}"/>
              </a:ext>
            </a:extLst>
          </p:cNvPr>
          <p:cNvSpPr txBox="1"/>
          <p:nvPr/>
        </p:nvSpPr>
        <p:spPr>
          <a:xfrm>
            <a:off x="1096780" y="3732016"/>
            <a:ext cx="165861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RF Ultrasound</a:t>
            </a:r>
          </a:p>
        </p:txBody>
      </p:sp>
      <p:sp>
        <p:nvSpPr>
          <p:cNvPr id="23" name="TextBox 22">
            <a:extLst>
              <a:ext uri="{FF2B5EF4-FFF2-40B4-BE49-F238E27FC236}">
                <a16:creationId xmlns:a16="http://schemas.microsoft.com/office/drawing/2014/main" id="{095D94AF-7515-3897-F4C5-80504B0B058F}"/>
              </a:ext>
            </a:extLst>
          </p:cNvPr>
          <p:cNvSpPr txBox="1"/>
          <p:nvPr/>
        </p:nvSpPr>
        <p:spPr>
          <a:xfrm>
            <a:off x="8254408" y="3635423"/>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Spikes (300-1000Hz)</a:t>
            </a:r>
          </a:p>
        </p:txBody>
      </p:sp>
      <p:sp>
        <p:nvSpPr>
          <p:cNvPr id="24" name="TextBox 23">
            <a:extLst>
              <a:ext uri="{FF2B5EF4-FFF2-40B4-BE49-F238E27FC236}">
                <a16:creationId xmlns:a16="http://schemas.microsoft.com/office/drawing/2014/main" id="{DC6F5DF5-AA86-7345-4AA2-3C7D36AA5FA2}"/>
              </a:ext>
            </a:extLst>
          </p:cNvPr>
          <p:cNvSpPr txBox="1"/>
          <p:nvPr/>
        </p:nvSpPr>
        <p:spPr>
          <a:xfrm>
            <a:off x="7613271" y="1008284"/>
            <a:ext cx="361250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p:spTree>
    <p:extLst>
      <p:ext uri="{BB962C8B-B14F-4D97-AF65-F5344CB8AC3E}">
        <p14:creationId xmlns:p14="http://schemas.microsoft.com/office/powerpoint/2010/main" val="1746570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D5039-D17B-2041-9C78-7D746B6F67A3}"/>
              </a:ext>
            </a:extLst>
          </p:cNvPr>
          <p:cNvSpPr>
            <a:spLocks noGrp="1"/>
          </p:cNvSpPr>
          <p:nvPr>
            <p:ph type="title"/>
          </p:nvPr>
        </p:nvSpPr>
        <p:spPr>
          <a:xfrm>
            <a:off x="930965" y="179769"/>
            <a:ext cx="10515600" cy="697697"/>
          </a:xfrm>
        </p:spPr>
        <p:txBody>
          <a:bodyPr>
            <a:normAutofit/>
          </a:bodyPr>
          <a:lstStyle/>
          <a:p>
            <a:r>
              <a:rPr lang="en-GB" sz="2400" dirty="0"/>
              <a:t>Could the 2hz difference frequency be endogenous in its origin? </a:t>
            </a:r>
          </a:p>
        </p:txBody>
      </p:sp>
      <p:sp>
        <p:nvSpPr>
          <p:cNvPr id="4" name="TextBox 3">
            <a:extLst>
              <a:ext uri="{FF2B5EF4-FFF2-40B4-BE49-F238E27FC236}">
                <a16:creationId xmlns:a16="http://schemas.microsoft.com/office/drawing/2014/main" id="{12D741D3-D7CB-4B89-DF87-2C9D838DC45D}"/>
              </a:ext>
            </a:extLst>
          </p:cNvPr>
          <p:cNvSpPr txBox="1"/>
          <p:nvPr/>
        </p:nvSpPr>
        <p:spPr>
          <a:xfrm>
            <a:off x="2883275" y="914400"/>
            <a:ext cx="406878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No signals applied (e113 t1 file 9 )</a:t>
            </a:r>
          </a:p>
        </p:txBody>
      </p:sp>
      <p:pic>
        <p:nvPicPr>
          <p:cNvPr id="8" name="Picture 7" descr="A black line with numbers&#10;&#10;Description automatically generated">
            <a:extLst>
              <a:ext uri="{FF2B5EF4-FFF2-40B4-BE49-F238E27FC236}">
                <a16:creationId xmlns:a16="http://schemas.microsoft.com/office/drawing/2014/main" id="{D60440D1-66DF-767B-A1E9-AC7B72C35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1536" y="4202959"/>
            <a:ext cx="5394971" cy="1737363"/>
          </a:xfrm>
          <a:prstGeom prst="rect">
            <a:avLst/>
          </a:prstGeom>
        </p:spPr>
      </p:pic>
      <p:pic>
        <p:nvPicPr>
          <p:cNvPr id="10" name="Picture 9" descr="A graph showing a number of numbers&#10;&#10;Description automatically generated with medium confidence">
            <a:extLst>
              <a:ext uri="{FF2B5EF4-FFF2-40B4-BE49-F238E27FC236}">
                <a16:creationId xmlns:a16="http://schemas.microsoft.com/office/drawing/2014/main" id="{F53213FB-1EEC-CBD1-289B-377BE13945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72582"/>
            <a:ext cx="5394971" cy="1737363"/>
          </a:xfrm>
          <a:prstGeom prst="rect">
            <a:avLst/>
          </a:prstGeom>
        </p:spPr>
      </p:pic>
      <p:pic>
        <p:nvPicPr>
          <p:cNvPr id="12" name="Picture 11" descr="A black line with numbers&#10;&#10;Description automatically generated">
            <a:extLst>
              <a:ext uri="{FF2B5EF4-FFF2-40B4-BE49-F238E27FC236}">
                <a16:creationId xmlns:a16="http://schemas.microsoft.com/office/drawing/2014/main" id="{BE8FAE82-2CBD-D438-8C01-36803B2F73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236" y="2096264"/>
            <a:ext cx="5394971" cy="1737363"/>
          </a:xfrm>
          <a:prstGeom prst="rect">
            <a:avLst/>
          </a:prstGeom>
        </p:spPr>
      </p:pic>
      <p:pic>
        <p:nvPicPr>
          <p:cNvPr id="14" name="Picture 13" descr="A black line with numbers&#10;&#10;Description automatically generated">
            <a:extLst>
              <a:ext uri="{FF2B5EF4-FFF2-40B4-BE49-F238E27FC236}">
                <a16:creationId xmlns:a16="http://schemas.microsoft.com/office/drawing/2014/main" id="{131C2A2F-F0B1-B142-74BD-C6A26C31AB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380" y="4239893"/>
            <a:ext cx="5385827" cy="1737363"/>
          </a:xfrm>
          <a:prstGeom prst="rect">
            <a:avLst/>
          </a:prstGeom>
        </p:spPr>
      </p:pic>
      <p:sp>
        <p:nvSpPr>
          <p:cNvPr id="15" name="TextBox 14">
            <a:extLst>
              <a:ext uri="{FF2B5EF4-FFF2-40B4-BE49-F238E27FC236}">
                <a16:creationId xmlns:a16="http://schemas.microsoft.com/office/drawing/2014/main" id="{CDE0866F-83D8-9A8F-52AC-4C2D48FBDF87}"/>
              </a:ext>
            </a:extLst>
          </p:cNvPr>
          <p:cNvSpPr txBox="1"/>
          <p:nvPr/>
        </p:nvSpPr>
        <p:spPr>
          <a:xfrm>
            <a:off x="833705" y="1703250"/>
            <a:ext cx="2924214"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Monitor </a:t>
            </a:r>
          </a:p>
        </p:txBody>
      </p:sp>
      <p:sp>
        <p:nvSpPr>
          <p:cNvPr id="16" name="TextBox 15">
            <a:extLst>
              <a:ext uri="{FF2B5EF4-FFF2-40B4-BE49-F238E27FC236}">
                <a16:creationId xmlns:a16="http://schemas.microsoft.com/office/drawing/2014/main" id="{741D9FA5-C87C-435E-52B0-CE994141BDA4}"/>
              </a:ext>
            </a:extLst>
          </p:cNvPr>
          <p:cNvSpPr txBox="1"/>
          <p:nvPr/>
        </p:nvSpPr>
        <p:spPr>
          <a:xfrm>
            <a:off x="930965" y="3833627"/>
            <a:ext cx="183822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RF Ultrasound</a:t>
            </a:r>
          </a:p>
        </p:txBody>
      </p:sp>
      <p:sp>
        <p:nvSpPr>
          <p:cNvPr id="17" name="TextBox 16">
            <a:extLst>
              <a:ext uri="{FF2B5EF4-FFF2-40B4-BE49-F238E27FC236}">
                <a16:creationId xmlns:a16="http://schemas.microsoft.com/office/drawing/2014/main" id="{A821D4CC-AEC9-9837-4118-BCCFDDA25D57}"/>
              </a:ext>
            </a:extLst>
          </p:cNvPr>
          <p:cNvSpPr txBox="1"/>
          <p:nvPr/>
        </p:nvSpPr>
        <p:spPr>
          <a:xfrm>
            <a:off x="7909851" y="3870561"/>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Spikes (300-1000Hz)</a:t>
            </a:r>
          </a:p>
        </p:txBody>
      </p:sp>
      <p:sp>
        <p:nvSpPr>
          <p:cNvPr id="18" name="TextBox 17">
            <a:extLst>
              <a:ext uri="{FF2B5EF4-FFF2-40B4-BE49-F238E27FC236}">
                <a16:creationId xmlns:a16="http://schemas.microsoft.com/office/drawing/2014/main" id="{4069AB80-3AA2-4394-DBD3-A9948618ECE4}"/>
              </a:ext>
            </a:extLst>
          </p:cNvPr>
          <p:cNvSpPr txBox="1"/>
          <p:nvPr/>
        </p:nvSpPr>
        <p:spPr>
          <a:xfrm>
            <a:off x="7419671" y="1800800"/>
            <a:ext cx="361250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p:sp>
        <p:nvSpPr>
          <p:cNvPr id="19" name="TextBox 18">
            <a:extLst>
              <a:ext uri="{FF2B5EF4-FFF2-40B4-BE49-F238E27FC236}">
                <a16:creationId xmlns:a16="http://schemas.microsoft.com/office/drawing/2014/main" id="{4A042324-6D6A-3BE9-6BF1-BDE5493A28D3}"/>
              </a:ext>
            </a:extLst>
          </p:cNvPr>
          <p:cNvSpPr txBox="1"/>
          <p:nvPr/>
        </p:nvSpPr>
        <p:spPr>
          <a:xfrm>
            <a:off x="1965420" y="6211669"/>
            <a:ext cx="8472231" cy="646331"/>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RESULT: the 2Hz is NOT endogenous and there are no signs of it in the LFP or spikes, </a:t>
            </a:r>
          </a:p>
          <a:p>
            <a:r>
              <a:rPr lang="en-GB" i="1" dirty="0">
                <a:latin typeface="Cambria Math" panose="02040503050406030204" pitchFamily="18" charset="0"/>
                <a:ea typeface="Cambria Math" panose="02040503050406030204" pitchFamily="18" charset="0"/>
              </a:rPr>
              <a:t>though you can see some ketamine induced delta waves in the local field potential.</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0445D5A-1034-3A20-3E35-64BC0635A679}"/>
                  </a:ext>
                </a:extLst>
              </p:cNvPr>
              <p:cNvSpPr txBox="1"/>
              <p:nvPr/>
            </p:nvSpPr>
            <p:spPr>
              <a:xfrm rot="16200000">
                <a:off x="5274778" y="2354017"/>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0" name="TextBox 19">
                <a:extLst>
                  <a:ext uri="{FF2B5EF4-FFF2-40B4-BE49-F238E27FC236}">
                    <a16:creationId xmlns:a16="http://schemas.microsoft.com/office/drawing/2014/main" id="{E0445D5A-1034-3A20-3E35-64BC0635A679}"/>
                  </a:ext>
                </a:extLst>
              </p:cNvPr>
              <p:cNvSpPr txBox="1">
                <a:spLocks noRot="1" noChangeAspect="1" noMove="1" noResize="1" noEditPoints="1" noAdjustHandles="1" noChangeArrowheads="1" noChangeShapeType="1" noTextEdit="1"/>
              </p:cNvSpPr>
              <p:nvPr/>
            </p:nvSpPr>
            <p:spPr>
              <a:xfrm rot="16200000">
                <a:off x="5274778" y="2354017"/>
                <a:ext cx="1409875" cy="369332"/>
              </a:xfrm>
              <a:prstGeom prst="rect">
                <a:avLst/>
              </a:prstGeom>
              <a:blipFill>
                <a:blip r:embed="rId6"/>
                <a:stretch>
                  <a:fillRect l="-11667" r="-25000" b="-38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6F9889C-7DCA-439F-7AF9-B690E8DF63EC}"/>
                  </a:ext>
                </a:extLst>
              </p:cNvPr>
              <p:cNvSpPr txBox="1"/>
              <p:nvPr/>
            </p:nvSpPr>
            <p:spPr>
              <a:xfrm rot="16200000">
                <a:off x="5270009" y="4886973"/>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1" name="TextBox 20">
                <a:extLst>
                  <a:ext uri="{FF2B5EF4-FFF2-40B4-BE49-F238E27FC236}">
                    <a16:creationId xmlns:a16="http://schemas.microsoft.com/office/drawing/2014/main" id="{76F9889C-7DCA-439F-7AF9-B690E8DF63EC}"/>
                  </a:ext>
                </a:extLst>
              </p:cNvPr>
              <p:cNvSpPr txBox="1">
                <a:spLocks noRot="1" noChangeAspect="1" noMove="1" noResize="1" noEditPoints="1" noAdjustHandles="1" noChangeArrowheads="1" noChangeShapeType="1" noTextEdit="1"/>
              </p:cNvSpPr>
              <p:nvPr/>
            </p:nvSpPr>
            <p:spPr>
              <a:xfrm rot="16200000">
                <a:off x="5270009" y="4886973"/>
                <a:ext cx="1409875" cy="369332"/>
              </a:xfrm>
              <a:prstGeom prst="rect">
                <a:avLst/>
              </a:prstGeom>
              <a:blipFill>
                <a:blip r:embed="rId7"/>
                <a:stretch>
                  <a:fillRect l="-11667" r="-25000" b="-3448"/>
                </a:stretch>
              </a:blipFill>
            </p:spPr>
            <p:txBody>
              <a:bodyPr/>
              <a:lstStyle/>
              <a:p>
                <a:r>
                  <a:rPr lang="en-GB">
                    <a:noFill/>
                  </a:rPr>
                  <a:t> </a:t>
                </a:r>
              </a:p>
            </p:txBody>
          </p:sp>
        </mc:Fallback>
      </mc:AlternateContent>
      <p:sp>
        <p:nvSpPr>
          <p:cNvPr id="22" name="TextBox 21">
            <a:extLst>
              <a:ext uri="{FF2B5EF4-FFF2-40B4-BE49-F238E27FC236}">
                <a16:creationId xmlns:a16="http://schemas.microsoft.com/office/drawing/2014/main" id="{7B4FF37A-155D-2A41-31E4-8B6612F78FCC}"/>
              </a:ext>
            </a:extLst>
          </p:cNvPr>
          <p:cNvSpPr txBox="1"/>
          <p:nvPr/>
        </p:nvSpPr>
        <p:spPr>
          <a:xfrm>
            <a:off x="8793485" y="5782671"/>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
        <p:nvSpPr>
          <p:cNvPr id="23" name="TextBox 22">
            <a:extLst>
              <a:ext uri="{FF2B5EF4-FFF2-40B4-BE49-F238E27FC236}">
                <a16:creationId xmlns:a16="http://schemas.microsoft.com/office/drawing/2014/main" id="{691BD41C-2D98-11AC-3433-661745F2D522}"/>
              </a:ext>
            </a:extLst>
          </p:cNvPr>
          <p:cNvSpPr txBox="1"/>
          <p:nvPr/>
        </p:nvSpPr>
        <p:spPr>
          <a:xfrm>
            <a:off x="2215395" y="5884923"/>
            <a:ext cx="110758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Time(s)</a:t>
            </a:r>
          </a:p>
        </p:txBody>
      </p:sp>
    </p:spTree>
    <p:extLst>
      <p:ext uri="{BB962C8B-B14F-4D97-AF65-F5344CB8AC3E}">
        <p14:creationId xmlns:p14="http://schemas.microsoft.com/office/powerpoint/2010/main" val="1726538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F3F805-7654-0F60-475F-105D6495778E}"/>
              </a:ext>
            </a:extLst>
          </p:cNvPr>
          <p:cNvSpPr>
            <a:spLocks noGrp="1"/>
          </p:cNvSpPr>
          <p:nvPr>
            <p:ph type="title"/>
          </p:nvPr>
        </p:nvSpPr>
        <p:spPr>
          <a:xfrm>
            <a:off x="606552" y="90856"/>
            <a:ext cx="11170920" cy="683387"/>
          </a:xfrm>
        </p:spPr>
        <p:txBody>
          <a:bodyPr>
            <a:normAutofit fontScale="90000"/>
          </a:bodyPr>
          <a:lstStyle/>
          <a:p>
            <a:r>
              <a:rPr lang="en-GB" sz="3200" dirty="0"/>
              <a:t>Does any one applied signal alone produce a difference frequency of 2Hz?</a:t>
            </a:r>
            <a:endParaRPr lang="en-GB" sz="1800" dirty="0"/>
          </a:p>
        </p:txBody>
      </p:sp>
      <p:sp>
        <p:nvSpPr>
          <p:cNvPr id="5" name="TextBox 4">
            <a:extLst>
              <a:ext uri="{FF2B5EF4-FFF2-40B4-BE49-F238E27FC236}">
                <a16:creationId xmlns:a16="http://schemas.microsoft.com/office/drawing/2014/main" id="{141A765D-C351-20C3-9AD3-FBCE5CE4E9EC}"/>
              </a:ext>
            </a:extLst>
          </p:cNvPr>
          <p:cNvSpPr txBox="1"/>
          <p:nvPr/>
        </p:nvSpPr>
        <p:spPr>
          <a:xfrm>
            <a:off x="276737" y="848451"/>
            <a:ext cx="406997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1MPa Pressure alone (e113 t1 file 10 )</a:t>
            </a:r>
          </a:p>
        </p:txBody>
      </p:sp>
      <p:sp>
        <p:nvSpPr>
          <p:cNvPr id="6" name="TextBox 5">
            <a:extLst>
              <a:ext uri="{FF2B5EF4-FFF2-40B4-BE49-F238E27FC236}">
                <a16:creationId xmlns:a16="http://schemas.microsoft.com/office/drawing/2014/main" id="{F35B7A5A-E9F6-052D-ACD8-665100611EF5}"/>
              </a:ext>
            </a:extLst>
          </p:cNvPr>
          <p:cNvSpPr txBox="1"/>
          <p:nvPr/>
        </p:nvSpPr>
        <p:spPr>
          <a:xfrm>
            <a:off x="224919" y="4173275"/>
            <a:ext cx="3594234"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1V  applied alone (e113 t1 file 11)</a:t>
            </a:r>
          </a:p>
        </p:txBody>
      </p:sp>
      <p:pic>
        <p:nvPicPr>
          <p:cNvPr id="9" name="Picture 8" descr="A graph with purple lines&#10;&#10;Description automatically generated">
            <a:extLst>
              <a:ext uri="{FF2B5EF4-FFF2-40B4-BE49-F238E27FC236}">
                <a16:creationId xmlns:a16="http://schemas.microsoft.com/office/drawing/2014/main" id="{EFEE869C-DE42-8FC2-B4E4-9A6C08F5D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6492" y="1080660"/>
            <a:ext cx="4471580" cy="1440000"/>
          </a:xfrm>
          <a:prstGeom prst="rect">
            <a:avLst/>
          </a:prstGeom>
        </p:spPr>
      </p:pic>
      <p:pic>
        <p:nvPicPr>
          <p:cNvPr id="11" name="Picture 10" descr="A black line with numbers&#10;&#10;Description automatically generated">
            <a:extLst>
              <a:ext uri="{FF2B5EF4-FFF2-40B4-BE49-F238E27FC236}">
                <a16:creationId xmlns:a16="http://schemas.microsoft.com/office/drawing/2014/main" id="{5218966B-4AE0-F43A-AD45-EE4BC3192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689" y="2423420"/>
            <a:ext cx="4727351" cy="1522367"/>
          </a:xfrm>
          <a:prstGeom prst="rect">
            <a:avLst/>
          </a:prstGeom>
        </p:spPr>
      </p:pic>
      <p:pic>
        <p:nvPicPr>
          <p:cNvPr id="13" name="Picture 12" descr="A black silhouette of a chess piece&#10;&#10;Description automatically generated">
            <a:extLst>
              <a:ext uri="{FF2B5EF4-FFF2-40B4-BE49-F238E27FC236}">
                <a16:creationId xmlns:a16="http://schemas.microsoft.com/office/drawing/2014/main" id="{549960A5-E65E-7416-7738-EC28DD63CB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920" y="1356458"/>
            <a:ext cx="4464001" cy="1440000"/>
          </a:xfrm>
          <a:prstGeom prst="rect">
            <a:avLst/>
          </a:prstGeom>
        </p:spPr>
      </p:pic>
      <p:sp>
        <p:nvSpPr>
          <p:cNvPr id="16" name="TextBox 15">
            <a:extLst>
              <a:ext uri="{FF2B5EF4-FFF2-40B4-BE49-F238E27FC236}">
                <a16:creationId xmlns:a16="http://schemas.microsoft.com/office/drawing/2014/main" id="{60CE2807-C4EC-99F2-6DE0-977A29F37155}"/>
              </a:ext>
            </a:extLst>
          </p:cNvPr>
          <p:cNvSpPr txBox="1"/>
          <p:nvPr/>
        </p:nvSpPr>
        <p:spPr>
          <a:xfrm>
            <a:off x="7918845" y="813627"/>
            <a:ext cx="361250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p:sp>
        <p:nvSpPr>
          <p:cNvPr id="17" name="TextBox 16">
            <a:extLst>
              <a:ext uri="{FF2B5EF4-FFF2-40B4-BE49-F238E27FC236}">
                <a16:creationId xmlns:a16="http://schemas.microsoft.com/office/drawing/2014/main" id="{79F3B959-6766-F46B-0FE6-18F09440BC6F}"/>
              </a:ext>
            </a:extLst>
          </p:cNvPr>
          <p:cNvSpPr txBox="1"/>
          <p:nvPr/>
        </p:nvSpPr>
        <p:spPr>
          <a:xfrm>
            <a:off x="8409025" y="2423420"/>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Spikes (300-1000Hz)</a:t>
            </a:r>
          </a:p>
        </p:txBody>
      </p:sp>
      <p:sp>
        <p:nvSpPr>
          <p:cNvPr id="18" name="TextBox 17">
            <a:extLst>
              <a:ext uri="{FF2B5EF4-FFF2-40B4-BE49-F238E27FC236}">
                <a16:creationId xmlns:a16="http://schemas.microsoft.com/office/drawing/2014/main" id="{F4961A35-55A6-B795-47EE-8728BA11E088}"/>
              </a:ext>
            </a:extLst>
          </p:cNvPr>
          <p:cNvSpPr txBox="1"/>
          <p:nvPr/>
        </p:nvSpPr>
        <p:spPr>
          <a:xfrm>
            <a:off x="228641" y="2883081"/>
            <a:ext cx="4795524" cy="923330"/>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I unfortunately have EM noise in my rf amplifier which induces spikes over time… </a:t>
            </a:r>
          </a:p>
          <a:p>
            <a:r>
              <a:rPr lang="en-GB" i="1" dirty="0">
                <a:latin typeface="Cambria Math" panose="02040503050406030204" pitchFamily="18" charset="0"/>
                <a:ea typeface="Cambria Math" panose="02040503050406030204" pitchFamily="18" charset="0"/>
              </a:rPr>
              <a:t>but no 2Hz. </a:t>
            </a:r>
          </a:p>
        </p:txBody>
      </p:sp>
      <p:pic>
        <p:nvPicPr>
          <p:cNvPr id="20" name="Picture 19" descr="A black rectangle with numbers&#10;&#10;Description automatically generated">
            <a:extLst>
              <a:ext uri="{FF2B5EF4-FFF2-40B4-BE49-F238E27FC236}">
                <a16:creationId xmlns:a16="http://schemas.microsoft.com/office/drawing/2014/main" id="{5BE31A73-8DB7-0947-9D96-81A570278D2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919" y="4850452"/>
            <a:ext cx="4471581" cy="1440000"/>
          </a:xfrm>
          <a:prstGeom prst="rect">
            <a:avLst/>
          </a:prstGeom>
        </p:spPr>
      </p:pic>
      <p:pic>
        <p:nvPicPr>
          <p:cNvPr id="22" name="Picture 21" descr="A black line with numbers&#10;&#10;Description automatically generated">
            <a:extLst>
              <a:ext uri="{FF2B5EF4-FFF2-40B4-BE49-F238E27FC236}">
                <a16:creationId xmlns:a16="http://schemas.microsoft.com/office/drawing/2014/main" id="{651C4D15-3CAB-F006-9ABA-BF8AB4D102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6764" y="5331193"/>
            <a:ext cx="4471580" cy="1440000"/>
          </a:xfrm>
          <a:prstGeom prst="rect">
            <a:avLst/>
          </a:prstGeom>
        </p:spPr>
      </p:pic>
      <p:pic>
        <p:nvPicPr>
          <p:cNvPr id="24" name="Picture 23" descr="A purple line graph with numbers&#10;&#10;Description automatically generated">
            <a:extLst>
              <a:ext uri="{FF2B5EF4-FFF2-40B4-BE49-F238E27FC236}">
                <a16:creationId xmlns:a16="http://schemas.microsoft.com/office/drawing/2014/main" id="{193897BC-20C6-5C4E-E9EF-E55DA44EF8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34095" y="3973718"/>
            <a:ext cx="4471580" cy="1440000"/>
          </a:xfrm>
          <a:prstGeom prst="rect">
            <a:avLst/>
          </a:prstGeom>
        </p:spPr>
      </p:pic>
      <p:sp>
        <p:nvSpPr>
          <p:cNvPr id="25" name="TextBox 24">
            <a:extLst>
              <a:ext uri="{FF2B5EF4-FFF2-40B4-BE49-F238E27FC236}">
                <a16:creationId xmlns:a16="http://schemas.microsoft.com/office/drawing/2014/main" id="{A92DDCCC-634D-65B9-B9ED-224A9BA621EA}"/>
              </a:ext>
            </a:extLst>
          </p:cNvPr>
          <p:cNvSpPr txBox="1"/>
          <p:nvPr/>
        </p:nvSpPr>
        <p:spPr>
          <a:xfrm>
            <a:off x="1144755" y="6309528"/>
            <a:ext cx="2804393"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RESULT: No 2hz</a:t>
            </a:r>
          </a:p>
        </p:txBody>
      </p:sp>
      <p:sp>
        <p:nvSpPr>
          <p:cNvPr id="26" name="TextBox 25">
            <a:extLst>
              <a:ext uri="{FF2B5EF4-FFF2-40B4-BE49-F238E27FC236}">
                <a16:creationId xmlns:a16="http://schemas.microsoft.com/office/drawing/2014/main" id="{C666B07D-5FCD-B8A1-BF7C-6C97493B8F07}"/>
              </a:ext>
            </a:extLst>
          </p:cNvPr>
          <p:cNvSpPr txBox="1"/>
          <p:nvPr/>
        </p:nvSpPr>
        <p:spPr>
          <a:xfrm>
            <a:off x="9992298" y="4016090"/>
            <a:ext cx="1922965" cy="1477328"/>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These are endogenous delta rhythms induced from ketamine. (not at 2hz)</a:t>
            </a:r>
          </a:p>
        </p:txBody>
      </p:sp>
      <p:sp>
        <p:nvSpPr>
          <p:cNvPr id="27" name="TextBox 26">
            <a:extLst>
              <a:ext uri="{FF2B5EF4-FFF2-40B4-BE49-F238E27FC236}">
                <a16:creationId xmlns:a16="http://schemas.microsoft.com/office/drawing/2014/main" id="{BAF3F6BB-6AA3-DBAA-70AE-BB3DF1BE4B3D}"/>
              </a:ext>
            </a:extLst>
          </p:cNvPr>
          <p:cNvSpPr txBox="1"/>
          <p:nvPr/>
        </p:nvSpPr>
        <p:spPr>
          <a:xfrm>
            <a:off x="7436515" y="5907789"/>
            <a:ext cx="263214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Spikes (300-1000Hz)</a:t>
            </a:r>
          </a:p>
        </p:txBody>
      </p:sp>
      <p:sp>
        <p:nvSpPr>
          <p:cNvPr id="28" name="TextBox 27">
            <a:extLst>
              <a:ext uri="{FF2B5EF4-FFF2-40B4-BE49-F238E27FC236}">
                <a16:creationId xmlns:a16="http://schemas.microsoft.com/office/drawing/2014/main" id="{41A0DC33-85F3-0E77-1B8E-22EF4D8A6874}"/>
              </a:ext>
            </a:extLst>
          </p:cNvPr>
          <p:cNvSpPr txBox="1"/>
          <p:nvPr/>
        </p:nvSpPr>
        <p:spPr>
          <a:xfrm>
            <a:off x="6442744" y="4723487"/>
            <a:ext cx="3612502"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3188980-9960-1C8F-83FD-47005512DC50}"/>
                  </a:ext>
                </a:extLst>
              </p:cNvPr>
              <p:cNvSpPr txBox="1"/>
              <p:nvPr/>
            </p:nvSpPr>
            <p:spPr>
              <a:xfrm rot="16200000">
                <a:off x="4666797" y="1229352"/>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29" name="TextBox 28">
                <a:extLst>
                  <a:ext uri="{FF2B5EF4-FFF2-40B4-BE49-F238E27FC236}">
                    <a16:creationId xmlns:a16="http://schemas.microsoft.com/office/drawing/2014/main" id="{F3188980-9960-1C8F-83FD-47005512DC50}"/>
                  </a:ext>
                </a:extLst>
              </p:cNvPr>
              <p:cNvSpPr txBox="1">
                <a:spLocks noRot="1" noChangeAspect="1" noMove="1" noResize="1" noEditPoints="1" noAdjustHandles="1" noChangeArrowheads="1" noChangeShapeType="1" noTextEdit="1"/>
              </p:cNvSpPr>
              <p:nvPr/>
            </p:nvSpPr>
            <p:spPr>
              <a:xfrm rot="16200000">
                <a:off x="4666797" y="1229352"/>
                <a:ext cx="1409875" cy="369332"/>
              </a:xfrm>
              <a:prstGeom prst="rect">
                <a:avLst/>
              </a:prstGeom>
              <a:blipFill>
                <a:blip r:embed="rId8"/>
                <a:stretch>
                  <a:fillRect l="-11667" r="-25000" b="-34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DB2E66C-15D8-8D8A-2084-A759235E0B45}"/>
                  </a:ext>
                </a:extLst>
              </p:cNvPr>
              <p:cNvSpPr txBox="1"/>
              <p:nvPr/>
            </p:nvSpPr>
            <p:spPr>
              <a:xfrm rot="16200000">
                <a:off x="4497515" y="4357940"/>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30" name="TextBox 29">
                <a:extLst>
                  <a:ext uri="{FF2B5EF4-FFF2-40B4-BE49-F238E27FC236}">
                    <a16:creationId xmlns:a16="http://schemas.microsoft.com/office/drawing/2014/main" id="{FDB2E66C-15D8-8D8A-2084-A759235E0B45}"/>
                  </a:ext>
                </a:extLst>
              </p:cNvPr>
              <p:cNvSpPr txBox="1">
                <a:spLocks noRot="1" noChangeAspect="1" noMove="1" noResize="1" noEditPoints="1" noAdjustHandles="1" noChangeArrowheads="1" noChangeShapeType="1" noTextEdit="1"/>
              </p:cNvSpPr>
              <p:nvPr/>
            </p:nvSpPr>
            <p:spPr>
              <a:xfrm rot="16200000">
                <a:off x="4497515" y="4357940"/>
                <a:ext cx="1409875" cy="369332"/>
              </a:xfrm>
              <a:prstGeom prst="rect">
                <a:avLst/>
              </a:prstGeom>
              <a:blipFill>
                <a:blip r:embed="rId9"/>
                <a:stretch>
                  <a:fillRect l="-9836" r="-22951" b="-34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1C7A214-4780-62DC-5DED-E67AFC556F66}"/>
                  </a:ext>
                </a:extLst>
              </p:cNvPr>
              <p:cNvSpPr txBox="1"/>
              <p:nvPr/>
            </p:nvSpPr>
            <p:spPr>
              <a:xfrm rot="16200000">
                <a:off x="4515678" y="5647024"/>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31" name="TextBox 30">
                <a:extLst>
                  <a:ext uri="{FF2B5EF4-FFF2-40B4-BE49-F238E27FC236}">
                    <a16:creationId xmlns:a16="http://schemas.microsoft.com/office/drawing/2014/main" id="{11C7A214-4780-62DC-5DED-E67AFC556F66}"/>
                  </a:ext>
                </a:extLst>
              </p:cNvPr>
              <p:cNvSpPr txBox="1">
                <a:spLocks noRot="1" noChangeAspect="1" noMove="1" noResize="1" noEditPoints="1" noAdjustHandles="1" noChangeArrowheads="1" noChangeShapeType="1" noTextEdit="1"/>
              </p:cNvSpPr>
              <p:nvPr/>
            </p:nvSpPr>
            <p:spPr>
              <a:xfrm rot="16200000">
                <a:off x="4515678" y="5647024"/>
                <a:ext cx="1409875" cy="369332"/>
              </a:xfrm>
              <a:prstGeom prst="rect">
                <a:avLst/>
              </a:prstGeom>
              <a:blipFill>
                <a:blip r:embed="rId10"/>
                <a:stretch>
                  <a:fillRect l="-9836" r="-22951" b="-38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395D1C8-43E5-5A44-1160-5B1A9FD02369}"/>
                  </a:ext>
                </a:extLst>
              </p:cNvPr>
              <p:cNvSpPr txBox="1"/>
              <p:nvPr/>
            </p:nvSpPr>
            <p:spPr>
              <a:xfrm rot="16200000">
                <a:off x="4515679" y="2624512"/>
                <a:ext cx="140987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32" name="TextBox 31">
                <a:extLst>
                  <a:ext uri="{FF2B5EF4-FFF2-40B4-BE49-F238E27FC236}">
                    <a16:creationId xmlns:a16="http://schemas.microsoft.com/office/drawing/2014/main" id="{0395D1C8-43E5-5A44-1160-5B1A9FD02369}"/>
                  </a:ext>
                </a:extLst>
              </p:cNvPr>
              <p:cNvSpPr txBox="1">
                <a:spLocks noRot="1" noChangeAspect="1" noMove="1" noResize="1" noEditPoints="1" noAdjustHandles="1" noChangeArrowheads="1" noChangeShapeType="1" noTextEdit="1"/>
              </p:cNvSpPr>
              <p:nvPr/>
            </p:nvSpPr>
            <p:spPr>
              <a:xfrm rot="16200000">
                <a:off x="4515679" y="2624512"/>
                <a:ext cx="1409875" cy="369332"/>
              </a:xfrm>
              <a:prstGeom prst="rect">
                <a:avLst/>
              </a:prstGeom>
              <a:blipFill>
                <a:blip r:embed="rId11"/>
                <a:stretch>
                  <a:fillRect l="-9836" r="-22951" b="-3896"/>
                </a:stretch>
              </a:blipFill>
            </p:spPr>
            <p:txBody>
              <a:bodyPr/>
              <a:lstStyle/>
              <a:p>
                <a:r>
                  <a:rPr lang="en-GB">
                    <a:noFill/>
                  </a:rPr>
                  <a:t> </a:t>
                </a:r>
              </a:p>
            </p:txBody>
          </p:sp>
        </mc:Fallback>
      </mc:AlternateContent>
      <p:cxnSp>
        <p:nvCxnSpPr>
          <p:cNvPr id="34" name="Straight Arrow Connector 33">
            <a:extLst>
              <a:ext uri="{FF2B5EF4-FFF2-40B4-BE49-F238E27FC236}">
                <a16:creationId xmlns:a16="http://schemas.microsoft.com/office/drawing/2014/main" id="{2B20E265-3390-0E15-36AC-E01EBD5A1E66}"/>
              </a:ext>
            </a:extLst>
          </p:cNvPr>
          <p:cNvCxnSpPr>
            <a:cxnSpLocks/>
          </p:cNvCxnSpPr>
          <p:nvPr/>
        </p:nvCxnSpPr>
        <p:spPr>
          <a:xfrm>
            <a:off x="4069961" y="3681984"/>
            <a:ext cx="111710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169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EB2CF-0AB6-5880-71D9-AC12A1175B97}"/>
              </a:ext>
            </a:extLst>
          </p:cNvPr>
          <p:cNvSpPr>
            <a:spLocks noGrp="1"/>
          </p:cNvSpPr>
          <p:nvPr>
            <p:ph type="title"/>
          </p:nvPr>
        </p:nvSpPr>
        <p:spPr>
          <a:xfrm>
            <a:off x="838200" y="78094"/>
            <a:ext cx="10515600" cy="683387"/>
          </a:xfrm>
        </p:spPr>
        <p:txBody>
          <a:bodyPr>
            <a:normAutofit fontScale="90000"/>
          </a:bodyPr>
          <a:lstStyle/>
          <a:p>
            <a:r>
              <a:rPr lang="en-GB" sz="3200" dirty="0"/>
              <a:t>Is the difference frequency in the applied signals at all? </a:t>
            </a:r>
            <a:br>
              <a:rPr lang="en-GB" sz="3200" dirty="0"/>
            </a:br>
            <a:r>
              <a:rPr lang="en-GB" sz="1800" dirty="0"/>
              <a:t>(e113 t1 file21) </a:t>
            </a:r>
          </a:p>
        </p:txBody>
      </p:sp>
      <p:pic>
        <p:nvPicPr>
          <p:cNvPr id="6" name="Picture 5" descr="A graph of a wave&#10;&#10;Description automatically generated with medium confidence">
            <a:extLst>
              <a:ext uri="{FF2B5EF4-FFF2-40B4-BE49-F238E27FC236}">
                <a16:creationId xmlns:a16="http://schemas.microsoft.com/office/drawing/2014/main" id="{0C1D06EB-76B9-17E5-FFF0-608509BE9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927" y="1162862"/>
            <a:ext cx="9052578" cy="5394971"/>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0201574-9A4B-CD85-EBAA-F95AA9A59571}"/>
                  </a:ext>
                </a:extLst>
              </p:cNvPr>
              <p:cNvSpPr txBox="1"/>
              <p:nvPr/>
            </p:nvSpPr>
            <p:spPr>
              <a:xfrm rot="16200000">
                <a:off x="1368326" y="1649197"/>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7" name="TextBox 6">
                <a:extLst>
                  <a:ext uri="{FF2B5EF4-FFF2-40B4-BE49-F238E27FC236}">
                    <a16:creationId xmlns:a16="http://schemas.microsoft.com/office/drawing/2014/main" id="{30201574-9A4B-CD85-EBAA-F95AA9A59571}"/>
                  </a:ext>
                </a:extLst>
              </p:cNvPr>
              <p:cNvSpPr txBox="1">
                <a:spLocks noRot="1" noChangeAspect="1" noMove="1" noResize="1" noEditPoints="1" noAdjustHandles="1" noChangeArrowheads="1" noChangeShapeType="1" noTextEdit="1"/>
              </p:cNvSpPr>
              <p:nvPr/>
            </p:nvSpPr>
            <p:spPr>
              <a:xfrm rot="16200000">
                <a:off x="1368326" y="1649197"/>
                <a:ext cx="1281826" cy="369332"/>
              </a:xfrm>
              <a:prstGeom prst="rect">
                <a:avLst/>
              </a:prstGeom>
              <a:blipFill>
                <a:blip r:embed="rId3"/>
                <a:stretch>
                  <a:fillRect l="-9836" r="-22951" b="-381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726D8D6-44D5-FD61-11AD-44E3C31F0D75}"/>
                  </a:ext>
                </a:extLst>
              </p:cNvPr>
              <p:cNvSpPr txBox="1"/>
              <p:nvPr/>
            </p:nvSpPr>
            <p:spPr>
              <a:xfrm rot="16200000">
                <a:off x="1329350" y="3367325"/>
                <a:ext cx="1281825"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8" name="TextBox 7">
                <a:extLst>
                  <a:ext uri="{FF2B5EF4-FFF2-40B4-BE49-F238E27FC236}">
                    <a16:creationId xmlns:a16="http://schemas.microsoft.com/office/drawing/2014/main" id="{C726D8D6-44D5-FD61-11AD-44E3C31F0D75}"/>
                  </a:ext>
                </a:extLst>
              </p:cNvPr>
              <p:cNvSpPr txBox="1">
                <a:spLocks noRot="1" noChangeAspect="1" noMove="1" noResize="1" noEditPoints="1" noAdjustHandles="1" noChangeArrowheads="1" noChangeShapeType="1" noTextEdit="1"/>
              </p:cNvSpPr>
              <p:nvPr/>
            </p:nvSpPr>
            <p:spPr>
              <a:xfrm rot="16200000">
                <a:off x="1329350" y="3367325"/>
                <a:ext cx="1281825" cy="369332"/>
              </a:xfrm>
              <a:prstGeom prst="rect">
                <a:avLst/>
              </a:prstGeom>
              <a:blipFill>
                <a:blip r:embed="rId4"/>
                <a:stretch>
                  <a:fillRect l="-11667" r="-25000" b="-381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D02086B-5F75-37A2-4AA1-ABA3F888B469}"/>
                  </a:ext>
                </a:extLst>
              </p:cNvPr>
              <p:cNvSpPr txBox="1"/>
              <p:nvPr/>
            </p:nvSpPr>
            <p:spPr>
              <a:xfrm rot="16200000">
                <a:off x="1437803" y="5141449"/>
                <a:ext cx="128182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Volts(</a:t>
                </a:r>
                <a14:m>
                  <m:oMath xmlns:m="http://schemas.openxmlformats.org/officeDocument/2006/math">
                    <m:r>
                      <a:rPr lang="en-GB" i="1" smtClean="0">
                        <a:latin typeface="Cambria Math" panose="02040503050406030204" pitchFamily="18" charset="0"/>
                        <a:ea typeface="Cambria Math" panose="02040503050406030204" pitchFamily="18" charset="0"/>
                      </a:rPr>
                      <m:t>𝜇</m:t>
                    </m:r>
                  </m:oMath>
                </a14:m>
                <a:r>
                  <a:rPr lang="en-GB" i="1" dirty="0">
                    <a:latin typeface="Cambria Math" panose="02040503050406030204" pitchFamily="18" charset="0"/>
                    <a:ea typeface="Cambria Math" panose="02040503050406030204" pitchFamily="18" charset="0"/>
                  </a:rPr>
                  <a:t>V)</a:t>
                </a:r>
              </a:p>
            </p:txBody>
          </p:sp>
        </mc:Choice>
        <mc:Fallback xmlns="">
          <p:sp>
            <p:nvSpPr>
              <p:cNvPr id="9" name="TextBox 8">
                <a:extLst>
                  <a:ext uri="{FF2B5EF4-FFF2-40B4-BE49-F238E27FC236}">
                    <a16:creationId xmlns:a16="http://schemas.microsoft.com/office/drawing/2014/main" id="{7D02086B-5F75-37A2-4AA1-ABA3F888B469}"/>
                  </a:ext>
                </a:extLst>
              </p:cNvPr>
              <p:cNvSpPr txBox="1">
                <a:spLocks noRot="1" noChangeAspect="1" noMove="1" noResize="1" noEditPoints="1" noAdjustHandles="1" noChangeArrowheads="1" noChangeShapeType="1" noTextEdit="1"/>
              </p:cNvSpPr>
              <p:nvPr/>
            </p:nvSpPr>
            <p:spPr>
              <a:xfrm rot="16200000">
                <a:off x="1437803" y="5141449"/>
                <a:ext cx="1281826" cy="369332"/>
              </a:xfrm>
              <a:prstGeom prst="rect">
                <a:avLst/>
              </a:prstGeom>
              <a:blipFill>
                <a:blip r:embed="rId5"/>
                <a:stretch>
                  <a:fillRect l="-11667" r="-25000" b="-3810"/>
                </a:stretch>
              </a:blipFill>
            </p:spPr>
            <p:txBody>
              <a:bodyPr/>
              <a:lstStyle/>
              <a:p>
                <a:r>
                  <a:rPr lang="en-GB">
                    <a:noFill/>
                  </a:rPr>
                  <a:t> </a:t>
                </a:r>
              </a:p>
            </p:txBody>
          </p:sp>
        </mc:Fallback>
      </mc:AlternateContent>
      <p:sp>
        <p:nvSpPr>
          <p:cNvPr id="10" name="TextBox 9">
            <a:extLst>
              <a:ext uri="{FF2B5EF4-FFF2-40B4-BE49-F238E27FC236}">
                <a16:creationId xmlns:a16="http://schemas.microsoft.com/office/drawing/2014/main" id="{EDB19DCB-48E8-90EA-6D06-B20C28D65CC2}"/>
              </a:ext>
            </a:extLst>
          </p:cNvPr>
          <p:cNvSpPr txBox="1"/>
          <p:nvPr/>
        </p:nvSpPr>
        <p:spPr>
          <a:xfrm>
            <a:off x="7613271" y="1008284"/>
            <a:ext cx="3594234"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Local Field Potential (0.5-300Hz)</a:t>
            </a:r>
          </a:p>
        </p:txBody>
      </p:sp>
      <p:sp>
        <p:nvSpPr>
          <p:cNvPr id="4" name="TextBox 3">
            <a:extLst>
              <a:ext uri="{FF2B5EF4-FFF2-40B4-BE49-F238E27FC236}">
                <a16:creationId xmlns:a16="http://schemas.microsoft.com/office/drawing/2014/main" id="{262E3697-CB7D-B29B-1941-A82B59CA1E26}"/>
              </a:ext>
            </a:extLst>
          </p:cNvPr>
          <p:cNvSpPr txBox="1"/>
          <p:nvPr/>
        </p:nvSpPr>
        <p:spPr>
          <a:xfrm>
            <a:off x="6958009" y="3162917"/>
            <a:ext cx="4249496"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voltage data filtered(0.5-300Hz)</a:t>
            </a:r>
          </a:p>
        </p:txBody>
      </p:sp>
      <p:sp>
        <p:nvSpPr>
          <p:cNvPr id="11" name="TextBox 10">
            <a:extLst>
              <a:ext uri="{FF2B5EF4-FFF2-40B4-BE49-F238E27FC236}">
                <a16:creationId xmlns:a16="http://schemas.microsoft.com/office/drawing/2014/main" id="{98125AB4-6099-E9FE-DCF7-4150C4A6A327}"/>
              </a:ext>
            </a:extLst>
          </p:cNvPr>
          <p:cNvSpPr txBox="1"/>
          <p:nvPr/>
        </p:nvSpPr>
        <p:spPr>
          <a:xfrm>
            <a:off x="7427925" y="4878663"/>
            <a:ext cx="3810594" cy="369332"/>
          </a:xfrm>
          <a:prstGeom prst="rect">
            <a:avLst/>
          </a:prstGeom>
          <a:noFill/>
        </p:spPr>
        <p:txBody>
          <a:bodyPr wrap="square" rtlCol="0">
            <a:spAutoFit/>
          </a:bodyPr>
          <a:lstStyle/>
          <a:p>
            <a:r>
              <a:rPr lang="en-GB" i="1" dirty="0">
                <a:latin typeface="Cambria Math" panose="02040503050406030204" pitchFamily="18" charset="0"/>
                <a:ea typeface="Cambria Math" panose="02040503050406030204" pitchFamily="18" charset="0"/>
              </a:rPr>
              <a:t>Applied RF data filtered(0.5-300Hz)</a:t>
            </a:r>
          </a:p>
        </p:txBody>
      </p:sp>
      <p:sp>
        <p:nvSpPr>
          <p:cNvPr id="12" name="TextBox 11">
            <a:extLst>
              <a:ext uri="{FF2B5EF4-FFF2-40B4-BE49-F238E27FC236}">
                <a16:creationId xmlns:a16="http://schemas.microsoft.com/office/drawing/2014/main" id="{C44C6088-ADDC-70A2-DC67-9AD0095CC31A}"/>
              </a:ext>
            </a:extLst>
          </p:cNvPr>
          <p:cNvSpPr txBox="1"/>
          <p:nvPr/>
        </p:nvSpPr>
        <p:spPr>
          <a:xfrm>
            <a:off x="1584960" y="6494658"/>
            <a:ext cx="9622545" cy="369332"/>
          </a:xfrm>
          <a:prstGeom prst="rect">
            <a:avLst/>
          </a:prstGeom>
          <a:noFill/>
        </p:spPr>
        <p:txBody>
          <a:bodyPr wrap="square" rtlCol="0">
            <a:spAutoFit/>
          </a:bodyPr>
          <a:lstStyle/>
          <a:p>
            <a:r>
              <a:rPr lang="en-GB" dirty="0"/>
              <a:t>These are all on the same scale, and it’s clear that there is no 2hz in the applied signals. </a:t>
            </a:r>
          </a:p>
        </p:txBody>
      </p:sp>
      <p:sp>
        <p:nvSpPr>
          <p:cNvPr id="13" name="TextBox 12">
            <a:extLst>
              <a:ext uri="{FF2B5EF4-FFF2-40B4-BE49-F238E27FC236}">
                <a16:creationId xmlns:a16="http://schemas.microsoft.com/office/drawing/2014/main" id="{A670AA82-1B12-0DDC-86A9-7D52684E8610}"/>
              </a:ext>
            </a:extLst>
          </p:cNvPr>
          <p:cNvSpPr txBox="1"/>
          <p:nvPr/>
        </p:nvSpPr>
        <p:spPr>
          <a:xfrm>
            <a:off x="0" y="1008284"/>
            <a:ext cx="1928901" cy="5632311"/>
          </a:xfrm>
          <a:prstGeom prst="rect">
            <a:avLst/>
          </a:prstGeom>
          <a:noFill/>
        </p:spPr>
        <p:txBody>
          <a:bodyPr wrap="square" rtlCol="0">
            <a:spAutoFit/>
          </a:bodyPr>
          <a:lstStyle/>
          <a:p>
            <a:r>
              <a:rPr lang="en-GB" dirty="0">
                <a:solidFill>
                  <a:srgbClr val="FF0000"/>
                </a:solidFill>
              </a:rPr>
              <a:t>NOTE: THIS WHOLE SECTION IS INVALID because the signal isn’t captured in my </a:t>
            </a:r>
            <a:r>
              <a:rPr lang="en-GB" dirty="0" err="1">
                <a:solidFill>
                  <a:srgbClr val="FF0000"/>
                </a:solidFill>
              </a:rPr>
              <a:t>daq</a:t>
            </a:r>
            <a:r>
              <a:rPr lang="en-GB" dirty="0">
                <a:solidFill>
                  <a:srgbClr val="FF0000"/>
                </a:solidFill>
              </a:rPr>
              <a:t> resolution.</a:t>
            </a:r>
          </a:p>
          <a:p>
            <a:r>
              <a:rPr lang="en-GB" dirty="0">
                <a:solidFill>
                  <a:srgbClr val="FF0000"/>
                </a:solidFill>
              </a:rPr>
              <a:t>However, also – you would EXPECT the </a:t>
            </a:r>
            <a:r>
              <a:rPr lang="en-GB" dirty="0" err="1">
                <a:solidFill>
                  <a:srgbClr val="FF0000"/>
                </a:solidFill>
              </a:rPr>
              <a:t>df</a:t>
            </a:r>
            <a:r>
              <a:rPr lang="en-GB" dirty="0">
                <a:solidFill>
                  <a:srgbClr val="FF0000"/>
                </a:solidFill>
              </a:rPr>
              <a:t> voltage to be in the applied voltage because that’s how it works… so this is not a good test. </a:t>
            </a:r>
          </a:p>
          <a:p>
            <a:r>
              <a:rPr lang="en-GB" dirty="0">
                <a:solidFill>
                  <a:srgbClr val="FF0000"/>
                </a:solidFill>
              </a:rPr>
              <a:t>Due to the signal isolation, it’d be in the transformer output, but not the function generator. </a:t>
            </a:r>
          </a:p>
        </p:txBody>
      </p:sp>
    </p:spTree>
    <p:extLst>
      <p:ext uri="{BB962C8B-B14F-4D97-AF65-F5344CB8AC3E}">
        <p14:creationId xmlns:p14="http://schemas.microsoft.com/office/powerpoint/2010/main" val="3086164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796211-71C8-197E-8167-5C5D2420D17C}"/>
              </a:ext>
            </a:extLst>
          </p:cNvPr>
          <p:cNvSpPr>
            <a:spLocks noGrp="1"/>
          </p:cNvSpPr>
          <p:nvPr>
            <p:ph type="title"/>
          </p:nvPr>
        </p:nvSpPr>
        <p:spPr>
          <a:xfrm>
            <a:off x="838200" y="78094"/>
            <a:ext cx="10515600" cy="683387"/>
          </a:xfrm>
        </p:spPr>
        <p:txBody>
          <a:bodyPr>
            <a:normAutofit fontScale="90000"/>
          </a:bodyPr>
          <a:lstStyle/>
          <a:p>
            <a:r>
              <a:rPr lang="en-GB" sz="3200" dirty="0"/>
              <a:t>Is the difference frequency in the applied signals at all? </a:t>
            </a:r>
            <a:br>
              <a:rPr lang="en-GB" sz="3200" dirty="0"/>
            </a:br>
            <a:r>
              <a:rPr lang="en-GB" sz="1800" dirty="0"/>
              <a:t>(e113 t1 file21) </a:t>
            </a:r>
          </a:p>
        </p:txBody>
      </p:sp>
      <p:sp>
        <p:nvSpPr>
          <p:cNvPr id="6" name="TextBox 5">
            <a:extLst>
              <a:ext uri="{FF2B5EF4-FFF2-40B4-BE49-F238E27FC236}">
                <a16:creationId xmlns:a16="http://schemas.microsoft.com/office/drawing/2014/main" id="{87FEDF7B-0108-FCCA-ECB0-01803544949D}"/>
              </a:ext>
            </a:extLst>
          </p:cNvPr>
          <p:cNvSpPr txBox="1"/>
          <p:nvPr/>
        </p:nvSpPr>
        <p:spPr>
          <a:xfrm>
            <a:off x="1400537" y="1516283"/>
            <a:ext cx="9271321" cy="2308324"/>
          </a:xfrm>
          <a:prstGeom prst="rect">
            <a:avLst/>
          </a:prstGeom>
          <a:noFill/>
        </p:spPr>
        <p:txBody>
          <a:bodyPr wrap="square" rtlCol="0">
            <a:spAutoFit/>
          </a:bodyPr>
          <a:lstStyle/>
          <a:p>
            <a:r>
              <a:rPr lang="en-GB" dirty="0"/>
              <a:t>I could measure from the function generator for the voltage instead? This should not have the difference frequency in it because the transformer isolates. If I can show that the difference frequency amplitude is smaller than that measured in solution… still nothing because the transformer does 2x… </a:t>
            </a:r>
          </a:p>
          <a:p>
            <a:endParaRPr lang="en-GB" dirty="0"/>
          </a:p>
          <a:p>
            <a:endParaRPr lang="en-GB" dirty="0"/>
          </a:p>
          <a:p>
            <a:endParaRPr lang="en-GB" dirty="0"/>
          </a:p>
          <a:p>
            <a:r>
              <a:rPr lang="en-GB" dirty="0"/>
              <a:t> </a:t>
            </a:r>
          </a:p>
        </p:txBody>
      </p:sp>
    </p:spTree>
    <p:extLst>
      <p:ext uri="{BB962C8B-B14F-4D97-AF65-F5344CB8AC3E}">
        <p14:creationId xmlns:p14="http://schemas.microsoft.com/office/powerpoint/2010/main" val="1229658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54961</TotalTime>
  <Words>4159</Words>
  <Application>Microsoft Office PowerPoint</Application>
  <PresentationFormat>Widescreen</PresentationFormat>
  <Paragraphs>332</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Cambria Math</vt:lpstr>
      <vt:lpstr>Office Theme</vt:lpstr>
      <vt:lpstr>AEMEPS</vt:lpstr>
      <vt:lpstr>Mouse test: A world of shite/leaks/EM interference etc? </vt:lpstr>
      <vt:lpstr>PowerPoint Presentation</vt:lpstr>
      <vt:lpstr>Mouse:Acoustoelectric neuromodulation df = 1Hz.  (e113 t1 file 12) </vt:lpstr>
      <vt:lpstr>PowerPoint Presentation</vt:lpstr>
      <vt:lpstr>Could the 2hz difference frequency be endogenous in its origin? </vt:lpstr>
      <vt:lpstr>Does any one applied signal alone produce a difference frequency of 2Hz?</vt:lpstr>
      <vt:lpstr>Is the difference frequency in the applied signals at all?  (e113 t1 file21) </vt:lpstr>
      <vt:lpstr>Is the difference frequency in the applied signals at all?  (e113 t1 file21) </vt:lpstr>
      <vt:lpstr>Problem: the e field applied from the voltage source adjusts based on the US electrical PRF. (e113 t1 f6 - mouse) i.e. total harmonic distortion</vt:lpstr>
      <vt:lpstr>Mineral Oil Solution  (e114 mineral oil t1 f3)</vt:lpstr>
      <vt:lpstr>F21 looking at freeloader US signal. (e114 t2 f14) </vt:lpstr>
      <vt:lpstr>Does F21 let pressure pass through? (e115 t1)</vt:lpstr>
      <vt:lpstr>PowerPoint Presentation</vt:lpstr>
      <vt:lpstr>Does F21 work?  Yes – reasonably well. </vt:lpstr>
      <vt:lpstr>Spatial PRF 1020 test with F21. preamp gain =100 </vt:lpstr>
      <vt:lpstr>Phantom electrical equivalent two-tone test w F21 (e115 t3) –  preamp gain = 1 (no filters)</vt:lpstr>
      <vt:lpstr>Phantom Two-tone difference frequency comparison. </vt:lpstr>
      <vt:lpstr>Mouse with F21 (e113 t2)</vt:lpstr>
      <vt:lpstr>1hz df. </vt:lpstr>
      <vt:lpstr>Does any one applied signal alone produce a difference frequency of 2Hz?</vt:lpstr>
      <vt:lpstr>Could the 2hz difference frequency be endogenous in its origin? </vt:lpstr>
      <vt:lpstr>PowerPoint Presentation</vt:lpstr>
      <vt:lpstr>PowerPoint Presentation</vt:lpstr>
      <vt:lpstr>Df amplitude with frequency comparison in phantom/mouse</vt:lpstr>
      <vt:lpstr>Is this sufficient for a proof of acoustoelectric neuromodulation?</vt:lpstr>
      <vt:lpstr>PowerPoint Presentation</vt:lpstr>
      <vt:lpstr>10Hz focality plot, with mineral oil cone. </vt:lpstr>
      <vt:lpstr>Water filled cone, focality plot, 10hz df. </vt:lpstr>
      <vt:lpstr>PowerPoint Presentation</vt:lpstr>
      <vt:lpstr>Could it be electrical mixing from the PRF of the applied ultrasound be mixing with the applied voltage? i.e. all EM mixing? </vt:lpstr>
      <vt:lpstr>Alternate methods for determining whether it is caused by: </vt:lpstr>
      <vt:lpstr>Next things to do: </vt:lpstr>
      <vt:lpstr>Amplitude trend with difference frequency</vt:lpstr>
      <vt:lpstr>Could the difference frequency be induced in the preamp? </vt:lpstr>
      <vt:lpstr>Phantom Focality Plot </vt:lpstr>
      <vt:lpstr>What current am I applying when I get a response? What is the E and J?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Updates</dc:title>
  <dc:creator>Rintoul, Jean</dc:creator>
  <cp:lastModifiedBy>Rintoul, Jean L</cp:lastModifiedBy>
  <cp:revision>2312</cp:revision>
  <dcterms:created xsi:type="dcterms:W3CDTF">2023-06-26T13:15:12Z</dcterms:created>
  <dcterms:modified xsi:type="dcterms:W3CDTF">2023-10-12T13:10:27Z</dcterms:modified>
</cp:coreProperties>
</file>