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71" r:id="rId5"/>
    <p:sldId id="272" r:id="rId6"/>
    <p:sldId id="273" r:id="rId7"/>
    <p:sldId id="274" r:id="rId8"/>
    <p:sldId id="280" r:id="rId9"/>
    <p:sldId id="281" r:id="rId10"/>
    <p:sldId id="282" r:id="rId11"/>
    <p:sldId id="283" r:id="rId12"/>
    <p:sldId id="285" r:id="rId13"/>
    <p:sldId id="275" r:id="rId14"/>
    <p:sldId id="278" r:id="rId15"/>
    <p:sldId id="277" r:id="rId16"/>
    <p:sldId id="284" r:id="rId17"/>
    <p:sldId id="276" r:id="rId18"/>
    <p:sldId id="279" r:id="rId19"/>
    <p:sldId id="264" r:id="rId20"/>
    <p:sldId id="266" r:id="rId21"/>
    <p:sldId id="268" r:id="rId22"/>
    <p:sldId id="26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03/08/2023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03/08/2023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2098625"/>
            <a:ext cx="5695078" cy="864391"/>
          </a:xfrm>
        </p:spPr>
        <p:txBody>
          <a:bodyPr>
            <a:normAutofit fontScale="90000"/>
          </a:bodyPr>
          <a:lstStyle/>
          <a:p>
            <a:r>
              <a:rPr lang="en-GB" dirty="0"/>
              <a:t>RF Acoustoelectric</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28/07/2023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51A4-1B82-6803-2A2F-03B79A43126F}"/>
              </a:ext>
            </a:extLst>
          </p:cNvPr>
          <p:cNvSpPr>
            <a:spLocks noGrp="1"/>
          </p:cNvSpPr>
          <p:nvPr>
            <p:ph type="title"/>
          </p:nvPr>
        </p:nvSpPr>
        <p:spPr/>
        <p:txBody>
          <a:bodyPr/>
          <a:lstStyle/>
          <a:p>
            <a:r>
              <a:rPr lang="en-GB" dirty="0"/>
              <a:t>RF TI – so far looks inconsistent. </a:t>
            </a:r>
          </a:p>
        </p:txBody>
      </p:sp>
      <p:sp>
        <p:nvSpPr>
          <p:cNvPr id="6" name="TextBox 5">
            <a:extLst>
              <a:ext uri="{FF2B5EF4-FFF2-40B4-BE49-F238E27FC236}">
                <a16:creationId xmlns:a16="http://schemas.microsoft.com/office/drawing/2014/main" id="{36F5D241-B0A8-24A2-50FE-BC65A86B3119}"/>
              </a:ext>
            </a:extLst>
          </p:cNvPr>
          <p:cNvSpPr txBox="1"/>
          <p:nvPr/>
        </p:nvSpPr>
        <p:spPr>
          <a:xfrm>
            <a:off x="838200" y="2033494"/>
            <a:ext cx="4983051" cy="738664"/>
          </a:xfrm>
          <a:prstGeom prst="rect">
            <a:avLst/>
          </a:prstGeom>
          <a:noFill/>
        </p:spPr>
        <p:txBody>
          <a:bodyPr wrap="square" rtlCol="0">
            <a:spAutoFit/>
          </a:bodyPr>
          <a:lstStyle/>
          <a:p>
            <a:r>
              <a:rPr lang="en-GB" sz="1400" dirty="0"/>
              <a:t>Two electric field, 2Hz apart. 4v out. Both the electric mesh and the silicon sheet are in place.  No movement elicited. I think the signal at </a:t>
            </a:r>
            <a:r>
              <a:rPr lang="en-GB" sz="1400" dirty="0" err="1"/>
              <a:t>df</a:t>
            </a:r>
            <a:r>
              <a:rPr lang="en-GB" sz="1400" dirty="0"/>
              <a:t> is background noise as it is just a tight filter.</a:t>
            </a:r>
          </a:p>
        </p:txBody>
      </p:sp>
      <p:pic>
        <p:nvPicPr>
          <p:cNvPr id="10" name="Picture 9" descr="A graph of a graph&#10;&#10;Description automatically generated with medium confidence">
            <a:extLst>
              <a:ext uri="{FF2B5EF4-FFF2-40B4-BE49-F238E27FC236}">
                <a16:creationId xmlns:a16="http://schemas.microsoft.com/office/drawing/2014/main" id="{5EA7BDAE-1DB7-F286-852F-7ECD8EE2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46" y="3055995"/>
            <a:ext cx="5870620" cy="3522372"/>
          </a:xfrm>
          <a:prstGeom prst="rect">
            <a:avLst/>
          </a:prstGeom>
        </p:spPr>
      </p:pic>
      <p:sp>
        <p:nvSpPr>
          <p:cNvPr id="11" name="TextBox 10">
            <a:extLst>
              <a:ext uri="{FF2B5EF4-FFF2-40B4-BE49-F238E27FC236}">
                <a16:creationId xmlns:a16="http://schemas.microsoft.com/office/drawing/2014/main" id="{B0ACDDB4-3F06-C6B4-6836-2C9C11136AE7}"/>
              </a:ext>
            </a:extLst>
          </p:cNvPr>
          <p:cNvSpPr txBox="1"/>
          <p:nvPr/>
        </p:nvSpPr>
        <p:spPr>
          <a:xfrm>
            <a:off x="6606862" y="2051043"/>
            <a:ext cx="5089303" cy="523220"/>
          </a:xfrm>
          <a:prstGeom prst="rect">
            <a:avLst/>
          </a:prstGeom>
          <a:noFill/>
        </p:spPr>
        <p:txBody>
          <a:bodyPr wrap="square" rtlCol="0">
            <a:spAutoFit/>
          </a:bodyPr>
          <a:lstStyle/>
          <a:p>
            <a:r>
              <a:rPr lang="en-GB" sz="1400" dirty="0"/>
              <a:t>Two electric field, 2Hz apart. 6v out. Both the electric mesh and the silicon sheet are in place.  No movement elicited.</a:t>
            </a:r>
          </a:p>
        </p:txBody>
      </p:sp>
      <p:pic>
        <p:nvPicPr>
          <p:cNvPr id="13" name="Picture 12" descr="A graph of a graph of a graph&#10;&#10;Description automatically generated with medium confidence">
            <a:extLst>
              <a:ext uri="{FF2B5EF4-FFF2-40B4-BE49-F238E27FC236}">
                <a16:creationId xmlns:a16="http://schemas.microsoft.com/office/drawing/2014/main" id="{95E88859-95C1-B99F-A276-699E01148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70502"/>
            <a:ext cx="5870620" cy="3522372"/>
          </a:xfrm>
          <a:prstGeom prst="rect">
            <a:avLst/>
          </a:prstGeom>
        </p:spPr>
      </p:pic>
    </p:spTree>
    <p:extLst>
      <p:ext uri="{BB962C8B-B14F-4D97-AF65-F5344CB8AC3E}">
        <p14:creationId xmlns:p14="http://schemas.microsoft.com/office/powerpoint/2010/main" val="423323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997C-47D2-0880-7C4E-A4ACED2D1D09}"/>
              </a:ext>
            </a:extLst>
          </p:cNvPr>
          <p:cNvSpPr>
            <a:spLocks noGrp="1"/>
          </p:cNvSpPr>
          <p:nvPr>
            <p:ph type="title"/>
          </p:nvPr>
        </p:nvSpPr>
        <p:spPr/>
        <p:txBody>
          <a:bodyPr/>
          <a:lstStyle/>
          <a:p>
            <a:r>
              <a:rPr lang="en-GB" dirty="0"/>
              <a:t>Alternatives to mesh and silicon. </a:t>
            </a:r>
          </a:p>
        </p:txBody>
      </p:sp>
      <p:sp>
        <p:nvSpPr>
          <p:cNvPr id="3" name="Content Placeholder 2">
            <a:extLst>
              <a:ext uri="{FF2B5EF4-FFF2-40B4-BE49-F238E27FC236}">
                <a16:creationId xmlns:a16="http://schemas.microsoft.com/office/drawing/2014/main" id="{656313A3-929A-0068-7C50-D07AC501EF6F}"/>
              </a:ext>
            </a:extLst>
          </p:cNvPr>
          <p:cNvSpPr>
            <a:spLocks noGrp="1"/>
          </p:cNvSpPr>
          <p:nvPr>
            <p:ph idx="1"/>
          </p:nvPr>
        </p:nvSpPr>
        <p:spPr/>
        <p:txBody>
          <a:bodyPr/>
          <a:lstStyle/>
          <a:p>
            <a:r>
              <a:rPr lang="en-GB" dirty="0"/>
              <a:t>Copper wire ring around the end of the transducer? Too large, wouldn’t enable close enough coupling to location?</a:t>
            </a:r>
          </a:p>
          <a:p>
            <a:r>
              <a:rPr lang="en-GB" dirty="0"/>
              <a:t>PEDOT sheet. </a:t>
            </a:r>
          </a:p>
          <a:p>
            <a:r>
              <a:rPr lang="en-GB" dirty="0"/>
              <a:t>Initially try using mesh alone without the silicon in between. It is possible the silicon is not letting the acoustic wave through enough. It is also possible the mesh is blocking the electric signal from the US. </a:t>
            </a:r>
          </a:p>
          <a:p>
            <a:r>
              <a:rPr lang="en-GB" dirty="0"/>
              <a:t>Try with and without mesh, without the preamp filter, and not the amplitude of the carrier frequency.  </a:t>
            </a:r>
          </a:p>
          <a:p>
            <a:endParaRPr lang="en-GB" dirty="0"/>
          </a:p>
          <a:p>
            <a:endParaRPr lang="en-GB" dirty="0"/>
          </a:p>
        </p:txBody>
      </p:sp>
    </p:spTree>
    <p:extLst>
      <p:ext uri="{BB962C8B-B14F-4D97-AF65-F5344CB8AC3E}">
        <p14:creationId xmlns:p14="http://schemas.microsoft.com/office/powerpoint/2010/main" val="14764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AA1F-B372-B61C-40AC-30F03A1E79AE}"/>
              </a:ext>
            </a:extLst>
          </p:cNvPr>
          <p:cNvSpPr>
            <a:spLocks noGrp="1"/>
          </p:cNvSpPr>
          <p:nvPr>
            <p:ph type="title"/>
          </p:nvPr>
        </p:nvSpPr>
        <p:spPr>
          <a:xfrm>
            <a:off x="838200" y="187458"/>
            <a:ext cx="10515600" cy="987157"/>
          </a:xfrm>
        </p:spPr>
        <p:txBody>
          <a:bodyPr>
            <a:normAutofit/>
          </a:bodyPr>
          <a:lstStyle/>
          <a:p>
            <a:pPr algn="ctr"/>
            <a:r>
              <a:rPr lang="en-GB" sz="3200" dirty="0"/>
              <a:t>TODO: leave one out test in phantom. </a:t>
            </a:r>
          </a:p>
        </p:txBody>
      </p:sp>
      <p:sp>
        <p:nvSpPr>
          <p:cNvPr id="3" name="Content Placeholder 2">
            <a:extLst>
              <a:ext uri="{FF2B5EF4-FFF2-40B4-BE49-F238E27FC236}">
                <a16:creationId xmlns:a16="http://schemas.microsoft.com/office/drawing/2014/main" id="{41E52EED-E264-1553-AB6C-6173CFD7F4ED}"/>
              </a:ext>
            </a:extLst>
          </p:cNvPr>
          <p:cNvSpPr>
            <a:spLocks noGrp="1"/>
          </p:cNvSpPr>
          <p:nvPr>
            <p:ph idx="1"/>
          </p:nvPr>
        </p:nvSpPr>
        <p:spPr>
          <a:xfrm>
            <a:off x="838200" y="1506828"/>
            <a:ext cx="10611118" cy="4670135"/>
          </a:xfrm>
        </p:spPr>
        <p:txBody>
          <a:bodyPr>
            <a:normAutofit/>
          </a:bodyPr>
          <a:lstStyle/>
          <a:p>
            <a:r>
              <a:rPr lang="en-GB" sz="2000" dirty="0"/>
              <a:t>When I apply the metal mesh and apply an acoustic field, I use a 3k low pass filter… so I cannot really estimate the true scale of the 500khz field. I do however got a good neural amplitude measurement. </a:t>
            </a:r>
          </a:p>
          <a:p>
            <a:pPr marL="0" indent="0">
              <a:buNone/>
            </a:pPr>
            <a:r>
              <a:rPr lang="en-GB" sz="2000" dirty="0"/>
              <a:t>In phantom, apply mesh, silicon and no filter… measure amplitudes with different combinations. </a:t>
            </a:r>
          </a:p>
          <a:p>
            <a:pPr marL="0" indent="0">
              <a:buNone/>
            </a:pPr>
            <a:r>
              <a:rPr lang="en-GB" sz="2000" dirty="0"/>
              <a:t>Does the mesh or silicon change the </a:t>
            </a:r>
            <a:r>
              <a:rPr lang="en-GB" sz="2000"/>
              <a:t>measurable amplitudes? </a:t>
            </a:r>
            <a:endParaRPr lang="en-GB" sz="2000" dirty="0"/>
          </a:p>
        </p:txBody>
      </p:sp>
    </p:spTree>
    <p:extLst>
      <p:ext uri="{BB962C8B-B14F-4D97-AF65-F5344CB8AC3E}">
        <p14:creationId xmlns:p14="http://schemas.microsoft.com/office/powerpoint/2010/main" val="245438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DB9C-36EA-3E88-DDAE-0ADCE4199D3A}"/>
              </a:ext>
            </a:extLst>
          </p:cNvPr>
          <p:cNvSpPr>
            <a:spLocks noGrp="1"/>
          </p:cNvSpPr>
          <p:nvPr>
            <p:ph type="title"/>
          </p:nvPr>
        </p:nvSpPr>
        <p:spPr>
          <a:xfrm>
            <a:off x="1754229" y="126878"/>
            <a:ext cx="8292548" cy="849078"/>
          </a:xfrm>
        </p:spPr>
        <p:txBody>
          <a:bodyPr/>
          <a:lstStyle/>
          <a:p>
            <a:r>
              <a:rPr lang="en-GB" dirty="0"/>
              <a:t>Demodulation in Phantom (e105 t2)</a:t>
            </a:r>
          </a:p>
        </p:txBody>
      </p:sp>
      <p:sp>
        <p:nvSpPr>
          <p:cNvPr id="3" name="Content Placeholder 2">
            <a:extLst>
              <a:ext uri="{FF2B5EF4-FFF2-40B4-BE49-F238E27FC236}">
                <a16:creationId xmlns:a16="http://schemas.microsoft.com/office/drawing/2014/main" id="{2C11F3D4-8D7C-B1D8-CC52-EE603CD7C26C}"/>
              </a:ext>
            </a:extLst>
          </p:cNvPr>
          <p:cNvSpPr>
            <a:spLocks noGrp="1"/>
          </p:cNvSpPr>
          <p:nvPr>
            <p:ph idx="1"/>
          </p:nvPr>
        </p:nvSpPr>
        <p:spPr>
          <a:xfrm>
            <a:off x="572124" y="1049312"/>
            <a:ext cx="11047751" cy="1094282"/>
          </a:xfrm>
        </p:spPr>
        <p:txBody>
          <a:bodyPr>
            <a:normAutofit fontScale="47500" lnSpcReduction="20000"/>
          </a:bodyPr>
          <a:lstStyle/>
          <a:p>
            <a:pPr marL="0" indent="0">
              <a:buNone/>
            </a:pPr>
            <a:r>
              <a:rPr lang="en-GB" dirty="0"/>
              <a:t>Tank phantom pipeline. I can recover a small 26Hz signal quite well using PRF 80 and a single file(no repeats), or even use of the second harmonic. The harmonics of the 26Hz, get in the way a bit(i.e. making this fake 2hz business, but otherwise it looks good). </a:t>
            </a:r>
          </a:p>
          <a:p>
            <a:pPr marL="0" indent="0">
              <a:buNone/>
            </a:pPr>
            <a:r>
              <a:rPr lang="en-GB" dirty="0"/>
              <a:t>Hilbert transform works, but has a phase aberration issue, whereas IQ demodulation, or multiplication by the carrier leads to a lagged but phase </a:t>
            </a:r>
            <a:r>
              <a:rPr lang="en-GB" dirty="0" err="1"/>
              <a:t>alignable</a:t>
            </a:r>
            <a:r>
              <a:rPr lang="en-GB" dirty="0"/>
              <a:t> solution. Note: the modulated data has a slight lag due to the acoustic conversion.</a:t>
            </a:r>
          </a:p>
          <a:p>
            <a:pPr marL="0" indent="0">
              <a:buNone/>
            </a:pPr>
            <a:r>
              <a:rPr lang="en-GB" dirty="0"/>
              <a:t>Code (xizi_postprocess.py, xizi_postprocess2.py)</a:t>
            </a:r>
          </a:p>
        </p:txBody>
      </p:sp>
      <p:pic>
        <p:nvPicPr>
          <p:cNvPr id="7" name="Picture 6" descr="A comparison of a graph&#10;&#10;Description automatically generated">
            <a:extLst>
              <a:ext uri="{FF2B5EF4-FFF2-40B4-BE49-F238E27FC236}">
                <a16:creationId xmlns:a16="http://schemas.microsoft.com/office/drawing/2014/main" id="{A7BDD038-FADC-31B7-C6BE-BD5B6E48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7" y="2384443"/>
            <a:ext cx="5890846" cy="3655912"/>
          </a:xfrm>
          <a:prstGeom prst="rect">
            <a:avLst/>
          </a:prstGeom>
        </p:spPr>
      </p:pic>
      <p:pic>
        <p:nvPicPr>
          <p:cNvPr id="9" name="Picture 8" descr="A screenshot of a graph&#10;&#10;Description automatically generated">
            <a:extLst>
              <a:ext uri="{FF2B5EF4-FFF2-40B4-BE49-F238E27FC236}">
                <a16:creationId xmlns:a16="http://schemas.microsoft.com/office/drawing/2014/main" id="{8E5F0D78-E2E7-9224-A56F-55E77A0CE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39" y="2334028"/>
            <a:ext cx="5916003" cy="3706327"/>
          </a:xfrm>
          <a:prstGeom prst="rect">
            <a:avLst/>
          </a:prstGeom>
        </p:spPr>
      </p:pic>
      <p:cxnSp>
        <p:nvCxnSpPr>
          <p:cNvPr id="11" name="Straight Arrow Connector 10">
            <a:extLst>
              <a:ext uri="{FF2B5EF4-FFF2-40B4-BE49-F238E27FC236}">
                <a16:creationId xmlns:a16="http://schemas.microsoft.com/office/drawing/2014/main" id="{CCA93D29-011D-84FA-E538-376F727294AE}"/>
              </a:ext>
            </a:extLst>
          </p:cNvPr>
          <p:cNvCxnSpPr/>
          <p:nvPr/>
        </p:nvCxnSpPr>
        <p:spPr>
          <a:xfrm flipH="1">
            <a:off x="3763108" y="2334028"/>
            <a:ext cx="650630" cy="90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AD2A00-ED71-31B4-A570-4EB5AF7D9651}"/>
              </a:ext>
            </a:extLst>
          </p:cNvPr>
          <p:cNvSpPr txBox="1"/>
          <p:nvPr/>
        </p:nvSpPr>
        <p:spPr>
          <a:xfrm>
            <a:off x="4457185" y="1964696"/>
            <a:ext cx="6911788" cy="307777"/>
          </a:xfrm>
          <a:prstGeom prst="rect">
            <a:avLst/>
          </a:prstGeom>
          <a:noFill/>
        </p:spPr>
        <p:txBody>
          <a:bodyPr wrap="square" rtlCol="0">
            <a:spAutoFit/>
          </a:bodyPr>
          <a:lstStyle/>
          <a:p>
            <a:r>
              <a:rPr lang="en-GB" sz="1400" dirty="0"/>
              <a:t>Introduced by 26Hz second harmonic being too close to the PRF</a:t>
            </a:r>
          </a:p>
        </p:txBody>
      </p:sp>
      <p:sp>
        <p:nvSpPr>
          <p:cNvPr id="13" name="TextBox 12">
            <a:extLst>
              <a:ext uri="{FF2B5EF4-FFF2-40B4-BE49-F238E27FC236}">
                <a16:creationId xmlns:a16="http://schemas.microsoft.com/office/drawing/2014/main" id="{CEC60873-3279-09E3-D6B2-AD470A3AB68B}"/>
              </a:ext>
            </a:extLst>
          </p:cNvPr>
          <p:cNvSpPr txBox="1"/>
          <p:nvPr/>
        </p:nvSpPr>
        <p:spPr>
          <a:xfrm>
            <a:off x="2444609" y="6349989"/>
            <a:ext cx="6911788" cy="307777"/>
          </a:xfrm>
          <a:prstGeom prst="rect">
            <a:avLst/>
          </a:prstGeom>
          <a:noFill/>
        </p:spPr>
        <p:txBody>
          <a:bodyPr wrap="square" rtlCol="0">
            <a:spAutoFit/>
          </a:bodyPr>
          <a:lstStyle/>
          <a:p>
            <a:r>
              <a:rPr lang="en-GB" sz="1400" dirty="0"/>
              <a:t>Introduced by 26Hz second harmonic being too close to the PRF</a:t>
            </a:r>
          </a:p>
        </p:txBody>
      </p:sp>
    </p:spTree>
    <p:extLst>
      <p:ext uri="{BB962C8B-B14F-4D97-AF65-F5344CB8AC3E}">
        <p14:creationId xmlns:p14="http://schemas.microsoft.com/office/powerpoint/2010/main" val="114107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8A9A-F6E8-9CDA-E044-5F62A5A0559D}"/>
              </a:ext>
            </a:extLst>
          </p:cNvPr>
          <p:cNvSpPr>
            <a:spLocks noGrp="1"/>
          </p:cNvSpPr>
          <p:nvPr>
            <p:ph type="title"/>
          </p:nvPr>
        </p:nvSpPr>
        <p:spPr>
          <a:xfrm>
            <a:off x="838200" y="365126"/>
            <a:ext cx="10515600" cy="628788"/>
          </a:xfrm>
        </p:spPr>
        <p:txBody>
          <a:bodyPr>
            <a:normAutofit/>
          </a:bodyPr>
          <a:lstStyle/>
          <a:p>
            <a:pPr algn="ctr"/>
            <a:r>
              <a:rPr lang="en-GB" sz="2800" dirty="0"/>
              <a:t>Close up of demodulation result taken at a random point in the file. </a:t>
            </a:r>
          </a:p>
        </p:txBody>
      </p:sp>
      <p:pic>
        <p:nvPicPr>
          <p:cNvPr id="5" name="Content Placeholder 4" descr="A graph showing a number of needles&#10;&#10;Description automatically generated with medium confidence">
            <a:extLst>
              <a:ext uri="{FF2B5EF4-FFF2-40B4-BE49-F238E27FC236}">
                <a16:creationId xmlns:a16="http://schemas.microsoft.com/office/drawing/2014/main" id="{DEE8A74F-C9BF-DD5F-08CB-EEBC75E6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516" y="1825625"/>
            <a:ext cx="7392967" cy="4351338"/>
          </a:xfrm>
        </p:spPr>
      </p:pic>
      <p:sp>
        <p:nvSpPr>
          <p:cNvPr id="6" name="TextBox 5">
            <a:extLst>
              <a:ext uri="{FF2B5EF4-FFF2-40B4-BE49-F238E27FC236}">
                <a16:creationId xmlns:a16="http://schemas.microsoft.com/office/drawing/2014/main" id="{604132CE-FB4C-66FD-BFE1-BAA9540CC5F7}"/>
              </a:ext>
            </a:extLst>
          </p:cNvPr>
          <p:cNvSpPr txBox="1"/>
          <p:nvPr/>
        </p:nvSpPr>
        <p:spPr>
          <a:xfrm>
            <a:off x="5607896" y="6185097"/>
            <a:ext cx="976207" cy="307777"/>
          </a:xfrm>
          <a:prstGeom prst="rect">
            <a:avLst/>
          </a:prstGeom>
          <a:noFill/>
        </p:spPr>
        <p:txBody>
          <a:bodyPr wrap="square" rtlCol="0">
            <a:spAutoFit/>
          </a:bodyPr>
          <a:lstStyle/>
          <a:p>
            <a:r>
              <a:rPr lang="en-GB" sz="1400" dirty="0"/>
              <a:t>Time(s)</a:t>
            </a:r>
          </a:p>
        </p:txBody>
      </p:sp>
      <p:sp>
        <p:nvSpPr>
          <p:cNvPr id="7" name="TextBox 6">
            <a:extLst>
              <a:ext uri="{FF2B5EF4-FFF2-40B4-BE49-F238E27FC236}">
                <a16:creationId xmlns:a16="http://schemas.microsoft.com/office/drawing/2014/main" id="{19E20565-74C6-B680-21FF-F0E9DAE9532A}"/>
              </a:ext>
            </a:extLst>
          </p:cNvPr>
          <p:cNvSpPr txBox="1"/>
          <p:nvPr/>
        </p:nvSpPr>
        <p:spPr>
          <a:xfrm rot="16200000">
            <a:off x="1123604" y="3416881"/>
            <a:ext cx="1973186" cy="307777"/>
          </a:xfrm>
          <a:prstGeom prst="rect">
            <a:avLst/>
          </a:prstGeom>
          <a:noFill/>
        </p:spPr>
        <p:txBody>
          <a:bodyPr wrap="square" rtlCol="0">
            <a:spAutoFit/>
          </a:bodyPr>
          <a:lstStyle/>
          <a:p>
            <a:r>
              <a:rPr lang="en-GB" sz="1400" dirty="0"/>
              <a:t>Normalized Signal (V)</a:t>
            </a:r>
          </a:p>
        </p:txBody>
      </p:sp>
    </p:spTree>
    <p:extLst>
      <p:ext uri="{BB962C8B-B14F-4D97-AF65-F5344CB8AC3E}">
        <p14:creationId xmlns:p14="http://schemas.microsoft.com/office/powerpoint/2010/main" val="231606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graph&#10;&#10;Description automatically generated">
            <a:extLst>
              <a:ext uri="{FF2B5EF4-FFF2-40B4-BE49-F238E27FC236}">
                <a16:creationId xmlns:a16="http://schemas.microsoft.com/office/drawing/2014/main" id="{B5B45175-6119-885D-BBD6-98249B70F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341" y="1874223"/>
            <a:ext cx="5827459" cy="3650855"/>
          </a:xfrm>
        </p:spPr>
      </p:pic>
      <p:sp>
        <p:nvSpPr>
          <p:cNvPr id="4" name="Title 1">
            <a:extLst>
              <a:ext uri="{FF2B5EF4-FFF2-40B4-BE49-F238E27FC236}">
                <a16:creationId xmlns:a16="http://schemas.microsoft.com/office/drawing/2014/main" id="{0E6F9093-E1E2-DEE2-2AF6-6A088069EA3C}"/>
              </a:ext>
            </a:extLst>
          </p:cNvPr>
          <p:cNvSpPr txBox="1">
            <a:spLocks/>
          </p:cNvSpPr>
          <p:nvPr/>
        </p:nvSpPr>
        <p:spPr>
          <a:xfrm>
            <a:off x="838200" y="200234"/>
            <a:ext cx="10515600" cy="849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Demodulation in Phantom (e105 t2) by 160Hz(the second mixing frequency)</a:t>
            </a:r>
          </a:p>
        </p:txBody>
      </p:sp>
      <p:pic>
        <p:nvPicPr>
          <p:cNvPr id="8" name="Picture 7" descr="A comparison of a graph&#10;&#10;Description automatically generated">
            <a:extLst>
              <a:ext uri="{FF2B5EF4-FFF2-40B4-BE49-F238E27FC236}">
                <a16:creationId xmlns:a16="http://schemas.microsoft.com/office/drawing/2014/main" id="{23E4352C-78B9-A8AF-120B-D99FD3C4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52" y="1934817"/>
            <a:ext cx="5159013" cy="3201730"/>
          </a:xfrm>
          <a:prstGeom prst="rect">
            <a:avLst/>
          </a:prstGeom>
        </p:spPr>
      </p:pic>
      <p:sp>
        <p:nvSpPr>
          <p:cNvPr id="9" name="TextBox 8">
            <a:extLst>
              <a:ext uri="{FF2B5EF4-FFF2-40B4-BE49-F238E27FC236}">
                <a16:creationId xmlns:a16="http://schemas.microsoft.com/office/drawing/2014/main" id="{6789F0AB-8139-C81A-ED1C-DC07F93E5BF4}"/>
              </a:ext>
            </a:extLst>
          </p:cNvPr>
          <p:cNvSpPr txBox="1"/>
          <p:nvPr/>
        </p:nvSpPr>
        <p:spPr>
          <a:xfrm>
            <a:off x="1800615" y="5652720"/>
            <a:ext cx="8909191" cy="738664"/>
          </a:xfrm>
          <a:prstGeom prst="rect">
            <a:avLst/>
          </a:prstGeom>
          <a:noFill/>
        </p:spPr>
        <p:txBody>
          <a:bodyPr wrap="square" rtlCol="0">
            <a:spAutoFit/>
          </a:bodyPr>
          <a:lstStyle/>
          <a:p>
            <a:r>
              <a:rPr lang="en-GB" sz="1400" dirty="0"/>
              <a:t>Works, but I am getting some harmonic distortion from the mains and 26hz secondary harmonics. I could use each of the mixing frequencies to isolate the signal as only the 26Hz is present in both the 80HZ and 160Hz demodulation recovery. The rest are harmonics. So use the second mixing frequency as a noise reduction strategy.   </a:t>
            </a:r>
          </a:p>
        </p:txBody>
      </p:sp>
    </p:spTree>
    <p:extLst>
      <p:ext uri="{BB962C8B-B14F-4D97-AF65-F5344CB8AC3E}">
        <p14:creationId xmlns:p14="http://schemas.microsoft.com/office/powerpoint/2010/main" val="1906879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2BAC-EF4D-C098-44B1-FBF56A9EBF32}"/>
              </a:ext>
            </a:extLst>
          </p:cNvPr>
          <p:cNvSpPr>
            <a:spLocks noGrp="1"/>
          </p:cNvSpPr>
          <p:nvPr>
            <p:ph type="title"/>
          </p:nvPr>
        </p:nvSpPr>
        <p:spPr>
          <a:xfrm>
            <a:off x="838200" y="365126"/>
            <a:ext cx="10515600" cy="768216"/>
          </a:xfrm>
        </p:spPr>
        <p:txBody>
          <a:bodyPr/>
          <a:lstStyle/>
          <a:p>
            <a:r>
              <a:rPr lang="en-GB" dirty="0"/>
              <a:t>Demodulation improvement</a:t>
            </a:r>
          </a:p>
        </p:txBody>
      </p:sp>
      <p:sp>
        <p:nvSpPr>
          <p:cNvPr id="3" name="Content Placeholder 2">
            <a:extLst>
              <a:ext uri="{FF2B5EF4-FFF2-40B4-BE49-F238E27FC236}">
                <a16:creationId xmlns:a16="http://schemas.microsoft.com/office/drawing/2014/main" id="{10868EE9-9706-6AD7-965A-B2A1657F0320}"/>
              </a:ext>
            </a:extLst>
          </p:cNvPr>
          <p:cNvSpPr>
            <a:spLocks noGrp="1"/>
          </p:cNvSpPr>
          <p:nvPr>
            <p:ph idx="1"/>
          </p:nvPr>
        </p:nvSpPr>
        <p:spPr>
          <a:xfrm>
            <a:off x="387439" y="1253331"/>
            <a:ext cx="11667185" cy="4361858"/>
          </a:xfrm>
        </p:spPr>
        <p:txBody>
          <a:bodyPr>
            <a:normAutofit lnSpcReduction="10000"/>
          </a:bodyPr>
          <a:lstStyle/>
          <a:p>
            <a:r>
              <a:rPr lang="en-GB" dirty="0"/>
              <a:t>If I add the mixing frequency together, I get a larger SNR and amplitude 26Hz. </a:t>
            </a:r>
          </a:p>
          <a:p>
            <a:r>
              <a:rPr lang="en-GB" dirty="0"/>
              <a:t>Have a very low PRF. But I long burst length. </a:t>
            </a:r>
          </a:p>
          <a:p>
            <a:r>
              <a:rPr lang="en-GB" dirty="0"/>
              <a:t>Or have two sine waves. </a:t>
            </a:r>
          </a:p>
          <a:p>
            <a:r>
              <a:rPr lang="en-GB" dirty="0"/>
              <a:t>Get the full spectrum signal at high sample rate(5MHz). If I do this correctly I should be able to more than double the amplitude of the recovered signal by using additional mixing frequencies. </a:t>
            </a:r>
          </a:p>
          <a:p>
            <a:endParaRPr lang="en-GB" dirty="0"/>
          </a:p>
          <a:p>
            <a:r>
              <a:rPr lang="en-GB" dirty="0"/>
              <a:t>TODO: check in mouse, whether I get a big DC offset or not with two sine waves for demodulation. There is still a big DC offset. But the mouse experiences a 100 microvolts </a:t>
            </a:r>
            <a:r>
              <a:rPr lang="en-GB" dirty="0" err="1"/>
              <a:t>df</a:t>
            </a:r>
            <a:r>
              <a:rPr lang="en-GB" dirty="0"/>
              <a:t>. </a:t>
            </a:r>
          </a:p>
        </p:txBody>
      </p:sp>
    </p:spTree>
    <p:extLst>
      <p:ext uri="{BB962C8B-B14F-4D97-AF65-F5344CB8AC3E}">
        <p14:creationId xmlns:p14="http://schemas.microsoft.com/office/powerpoint/2010/main" val="294835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CCD3-757A-B2F7-682E-2D773018F20E}"/>
              </a:ext>
            </a:extLst>
          </p:cNvPr>
          <p:cNvSpPr>
            <a:spLocks noGrp="1"/>
          </p:cNvSpPr>
          <p:nvPr>
            <p:ph type="title"/>
          </p:nvPr>
        </p:nvSpPr>
        <p:spPr>
          <a:xfrm>
            <a:off x="838200" y="277202"/>
            <a:ext cx="10515600" cy="1059229"/>
          </a:xfrm>
        </p:spPr>
        <p:txBody>
          <a:bodyPr/>
          <a:lstStyle/>
          <a:p>
            <a:r>
              <a:rPr lang="en-GB" dirty="0"/>
              <a:t>Ketamine PSD analysis</a:t>
            </a:r>
          </a:p>
        </p:txBody>
      </p:sp>
      <p:pic>
        <p:nvPicPr>
          <p:cNvPr id="5" name="Content Placeholder 4" descr="A close-up of a graph&#10;&#10;Description automatically generated">
            <a:extLst>
              <a:ext uri="{FF2B5EF4-FFF2-40B4-BE49-F238E27FC236}">
                <a16:creationId xmlns:a16="http://schemas.microsoft.com/office/drawing/2014/main" id="{7097E595-ED75-F451-68EA-9384F4041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95" y="1457739"/>
            <a:ext cx="7185923" cy="4351338"/>
          </a:xfrm>
        </p:spPr>
      </p:pic>
      <p:sp>
        <p:nvSpPr>
          <p:cNvPr id="6" name="TextBox 5">
            <a:extLst>
              <a:ext uri="{FF2B5EF4-FFF2-40B4-BE49-F238E27FC236}">
                <a16:creationId xmlns:a16="http://schemas.microsoft.com/office/drawing/2014/main" id="{67A08122-FEF9-C4EB-F2DC-AE0D23530F6E}"/>
              </a:ext>
            </a:extLst>
          </p:cNvPr>
          <p:cNvSpPr txBox="1"/>
          <p:nvPr/>
        </p:nvSpPr>
        <p:spPr>
          <a:xfrm>
            <a:off x="7769018" y="1457739"/>
            <a:ext cx="3839887" cy="3693319"/>
          </a:xfrm>
          <a:prstGeom prst="rect">
            <a:avLst/>
          </a:prstGeom>
          <a:noFill/>
        </p:spPr>
        <p:txBody>
          <a:bodyPr wrap="square" rtlCol="0">
            <a:spAutoFit/>
          </a:bodyPr>
          <a:lstStyle/>
          <a:p>
            <a:r>
              <a:rPr lang="en-GB" dirty="0"/>
              <a:t>There is a large 3.01Hz peak in mouse 3(two electrodes in motor cortex 0.9Hz and 3.1Hz peak). While not as large as the artificially injected signal, it seems big enough. (t3, file 3 is pretty good)</a:t>
            </a:r>
          </a:p>
          <a:p>
            <a:r>
              <a:rPr lang="en-GB" dirty="0"/>
              <a:t>  </a:t>
            </a:r>
          </a:p>
          <a:p>
            <a:r>
              <a:rPr lang="en-GB" dirty="0"/>
              <a:t>There is a more variant peak, with max around d0.9Hz and 2.7Hz when I used the mouse with one electrode in motor one in v1.  </a:t>
            </a:r>
          </a:p>
          <a:p>
            <a:endParaRPr lang="en-GB" dirty="0"/>
          </a:p>
          <a:p>
            <a:r>
              <a:rPr lang="en-GB" dirty="0"/>
              <a:t>I can’t see anything really at low gamma 35-45Hz. </a:t>
            </a:r>
          </a:p>
        </p:txBody>
      </p:sp>
    </p:spTree>
    <p:extLst>
      <p:ext uri="{BB962C8B-B14F-4D97-AF65-F5344CB8AC3E}">
        <p14:creationId xmlns:p14="http://schemas.microsoft.com/office/powerpoint/2010/main" val="230641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662B-C70F-0951-919E-B074F25DD7CA}"/>
              </a:ext>
            </a:extLst>
          </p:cNvPr>
          <p:cNvSpPr>
            <a:spLocks noGrp="1"/>
          </p:cNvSpPr>
          <p:nvPr>
            <p:ph type="title"/>
          </p:nvPr>
        </p:nvSpPr>
        <p:spPr>
          <a:xfrm>
            <a:off x="838200" y="365125"/>
            <a:ext cx="10515600" cy="867327"/>
          </a:xfrm>
        </p:spPr>
        <p:txBody>
          <a:bodyPr/>
          <a:lstStyle/>
          <a:p>
            <a:r>
              <a:rPr lang="en-GB" dirty="0"/>
              <a:t>Mouse Demodulation</a:t>
            </a:r>
          </a:p>
        </p:txBody>
      </p:sp>
      <p:sp>
        <p:nvSpPr>
          <p:cNvPr id="3" name="Content Placeholder 2">
            <a:extLst>
              <a:ext uri="{FF2B5EF4-FFF2-40B4-BE49-F238E27FC236}">
                <a16:creationId xmlns:a16="http://schemas.microsoft.com/office/drawing/2014/main" id="{69DB4DB5-7F49-D6BF-B354-9DF22A6A8ECD}"/>
              </a:ext>
            </a:extLst>
          </p:cNvPr>
          <p:cNvSpPr>
            <a:spLocks noGrp="1"/>
          </p:cNvSpPr>
          <p:nvPr>
            <p:ph idx="1"/>
          </p:nvPr>
        </p:nvSpPr>
        <p:spPr>
          <a:xfrm>
            <a:off x="424070" y="1426379"/>
            <a:ext cx="11343860" cy="5066495"/>
          </a:xfrm>
        </p:spPr>
        <p:txBody>
          <a:bodyPr/>
          <a:lstStyle/>
          <a:p>
            <a:r>
              <a:rPr lang="en-GB" dirty="0"/>
              <a:t>I can’t get it. I think because the signal is too close to the big DC offset. If I can generate a higher frequency mouse signal, that would be good. </a:t>
            </a:r>
          </a:p>
          <a:p>
            <a:r>
              <a:rPr lang="en-GB" dirty="0"/>
              <a:t>However, I cannot see anything at low gamma in ketamine mouse. Perhaps there is a particular area of the brain where to see this?  </a:t>
            </a:r>
          </a:p>
          <a:p>
            <a:r>
              <a:rPr lang="en-GB" dirty="0"/>
              <a:t>Also – why in the mouse is the DC offset bigger than in the phantom?</a:t>
            </a:r>
          </a:p>
        </p:txBody>
      </p:sp>
    </p:spTree>
    <p:extLst>
      <p:ext uri="{BB962C8B-B14F-4D97-AF65-F5344CB8AC3E}">
        <p14:creationId xmlns:p14="http://schemas.microsoft.com/office/powerpoint/2010/main" val="112293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A01C-63F2-B0F1-D6D9-26F684A12F7E}"/>
              </a:ext>
            </a:extLst>
          </p:cNvPr>
          <p:cNvSpPr>
            <a:spLocks noGrp="1"/>
          </p:cNvSpPr>
          <p:nvPr>
            <p:ph type="title"/>
          </p:nvPr>
        </p:nvSpPr>
        <p:spPr>
          <a:xfrm>
            <a:off x="838200" y="365126"/>
            <a:ext cx="10515600" cy="801066"/>
          </a:xfrm>
        </p:spPr>
        <p:txBody>
          <a:bodyPr/>
          <a:lstStyle/>
          <a:p>
            <a:r>
              <a:rPr lang="en-GB" dirty="0"/>
              <a:t>DEMOD</a:t>
            </a:r>
          </a:p>
        </p:txBody>
      </p:sp>
      <p:sp>
        <p:nvSpPr>
          <p:cNvPr id="3" name="Content Placeholder 2">
            <a:extLst>
              <a:ext uri="{FF2B5EF4-FFF2-40B4-BE49-F238E27FC236}">
                <a16:creationId xmlns:a16="http://schemas.microsoft.com/office/drawing/2014/main" id="{009944E9-726F-76A8-DAAC-6EF498BECB2F}"/>
              </a:ext>
            </a:extLst>
          </p:cNvPr>
          <p:cNvSpPr>
            <a:spLocks noGrp="1"/>
          </p:cNvSpPr>
          <p:nvPr>
            <p:ph idx="1"/>
          </p:nvPr>
        </p:nvSpPr>
        <p:spPr>
          <a:xfrm>
            <a:off x="516636" y="1326944"/>
            <a:ext cx="11158728" cy="5165930"/>
          </a:xfrm>
        </p:spPr>
        <p:txBody>
          <a:bodyPr>
            <a:normAutofit/>
          </a:bodyPr>
          <a:lstStyle/>
          <a:p>
            <a:r>
              <a:rPr lang="en-GB" sz="2000" dirty="0"/>
              <a:t>I should remove the high pass filter from the preamp as it distorts the signal? </a:t>
            </a:r>
          </a:p>
          <a:p>
            <a:r>
              <a:rPr lang="en-GB" sz="2000" dirty="0"/>
              <a:t>What I can see is that the DC offset is mirrored at the mixing frequencies. So I can recover the DC offset which is large at the mixing frequency, but not a smaller signal. This tells me I need more averaging and data. </a:t>
            </a:r>
          </a:p>
          <a:p>
            <a:r>
              <a:rPr lang="en-GB" sz="2000" dirty="0"/>
              <a:t>Is there a way I can record delta waves for a very long time to get the benefits of FFT averaging?</a:t>
            </a:r>
          </a:p>
          <a:p>
            <a:r>
              <a:rPr lang="en-GB" sz="2000" dirty="0"/>
              <a:t>Is there anything in the gamma band at 30Hz I can hook onto? </a:t>
            </a:r>
          </a:p>
          <a:p>
            <a:r>
              <a:rPr lang="en-GB" sz="2000" dirty="0"/>
              <a:t>Plan: Copy the parameters exactly, and unimaginatively from the </a:t>
            </a:r>
            <a:r>
              <a:rPr lang="en-GB" sz="2000" dirty="0" err="1"/>
              <a:t>Xizi</a:t>
            </a:r>
            <a:r>
              <a:rPr lang="en-GB" sz="2000" dirty="0"/>
              <a:t> paper. Can I recreate their results, then work from there to obtain better ones? </a:t>
            </a:r>
          </a:p>
        </p:txBody>
      </p:sp>
    </p:spTree>
    <p:extLst>
      <p:ext uri="{BB962C8B-B14F-4D97-AF65-F5344CB8AC3E}">
        <p14:creationId xmlns:p14="http://schemas.microsoft.com/office/powerpoint/2010/main" val="330233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E2BD-0EFD-2793-A3C2-0A337D2D5FDD}"/>
              </a:ext>
            </a:extLst>
          </p:cNvPr>
          <p:cNvSpPr>
            <a:spLocks noGrp="1"/>
          </p:cNvSpPr>
          <p:nvPr>
            <p:ph type="title"/>
          </p:nvPr>
        </p:nvSpPr>
        <p:spPr/>
        <p:txBody>
          <a:bodyPr/>
          <a:lstStyle/>
          <a:p>
            <a:r>
              <a:rPr lang="en-GB" dirty="0"/>
              <a:t>S11 of a mouse</a:t>
            </a:r>
          </a:p>
        </p:txBody>
      </p:sp>
      <p:pic>
        <p:nvPicPr>
          <p:cNvPr id="6" name="Content Placeholder 5" descr="A diagram and graph of a graph&#10;&#10;Description automatically generated">
            <a:extLst>
              <a:ext uri="{FF2B5EF4-FFF2-40B4-BE49-F238E27FC236}">
                <a16:creationId xmlns:a16="http://schemas.microsoft.com/office/drawing/2014/main" id="{2C87AFE2-2C25-E76F-7FA8-CDAEF530D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288" y="2182761"/>
            <a:ext cx="7935556" cy="3967778"/>
          </a:xfrm>
        </p:spPr>
      </p:pic>
      <p:sp>
        <p:nvSpPr>
          <p:cNvPr id="7" name="TextBox 6">
            <a:extLst>
              <a:ext uri="{FF2B5EF4-FFF2-40B4-BE49-F238E27FC236}">
                <a16:creationId xmlns:a16="http://schemas.microsoft.com/office/drawing/2014/main" id="{2D1D1F78-ED14-EE7B-DC42-E1C66315B44E}"/>
              </a:ext>
            </a:extLst>
          </p:cNvPr>
          <p:cNvSpPr txBox="1"/>
          <p:nvPr/>
        </p:nvSpPr>
        <p:spPr>
          <a:xfrm>
            <a:off x="8529844" y="2182761"/>
            <a:ext cx="3209872" cy="3970318"/>
          </a:xfrm>
          <a:prstGeom prst="rect">
            <a:avLst/>
          </a:prstGeom>
          <a:noFill/>
        </p:spPr>
        <p:txBody>
          <a:bodyPr wrap="square" rtlCol="0">
            <a:spAutoFit/>
          </a:bodyPr>
          <a:lstStyle/>
          <a:p>
            <a:r>
              <a:rPr lang="en-GB" dirty="0"/>
              <a:t>It appears to have increasing losses with frequency increase which makes sense as the dielectric loses energy as ions vibrate and make heat. The vibration is what we would want for the acoustoelectric effect.  There appears to be a resonance point at 900MHz. This could also be due to the cable connecting to the VNA. </a:t>
            </a:r>
          </a:p>
          <a:p>
            <a:r>
              <a:rPr lang="en-GB" dirty="0"/>
              <a:t>Since the reactance is in the bottom half of the smith chart, it is a capacitive medium. </a:t>
            </a:r>
          </a:p>
        </p:txBody>
      </p:sp>
    </p:spTree>
    <p:extLst>
      <p:ext uri="{BB962C8B-B14F-4D97-AF65-F5344CB8AC3E}">
        <p14:creationId xmlns:p14="http://schemas.microsoft.com/office/powerpoint/2010/main" val="459982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7E17-9A74-1393-CCF5-A87F504AA0AB}"/>
              </a:ext>
            </a:extLst>
          </p:cNvPr>
          <p:cNvSpPr>
            <a:spLocks noGrp="1"/>
          </p:cNvSpPr>
          <p:nvPr>
            <p:ph type="title"/>
          </p:nvPr>
        </p:nvSpPr>
        <p:spPr>
          <a:xfrm>
            <a:off x="1340656" y="245165"/>
            <a:ext cx="9122664" cy="456510"/>
          </a:xfrm>
        </p:spPr>
        <p:txBody>
          <a:bodyPr>
            <a:normAutofit/>
          </a:bodyPr>
          <a:lstStyle/>
          <a:p>
            <a:r>
              <a:rPr lang="en-GB" sz="2400" dirty="0"/>
              <a:t>Demodulation, copy </a:t>
            </a:r>
            <a:r>
              <a:rPr lang="en-GB" sz="2400" dirty="0" err="1"/>
              <a:t>Xizi</a:t>
            </a:r>
            <a:r>
              <a:rPr lang="en-GB" sz="2400" dirty="0"/>
              <a:t> Song’s SSVEP parameters as closely as possible. </a:t>
            </a:r>
          </a:p>
        </p:txBody>
      </p:sp>
      <p:sp>
        <p:nvSpPr>
          <p:cNvPr id="3" name="Content Placeholder 2">
            <a:extLst>
              <a:ext uri="{FF2B5EF4-FFF2-40B4-BE49-F238E27FC236}">
                <a16:creationId xmlns:a16="http://schemas.microsoft.com/office/drawing/2014/main" id="{05FDF92A-8DCC-296B-100C-B4ACEA384817}"/>
              </a:ext>
            </a:extLst>
          </p:cNvPr>
          <p:cNvSpPr>
            <a:spLocks noGrp="1"/>
          </p:cNvSpPr>
          <p:nvPr>
            <p:ph idx="1"/>
          </p:nvPr>
        </p:nvSpPr>
        <p:spPr>
          <a:xfrm>
            <a:off x="490330" y="975360"/>
            <a:ext cx="11237844" cy="5637475"/>
          </a:xfrm>
        </p:spPr>
        <p:txBody>
          <a:bodyPr>
            <a:normAutofit/>
          </a:bodyPr>
          <a:lstStyle/>
          <a:p>
            <a:r>
              <a:rPr lang="en-GB" sz="2000" dirty="0"/>
              <a:t>Update my </a:t>
            </a:r>
            <a:r>
              <a:rPr lang="en-GB" sz="2000" dirty="0" err="1"/>
              <a:t>mouse_stream</a:t>
            </a:r>
            <a:r>
              <a:rPr lang="en-GB" sz="2000" dirty="0"/>
              <a:t> so that I can have a PRF that mimics the SSVEP paper. 1.57MPa. 10μs pulse length 1Mhz 90 Hz PRF. It looks like they use a single RF pulse. Such that it then decreases in amplitude due to its resonance.  - Done. Ready to try. Need to turn on the RF amplifier to test it. </a:t>
            </a:r>
          </a:p>
          <a:p>
            <a:r>
              <a:rPr lang="en-GB" sz="2000" dirty="0"/>
              <a:t>Nothing, US for 2 Seconds, then VEP stimulus. </a:t>
            </a:r>
          </a:p>
          <a:p>
            <a:r>
              <a:rPr lang="en-GB" sz="2000" dirty="0"/>
              <a:t>I could decrease my sample rate too, so I could record this for a longer period of time. </a:t>
            </a:r>
          </a:p>
          <a:p>
            <a:r>
              <a:rPr lang="en-GB" sz="2000" dirty="0"/>
              <a:t>Sample rate Fs = 5e3</a:t>
            </a:r>
          </a:p>
          <a:p>
            <a:r>
              <a:rPr lang="en-GB" sz="2000" dirty="0"/>
              <a:t>They record 100 seconds of data, with a 9Hz LED. There is an equivalent amount of rest time for the mouse to not grow used to the LED. </a:t>
            </a:r>
          </a:p>
          <a:p>
            <a:r>
              <a:rPr lang="en-GB" sz="2000" dirty="0"/>
              <a:t>Initially, keep the delta wave paradigm. They used urethane, I will use k/xylazine. </a:t>
            </a:r>
          </a:p>
          <a:p>
            <a:pPr marL="0" indent="0">
              <a:buNone/>
            </a:pPr>
            <a:r>
              <a:rPr lang="en-GB" sz="2000" dirty="0"/>
              <a:t>This seems like a good place to start: </a:t>
            </a:r>
          </a:p>
          <a:p>
            <a:r>
              <a:rPr lang="en-GB" sz="2000" dirty="0"/>
              <a:t>20 second files at a lower sample rate? The I’d only need 5-6 of these recordings. </a:t>
            </a:r>
          </a:p>
          <a:p>
            <a:r>
              <a:rPr lang="en-GB" sz="2000" dirty="0"/>
              <a:t>Pressure V out = 0.125, (1.6MPa), or 0.15 for 2MPa. </a:t>
            </a:r>
          </a:p>
        </p:txBody>
      </p:sp>
    </p:spTree>
    <p:extLst>
      <p:ext uri="{BB962C8B-B14F-4D97-AF65-F5344CB8AC3E}">
        <p14:creationId xmlns:p14="http://schemas.microsoft.com/office/powerpoint/2010/main" val="33442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D9FD-5C6B-9972-B449-794B5FF886C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87B7351-1EED-5296-5570-6317417EA3C1}"/>
              </a:ext>
            </a:extLst>
          </p:cNvPr>
          <p:cNvSpPr>
            <a:spLocks noGrp="1"/>
          </p:cNvSpPr>
          <p:nvPr>
            <p:ph idx="1"/>
          </p:nvPr>
        </p:nvSpPr>
        <p:spPr/>
        <p:txBody>
          <a:bodyPr/>
          <a:lstStyle/>
          <a:p>
            <a:r>
              <a:rPr lang="en-GB" dirty="0"/>
              <a:t>I cannot go for 20 seconds, because of shite. I cannot save to local memory such a large amount of data. I need to set it up so I have an option to rotate the </a:t>
            </a:r>
            <a:r>
              <a:rPr lang="en-GB" dirty="0" err="1"/>
              <a:t>fg</a:t>
            </a:r>
            <a:r>
              <a:rPr lang="en-GB" dirty="0"/>
              <a:t> buffer. </a:t>
            </a:r>
          </a:p>
        </p:txBody>
      </p:sp>
    </p:spTree>
    <p:extLst>
      <p:ext uri="{BB962C8B-B14F-4D97-AF65-F5344CB8AC3E}">
        <p14:creationId xmlns:p14="http://schemas.microsoft.com/office/powerpoint/2010/main" val="26746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0A6D-655F-7935-76D7-1579E4F8D940}"/>
              </a:ext>
            </a:extLst>
          </p:cNvPr>
          <p:cNvSpPr>
            <a:spLocks noGrp="1"/>
          </p:cNvSpPr>
          <p:nvPr>
            <p:ph type="title"/>
          </p:nvPr>
        </p:nvSpPr>
        <p:spPr>
          <a:xfrm>
            <a:off x="1082040" y="182245"/>
            <a:ext cx="9622536" cy="915035"/>
          </a:xfrm>
        </p:spPr>
        <p:txBody>
          <a:bodyPr>
            <a:normAutofit/>
          </a:bodyPr>
          <a:lstStyle/>
          <a:p>
            <a:r>
              <a:rPr lang="en-GB" dirty="0"/>
              <a:t>Demodulation post-processing (</a:t>
            </a:r>
            <a:r>
              <a:rPr lang="en-GB" dirty="0" err="1"/>
              <a:t>Xizi</a:t>
            </a:r>
            <a:r>
              <a:rPr lang="en-GB" dirty="0"/>
              <a:t> style)</a:t>
            </a:r>
          </a:p>
        </p:txBody>
      </p:sp>
      <p:sp>
        <p:nvSpPr>
          <p:cNvPr id="3" name="Content Placeholder 2">
            <a:extLst>
              <a:ext uri="{FF2B5EF4-FFF2-40B4-BE49-F238E27FC236}">
                <a16:creationId xmlns:a16="http://schemas.microsoft.com/office/drawing/2014/main" id="{66FEAB81-3FA0-7087-BDCE-0AEB6FC0144E}"/>
              </a:ext>
            </a:extLst>
          </p:cNvPr>
          <p:cNvSpPr>
            <a:spLocks noGrp="1"/>
          </p:cNvSpPr>
          <p:nvPr>
            <p:ph idx="1"/>
          </p:nvPr>
        </p:nvSpPr>
        <p:spPr>
          <a:xfrm>
            <a:off x="475488" y="1450848"/>
            <a:ext cx="11448288" cy="5042027"/>
          </a:xfrm>
        </p:spPr>
        <p:txBody>
          <a:bodyPr>
            <a:normAutofit fontScale="92500" lnSpcReduction="20000"/>
          </a:bodyPr>
          <a:lstStyle/>
          <a:p>
            <a:r>
              <a:rPr lang="en-GB" dirty="0" err="1"/>
              <a:t>Downsample</a:t>
            </a:r>
            <a:r>
              <a:rPr lang="en-GB" dirty="0"/>
              <a:t>(200hz using resample </a:t>
            </a:r>
            <a:r>
              <a:rPr lang="en-GB" dirty="0" err="1"/>
              <a:t>fcn</a:t>
            </a:r>
            <a:r>
              <a:rPr lang="en-GB" dirty="0"/>
              <a:t> </a:t>
            </a:r>
            <a:r>
              <a:rPr lang="en-GB" dirty="0" err="1"/>
              <a:t>matlab</a:t>
            </a:r>
            <a:r>
              <a:rPr lang="en-GB" dirty="0"/>
              <a:t>), average then decode. </a:t>
            </a:r>
          </a:p>
          <a:p>
            <a:r>
              <a:rPr lang="en-GB" dirty="0"/>
              <a:t>For e </a:t>
            </a:r>
            <a:r>
              <a:rPr lang="en-GB" dirty="0" err="1"/>
              <a:t>phys</a:t>
            </a:r>
            <a:r>
              <a:rPr lang="en-GB" dirty="0"/>
              <a:t> signal, bandpass 6-40Hz. For HF AE signal 65-95 Hz(PRF = 80). </a:t>
            </a:r>
          </a:p>
          <a:p>
            <a:r>
              <a:rPr lang="en-GB" dirty="0"/>
              <a:t>Then averaging across trials. </a:t>
            </a:r>
          </a:p>
          <a:p>
            <a:r>
              <a:rPr lang="en-GB" dirty="0"/>
              <a:t>Then Hilbert transform. </a:t>
            </a:r>
          </a:p>
          <a:p>
            <a:r>
              <a:rPr lang="en-GB" dirty="0"/>
              <a:t>With a 26Hz precise sine wave, I appear to regain the 26Hz using this method(if I </a:t>
            </a:r>
            <a:r>
              <a:rPr lang="en-GB" dirty="0" err="1"/>
              <a:t>bandstop</a:t>
            </a:r>
            <a:r>
              <a:rPr lang="en-GB" dirty="0"/>
              <a:t> out all the harmonics and mains noise), but it is spread spectrum… likely because it gets tacked out of phase at the end of each file. If I have them all in phase – then what?</a:t>
            </a:r>
          </a:p>
          <a:p>
            <a:endParaRPr lang="en-GB" dirty="0"/>
          </a:p>
          <a:p>
            <a:pPr marL="0" indent="0">
              <a:buNone/>
            </a:pPr>
            <a:endParaRPr lang="en-GB" dirty="0"/>
          </a:p>
          <a:p>
            <a:r>
              <a:rPr lang="en-GB" dirty="0"/>
              <a:t>Also I should get some uninhibited low sample rate and no stimulus applied, ketamine data so I can look at the PSD. I am seeing vague suggestions I should be monitoring occipital lobe instead? </a:t>
            </a:r>
          </a:p>
        </p:txBody>
      </p:sp>
    </p:spTree>
    <p:extLst>
      <p:ext uri="{BB962C8B-B14F-4D97-AF65-F5344CB8AC3E}">
        <p14:creationId xmlns:p14="http://schemas.microsoft.com/office/powerpoint/2010/main" val="371451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6CDB-0BA9-B0AA-293F-BB2C1303D3DE}"/>
              </a:ext>
            </a:extLst>
          </p:cNvPr>
          <p:cNvSpPr>
            <a:spLocks noGrp="1"/>
          </p:cNvSpPr>
          <p:nvPr>
            <p:ph type="title"/>
          </p:nvPr>
        </p:nvSpPr>
        <p:spPr>
          <a:xfrm>
            <a:off x="838200" y="259492"/>
            <a:ext cx="9492049" cy="907621"/>
          </a:xfrm>
        </p:spPr>
        <p:txBody>
          <a:bodyPr/>
          <a:lstStyle/>
          <a:p>
            <a:r>
              <a:rPr lang="en-GB" dirty="0"/>
              <a:t>New mouse experiment. </a:t>
            </a:r>
          </a:p>
        </p:txBody>
      </p:sp>
      <p:sp>
        <p:nvSpPr>
          <p:cNvPr id="3" name="Content Placeholder 2">
            <a:extLst>
              <a:ext uri="{FF2B5EF4-FFF2-40B4-BE49-F238E27FC236}">
                <a16:creationId xmlns:a16="http://schemas.microsoft.com/office/drawing/2014/main" id="{127ABB8C-99D8-BC02-72A7-CBB432945544}"/>
              </a:ext>
            </a:extLst>
          </p:cNvPr>
          <p:cNvSpPr>
            <a:spLocks noGrp="1"/>
          </p:cNvSpPr>
          <p:nvPr>
            <p:ph idx="1"/>
          </p:nvPr>
        </p:nvSpPr>
        <p:spPr>
          <a:xfrm>
            <a:off x="420130" y="1383958"/>
            <a:ext cx="11430000" cy="5214550"/>
          </a:xfrm>
        </p:spPr>
        <p:txBody>
          <a:bodyPr/>
          <a:lstStyle/>
          <a:p>
            <a:r>
              <a:rPr lang="en-GB" dirty="0"/>
              <a:t>Do some long recordings to obtain just the ketamine PSD with no other stimulus. I need to understand what I am seeing. I should see some low gamma activity as well. </a:t>
            </a:r>
          </a:p>
          <a:p>
            <a:pPr marL="0" indent="0">
              <a:buNone/>
            </a:pPr>
            <a:r>
              <a:rPr lang="en-GB" dirty="0"/>
              <a:t>MEPS with acoustoelectric effect: </a:t>
            </a:r>
          </a:p>
          <a:p>
            <a:r>
              <a:rPr lang="en-GB" dirty="0"/>
              <a:t>Head based rf transmitter using copper mesh. </a:t>
            </a:r>
          </a:p>
          <a:p>
            <a:r>
              <a:rPr lang="en-GB" dirty="0"/>
              <a:t>Long ramp to avoid DC offset movements. </a:t>
            </a:r>
          </a:p>
        </p:txBody>
      </p:sp>
    </p:spTree>
    <p:extLst>
      <p:ext uri="{BB962C8B-B14F-4D97-AF65-F5344CB8AC3E}">
        <p14:creationId xmlns:p14="http://schemas.microsoft.com/office/powerpoint/2010/main" val="80651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2F5B-EF7D-356D-F29C-9BA5034E464A}"/>
              </a:ext>
            </a:extLst>
          </p:cNvPr>
          <p:cNvSpPr>
            <a:spLocks noGrp="1"/>
          </p:cNvSpPr>
          <p:nvPr>
            <p:ph type="title"/>
          </p:nvPr>
        </p:nvSpPr>
        <p:spPr>
          <a:xfrm>
            <a:off x="673100" y="101600"/>
            <a:ext cx="10515600" cy="825500"/>
          </a:xfrm>
        </p:spPr>
        <p:txBody>
          <a:bodyPr>
            <a:normAutofit/>
          </a:bodyPr>
          <a:lstStyle/>
          <a:p>
            <a:r>
              <a:rPr lang="en-GB" sz="3200" dirty="0"/>
              <a:t>Goal: </a:t>
            </a:r>
          </a:p>
        </p:txBody>
      </p:sp>
      <p:sp>
        <p:nvSpPr>
          <p:cNvPr id="3" name="Content Placeholder 2">
            <a:extLst>
              <a:ext uri="{FF2B5EF4-FFF2-40B4-BE49-F238E27FC236}">
                <a16:creationId xmlns:a16="http://schemas.microsoft.com/office/drawing/2014/main" id="{0CEC9375-5624-69FE-BF39-27138CE009DC}"/>
              </a:ext>
            </a:extLst>
          </p:cNvPr>
          <p:cNvSpPr>
            <a:spLocks noGrp="1"/>
          </p:cNvSpPr>
          <p:nvPr>
            <p:ph idx="1"/>
          </p:nvPr>
        </p:nvSpPr>
        <p:spPr>
          <a:xfrm>
            <a:off x="565759" y="1052188"/>
            <a:ext cx="11060482" cy="5387823"/>
          </a:xfrm>
        </p:spPr>
        <p:txBody>
          <a:bodyPr>
            <a:normAutofit/>
          </a:bodyPr>
          <a:lstStyle/>
          <a:p>
            <a:pPr marL="0" indent="0">
              <a:buNone/>
            </a:pPr>
            <a:r>
              <a:rPr lang="en-GB" sz="1600" dirty="0"/>
              <a:t>I know applying two acoustic fields elicits neuromodulation at the difference frequency, but is it due to acoustic mixing, acoustoelectric mixing, or electric mixing?</a:t>
            </a:r>
          </a:p>
          <a:p>
            <a:pPr marL="0" indent="0">
              <a:buNone/>
            </a:pPr>
            <a:endParaRPr lang="en-GB" sz="1600" dirty="0"/>
          </a:p>
          <a:p>
            <a:pPr marL="0" indent="0">
              <a:buNone/>
            </a:pPr>
            <a:r>
              <a:rPr lang="en-GB" sz="1600" dirty="0"/>
              <a:t>To disentangle: </a:t>
            </a:r>
          </a:p>
          <a:p>
            <a:r>
              <a:rPr lang="en-GB" sz="1600" dirty="0"/>
              <a:t>2 acoustic fields. Is it the acoustic field alone? </a:t>
            </a:r>
          </a:p>
          <a:p>
            <a:r>
              <a:rPr lang="en-GB" sz="1600" dirty="0"/>
              <a:t>2 electric fields. </a:t>
            </a:r>
          </a:p>
          <a:p>
            <a:r>
              <a:rPr lang="en-GB" sz="1600" dirty="0"/>
              <a:t>1 electric field, 1 acoustic field. </a:t>
            </a:r>
          </a:p>
          <a:p>
            <a:pPr marL="0" indent="0">
              <a:buNone/>
            </a:pPr>
            <a:r>
              <a:rPr lang="en-GB" sz="1600" dirty="0"/>
              <a:t>I cannot induce movement with the silicon sheet and mesh in place over the head – this may be attenuating both the electric field and the acoustic field. </a:t>
            </a:r>
          </a:p>
          <a:p>
            <a:pPr marL="0" indent="0">
              <a:buNone/>
            </a:pPr>
            <a:r>
              <a:rPr lang="en-GB" sz="1600" dirty="0"/>
              <a:t>If RF TI doesn’t work, we know that some acoustic signal is required. </a:t>
            </a:r>
          </a:p>
          <a:p>
            <a:pPr marL="0" indent="0">
              <a:buNone/>
            </a:pPr>
            <a:r>
              <a:rPr lang="en-GB" sz="1600" dirty="0"/>
              <a:t>Could if be acoustic mixing alone? (block the electric field coming from the transducer – does it still work?)</a:t>
            </a:r>
          </a:p>
          <a:p>
            <a:pPr marL="0" indent="0">
              <a:buNone/>
            </a:pPr>
            <a:r>
              <a:rPr lang="en-GB" sz="1600" dirty="0"/>
              <a:t>Does the mesh block the electric field coming from the US transducer? </a:t>
            </a:r>
          </a:p>
          <a:p>
            <a:pPr marL="0" indent="0">
              <a:buNone/>
            </a:pPr>
            <a:endParaRPr lang="en-GB" sz="1600" dirty="0"/>
          </a:p>
        </p:txBody>
      </p:sp>
    </p:spTree>
    <p:extLst>
      <p:ext uri="{BB962C8B-B14F-4D97-AF65-F5344CB8AC3E}">
        <p14:creationId xmlns:p14="http://schemas.microsoft.com/office/powerpoint/2010/main" val="265683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C1E-10E5-5B21-AAF0-65EDABDE300C}"/>
              </a:ext>
            </a:extLst>
          </p:cNvPr>
          <p:cNvSpPr>
            <a:spLocks noGrp="1"/>
          </p:cNvSpPr>
          <p:nvPr>
            <p:ph type="title"/>
          </p:nvPr>
        </p:nvSpPr>
        <p:spPr>
          <a:xfrm>
            <a:off x="714633" y="288766"/>
            <a:ext cx="10515600" cy="823341"/>
          </a:xfrm>
        </p:spPr>
        <p:txBody>
          <a:bodyPr>
            <a:normAutofit/>
          </a:bodyPr>
          <a:lstStyle/>
          <a:p>
            <a:pPr algn="ctr"/>
            <a:r>
              <a:rPr lang="en-GB" sz="3600" dirty="0"/>
              <a:t>RF transmittance of e field with silicon sheet. </a:t>
            </a:r>
          </a:p>
        </p:txBody>
      </p:sp>
      <p:pic>
        <p:nvPicPr>
          <p:cNvPr id="7" name="Picture 6" descr="A graph of a graph of a graph&#10;&#10;Description automatically generated">
            <a:extLst>
              <a:ext uri="{FF2B5EF4-FFF2-40B4-BE49-F238E27FC236}">
                <a16:creationId xmlns:a16="http://schemas.microsoft.com/office/drawing/2014/main" id="{4362F781-B988-6274-CB04-22D7E2CD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5" y="2057397"/>
            <a:ext cx="4932410" cy="2959446"/>
          </a:xfrm>
          <a:prstGeom prst="rect">
            <a:avLst/>
          </a:prstGeom>
        </p:spPr>
      </p:pic>
      <p:pic>
        <p:nvPicPr>
          <p:cNvPr id="9" name="Picture 8" descr="A graph of a graph&#10;&#10;Description automatically generated">
            <a:extLst>
              <a:ext uri="{FF2B5EF4-FFF2-40B4-BE49-F238E27FC236}">
                <a16:creationId xmlns:a16="http://schemas.microsoft.com/office/drawing/2014/main" id="{FF11ED57-06B7-1CC9-917C-D37F31FA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1927654"/>
            <a:ext cx="5231035" cy="3138621"/>
          </a:xfrm>
          <a:prstGeom prst="rect">
            <a:avLst/>
          </a:prstGeom>
        </p:spPr>
      </p:pic>
      <p:pic>
        <p:nvPicPr>
          <p:cNvPr id="4" name="Picture 3" descr="A graph of a graph showing a red line&#10;&#10;Description automatically generated with medium confidence">
            <a:extLst>
              <a:ext uri="{FF2B5EF4-FFF2-40B4-BE49-F238E27FC236}">
                <a16:creationId xmlns:a16="http://schemas.microsoft.com/office/drawing/2014/main" id="{5C2C7426-ED5A-AE9C-207C-0AC53AF07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 y="1927654"/>
            <a:ext cx="5906538" cy="3543923"/>
          </a:xfrm>
          <a:prstGeom prst="rect">
            <a:avLst/>
          </a:prstGeom>
        </p:spPr>
      </p:pic>
      <p:pic>
        <p:nvPicPr>
          <p:cNvPr id="6" name="Picture 5" descr="A graph of a graph showing a red line and black line&#10;&#10;Description automatically generated">
            <a:extLst>
              <a:ext uri="{FF2B5EF4-FFF2-40B4-BE49-F238E27FC236}">
                <a16:creationId xmlns:a16="http://schemas.microsoft.com/office/drawing/2014/main" id="{17F2C108-7383-0F6E-A299-B17ADB9BF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751" y="1666551"/>
            <a:ext cx="6341710" cy="3805026"/>
          </a:xfrm>
          <a:prstGeom prst="rect">
            <a:avLst/>
          </a:prstGeom>
        </p:spPr>
      </p:pic>
      <p:sp>
        <p:nvSpPr>
          <p:cNvPr id="8" name="TextBox 7">
            <a:extLst>
              <a:ext uri="{FF2B5EF4-FFF2-40B4-BE49-F238E27FC236}">
                <a16:creationId xmlns:a16="http://schemas.microsoft.com/office/drawing/2014/main" id="{3B334F34-3808-526A-A18F-D82BB608DAF7}"/>
              </a:ext>
            </a:extLst>
          </p:cNvPr>
          <p:cNvSpPr txBox="1"/>
          <p:nvPr/>
        </p:nvSpPr>
        <p:spPr>
          <a:xfrm>
            <a:off x="2656937" y="5922903"/>
            <a:ext cx="6490952" cy="646331"/>
          </a:xfrm>
          <a:prstGeom prst="rect">
            <a:avLst/>
          </a:prstGeom>
          <a:noFill/>
        </p:spPr>
        <p:txBody>
          <a:bodyPr wrap="square" rtlCol="0">
            <a:spAutoFit/>
          </a:bodyPr>
          <a:lstStyle/>
          <a:p>
            <a:r>
              <a:rPr lang="en-GB" dirty="0"/>
              <a:t>It is possible that the silicon sheet attenuates the acoustic field. It may also attenuate the electric field coming from the transducer.  </a:t>
            </a:r>
          </a:p>
        </p:txBody>
      </p:sp>
    </p:spTree>
    <p:extLst>
      <p:ext uri="{BB962C8B-B14F-4D97-AF65-F5344CB8AC3E}">
        <p14:creationId xmlns:p14="http://schemas.microsoft.com/office/powerpoint/2010/main" val="144945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456-A1EB-2B45-F141-7C056007F716}"/>
              </a:ext>
            </a:extLst>
          </p:cNvPr>
          <p:cNvSpPr>
            <a:spLocks noGrp="1"/>
          </p:cNvSpPr>
          <p:nvPr>
            <p:ph type="title"/>
          </p:nvPr>
        </p:nvSpPr>
        <p:spPr>
          <a:xfrm>
            <a:off x="838199" y="365126"/>
            <a:ext cx="10727131" cy="1185782"/>
          </a:xfrm>
        </p:spPr>
        <p:txBody>
          <a:bodyPr>
            <a:normAutofit/>
          </a:bodyPr>
          <a:lstStyle/>
          <a:p>
            <a:r>
              <a:rPr lang="en-GB" sz="2800" dirty="0"/>
              <a:t>Phantom: RF E TI (two electric fields) applied at same amplitudes. </a:t>
            </a:r>
          </a:p>
        </p:txBody>
      </p:sp>
      <p:sp>
        <p:nvSpPr>
          <p:cNvPr id="3" name="Content Placeholder 2">
            <a:extLst>
              <a:ext uri="{FF2B5EF4-FFF2-40B4-BE49-F238E27FC236}">
                <a16:creationId xmlns:a16="http://schemas.microsoft.com/office/drawing/2014/main" id="{BC331856-E882-69E5-335D-1C86B494EE90}"/>
              </a:ext>
            </a:extLst>
          </p:cNvPr>
          <p:cNvSpPr>
            <a:spLocks noGrp="1"/>
          </p:cNvSpPr>
          <p:nvPr>
            <p:ph idx="1"/>
          </p:nvPr>
        </p:nvSpPr>
        <p:spPr>
          <a:xfrm>
            <a:off x="838200" y="1825625"/>
            <a:ext cx="4215714" cy="483501"/>
          </a:xfrm>
        </p:spPr>
        <p:txBody>
          <a:bodyPr/>
          <a:lstStyle/>
          <a:p>
            <a:r>
              <a:rPr lang="en-GB" dirty="0"/>
              <a:t>2khz + 2.01khz</a:t>
            </a:r>
          </a:p>
        </p:txBody>
      </p:sp>
      <p:sp>
        <p:nvSpPr>
          <p:cNvPr id="4" name="Content Placeholder 2">
            <a:extLst>
              <a:ext uri="{FF2B5EF4-FFF2-40B4-BE49-F238E27FC236}">
                <a16:creationId xmlns:a16="http://schemas.microsoft.com/office/drawing/2014/main" id="{1ABCAF4F-6B9F-E707-5D8F-586D9073383A}"/>
              </a:ext>
            </a:extLst>
          </p:cNvPr>
          <p:cNvSpPr txBox="1">
            <a:spLocks/>
          </p:cNvSpPr>
          <p:nvPr/>
        </p:nvSpPr>
        <p:spPr>
          <a:xfrm>
            <a:off x="6649994" y="1703989"/>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500khz + 500.01khz</a:t>
            </a:r>
          </a:p>
        </p:txBody>
      </p:sp>
      <p:pic>
        <p:nvPicPr>
          <p:cNvPr id="6" name="Picture 5" descr="A diagram of a sound wave&#10;&#10;Description automatically generated">
            <a:extLst>
              <a:ext uri="{FF2B5EF4-FFF2-40B4-BE49-F238E27FC236}">
                <a16:creationId xmlns:a16="http://schemas.microsoft.com/office/drawing/2014/main" id="{730C2999-97C0-7C85-FDA4-9C7AE14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9126"/>
            <a:ext cx="5640559" cy="3384336"/>
          </a:xfrm>
          <a:prstGeom prst="rect">
            <a:avLst/>
          </a:prstGeom>
        </p:spPr>
      </p:pic>
      <p:sp>
        <p:nvSpPr>
          <p:cNvPr id="7" name="TextBox 6">
            <a:extLst>
              <a:ext uri="{FF2B5EF4-FFF2-40B4-BE49-F238E27FC236}">
                <a16:creationId xmlns:a16="http://schemas.microsoft.com/office/drawing/2014/main" id="{BD1F4D18-F38A-716C-0C4B-03BB19793EB0}"/>
              </a:ext>
            </a:extLst>
          </p:cNvPr>
          <p:cNvSpPr txBox="1"/>
          <p:nvPr/>
        </p:nvSpPr>
        <p:spPr>
          <a:xfrm>
            <a:off x="838200" y="5846544"/>
            <a:ext cx="4003590" cy="923330"/>
          </a:xfrm>
          <a:prstGeom prst="rect">
            <a:avLst/>
          </a:prstGeom>
          <a:noFill/>
        </p:spPr>
        <p:txBody>
          <a:bodyPr wrap="square" rtlCol="0">
            <a:spAutoFit/>
          </a:bodyPr>
          <a:lstStyle/>
          <a:p>
            <a:pPr algn="ctr"/>
            <a:r>
              <a:rPr lang="en-GB" dirty="0"/>
              <a:t>Nothing really gets through, what is left may be due to my tight rf filter artefacts. Shape doesn’t follow the output.  </a:t>
            </a:r>
          </a:p>
        </p:txBody>
      </p:sp>
      <p:pic>
        <p:nvPicPr>
          <p:cNvPr id="9" name="Picture 8" descr="A diagram of a sound wave&#10;&#10;Description automatically generated">
            <a:extLst>
              <a:ext uri="{FF2B5EF4-FFF2-40B4-BE49-F238E27FC236}">
                <a16:creationId xmlns:a16="http://schemas.microsoft.com/office/drawing/2014/main" id="{A45591DA-9343-B4BD-F87C-E3278880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59" y="2138599"/>
            <a:ext cx="5924772" cy="3554863"/>
          </a:xfrm>
          <a:prstGeom prst="rect">
            <a:avLst/>
          </a:prstGeom>
        </p:spPr>
      </p:pic>
      <p:sp>
        <p:nvSpPr>
          <p:cNvPr id="10" name="Content Placeholder 2">
            <a:extLst>
              <a:ext uri="{FF2B5EF4-FFF2-40B4-BE49-F238E27FC236}">
                <a16:creationId xmlns:a16="http://schemas.microsoft.com/office/drawing/2014/main" id="{44DCD0CE-30AA-D63C-0C00-96BAB3CC699F}"/>
              </a:ext>
            </a:extLst>
          </p:cNvPr>
          <p:cNvSpPr txBox="1">
            <a:spLocks/>
          </p:cNvSpPr>
          <p:nvPr/>
        </p:nvSpPr>
        <p:spPr>
          <a:xfrm>
            <a:off x="838200" y="1825625"/>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2khz + 2.01khz</a:t>
            </a:r>
            <a:endParaRPr lang="en-GB" dirty="0"/>
          </a:p>
        </p:txBody>
      </p:sp>
      <p:sp>
        <p:nvSpPr>
          <p:cNvPr id="11" name="TextBox 10">
            <a:extLst>
              <a:ext uri="{FF2B5EF4-FFF2-40B4-BE49-F238E27FC236}">
                <a16:creationId xmlns:a16="http://schemas.microsoft.com/office/drawing/2014/main" id="{7371486F-6D56-A213-BBAD-01F676810301}"/>
              </a:ext>
            </a:extLst>
          </p:cNvPr>
          <p:cNvSpPr txBox="1"/>
          <p:nvPr/>
        </p:nvSpPr>
        <p:spPr>
          <a:xfrm>
            <a:off x="6096000" y="5913094"/>
            <a:ext cx="5231328" cy="646331"/>
          </a:xfrm>
          <a:prstGeom prst="rect">
            <a:avLst/>
          </a:prstGeom>
          <a:noFill/>
        </p:spPr>
        <p:txBody>
          <a:bodyPr wrap="square" rtlCol="0">
            <a:spAutoFit/>
          </a:bodyPr>
          <a:lstStyle/>
          <a:p>
            <a:pPr algn="ctr"/>
            <a:r>
              <a:rPr lang="en-GB" dirty="0"/>
              <a:t>The two high f signals get through, and then the mixing occurs in the saline phantom. </a:t>
            </a:r>
          </a:p>
        </p:txBody>
      </p:sp>
    </p:spTree>
    <p:extLst>
      <p:ext uri="{BB962C8B-B14F-4D97-AF65-F5344CB8AC3E}">
        <p14:creationId xmlns:p14="http://schemas.microsoft.com/office/powerpoint/2010/main" val="148618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AE7-47A3-6735-69BA-5A0029AE0701}"/>
              </a:ext>
            </a:extLst>
          </p:cNvPr>
          <p:cNvSpPr>
            <a:spLocks noGrp="1"/>
          </p:cNvSpPr>
          <p:nvPr>
            <p:ph type="title"/>
          </p:nvPr>
        </p:nvSpPr>
        <p:spPr/>
        <p:txBody>
          <a:bodyPr/>
          <a:lstStyle/>
          <a:p>
            <a:r>
              <a:rPr lang="en-GB" dirty="0"/>
              <a:t>Two acoustic fields. </a:t>
            </a:r>
          </a:p>
        </p:txBody>
      </p:sp>
      <p:pic>
        <p:nvPicPr>
          <p:cNvPr id="5" name="Content Placeholder 4" descr="A graph of a wave&#10;&#10;Description automatically generated">
            <a:extLst>
              <a:ext uri="{FF2B5EF4-FFF2-40B4-BE49-F238E27FC236}">
                <a16:creationId xmlns:a16="http://schemas.microsoft.com/office/drawing/2014/main" id="{C6148DA0-3571-953F-972E-943139459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2229" cy="4351338"/>
          </a:xfrm>
        </p:spPr>
      </p:pic>
      <p:sp>
        <p:nvSpPr>
          <p:cNvPr id="6" name="TextBox 5">
            <a:extLst>
              <a:ext uri="{FF2B5EF4-FFF2-40B4-BE49-F238E27FC236}">
                <a16:creationId xmlns:a16="http://schemas.microsoft.com/office/drawing/2014/main" id="{3F800DDE-4F31-7BB9-AFD3-0B9C3484619B}"/>
              </a:ext>
            </a:extLst>
          </p:cNvPr>
          <p:cNvSpPr txBox="1"/>
          <p:nvPr/>
        </p:nvSpPr>
        <p:spPr>
          <a:xfrm>
            <a:off x="8090429" y="2607276"/>
            <a:ext cx="3129506" cy="646331"/>
          </a:xfrm>
          <a:prstGeom prst="rect">
            <a:avLst/>
          </a:prstGeom>
          <a:noFill/>
        </p:spPr>
        <p:txBody>
          <a:bodyPr wrap="square" rtlCol="0">
            <a:spAutoFit/>
          </a:bodyPr>
          <a:lstStyle/>
          <a:p>
            <a:r>
              <a:rPr lang="en-GB" dirty="0"/>
              <a:t>Works perfectly. There is none of this signal in the rf output. </a:t>
            </a:r>
          </a:p>
        </p:txBody>
      </p:sp>
    </p:spTree>
    <p:extLst>
      <p:ext uri="{BB962C8B-B14F-4D97-AF65-F5344CB8AC3E}">
        <p14:creationId xmlns:p14="http://schemas.microsoft.com/office/powerpoint/2010/main" val="18324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E02-A542-FAC9-B667-6905270C3EC6}"/>
              </a:ext>
            </a:extLst>
          </p:cNvPr>
          <p:cNvSpPr>
            <a:spLocks noGrp="1"/>
          </p:cNvSpPr>
          <p:nvPr>
            <p:ph type="title"/>
          </p:nvPr>
        </p:nvSpPr>
        <p:spPr/>
        <p:txBody>
          <a:bodyPr/>
          <a:lstStyle/>
          <a:p>
            <a:r>
              <a:rPr lang="en-GB" dirty="0"/>
              <a:t>Acoustoelectric in Phantom</a:t>
            </a:r>
          </a:p>
        </p:txBody>
      </p:sp>
      <p:pic>
        <p:nvPicPr>
          <p:cNvPr id="5" name="Content Placeholder 4" descr="A graph of a wave&#10;&#10;Description automatically generated">
            <a:extLst>
              <a:ext uri="{FF2B5EF4-FFF2-40B4-BE49-F238E27FC236}">
                <a16:creationId xmlns:a16="http://schemas.microsoft.com/office/drawing/2014/main" id="{17783A9B-3371-2E92-28D2-92259DE07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23" y="1850339"/>
            <a:ext cx="7252229" cy="4351338"/>
          </a:xfrm>
        </p:spPr>
      </p:pic>
      <p:sp>
        <p:nvSpPr>
          <p:cNvPr id="6" name="TextBox 5">
            <a:extLst>
              <a:ext uri="{FF2B5EF4-FFF2-40B4-BE49-F238E27FC236}">
                <a16:creationId xmlns:a16="http://schemas.microsoft.com/office/drawing/2014/main" id="{BC37FC9A-2726-E3A5-5989-333AC293FC30}"/>
              </a:ext>
            </a:extLst>
          </p:cNvPr>
          <p:cNvSpPr txBox="1"/>
          <p:nvPr/>
        </p:nvSpPr>
        <p:spPr>
          <a:xfrm>
            <a:off x="7596752" y="2048047"/>
            <a:ext cx="3944459" cy="2031325"/>
          </a:xfrm>
          <a:prstGeom prst="rect">
            <a:avLst/>
          </a:prstGeom>
          <a:noFill/>
        </p:spPr>
        <p:txBody>
          <a:bodyPr wrap="square" rtlCol="0">
            <a:spAutoFit/>
          </a:bodyPr>
          <a:lstStyle/>
          <a:p>
            <a:r>
              <a:rPr lang="en-GB" dirty="0"/>
              <a:t>Works great. The mesh current emitter is near where the head would be.</a:t>
            </a:r>
          </a:p>
          <a:p>
            <a:endParaRPr lang="en-GB" dirty="0"/>
          </a:p>
          <a:p>
            <a:r>
              <a:rPr lang="en-GB" dirty="0"/>
              <a:t>Note: It will be better to have a long ramp on the acoustic field, so as not to induce a DC movement artefact from the DC offset induced by the US.  </a:t>
            </a:r>
          </a:p>
        </p:txBody>
      </p:sp>
    </p:spTree>
    <p:extLst>
      <p:ext uri="{BB962C8B-B14F-4D97-AF65-F5344CB8AC3E}">
        <p14:creationId xmlns:p14="http://schemas.microsoft.com/office/powerpoint/2010/main" val="380241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B69-13C8-CD04-5A11-1648A5FA3B6C}"/>
              </a:ext>
            </a:extLst>
          </p:cNvPr>
          <p:cNvSpPr>
            <a:spLocks noGrp="1"/>
          </p:cNvSpPr>
          <p:nvPr>
            <p:ph type="title"/>
          </p:nvPr>
        </p:nvSpPr>
        <p:spPr>
          <a:xfrm>
            <a:off x="838200" y="181020"/>
            <a:ext cx="10379299" cy="694744"/>
          </a:xfrm>
        </p:spPr>
        <p:txBody>
          <a:bodyPr>
            <a:normAutofit/>
          </a:bodyPr>
          <a:lstStyle/>
          <a:p>
            <a:r>
              <a:rPr lang="en-GB" sz="3600" dirty="0"/>
              <a:t>MEPS in mouse at </a:t>
            </a:r>
            <a:r>
              <a:rPr lang="en-GB" sz="3600" dirty="0" err="1"/>
              <a:t>neurally</a:t>
            </a:r>
            <a:r>
              <a:rPr lang="en-GB" sz="3600" dirty="0"/>
              <a:t> relevant amplitudes. </a:t>
            </a:r>
          </a:p>
        </p:txBody>
      </p:sp>
      <p:sp>
        <p:nvSpPr>
          <p:cNvPr id="3" name="Content Placeholder 2">
            <a:extLst>
              <a:ext uri="{FF2B5EF4-FFF2-40B4-BE49-F238E27FC236}">
                <a16:creationId xmlns:a16="http://schemas.microsoft.com/office/drawing/2014/main" id="{FC533505-9252-EDBD-3D24-527E941FB2B4}"/>
              </a:ext>
            </a:extLst>
          </p:cNvPr>
          <p:cNvSpPr>
            <a:spLocks noGrp="1"/>
          </p:cNvSpPr>
          <p:nvPr>
            <p:ph idx="1"/>
          </p:nvPr>
        </p:nvSpPr>
        <p:spPr>
          <a:xfrm>
            <a:off x="402465" y="1046442"/>
            <a:ext cx="11250768" cy="694744"/>
          </a:xfrm>
        </p:spPr>
        <p:txBody>
          <a:bodyPr>
            <a:normAutofit fontScale="77500" lnSpcReduction="20000"/>
          </a:bodyPr>
          <a:lstStyle/>
          <a:p>
            <a:pPr marL="0" indent="0">
              <a:buNone/>
            </a:pPr>
            <a:r>
              <a:rPr lang="en-GB" sz="1600" dirty="0"/>
              <a:t>Experiment e105, t3 and t4. I could obtain excellent neural amplitudes at small difference frequencies such as 1Hz and 2Hz for both the dual acoustic field, and the RF AE paradigm. However, I didn’t get movements. I did not get a good amplitude for RF TI.  I got much larger neural </a:t>
            </a:r>
            <a:r>
              <a:rPr lang="en-GB" sz="1600" dirty="0" err="1"/>
              <a:t>df</a:t>
            </a:r>
            <a:r>
              <a:rPr lang="en-GB" sz="1600" dirty="0"/>
              <a:t> amplitudes than I did in the phantom set up. </a:t>
            </a:r>
          </a:p>
          <a:p>
            <a:pPr marL="0" indent="0">
              <a:buNone/>
            </a:pPr>
            <a:r>
              <a:rPr lang="en-GB" sz="1600" dirty="0"/>
              <a:t>NOTE: all the signals are far bigger in the mouse than in the phantom. </a:t>
            </a:r>
          </a:p>
        </p:txBody>
      </p:sp>
      <p:pic>
        <p:nvPicPr>
          <p:cNvPr id="5" name="Picture 4" descr="A graph of a graph of a wave&#10;&#10;Description automatically generated with medium confidence">
            <a:extLst>
              <a:ext uri="{FF2B5EF4-FFF2-40B4-BE49-F238E27FC236}">
                <a16:creationId xmlns:a16="http://schemas.microsoft.com/office/drawing/2014/main" id="{97CC0138-2BBF-479F-D699-004D0F86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2" y="2525907"/>
            <a:ext cx="6694267" cy="4016561"/>
          </a:xfrm>
          <a:prstGeom prst="rect">
            <a:avLst/>
          </a:prstGeom>
        </p:spPr>
      </p:pic>
      <p:sp>
        <p:nvSpPr>
          <p:cNvPr id="6" name="TextBox 5">
            <a:extLst>
              <a:ext uri="{FF2B5EF4-FFF2-40B4-BE49-F238E27FC236}">
                <a16:creationId xmlns:a16="http://schemas.microsoft.com/office/drawing/2014/main" id="{A71C0BA0-45FC-EB6F-28BB-23E69EA218FC}"/>
              </a:ext>
            </a:extLst>
          </p:cNvPr>
          <p:cNvSpPr txBox="1"/>
          <p:nvPr/>
        </p:nvSpPr>
        <p:spPr>
          <a:xfrm>
            <a:off x="838201" y="2151487"/>
            <a:ext cx="4673958" cy="523220"/>
          </a:xfrm>
          <a:prstGeom prst="rect">
            <a:avLst/>
          </a:prstGeom>
          <a:noFill/>
        </p:spPr>
        <p:txBody>
          <a:bodyPr wrap="square" rtlCol="0">
            <a:spAutoFit/>
          </a:bodyPr>
          <a:lstStyle/>
          <a:p>
            <a:r>
              <a:rPr lang="en-GB" sz="1400" dirty="0"/>
              <a:t>Two acoustic waves, 1Hz apart. 1MPa. Both the electric mesh and the silicon sheet are in place.  No movement elicited. </a:t>
            </a:r>
          </a:p>
        </p:txBody>
      </p:sp>
      <p:pic>
        <p:nvPicPr>
          <p:cNvPr id="7" name="Content Placeholder 4" descr="A graph of a graph&#10;&#10;Description automatically generated with medium confidence">
            <a:extLst>
              <a:ext uri="{FF2B5EF4-FFF2-40B4-BE49-F238E27FC236}">
                <a16:creationId xmlns:a16="http://schemas.microsoft.com/office/drawing/2014/main" id="{397552EF-9207-8FB7-DF7E-6FBF72D27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5" y="2787408"/>
            <a:ext cx="6482619" cy="3889572"/>
          </a:xfrm>
          <a:prstGeom prst="rect">
            <a:avLst/>
          </a:prstGeom>
        </p:spPr>
      </p:pic>
      <p:sp>
        <p:nvSpPr>
          <p:cNvPr id="8" name="TextBox 7">
            <a:extLst>
              <a:ext uri="{FF2B5EF4-FFF2-40B4-BE49-F238E27FC236}">
                <a16:creationId xmlns:a16="http://schemas.microsoft.com/office/drawing/2014/main" id="{DE61E97D-112A-3C08-4624-F42EC8B52E72}"/>
              </a:ext>
            </a:extLst>
          </p:cNvPr>
          <p:cNvSpPr txBox="1"/>
          <p:nvPr/>
        </p:nvSpPr>
        <p:spPr>
          <a:xfrm>
            <a:off x="6272011" y="2885534"/>
            <a:ext cx="5919989" cy="3693319"/>
          </a:xfrm>
          <a:prstGeom prst="rect">
            <a:avLst/>
          </a:prstGeom>
          <a:noFill/>
        </p:spPr>
        <p:txBody>
          <a:bodyPr wrap="square" rtlCol="0">
            <a:spAutoFit/>
          </a:bodyPr>
          <a:lstStyle/>
          <a:p>
            <a:r>
              <a:rPr lang="en-GB" dirty="0"/>
              <a:t>It is possible that:</a:t>
            </a:r>
          </a:p>
          <a:p>
            <a:pPr marL="285750" indent="-285750">
              <a:buFont typeface="Arial" panose="020B0604020202020204" pitchFamily="34" charset="0"/>
              <a:buChar char="•"/>
            </a:pPr>
            <a:r>
              <a:rPr lang="en-GB" dirty="0"/>
              <a:t>I am not positioned accurately(Perhaps I need to position over the other electrode – try moving 2mm left or right). </a:t>
            </a:r>
          </a:p>
          <a:p>
            <a:pPr marL="285750" indent="-285750">
              <a:buFont typeface="Arial" panose="020B0604020202020204" pitchFamily="34" charset="0"/>
              <a:buChar char="•"/>
            </a:pPr>
            <a:r>
              <a:rPr lang="en-GB" dirty="0"/>
              <a:t>The mesh is stopping the e field from the transducer from getting in. </a:t>
            </a:r>
          </a:p>
          <a:p>
            <a:pPr marL="285750" indent="-285750">
              <a:buFont typeface="Arial" panose="020B0604020202020204" pitchFamily="34" charset="0"/>
              <a:buChar char="•"/>
            </a:pPr>
            <a:r>
              <a:rPr lang="en-GB" dirty="0"/>
              <a:t>The silicon is stopping the acoustic field.</a:t>
            </a:r>
          </a:p>
          <a:p>
            <a:pPr marL="285750" indent="-285750">
              <a:buFont typeface="Arial" panose="020B0604020202020204" pitchFamily="34" charset="0"/>
              <a:buChar char="•"/>
            </a:pPr>
            <a:r>
              <a:rPr lang="en-GB" dirty="0"/>
              <a:t>The any of the two fields is being dispersed or attenuated by the mesh/silicon. </a:t>
            </a:r>
          </a:p>
          <a:p>
            <a:endParaRPr lang="en-GB" dirty="0"/>
          </a:p>
          <a:p>
            <a:r>
              <a:rPr lang="en-GB" dirty="0"/>
              <a:t>TODO: try without the silicon. </a:t>
            </a:r>
          </a:p>
          <a:p>
            <a:r>
              <a:rPr lang="en-GB" dirty="0"/>
              <a:t>Initially very I can do it with just US gel, then insert the mesh. Do measurements of the total amplitude across the spectrum with and without the mesh in place. </a:t>
            </a:r>
          </a:p>
        </p:txBody>
      </p:sp>
    </p:spTree>
    <p:extLst>
      <p:ext uri="{BB962C8B-B14F-4D97-AF65-F5344CB8AC3E}">
        <p14:creationId xmlns:p14="http://schemas.microsoft.com/office/powerpoint/2010/main" val="326605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0C9A-C58E-A9C9-4035-382D5D12D01A}"/>
              </a:ext>
            </a:extLst>
          </p:cNvPr>
          <p:cNvSpPr>
            <a:spLocks noGrp="1"/>
          </p:cNvSpPr>
          <p:nvPr>
            <p:ph type="title"/>
          </p:nvPr>
        </p:nvSpPr>
        <p:spPr/>
        <p:txBody>
          <a:bodyPr/>
          <a:lstStyle/>
          <a:p>
            <a:r>
              <a:rPr lang="en-GB" dirty="0"/>
              <a:t>RF AE </a:t>
            </a:r>
          </a:p>
        </p:txBody>
      </p:sp>
      <p:pic>
        <p:nvPicPr>
          <p:cNvPr id="5" name="Content Placeholder 4" descr="A graph of a graph&#10;&#10;Description automatically generated with medium confidence">
            <a:extLst>
              <a:ext uri="{FF2B5EF4-FFF2-40B4-BE49-F238E27FC236}">
                <a16:creationId xmlns:a16="http://schemas.microsoft.com/office/drawing/2014/main" id="{D06E5AFA-16A0-4BC5-7D15-B2196F864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9" y="2005929"/>
            <a:ext cx="7252229" cy="4351338"/>
          </a:xfrm>
        </p:spPr>
      </p:pic>
      <p:sp>
        <p:nvSpPr>
          <p:cNvPr id="6" name="TextBox 5">
            <a:extLst>
              <a:ext uri="{FF2B5EF4-FFF2-40B4-BE49-F238E27FC236}">
                <a16:creationId xmlns:a16="http://schemas.microsoft.com/office/drawing/2014/main" id="{6830DDB3-9AF5-0FD2-AB93-B5B01D4374CB}"/>
              </a:ext>
            </a:extLst>
          </p:cNvPr>
          <p:cNvSpPr txBox="1"/>
          <p:nvPr/>
        </p:nvSpPr>
        <p:spPr>
          <a:xfrm>
            <a:off x="1906072" y="1744319"/>
            <a:ext cx="6272012" cy="523220"/>
          </a:xfrm>
          <a:prstGeom prst="rect">
            <a:avLst/>
          </a:prstGeom>
          <a:noFill/>
        </p:spPr>
        <p:txBody>
          <a:bodyPr wrap="square" rtlCol="0">
            <a:spAutoFit/>
          </a:bodyPr>
          <a:lstStyle/>
          <a:p>
            <a:r>
              <a:rPr lang="en-GB" sz="1400" dirty="0"/>
              <a:t>One  acoustic and one electric field, 1Hz apart. 1MPa, 2V out. Both the electric mesh and the silicon sheet are in place.  No movement elicited.</a:t>
            </a:r>
          </a:p>
        </p:txBody>
      </p:sp>
    </p:spTree>
    <p:extLst>
      <p:ext uri="{BB962C8B-B14F-4D97-AF65-F5344CB8AC3E}">
        <p14:creationId xmlns:p14="http://schemas.microsoft.com/office/powerpoint/2010/main" val="49083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29172</TotalTime>
  <Words>1996</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RF Acoustoelectric</vt:lpstr>
      <vt:lpstr>S11 of a mouse</vt:lpstr>
      <vt:lpstr>Goal: </vt:lpstr>
      <vt:lpstr>RF transmittance of e field with silicon sheet. </vt:lpstr>
      <vt:lpstr>Phantom: RF E TI (two electric fields) applied at same amplitudes. </vt:lpstr>
      <vt:lpstr>Two acoustic fields. </vt:lpstr>
      <vt:lpstr>Acoustoelectric in Phantom</vt:lpstr>
      <vt:lpstr>MEPS in mouse at neurally relevant amplitudes. </vt:lpstr>
      <vt:lpstr>RF AE </vt:lpstr>
      <vt:lpstr>RF TI – so far looks inconsistent. </vt:lpstr>
      <vt:lpstr>Alternatives to mesh and silicon. </vt:lpstr>
      <vt:lpstr>TODO: leave one out test in phantom. </vt:lpstr>
      <vt:lpstr>Demodulation in Phantom (e105 t2)</vt:lpstr>
      <vt:lpstr>Close up of demodulation result taken at a random point in the file. </vt:lpstr>
      <vt:lpstr>PowerPoint Presentation</vt:lpstr>
      <vt:lpstr>Demodulation improvement</vt:lpstr>
      <vt:lpstr>Ketamine PSD analysis</vt:lpstr>
      <vt:lpstr>Mouse Demodulation</vt:lpstr>
      <vt:lpstr>DEMOD</vt:lpstr>
      <vt:lpstr>Demodulation, copy Xizi Song’s SSVEP parameters as closely as possible. </vt:lpstr>
      <vt:lpstr>PowerPoint Presentation</vt:lpstr>
      <vt:lpstr>Demodulation post-processing (Xizi style)</vt:lpstr>
      <vt:lpstr>New mouse experiment.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1200</cp:revision>
  <dcterms:created xsi:type="dcterms:W3CDTF">2023-06-26T13:15:12Z</dcterms:created>
  <dcterms:modified xsi:type="dcterms:W3CDTF">2023-08-03T16:33:56Z</dcterms:modified>
</cp:coreProperties>
</file>