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71" r:id="rId4"/>
    <p:sldId id="272" r:id="rId5"/>
    <p:sldId id="273" r:id="rId6"/>
    <p:sldId id="274" r:id="rId7"/>
    <p:sldId id="280" r:id="rId8"/>
    <p:sldId id="281" r:id="rId9"/>
    <p:sldId id="282" r:id="rId10"/>
    <p:sldId id="285" r:id="rId11"/>
    <p:sldId id="28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68" d="100"/>
          <a:sy n="68" d="100"/>
        </p:scale>
        <p:origin x="9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4E3F-C34E-8B65-27F8-A10A8E5C82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1F8DB2A-2EA9-9544-9050-C8D712C95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8B59046-2D75-5227-C458-FA2BA9FBEF2C}"/>
              </a:ext>
            </a:extLst>
          </p:cNvPr>
          <p:cNvSpPr>
            <a:spLocks noGrp="1"/>
          </p:cNvSpPr>
          <p:nvPr>
            <p:ph type="dt" sz="half" idx="10"/>
          </p:nvPr>
        </p:nvSpPr>
        <p:spPr/>
        <p:txBody>
          <a:bodyPr/>
          <a:lstStyle/>
          <a:p>
            <a:fld id="{70C657AA-C5B8-47DD-BA5E-84B85563C266}" type="datetimeFigureOut">
              <a:rPr lang="en-GB" smtClean="0"/>
              <a:t>09/08/2023</a:t>
            </a:fld>
            <a:endParaRPr lang="en-GB"/>
          </a:p>
        </p:txBody>
      </p:sp>
      <p:sp>
        <p:nvSpPr>
          <p:cNvPr id="5" name="Footer Placeholder 4">
            <a:extLst>
              <a:ext uri="{FF2B5EF4-FFF2-40B4-BE49-F238E27FC236}">
                <a16:creationId xmlns:a16="http://schemas.microsoft.com/office/drawing/2014/main" id="{C651E6C8-FA61-4917-62C4-96119171D2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A5021D-33EC-3486-030A-FB3547BF8A86}"/>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1911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4CE2-3B0E-B0A1-A227-86D280CA88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FE262A-5DAA-1210-1D9B-7259E06357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A75C14-77DA-F79C-3FC9-73016AD2F438}"/>
              </a:ext>
            </a:extLst>
          </p:cNvPr>
          <p:cNvSpPr>
            <a:spLocks noGrp="1"/>
          </p:cNvSpPr>
          <p:nvPr>
            <p:ph type="dt" sz="half" idx="10"/>
          </p:nvPr>
        </p:nvSpPr>
        <p:spPr/>
        <p:txBody>
          <a:bodyPr/>
          <a:lstStyle/>
          <a:p>
            <a:fld id="{70C657AA-C5B8-47DD-BA5E-84B85563C266}" type="datetimeFigureOut">
              <a:rPr lang="en-GB" smtClean="0"/>
              <a:t>09/08/2023</a:t>
            </a:fld>
            <a:endParaRPr lang="en-GB"/>
          </a:p>
        </p:txBody>
      </p:sp>
      <p:sp>
        <p:nvSpPr>
          <p:cNvPr id="5" name="Footer Placeholder 4">
            <a:extLst>
              <a:ext uri="{FF2B5EF4-FFF2-40B4-BE49-F238E27FC236}">
                <a16:creationId xmlns:a16="http://schemas.microsoft.com/office/drawing/2014/main" id="{C0637BF6-5B29-A0F7-4907-D90C2238B0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FCCA2F-BF69-18B3-A57B-BE73682CC54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27448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796DDA-C854-F5C9-7DE3-4B4D4E4F2C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47A91A-475F-B63F-0421-032C145AE9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7E161C-FC08-A5D1-4409-3C8E3C6FDD20}"/>
              </a:ext>
            </a:extLst>
          </p:cNvPr>
          <p:cNvSpPr>
            <a:spLocks noGrp="1"/>
          </p:cNvSpPr>
          <p:nvPr>
            <p:ph type="dt" sz="half" idx="10"/>
          </p:nvPr>
        </p:nvSpPr>
        <p:spPr/>
        <p:txBody>
          <a:bodyPr/>
          <a:lstStyle/>
          <a:p>
            <a:fld id="{70C657AA-C5B8-47DD-BA5E-84B85563C266}" type="datetimeFigureOut">
              <a:rPr lang="en-GB" smtClean="0"/>
              <a:t>09/08/2023</a:t>
            </a:fld>
            <a:endParaRPr lang="en-GB"/>
          </a:p>
        </p:txBody>
      </p:sp>
      <p:sp>
        <p:nvSpPr>
          <p:cNvPr id="5" name="Footer Placeholder 4">
            <a:extLst>
              <a:ext uri="{FF2B5EF4-FFF2-40B4-BE49-F238E27FC236}">
                <a16:creationId xmlns:a16="http://schemas.microsoft.com/office/drawing/2014/main" id="{70CD164F-CFB3-25C5-A7AA-287398768F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09303C-B852-AA0A-CE69-646DBA551C8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8879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C6CC-F2EC-C799-FB61-A93B78F284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35980E-6E36-F5EA-E3EA-89F2DF5CA8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94F3FA-9DF5-C7EE-E116-D6578C91D98B}"/>
              </a:ext>
            </a:extLst>
          </p:cNvPr>
          <p:cNvSpPr>
            <a:spLocks noGrp="1"/>
          </p:cNvSpPr>
          <p:nvPr>
            <p:ph type="dt" sz="half" idx="10"/>
          </p:nvPr>
        </p:nvSpPr>
        <p:spPr/>
        <p:txBody>
          <a:bodyPr/>
          <a:lstStyle/>
          <a:p>
            <a:fld id="{70C657AA-C5B8-47DD-BA5E-84B85563C266}" type="datetimeFigureOut">
              <a:rPr lang="en-GB" smtClean="0"/>
              <a:t>09/08/2023</a:t>
            </a:fld>
            <a:endParaRPr lang="en-GB"/>
          </a:p>
        </p:txBody>
      </p:sp>
      <p:sp>
        <p:nvSpPr>
          <p:cNvPr id="5" name="Footer Placeholder 4">
            <a:extLst>
              <a:ext uri="{FF2B5EF4-FFF2-40B4-BE49-F238E27FC236}">
                <a16:creationId xmlns:a16="http://schemas.microsoft.com/office/drawing/2014/main" id="{4B181129-F343-5969-9FCB-9ECD82ADA7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D27713-1CBC-2153-E0D0-7D3ED645F34D}"/>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88206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8FD3-B053-319C-93CF-9224E2FAD7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811A18A-B379-81F9-EE26-54B1E48B6F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82D3BF-FF79-0F8E-1368-9882BBCA76A1}"/>
              </a:ext>
            </a:extLst>
          </p:cNvPr>
          <p:cNvSpPr>
            <a:spLocks noGrp="1"/>
          </p:cNvSpPr>
          <p:nvPr>
            <p:ph type="dt" sz="half" idx="10"/>
          </p:nvPr>
        </p:nvSpPr>
        <p:spPr/>
        <p:txBody>
          <a:bodyPr/>
          <a:lstStyle/>
          <a:p>
            <a:fld id="{70C657AA-C5B8-47DD-BA5E-84B85563C266}" type="datetimeFigureOut">
              <a:rPr lang="en-GB" smtClean="0"/>
              <a:t>09/08/2023</a:t>
            </a:fld>
            <a:endParaRPr lang="en-GB"/>
          </a:p>
        </p:txBody>
      </p:sp>
      <p:sp>
        <p:nvSpPr>
          <p:cNvPr id="5" name="Footer Placeholder 4">
            <a:extLst>
              <a:ext uri="{FF2B5EF4-FFF2-40B4-BE49-F238E27FC236}">
                <a16:creationId xmlns:a16="http://schemas.microsoft.com/office/drawing/2014/main" id="{D700B212-31B0-890A-8280-40DDDA8709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5659A4-910E-3607-7ADC-BB51D6EE064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381925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C29A-D0CB-CAA7-BB36-8C94A47BB4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3D619D-26AC-C2C1-17E9-E9AA23682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B92DF82-1136-3D1E-3AD4-81B4B7F1A9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7FFF031-4205-F89B-F725-564C286EE760}"/>
              </a:ext>
            </a:extLst>
          </p:cNvPr>
          <p:cNvSpPr>
            <a:spLocks noGrp="1"/>
          </p:cNvSpPr>
          <p:nvPr>
            <p:ph type="dt" sz="half" idx="10"/>
          </p:nvPr>
        </p:nvSpPr>
        <p:spPr/>
        <p:txBody>
          <a:bodyPr/>
          <a:lstStyle/>
          <a:p>
            <a:fld id="{70C657AA-C5B8-47DD-BA5E-84B85563C266}" type="datetimeFigureOut">
              <a:rPr lang="en-GB" smtClean="0"/>
              <a:t>09/08/2023</a:t>
            </a:fld>
            <a:endParaRPr lang="en-GB"/>
          </a:p>
        </p:txBody>
      </p:sp>
      <p:sp>
        <p:nvSpPr>
          <p:cNvPr id="6" name="Footer Placeholder 5">
            <a:extLst>
              <a:ext uri="{FF2B5EF4-FFF2-40B4-BE49-F238E27FC236}">
                <a16:creationId xmlns:a16="http://schemas.microsoft.com/office/drawing/2014/main" id="{DEA8E9EA-A89A-1B2D-BE60-EEC2CC3E6D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CB9C1E-225B-454D-D8B1-49101272A33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0624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1C25-37DF-CFFB-8BBF-F7457035A3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0BDD1E-87B8-3626-16A5-78DA38B32B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6E5DDE-2601-0BDA-868B-7AB02B7A73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F226805-AFCC-8E34-F05B-C5A685B9F6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44160E-9D0D-C688-289C-08CBCE1A11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4F0DDC9-B7B7-1AE1-9D3A-89CA8BCB80DE}"/>
              </a:ext>
            </a:extLst>
          </p:cNvPr>
          <p:cNvSpPr>
            <a:spLocks noGrp="1"/>
          </p:cNvSpPr>
          <p:nvPr>
            <p:ph type="dt" sz="half" idx="10"/>
          </p:nvPr>
        </p:nvSpPr>
        <p:spPr/>
        <p:txBody>
          <a:bodyPr/>
          <a:lstStyle/>
          <a:p>
            <a:fld id="{70C657AA-C5B8-47DD-BA5E-84B85563C266}" type="datetimeFigureOut">
              <a:rPr lang="en-GB" smtClean="0"/>
              <a:t>09/08/2023</a:t>
            </a:fld>
            <a:endParaRPr lang="en-GB"/>
          </a:p>
        </p:txBody>
      </p:sp>
      <p:sp>
        <p:nvSpPr>
          <p:cNvPr id="8" name="Footer Placeholder 7">
            <a:extLst>
              <a:ext uri="{FF2B5EF4-FFF2-40B4-BE49-F238E27FC236}">
                <a16:creationId xmlns:a16="http://schemas.microsoft.com/office/drawing/2014/main" id="{227EBE23-4A29-4BAD-18B1-1BA2632BEE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1EECA39-23C4-9EF1-8A05-54E4FF87125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85159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83F2-8655-1EDC-74D9-32DCC28B475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76F3B79-6575-A36B-0E65-7DB57644B367}"/>
              </a:ext>
            </a:extLst>
          </p:cNvPr>
          <p:cNvSpPr>
            <a:spLocks noGrp="1"/>
          </p:cNvSpPr>
          <p:nvPr>
            <p:ph type="dt" sz="half" idx="10"/>
          </p:nvPr>
        </p:nvSpPr>
        <p:spPr/>
        <p:txBody>
          <a:bodyPr/>
          <a:lstStyle/>
          <a:p>
            <a:fld id="{70C657AA-C5B8-47DD-BA5E-84B85563C266}" type="datetimeFigureOut">
              <a:rPr lang="en-GB" smtClean="0"/>
              <a:t>09/08/2023</a:t>
            </a:fld>
            <a:endParaRPr lang="en-GB"/>
          </a:p>
        </p:txBody>
      </p:sp>
      <p:sp>
        <p:nvSpPr>
          <p:cNvPr id="4" name="Footer Placeholder 3">
            <a:extLst>
              <a:ext uri="{FF2B5EF4-FFF2-40B4-BE49-F238E27FC236}">
                <a16:creationId xmlns:a16="http://schemas.microsoft.com/office/drawing/2014/main" id="{3C788F72-81E4-B236-80E3-64F44540D08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294F6E1-8C20-671B-8B43-7621C7A5BD81}"/>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45644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2E4668-BFB8-501A-9762-854B4B8A2F56}"/>
              </a:ext>
            </a:extLst>
          </p:cNvPr>
          <p:cNvSpPr>
            <a:spLocks noGrp="1"/>
          </p:cNvSpPr>
          <p:nvPr>
            <p:ph type="dt" sz="half" idx="10"/>
          </p:nvPr>
        </p:nvSpPr>
        <p:spPr/>
        <p:txBody>
          <a:bodyPr/>
          <a:lstStyle/>
          <a:p>
            <a:fld id="{70C657AA-C5B8-47DD-BA5E-84B85563C266}" type="datetimeFigureOut">
              <a:rPr lang="en-GB" smtClean="0"/>
              <a:t>09/08/2023</a:t>
            </a:fld>
            <a:endParaRPr lang="en-GB"/>
          </a:p>
        </p:txBody>
      </p:sp>
      <p:sp>
        <p:nvSpPr>
          <p:cNvPr id="3" name="Footer Placeholder 2">
            <a:extLst>
              <a:ext uri="{FF2B5EF4-FFF2-40B4-BE49-F238E27FC236}">
                <a16:creationId xmlns:a16="http://schemas.microsoft.com/office/drawing/2014/main" id="{8FC0275A-F2DF-DDBB-37B2-18E1571F67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EBC02DF-608C-33B4-D707-445F0497E71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412883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875F-441C-EE19-6FBC-522AE89D8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FFB4A1B-539C-E548-FF02-2FB79B82E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EE5C8CD-C08C-FC8B-D8F2-9904DEB5C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7E8B7-6C3E-B244-79C1-F551E570C6CF}"/>
              </a:ext>
            </a:extLst>
          </p:cNvPr>
          <p:cNvSpPr>
            <a:spLocks noGrp="1"/>
          </p:cNvSpPr>
          <p:nvPr>
            <p:ph type="dt" sz="half" idx="10"/>
          </p:nvPr>
        </p:nvSpPr>
        <p:spPr/>
        <p:txBody>
          <a:bodyPr/>
          <a:lstStyle/>
          <a:p>
            <a:fld id="{70C657AA-C5B8-47DD-BA5E-84B85563C266}" type="datetimeFigureOut">
              <a:rPr lang="en-GB" smtClean="0"/>
              <a:t>09/08/2023</a:t>
            </a:fld>
            <a:endParaRPr lang="en-GB"/>
          </a:p>
        </p:txBody>
      </p:sp>
      <p:sp>
        <p:nvSpPr>
          <p:cNvPr id="6" name="Footer Placeholder 5">
            <a:extLst>
              <a:ext uri="{FF2B5EF4-FFF2-40B4-BE49-F238E27FC236}">
                <a16:creationId xmlns:a16="http://schemas.microsoft.com/office/drawing/2014/main" id="{D00E12E0-A4E4-A147-1DF4-51A90FBC83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8448F7-6025-F4D8-F117-28EB900B103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3674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ACAB-E159-0036-DEC6-29D1426F7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C73D207-43C0-766B-EEF0-77E7161E95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50D2A1-5330-B008-B1C0-935642A8C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EB99D-20C8-EE1E-BD2A-5BE7678CE193}"/>
              </a:ext>
            </a:extLst>
          </p:cNvPr>
          <p:cNvSpPr>
            <a:spLocks noGrp="1"/>
          </p:cNvSpPr>
          <p:nvPr>
            <p:ph type="dt" sz="half" idx="10"/>
          </p:nvPr>
        </p:nvSpPr>
        <p:spPr/>
        <p:txBody>
          <a:bodyPr/>
          <a:lstStyle/>
          <a:p>
            <a:fld id="{70C657AA-C5B8-47DD-BA5E-84B85563C266}" type="datetimeFigureOut">
              <a:rPr lang="en-GB" smtClean="0"/>
              <a:t>09/08/2023</a:t>
            </a:fld>
            <a:endParaRPr lang="en-GB"/>
          </a:p>
        </p:txBody>
      </p:sp>
      <p:sp>
        <p:nvSpPr>
          <p:cNvPr id="6" name="Footer Placeholder 5">
            <a:extLst>
              <a:ext uri="{FF2B5EF4-FFF2-40B4-BE49-F238E27FC236}">
                <a16:creationId xmlns:a16="http://schemas.microsoft.com/office/drawing/2014/main" id="{65523A2D-5B64-D94A-BD37-507716775F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3AE8DF-E41D-FA5B-BA47-CA578FD2711B}"/>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55059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AE4D2-BD9B-09B6-9A03-3A28271C14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02F07B8-5A8B-E673-DB50-A4067BDCF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678DD5-C2FC-E9EA-525B-5DD679690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657AA-C5B8-47DD-BA5E-84B85563C266}" type="datetimeFigureOut">
              <a:rPr lang="en-GB" smtClean="0"/>
              <a:t>09/08/2023</a:t>
            </a:fld>
            <a:endParaRPr lang="en-GB"/>
          </a:p>
        </p:txBody>
      </p:sp>
      <p:sp>
        <p:nvSpPr>
          <p:cNvPr id="5" name="Footer Placeholder 4">
            <a:extLst>
              <a:ext uri="{FF2B5EF4-FFF2-40B4-BE49-F238E27FC236}">
                <a16:creationId xmlns:a16="http://schemas.microsoft.com/office/drawing/2014/main" id="{72E697D4-7854-C50F-B9EB-FEB0CB2FD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33D88CE-6D9B-B2F7-5034-4E08FFE172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A8FDA-F245-41F6-A2AB-85F5FCC2EE77}" type="slidenum">
              <a:rPr lang="en-GB" smtClean="0"/>
              <a:t>‹#›</a:t>
            </a:fld>
            <a:endParaRPr lang="en-GB"/>
          </a:p>
        </p:txBody>
      </p:sp>
    </p:spTree>
    <p:extLst>
      <p:ext uri="{BB962C8B-B14F-4D97-AF65-F5344CB8AC3E}">
        <p14:creationId xmlns:p14="http://schemas.microsoft.com/office/powerpoint/2010/main" val="3793594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24BC-B7E1-85F2-C9FA-8B9B256C7726}"/>
              </a:ext>
            </a:extLst>
          </p:cNvPr>
          <p:cNvSpPr>
            <a:spLocks noGrp="1"/>
          </p:cNvSpPr>
          <p:nvPr>
            <p:ph type="ctrTitle"/>
          </p:nvPr>
        </p:nvSpPr>
        <p:spPr>
          <a:xfrm>
            <a:off x="3248461" y="2098625"/>
            <a:ext cx="5695078" cy="864391"/>
          </a:xfrm>
        </p:spPr>
        <p:txBody>
          <a:bodyPr>
            <a:normAutofit fontScale="90000"/>
          </a:bodyPr>
          <a:lstStyle/>
          <a:p>
            <a:r>
              <a:rPr lang="en-GB" dirty="0"/>
              <a:t>RF Acoustoelectric</a:t>
            </a:r>
          </a:p>
        </p:txBody>
      </p:sp>
      <p:sp>
        <p:nvSpPr>
          <p:cNvPr id="3" name="Subtitle 2">
            <a:extLst>
              <a:ext uri="{FF2B5EF4-FFF2-40B4-BE49-F238E27FC236}">
                <a16:creationId xmlns:a16="http://schemas.microsoft.com/office/drawing/2014/main" id="{1DB975B0-8527-3087-604E-FB53C114B9F1}"/>
              </a:ext>
            </a:extLst>
          </p:cNvPr>
          <p:cNvSpPr>
            <a:spLocks noGrp="1"/>
          </p:cNvSpPr>
          <p:nvPr>
            <p:ph type="subTitle" idx="1"/>
          </p:nvPr>
        </p:nvSpPr>
        <p:spPr>
          <a:xfrm>
            <a:off x="4376057" y="3602039"/>
            <a:ext cx="3439886" cy="454668"/>
          </a:xfrm>
        </p:spPr>
        <p:txBody>
          <a:bodyPr/>
          <a:lstStyle/>
          <a:p>
            <a:r>
              <a:rPr lang="en-GB" dirty="0"/>
              <a:t>28/07/2023</a:t>
            </a:r>
          </a:p>
        </p:txBody>
      </p:sp>
    </p:spTree>
    <p:extLst>
      <p:ext uri="{BB962C8B-B14F-4D97-AF65-F5344CB8AC3E}">
        <p14:creationId xmlns:p14="http://schemas.microsoft.com/office/powerpoint/2010/main" val="136008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CAA1F-B372-B61C-40AC-30F03A1E79AE}"/>
              </a:ext>
            </a:extLst>
          </p:cNvPr>
          <p:cNvSpPr>
            <a:spLocks noGrp="1"/>
          </p:cNvSpPr>
          <p:nvPr>
            <p:ph type="title"/>
          </p:nvPr>
        </p:nvSpPr>
        <p:spPr>
          <a:xfrm>
            <a:off x="680172" y="104300"/>
            <a:ext cx="10515600" cy="650759"/>
          </a:xfrm>
        </p:spPr>
        <p:txBody>
          <a:bodyPr>
            <a:normAutofit/>
          </a:bodyPr>
          <a:lstStyle/>
          <a:p>
            <a:pPr algn="ctr"/>
            <a:r>
              <a:rPr lang="en-GB" sz="3200" dirty="0"/>
              <a:t>Leave on out test for overhead RF MEPS system</a:t>
            </a:r>
          </a:p>
        </p:txBody>
      </p:sp>
      <p:sp>
        <p:nvSpPr>
          <p:cNvPr id="3" name="Content Placeholder 2">
            <a:extLst>
              <a:ext uri="{FF2B5EF4-FFF2-40B4-BE49-F238E27FC236}">
                <a16:creationId xmlns:a16="http://schemas.microsoft.com/office/drawing/2014/main" id="{41E52EED-E264-1553-AB6C-6173CFD7F4ED}"/>
              </a:ext>
            </a:extLst>
          </p:cNvPr>
          <p:cNvSpPr>
            <a:spLocks noGrp="1"/>
          </p:cNvSpPr>
          <p:nvPr>
            <p:ph idx="1"/>
          </p:nvPr>
        </p:nvSpPr>
        <p:spPr>
          <a:xfrm>
            <a:off x="5937972" y="957264"/>
            <a:ext cx="6049241" cy="4292128"/>
          </a:xfrm>
        </p:spPr>
        <p:txBody>
          <a:bodyPr>
            <a:noAutofit/>
          </a:bodyPr>
          <a:lstStyle/>
          <a:p>
            <a:pPr marL="0" indent="0">
              <a:buNone/>
            </a:pPr>
            <a:r>
              <a:rPr lang="en-GB" sz="1600" dirty="0"/>
              <a:t>Test 1: Electric field at 500khz decreases when there is PVDF and US only. When there is mesh, it is at original size. When there is mesh and PVDF it is also at original size. </a:t>
            </a:r>
          </a:p>
          <a:p>
            <a:pPr marL="0" indent="0">
              <a:buNone/>
            </a:pPr>
            <a:r>
              <a:rPr lang="en-GB" sz="1600" dirty="0"/>
              <a:t>This shows that the PVDF effects the amplitude of the monopole antenna field. </a:t>
            </a:r>
          </a:p>
          <a:p>
            <a:pPr marL="0" indent="0">
              <a:buNone/>
            </a:pPr>
            <a:r>
              <a:rPr lang="en-GB" sz="1600" dirty="0"/>
              <a:t>Test 2: When a voltage is applied and the acoustoelectric </a:t>
            </a:r>
            <a:r>
              <a:rPr lang="en-GB" sz="1600" dirty="0" err="1"/>
              <a:t>effectis</a:t>
            </a:r>
            <a:r>
              <a:rPr lang="en-GB" sz="1600" dirty="0"/>
              <a:t> measured(same pressure and same voltage applied each time), the amplitude is worst when there is PVDF, mesh and GEL. Second worst with PVDF and gel. The PVDF and mesh appear to effect the pressure amplitude particularly when together(potentially enabling air bubbles too). This suggests the PVDF inhibits the pressure field amplitude also. </a:t>
            </a:r>
          </a:p>
          <a:p>
            <a:pPr marL="0" indent="0">
              <a:buNone/>
            </a:pPr>
            <a:endParaRPr lang="en-GB" sz="1600" dirty="0"/>
          </a:p>
          <a:p>
            <a:pPr marL="0" indent="0">
              <a:buNone/>
            </a:pPr>
            <a:r>
              <a:rPr lang="en-GB" sz="1600" dirty="0"/>
              <a:t>Next </a:t>
            </a:r>
            <a:r>
              <a:rPr lang="en-GB" sz="1600"/>
              <a:t>experiment plan: </a:t>
            </a:r>
            <a:endParaRPr lang="en-GB" sz="1600" dirty="0"/>
          </a:p>
          <a:p>
            <a:pPr marL="0" indent="0">
              <a:buNone/>
            </a:pPr>
            <a:r>
              <a:rPr lang="en-GB" sz="1600" dirty="0"/>
              <a:t>The PVDF layer inhibits both pressure and electric field, lets remove it for the next experiment. </a:t>
            </a:r>
          </a:p>
        </p:txBody>
      </p:sp>
      <p:grpSp>
        <p:nvGrpSpPr>
          <p:cNvPr id="4" name="Group 3">
            <a:extLst>
              <a:ext uri="{FF2B5EF4-FFF2-40B4-BE49-F238E27FC236}">
                <a16:creationId xmlns:a16="http://schemas.microsoft.com/office/drawing/2014/main" id="{74037218-DE4F-B4DB-6F96-E1E5F1228FA2}"/>
              </a:ext>
            </a:extLst>
          </p:cNvPr>
          <p:cNvGrpSpPr/>
          <p:nvPr/>
        </p:nvGrpSpPr>
        <p:grpSpPr>
          <a:xfrm>
            <a:off x="54055" y="1110432"/>
            <a:ext cx="5692881" cy="4138960"/>
            <a:chOff x="-314971" y="327495"/>
            <a:chExt cx="5736390" cy="4138960"/>
          </a:xfrm>
        </p:grpSpPr>
        <p:sp>
          <p:nvSpPr>
            <p:cNvPr id="5" name="Oval 4">
              <a:extLst>
                <a:ext uri="{FF2B5EF4-FFF2-40B4-BE49-F238E27FC236}">
                  <a16:creationId xmlns:a16="http://schemas.microsoft.com/office/drawing/2014/main" id="{93F1ECCB-56EE-D99A-2265-D0DA546586B3}"/>
                </a:ext>
              </a:extLst>
            </p:cNvPr>
            <p:cNvSpPr/>
            <p:nvPr/>
          </p:nvSpPr>
          <p:spPr>
            <a:xfrm>
              <a:off x="866855" y="327495"/>
              <a:ext cx="2510726" cy="100739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8749AADB-8A5D-83B1-704D-31F65FD0BA21}"/>
                </a:ext>
              </a:extLst>
            </p:cNvPr>
            <p:cNvSpPr/>
            <p:nvPr/>
          </p:nvSpPr>
          <p:spPr>
            <a:xfrm>
              <a:off x="805024" y="1038404"/>
              <a:ext cx="2510726" cy="100739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3F96CEEE-5CEA-D613-A829-EC168B3B3417}"/>
                </a:ext>
              </a:extLst>
            </p:cNvPr>
            <p:cNvSpPr/>
            <p:nvPr/>
          </p:nvSpPr>
          <p:spPr>
            <a:xfrm>
              <a:off x="734877" y="1633125"/>
              <a:ext cx="2510726" cy="1007390"/>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Connector 7">
              <a:extLst>
                <a:ext uri="{FF2B5EF4-FFF2-40B4-BE49-F238E27FC236}">
                  <a16:creationId xmlns:a16="http://schemas.microsoft.com/office/drawing/2014/main" id="{286B01BB-75B6-E4BA-D7C4-28809DFC05B4}"/>
                </a:ext>
              </a:extLst>
            </p:cNvPr>
            <p:cNvCxnSpPr>
              <a:stCxn id="6" idx="6"/>
            </p:cNvCxnSpPr>
            <p:nvPr/>
          </p:nvCxnSpPr>
          <p:spPr>
            <a:xfrm>
              <a:off x="3315750" y="1542099"/>
              <a:ext cx="13948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75DEEBE-92E3-A37E-B732-AA67533FAB28}"/>
                </a:ext>
              </a:extLst>
            </p:cNvPr>
            <p:cNvSpPr txBox="1"/>
            <p:nvPr/>
          </p:nvSpPr>
          <p:spPr>
            <a:xfrm>
              <a:off x="431529" y="4097123"/>
              <a:ext cx="509266" cy="369332"/>
            </a:xfrm>
            <a:prstGeom prst="rect">
              <a:avLst/>
            </a:prstGeom>
            <a:noFill/>
          </p:spPr>
          <p:txBody>
            <a:bodyPr wrap="square" rtlCol="0">
              <a:spAutoFit/>
            </a:bodyPr>
            <a:lstStyle/>
            <a:p>
              <a:r>
                <a:rPr lang="en-GB" dirty="0"/>
                <a:t>V-</a:t>
              </a:r>
            </a:p>
          </p:txBody>
        </p:sp>
        <p:sp>
          <p:nvSpPr>
            <p:cNvPr id="10" name="Oval 9">
              <a:extLst>
                <a:ext uri="{FF2B5EF4-FFF2-40B4-BE49-F238E27FC236}">
                  <a16:creationId xmlns:a16="http://schemas.microsoft.com/office/drawing/2014/main" id="{80C8EA9F-289F-7E22-2B85-BB04F2098658}"/>
                </a:ext>
              </a:extLst>
            </p:cNvPr>
            <p:cNvSpPr/>
            <p:nvPr/>
          </p:nvSpPr>
          <p:spPr>
            <a:xfrm>
              <a:off x="1193369" y="2561093"/>
              <a:ext cx="1410346" cy="1332855"/>
            </a:xfrm>
            <a:prstGeom prst="ellipse">
              <a:avLst/>
            </a:prstGeom>
            <a:solidFill>
              <a:schemeClr val="accent1">
                <a:alpha val="2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Connector 10">
              <a:extLst>
                <a:ext uri="{FF2B5EF4-FFF2-40B4-BE49-F238E27FC236}">
                  <a16:creationId xmlns:a16="http://schemas.microsoft.com/office/drawing/2014/main" id="{CD6D7F65-D3BB-11A1-0D30-4B7B11336048}"/>
                </a:ext>
              </a:extLst>
            </p:cNvPr>
            <p:cNvCxnSpPr>
              <a:cxnSpLocks/>
              <a:stCxn id="9" idx="0"/>
            </p:cNvCxnSpPr>
            <p:nvPr/>
          </p:nvCxnSpPr>
          <p:spPr>
            <a:xfrm flipV="1">
              <a:off x="686162" y="3589571"/>
              <a:ext cx="1212380" cy="5075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225E0D3-4849-AC6B-8607-F0726D614F76}"/>
                </a:ext>
              </a:extLst>
            </p:cNvPr>
            <p:cNvSpPr txBox="1"/>
            <p:nvPr/>
          </p:nvSpPr>
          <p:spPr>
            <a:xfrm>
              <a:off x="343153" y="2567682"/>
              <a:ext cx="537722" cy="383581"/>
            </a:xfrm>
            <a:prstGeom prst="rect">
              <a:avLst/>
            </a:prstGeom>
            <a:noFill/>
          </p:spPr>
          <p:txBody>
            <a:bodyPr wrap="square" rtlCol="0">
              <a:spAutoFit/>
            </a:bodyPr>
            <a:lstStyle/>
            <a:p>
              <a:r>
                <a:rPr lang="en-GB" dirty="0"/>
                <a:t>V+</a:t>
              </a:r>
            </a:p>
          </p:txBody>
        </p:sp>
        <p:cxnSp>
          <p:nvCxnSpPr>
            <p:cNvPr id="13" name="Straight Connector 12">
              <a:extLst>
                <a:ext uri="{FF2B5EF4-FFF2-40B4-BE49-F238E27FC236}">
                  <a16:creationId xmlns:a16="http://schemas.microsoft.com/office/drawing/2014/main" id="{BAAAC81F-D9F4-6AF1-555D-D512F6F718F9}"/>
                </a:ext>
              </a:extLst>
            </p:cNvPr>
            <p:cNvCxnSpPr/>
            <p:nvPr/>
          </p:nvCxnSpPr>
          <p:spPr>
            <a:xfrm>
              <a:off x="1850755" y="3227520"/>
              <a:ext cx="13948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36AE6C9-2804-9E03-DFC9-E21DE51537D1}"/>
                </a:ext>
              </a:extLst>
            </p:cNvPr>
            <p:cNvCxnSpPr/>
            <p:nvPr/>
          </p:nvCxnSpPr>
          <p:spPr>
            <a:xfrm>
              <a:off x="1850755" y="3429726"/>
              <a:ext cx="13948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0687481-5AFA-A811-A1DE-704A6E275ED0}"/>
                </a:ext>
              </a:extLst>
            </p:cNvPr>
            <p:cNvSpPr txBox="1"/>
            <p:nvPr/>
          </p:nvSpPr>
          <p:spPr>
            <a:xfrm>
              <a:off x="2796211" y="2763299"/>
              <a:ext cx="2625208" cy="369332"/>
            </a:xfrm>
            <a:prstGeom prst="rect">
              <a:avLst/>
            </a:prstGeom>
            <a:noFill/>
          </p:spPr>
          <p:txBody>
            <a:bodyPr wrap="square" rtlCol="0">
              <a:spAutoFit/>
            </a:bodyPr>
            <a:lstStyle/>
            <a:p>
              <a:r>
                <a:rPr lang="en-GB" dirty="0"/>
                <a:t>Measurement electrodes</a:t>
              </a:r>
            </a:p>
          </p:txBody>
        </p:sp>
        <p:sp>
          <p:nvSpPr>
            <p:cNvPr id="16" name="TextBox 15">
              <a:extLst>
                <a:ext uri="{FF2B5EF4-FFF2-40B4-BE49-F238E27FC236}">
                  <a16:creationId xmlns:a16="http://schemas.microsoft.com/office/drawing/2014/main" id="{0D56D860-F33B-5783-3267-12F9F84CE48D}"/>
                </a:ext>
              </a:extLst>
            </p:cNvPr>
            <p:cNvSpPr txBox="1"/>
            <p:nvPr/>
          </p:nvSpPr>
          <p:spPr>
            <a:xfrm>
              <a:off x="-263958" y="2026171"/>
              <a:ext cx="873073" cy="383581"/>
            </a:xfrm>
            <a:prstGeom prst="rect">
              <a:avLst/>
            </a:prstGeom>
            <a:noFill/>
          </p:spPr>
          <p:txBody>
            <a:bodyPr wrap="square" rtlCol="0">
              <a:spAutoFit/>
            </a:bodyPr>
            <a:lstStyle/>
            <a:p>
              <a:r>
                <a:rPr lang="en-GB" dirty="0"/>
                <a:t>PVDF</a:t>
              </a:r>
            </a:p>
          </p:txBody>
        </p:sp>
        <p:sp>
          <p:nvSpPr>
            <p:cNvPr id="17" name="TextBox 16">
              <a:extLst>
                <a:ext uri="{FF2B5EF4-FFF2-40B4-BE49-F238E27FC236}">
                  <a16:creationId xmlns:a16="http://schemas.microsoft.com/office/drawing/2014/main" id="{45ECBAC3-FF22-4A6A-CB78-60C7BFAF76A6}"/>
                </a:ext>
              </a:extLst>
            </p:cNvPr>
            <p:cNvSpPr txBox="1"/>
            <p:nvPr/>
          </p:nvSpPr>
          <p:spPr>
            <a:xfrm>
              <a:off x="-314971" y="3129174"/>
              <a:ext cx="1638946" cy="369332"/>
            </a:xfrm>
            <a:prstGeom prst="rect">
              <a:avLst/>
            </a:prstGeom>
            <a:noFill/>
          </p:spPr>
          <p:txBody>
            <a:bodyPr wrap="square" rtlCol="0">
              <a:spAutoFit/>
            </a:bodyPr>
            <a:lstStyle/>
            <a:p>
              <a:r>
                <a:rPr lang="en-GB" dirty="0"/>
                <a:t>Conductive gel</a:t>
              </a:r>
            </a:p>
          </p:txBody>
        </p:sp>
      </p:grpSp>
      <p:cxnSp>
        <p:nvCxnSpPr>
          <p:cNvPr id="19" name="Straight Connector 18">
            <a:extLst>
              <a:ext uri="{FF2B5EF4-FFF2-40B4-BE49-F238E27FC236}">
                <a16:creationId xmlns:a16="http://schemas.microsoft.com/office/drawing/2014/main" id="{F8017657-20C8-FF06-8011-443344EB7753}"/>
              </a:ext>
            </a:extLst>
          </p:cNvPr>
          <p:cNvCxnSpPr>
            <a:cxnSpLocks/>
          </p:cNvCxnSpPr>
          <p:nvPr/>
        </p:nvCxnSpPr>
        <p:spPr>
          <a:xfrm>
            <a:off x="1138317" y="3521573"/>
            <a:ext cx="1065038" cy="3150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00F32E7-053C-3B36-525E-7FA22CB3800C}"/>
              </a:ext>
            </a:extLst>
          </p:cNvPr>
          <p:cNvSpPr txBox="1"/>
          <p:nvPr/>
        </p:nvSpPr>
        <p:spPr>
          <a:xfrm>
            <a:off x="54055" y="2018664"/>
            <a:ext cx="873073" cy="646331"/>
          </a:xfrm>
          <a:prstGeom prst="rect">
            <a:avLst/>
          </a:prstGeom>
          <a:noFill/>
        </p:spPr>
        <p:txBody>
          <a:bodyPr wrap="square" rtlCol="0">
            <a:spAutoFit/>
          </a:bodyPr>
          <a:lstStyle/>
          <a:p>
            <a:r>
              <a:rPr lang="en-GB" dirty="0"/>
              <a:t>Copper Mesh</a:t>
            </a:r>
          </a:p>
        </p:txBody>
      </p:sp>
      <p:sp>
        <p:nvSpPr>
          <p:cNvPr id="24" name="TextBox 23">
            <a:extLst>
              <a:ext uri="{FF2B5EF4-FFF2-40B4-BE49-F238E27FC236}">
                <a16:creationId xmlns:a16="http://schemas.microsoft.com/office/drawing/2014/main" id="{31457F1F-F31A-D30F-12F3-766B1A997511}"/>
              </a:ext>
            </a:extLst>
          </p:cNvPr>
          <p:cNvSpPr txBox="1"/>
          <p:nvPr/>
        </p:nvSpPr>
        <p:spPr>
          <a:xfrm>
            <a:off x="54055" y="1183921"/>
            <a:ext cx="1270868" cy="646331"/>
          </a:xfrm>
          <a:prstGeom prst="rect">
            <a:avLst/>
          </a:prstGeom>
          <a:noFill/>
        </p:spPr>
        <p:txBody>
          <a:bodyPr wrap="square" rtlCol="0">
            <a:spAutoFit/>
          </a:bodyPr>
          <a:lstStyle/>
          <a:p>
            <a:r>
              <a:rPr lang="en-GB" dirty="0"/>
              <a:t>Ultrasound Cone</a:t>
            </a:r>
          </a:p>
        </p:txBody>
      </p:sp>
      <p:sp>
        <p:nvSpPr>
          <p:cNvPr id="25" name="TextBox 24">
            <a:extLst>
              <a:ext uri="{FF2B5EF4-FFF2-40B4-BE49-F238E27FC236}">
                <a16:creationId xmlns:a16="http://schemas.microsoft.com/office/drawing/2014/main" id="{511F61BB-B6D5-FEC4-1121-B6D13F3E5F27}"/>
              </a:ext>
            </a:extLst>
          </p:cNvPr>
          <p:cNvSpPr txBox="1"/>
          <p:nvPr/>
        </p:nvSpPr>
        <p:spPr>
          <a:xfrm>
            <a:off x="430730" y="5611442"/>
            <a:ext cx="7455970" cy="923330"/>
          </a:xfrm>
          <a:prstGeom prst="rect">
            <a:avLst/>
          </a:prstGeom>
          <a:noFill/>
        </p:spPr>
        <p:txBody>
          <a:bodyPr wrap="square" rtlCol="0">
            <a:spAutoFit/>
          </a:bodyPr>
          <a:lstStyle/>
          <a:p>
            <a:r>
              <a:rPr lang="en-GB" dirty="0"/>
              <a:t>Test 1: No V+ or V- applied, just measuring electric field change at 500kHz. </a:t>
            </a:r>
          </a:p>
          <a:p>
            <a:r>
              <a:rPr lang="en-GB" dirty="0"/>
              <a:t>Test 2: Acoustoelectric effect at the site, amplitude dependent on the incident pressure. </a:t>
            </a:r>
          </a:p>
        </p:txBody>
      </p:sp>
    </p:spTree>
    <p:extLst>
      <p:ext uri="{BB962C8B-B14F-4D97-AF65-F5344CB8AC3E}">
        <p14:creationId xmlns:p14="http://schemas.microsoft.com/office/powerpoint/2010/main" val="2454388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1FBA-7D7B-EDA4-86B9-D0D4C4F63528}"/>
              </a:ext>
            </a:extLst>
          </p:cNvPr>
          <p:cNvSpPr>
            <a:spLocks noGrp="1"/>
          </p:cNvSpPr>
          <p:nvPr>
            <p:ph type="title"/>
          </p:nvPr>
        </p:nvSpPr>
        <p:spPr/>
        <p:txBody>
          <a:bodyPr>
            <a:normAutofit/>
          </a:bodyPr>
          <a:lstStyle/>
          <a:p>
            <a:r>
              <a:rPr lang="en-GB" sz="3200" dirty="0"/>
              <a:t>Evidence for Acoustoelectric effect being the mechanism. </a:t>
            </a:r>
          </a:p>
        </p:txBody>
      </p:sp>
      <p:sp>
        <p:nvSpPr>
          <p:cNvPr id="3" name="Content Placeholder 2">
            <a:extLst>
              <a:ext uri="{FF2B5EF4-FFF2-40B4-BE49-F238E27FC236}">
                <a16:creationId xmlns:a16="http://schemas.microsoft.com/office/drawing/2014/main" id="{E40D390D-D67A-F5FD-F6F5-BBD4F1EAFE32}"/>
              </a:ext>
            </a:extLst>
          </p:cNvPr>
          <p:cNvSpPr>
            <a:spLocks noGrp="1"/>
          </p:cNvSpPr>
          <p:nvPr>
            <p:ph idx="1"/>
          </p:nvPr>
        </p:nvSpPr>
        <p:spPr/>
        <p:txBody>
          <a:bodyPr>
            <a:normAutofit/>
          </a:bodyPr>
          <a:lstStyle/>
          <a:p>
            <a:r>
              <a:rPr lang="en-GB" sz="2000" dirty="0"/>
              <a:t>Evidence 1: We can develop the electric field seen in a mouse, in saline via frequency mixing due to acoustoelectric effect. </a:t>
            </a:r>
          </a:p>
          <a:p>
            <a:r>
              <a:rPr lang="en-GB" sz="2000" dirty="0"/>
              <a:t>PVDF layer attenuates the electric field coming from the US. </a:t>
            </a:r>
          </a:p>
        </p:txBody>
      </p:sp>
    </p:spTree>
    <p:extLst>
      <p:ext uri="{BB962C8B-B14F-4D97-AF65-F5344CB8AC3E}">
        <p14:creationId xmlns:p14="http://schemas.microsoft.com/office/powerpoint/2010/main" val="3209247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82F5B-EF7D-356D-F29C-9BA5034E464A}"/>
              </a:ext>
            </a:extLst>
          </p:cNvPr>
          <p:cNvSpPr>
            <a:spLocks noGrp="1"/>
          </p:cNvSpPr>
          <p:nvPr>
            <p:ph type="title"/>
          </p:nvPr>
        </p:nvSpPr>
        <p:spPr>
          <a:xfrm>
            <a:off x="673100" y="101600"/>
            <a:ext cx="10515600" cy="825500"/>
          </a:xfrm>
        </p:spPr>
        <p:txBody>
          <a:bodyPr>
            <a:normAutofit/>
          </a:bodyPr>
          <a:lstStyle/>
          <a:p>
            <a:r>
              <a:rPr lang="en-GB" sz="3200" dirty="0"/>
              <a:t>Goal: </a:t>
            </a:r>
          </a:p>
        </p:txBody>
      </p:sp>
      <p:sp>
        <p:nvSpPr>
          <p:cNvPr id="3" name="Content Placeholder 2">
            <a:extLst>
              <a:ext uri="{FF2B5EF4-FFF2-40B4-BE49-F238E27FC236}">
                <a16:creationId xmlns:a16="http://schemas.microsoft.com/office/drawing/2014/main" id="{0CEC9375-5624-69FE-BF39-27138CE009DC}"/>
              </a:ext>
            </a:extLst>
          </p:cNvPr>
          <p:cNvSpPr>
            <a:spLocks noGrp="1"/>
          </p:cNvSpPr>
          <p:nvPr>
            <p:ph idx="1"/>
          </p:nvPr>
        </p:nvSpPr>
        <p:spPr>
          <a:xfrm>
            <a:off x="565759" y="1052188"/>
            <a:ext cx="11060482" cy="5387823"/>
          </a:xfrm>
        </p:spPr>
        <p:txBody>
          <a:bodyPr>
            <a:normAutofit/>
          </a:bodyPr>
          <a:lstStyle/>
          <a:p>
            <a:pPr marL="0" indent="0">
              <a:buNone/>
            </a:pPr>
            <a:r>
              <a:rPr lang="en-GB" sz="1600" dirty="0"/>
              <a:t>I know applying two acoustic fields elicits neuromodulation at the difference frequency, but is it due to acoustic mixing, acoustoelectric mixing, or electric mixing?</a:t>
            </a:r>
          </a:p>
          <a:p>
            <a:pPr marL="0" indent="0">
              <a:buNone/>
            </a:pPr>
            <a:endParaRPr lang="en-GB" sz="1600" dirty="0"/>
          </a:p>
          <a:p>
            <a:pPr marL="0" indent="0">
              <a:buNone/>
            </a:pPr>
            <a:r>
              <a:rPr lang="en-GB" sz="1600" dirty="0"/>
              <a:t>To disentangle: </a:t>
            </a:r>
          </a:p>
          <a:p>
            <a:r>
              <a:rPr lang="en-GB" sz="1600" dirty="0"/>
              <a:t>2 acoustic fields. Is it the acoustic field alone? </a:t>
            </a:r>
          </a:p>
          <a:p>
            <a:r>
              <a:rPr lang="en-GB" sz="1600" dirty="0"/>
              <a:t>2 electric fields. </a:t>
            </a:r>
          </a:p>
          <a:p>
            <a:r>
              <a:rPr lang="en-GB" sz="1600" dirty="0"/>
              <a:t>1 electric field, 1 acoustic field. </a:t>
            </a:r>
          </a:p>
          <a:p>
            <a:pPr marL="0" indent="0">
              <a:buNone/>
            </a:pPr>
            <a:r>
              <a:rPr lang="en-GB" sz="1600" dirty="0"/>
              <a:t>I cannot induce movement with the silicon sheet and mesh in place over the head – this may be attenuating both the electric field and the acoustic field. </a:t>
            </a:r>
          </a:p>
          <a:p>
            <a:pPr marL="0" indent="0">
              <a:buNone/>
            </a:pPr>
            <a:r>
              <a:rPr lang="en-GB" sz="1600" dirty="0"/>
              <a:t>If RF TI doesn’t work, we know that some acoustic signal is required. </a:t>
            </a:r>
          </a:p>
          <a:p>
            <a:pPr marL="0" indent="0">
              <a:buNone/>
            </a:pPr>
            <a:r>
              <a:rPr lang="en-GB" sz="1600" dirty="0"/>
              <a:t>Could if be acoustic mixing alone? (block the electric field coming from the transducer – does it still work?)</a:t>
            </a:r>
          </a:p>
          <a:p>
            <a:pPr marL="0" indent="0">
              <a:buNone/>
            </a:pPr>
            <a:r>
              <a:rPr lang="en-GB" sz="1600" dirty="0"/>
              <a:t>Does the mesh block the electric field coming from the US transducer? </a:t>
            </a:r>
          </a:p>
          <a:p>
            <a:pPr marL="0" indent="0">
              <a:buNone/>
            </a:pPr>
            <a:endParaRPr lang="en-GB" sz="1600" dirty="0"/>
          </a:p>
        </p:txBody>
      </p:sp>
    </p:spTree>
    <p:extLst>
      <p:ext uri="{BB962C8B-B14F-4D97-AF65-F5344CB8AC3E}">
        <p14:creationId xmlns:p14="http://schemas.microsoft.com/office/powerpoint/2010/main" val="2656836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11C1E-10E5-5B21-AAF0-65EDABDE300C}"/>
              </a:ext>
            </a:extLst>
          </p:cNvPr>
          <p:cNvSpPr>
            <a:spLocks noGrp="1"/>
          </p:cNvSpPr>
          <p:nvPr>
            <p:ph type="title"/>
          </p:nvPr>
        </p:nvSpPr>
        <p:spPr>
          <a:xfrm>
            <a:off x="714633" y="288766"/>
            <a:ext cx="10515600" cy="823341"/>
          </a:xfrm>
        </p:spPr>
        <p:txBody>
          <a:bodyPr>
            <a:normAutofit/>
          </a:bodyPr>
          <a:lstStyle/>
          <a:p>
            <a:pPr algn="ctr"/>
            <a:r>
              <a:rPr lang="en-GB" sz="3600" dirty="0"/>
              <a:t>RF transmittance of e field with silicon sheet. </a:t>
            </a:r>
          </a:p>
        </p:txBody>
      </p:sp>
      <p:pic>
        <p:nvPicPr>
          <p:cNvPr id="7" name="Picture 6" descr="A graph of a graph of a graph&#10;&#10;Description automatically generated">
            <a:extLst>
              <a:ext uri="{FF2B5EF4-FFF2-40B4-BE49-F238E27FC236}">
                <a16:creationId xmlns:a16="http://schemas.microsoft.com/office/drawing/2014/main" id="{4362F781-B988-6274-CB04-22D7E2CD0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675" y="2057397"/>
            <a:ext cx="4932410" cy="2959446"/>
          </a:xfrm>
          <a:prstGeom prst="rect">
            <a:avLst/>
          </a:prstGeom>
        </p:spPr>
      </p:pic>
      <p:pic>
        <p:nvPicPr>
          <p:cNvPr id="9" name="Picture 8" descr="A graph of a graph&#10;&#10;Description automatically generated">
            <a:extLst>
              <a:ext uri="{FF2B5EF4-FFF2-40B4-BE49-F238E27FC236}">
                <a16:creationId xmlns:a16="http://schemas.microsoft.com/office/drawing/2014/main" id="{FF11ED57-06B7-1CC9-917C-D37F31FA9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588" y="1927654"/>
            <a:ext cx="5231035" cy="3138621"/>
          </a:xfrm>
          <a:prstGeom prst="rect">
            <a:avLst/>
          </a:prstGeom>
        </p:spPr>
      </p:pic>
      <p:pic>
        <p:nvPicPr>
          <p:cNvPr id="4" name="Picture 3" descr="A graph of a graph showing a red line&#10;&#10;Description automatically generated with medium confidence">
            <a:extLst>
              <a:ext uri="{FF2B5EF4-FFF2-40B4-BE49-F238E27FC236}">
                <a16:creationId xmlns:a16="http://schemas.microsoft.com/office/drawing/2014/main" id="{5C2C7426-ED5A-AE9C-207C-0AC53AF07A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5" y="1927654"/>
            <a:ext cx="5906538" cy="3543923"/>
          </a:xfrm>
          <a:prstGeom prst="rect">
            <a:avLst/>
          </a:prstGeom>
        </p:spPr>
      </p:pic>
      <p:pic>
        <p:nvPicPr>
          <p:cNvPr id="6" name="Picture 5" descr="A graph of a graph showing a red line and black line&#10;&#10;Description automatically generated">
            <a:extLst>
              <a:ext uri="{FF2B5EF4-FFF2-40B4-BE49-F238E27FC236}">
                <a16:creationId xmlns:a16="http://schemas.microsoft.com/office/drawing/2014/main" id="{17F2C108-7383-0F6E-A299-B17ADB9BF0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3751" y="1666551"/>
            <a:ext cx="6341710" cy="3805026"/>
          </a:xfrm>
          <a:prstGeom prst="rect">
            <a:avLst/>
          </a:prstGeom>
        </p:spPr>
      </p:pic>
      <p:sp>
        <p:nvSpPr>
          <p:cNvPr id="8" name="TextBox 7">
            <a:extLst>
              <a:ext uri="{FF2B5EF4-FFF2-40B4-BE49-F238E27FC236}">
                <a16:creationId xmlns:a16="http://schemas.microsoft.com/office/drawing/2014/main" id="{3B334F34-3808-526A-A18F-D82BB608DAF7}"/>
              </a:ext>
            </a:extLst>
          </p:cNvPr>
          <p:cNvSpPr txBox="1"/>
          <p:nvPr/>
        </p:nvSpPr>
        <p:spPr>
          <a:xfrm>
            <a:off x="2656937" y="5922903"/>
            <a:ext cx="6490952" cy="646331"/>
          </a:xfrm>
          <a:prstGeom prst="rect">
            <a:avLst/>
          </a:prstGeom>
          <a:noFill/>
        </p:spPr>
        <p:txBody>
          <a:bodyPr wrap="square" rtlCol="0">
            <a:spAutoFit/>
          </a:bodyPr>
          <a:lstStyle/>
          <a:p>
            <a:r>
              <a:rPr lang="en-GB" dirty="0"/>
              <a:t>It is possible that the silicon sheet attenuates the acoustic field. It may also attenuate the electric field coming from the transducer.  </a:t>
            </a:r>
          </a:p>
        </p:txBody>
      </p:sp>
    </p:spTree>
    <p:extLst>
      <p:ext uri="{BB962C8B-B14F-4D97-AF65-F5344CB8AC3E}">
        <p14:creationId xmlns:p14="http://schemas.microsoft.com/office/powerpoint/2010/main" val="1449457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39456-A1EB-2B45-F141-7C056007F716}"/>
              </a:ext>
            </a:extLst>
          </p:cNvPr>
          <p:cNvSpPr>
            <a:spLocks noGrp="1"/>
          </p:cNvSpPr>
          <p:nvPr>
            <p:ph type="title"/>
          </p:nvPr>
        </p:nvSpPr>
        <p:spPr>
          <a:xfrm>
            <a:off x="838199" y="365126"/>
            <a:ext cx="10727131" cy="1185782"/>
          </a:xfrm>
        </p:spPr>
        <p:txBody>
          <a:bodyPr>
            <a:normAutofit/>
          </a:bodyPr>
          <a:lstStyle/>
          <a:p>
            <a:r>
              <a:rPr lang="en-GB" sz="2800" dirty="0"/>
              <a:t>Phantom: RF E TI (two electric fields) applied at same amplitudes. </a:t>
            </a:r>
          </a:p>
        </p:txBody>
      </p:sp>
      <p:sp>
        <p:nvSpPr>
          <p:cNvPr id="3" name="Content Placeholder 2">
            <a:extLst>
              <a:ext uri="{FF2B5EF4-FFF2-40B4-BE49-F238E27FC236}">
                <a16:creationId xmlns:a16="http://schemas.microsoft.com/office/drawing/2014/main" id="{BC331856-E882-69E5-335D-1C86B494EE90}"/>
              </a:ext>
            </a:extLst>
          </p:cNvPr>
          <p:cNvSpPr>
            <a:spLocks noGrp="1"/>
          </p:cNvSpPr>
          <p:nvPr>
            <p:ph idx="1"/>
          </p:nvPr>
        </p:nvSpPr>
        <p:spPr>
          <a:xfrm>
            <a:off x="838200" y="1825625"/>
            <a:ext cx="4215714" cy="483501"/>
          </a:xfrm>
        </p:spPr>
        <p:txBody>
          <a:bodyPr/>
          <a:lstStyle/>
          <a:p>
            <a:r>
              <a:rPr lang="en-GB" dirty="0"/>
              <a:t>2khz + 2.01khz</a:t>
            </a:r>
          </a:p>
        </p:txBody>
      </p:sp>
      <p:sp>
        <p:nvSpPr>
          <p:cNvPr id="4" name="Content Placeholder 2">
            <a:extLst>
              <a:ext uri="{FF2B5EF4-FFF2-40B4-BE49-F238E27FC236}">
                <a16:creationId xmlns:a16="http://schemas.microsoft.com/office/drawing/2014/main" id="{1ABCAF4F-6B9F-E707-5D8F-586D9073383A}"/>
              </a:ext>
            </a:extLst>
          </p:cNvPr>
          <p:cNvSpPr txBox="1">
            <a:spLocks/>
          </p:cNvSpPr>
          <p:nvPr/>
        </p:nvSpPr>
        <p:spPr>
          <a:xfrm>
            <a:off x="6649994" y="1703989"/>
            <a:ext cx="421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500khz + 500.01khz</a:t>
            </a:r>
          </a:p>
        </p:txBody>
      </p:sp>
      <p:pic>
        <p:nvPicPr>
          <p:cNvPr id="6" name="Picture 5" descr="A diagram of a sound wave&#10;&#10;Description automatically generated">
            <a:extLst>
              <a:ext uri="{FF2B5EF4-FFF2-40B4-BE49-F238E27FC236}">
                <a16:creationId xmlns:a16="http://schemas.microsoft.com/office/drawing/2014/main" id="{730C2999-97C0-7C85-FDA4-9C7AE14AF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09126"/>
            <a:ext cx="5640559" cy="3384336"/>
          </a:xfrm>
          <a:prstGeom prst="rect">
            <a:avLst/>
          </a:prstGeom>
        </p:spPr>
      </p:pic>
      <p:sp>
        <p:nvSpPr>
          <p:cNvPr id="7" name="TextBox 6">
            <a:extLst>
              <a:ext uri="{FF2B5EF4-FFF2-40B4-BE49-F238E27FC236}">
                <a16:creationId xmlns:a16="http://schemas.microsoft.com/office/drawing/2014/main" id="{BD1F4D18-F38A-716C-0C4B-03BB19793EB0}"/>
              </a:ext>
            </a:extLst>
          </p:cNvPr>
          <p:cNvSpPr txBox="1"/>
          <p:nvPr/>
        </p:nvSpPr>
        <p:spPr>
          <a:xfrm>
            <a:off x="838200" y="5846544"/>
            <a:ext cx="4003590" cy="923330"/>
          </a:xfrm>
          <a:prstGeom prst="rect">
            <a:avLst/>
          </a:prstGeom>
          <a:noFill/>
        </p:spPr>
        <p:txBody>
          <a:bodyPr wrap="square" rtlCol="0">
            <a:spAutoFit/>
          </a:bodyPr>
          <a:lstStyle/>
          <a:p>
            <a:pPr algn="ctr"/>
            <a:r>
              <a:rPr lang="en-GB" dirty="0"/>
              <a:t>Nothing really gets through, what is left may be due to my tight rf filter artefacts. Shape doesn’t follow the output.  </a:t>
            </a:r>
          </a:p>
        </p:txBody>
      </p:sp>
      <p:pic>
        <p:nvPicPr>
          <p:cNvPr id="9" name="Picture 8" descr="A diagram of a sound wave&#10;&#10;Description automatically generated">
            <a:extLst>
              <a:ext uri="{FF2B5EF4-FFF2-40B4-BE49-F238E27FC236}">
                <a16:creationId xmlns:a16="http://schemas.microsoft.com/office/drawing/2014/main" id="{A45591DA-9343-B4BD-F87C-E3278880FA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559" y="2138599"/>
            <a:ext cx="5924772" cy="3554863"/>
          </a:xfrm>
          <a:prstGeom prst="rect">
            <a:avLst/>
          </a:prstGeom>
        </p:spPr>
      </p:pic>
      <p:sp>
        <p:nvSpPr>
          <p:cNvPr id="10" name="Content Placeholder 2">
            <a:extLst>
              <a:ext uri="{FF2B5EF4-FFF2-40B4-BE49-F238E27FC236}">
                <a16:creationId xmlns:a16="http://schemas.microsoft.com/office/drawing/2014/main" id="{44DCD0CE-30AA-D63C-0C00-96BAB3CC699F}"/>
              </a:ext>
            </a:extLst>
          </p:cNvPr>
          <p:cNvSpPr txBox="1">
            <a:spLocks/>
          </p:cNvSpPr>
          <p:nvPr/>
        </p:nvSpPr>
        <p:spPr>
          <a:xfrm>
            <a:off x="838200" y="1825625"/>
            <a:ext cx="421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2khz + 2.01khz</a:t>
            </a:r>
            <a:endParaRPr lang="en-GB" dirty="0"/>
          </a:p>
        </p:txBody>
      </p:sp>
      <p:sp>
        <p:nvSpPr>
          <p:cNvPr id="11" name="TextBox 10">
            <a:extLst>
              <a:ext uri="{FF2B5EF4-FFF2-40B4-BE49-F238E27FC236}">
                <a16:creationId xmlns:a16="http://schemas.microsoft.com/office/drawing/2014/main" id="{7371486F-6D56-A213-BBAD-01F676810301}"/>
              </a:ext>
            </a:extLst>
          </p:cNvPr>
          <p:cNvSpPr txBox="1"/>
          <p:nvPr/>
        </p:nvSpPr>
        <p:spPr>
          <a:xfrm>
            <a:off x="6096000" y="5913094"/>
            <a:ext cx="5231328" cy="646331"/>
          </a:xfrm>
          <a:prstGeom prst="rect">
            <a:avLst/>
          </a:prstGeom>
          <a:noFill/>
        </p:spPr>
        <p:txBody>
          <a:bodyPr wrap="square" rtlCol="0">
            <a:spAutoFit/>
          </a:bodyPr>
          <a:lstStyle/>
          <a:p>
            <a:pPr algn="ctr"/>
            <a:r>
              <a:rPr lang="en-GB" dirty="0"/>
              <a:t>The two high f signals get through, and then the mixing occurs in the saline phantom. </a:t>
            </a:r>
          </a:p>
        </p:txBody>
      </p:sp>
    </p:spTree>
    <p:extLst>
      <p:ext uri="{BB962C8B-B14F-4D97-AF65-F5344CB8AC3E}">
        <p14:creationId xmlns:p14="http://schemas.microsoft.com/office/powerpoint/2010/main" val="1486184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23AE7-47A3-6735-69BA-5A0029AE0701}"/>
              </a:ext>
            </a:extLst>
          </p:cNvPr>
          <p:cNvSpPr>
            <a:spLocks noGrp="1"/>
          </p:cNvSpPr>
          <p:nvPr>
            <p:ph type="title"/>
          </p:nvPr>
        </p:nvSpPr>
        <p:spPr/>
        <p:txBody>
          <a:bodyPr/>
          <a:lstStyle/>
          <a:p>
            <a:r>
              <a:rPr lang="en-GB" dirty="0"/>
              <a:t>Two acoustic fields. </a:t>
            </a:r>
          </a:p>
        </p:txBody>
      </p:sp>
      <p:pic>
        <p:nvPicPr>
          <p:cNvPr id="5" name="Content Placeholder 4" descr="A graph of a wave&#10;&#10;Description automatically generated">
            <a:extLst>
              <a:ext uri="{FF2B5EF4-FFF2-40B4-BE49-F238E27FC236}">
                <a16:creationId xmlns:a16="http://schemas.microsoft.com/office/drawing/2014/main" id="{C6148DA0-3571-953F-972E-9431394592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252229" cy="4351338"/>
          </a:xfrm>
        </p:spPr>
      </p:pic>
      <p:sp>
        <p:nvSpPr>
          <p:cNvPr id="6" name="TextBox 5">
            <a:extLst>
              <a:ext uri="{FF2B5EF4-FFF2-40B4-BE49-F238E27FC236}">
                <a16:creationId xmlns:a16="http://schemas.microsoft.com/office/drawing/2014/main" id="{3F800DDE-4F31-7BB9-AFD3-0B9C3484619B}"/>
              </a:ext>
            </a:extLst>
          </p:cNvPr>
          <p:cNvSpPr txBox="1"/>
          <p:nvPr/>
        </p:nvSpPr>
        <p:spPr>
          <a:xfrm>
            <a:off x="8090429" y="2607276"/>
            <a:ext cx="3129506" cy="646331"/>
          </a:xfrm>
          <a:prstGeom prst="rect">
            <a:avLst/>
          </a:prstGeom>
          <a:noFill/>
        </p:spPr>
        <p:txBody>
          <a:bodyPr wrap="square" rtlCol="0">
            <a:spAutoFit/>
          </a:bodyPr>
          <a:lstStyle/>
          <a:p>
            <a:r>
              <a:rPr lang="en-GB" dirty="0"/>
              <a:t>Works perfectly. There is none of this signal in the rf output. </a:t>
            </a:r>
          </a:p>
        </p:txBody>
      </p:sp>
    </p:spTree>
    <p:extLst>
      <p:ext uri="{BB962C8B-B14F-4D97-AF65-F5344CB8AC3E}">
        <p14:creationId xmlns:p14="http://schemas.microsoft.com/office/powerpoint/2010/main" val="183246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4BE02-A542-FAC9-B667-6905270C3EC6}"/>
              </a:ext>
            </a:extLst>
          </p:cNvPr>
          <p:cNvSpPr>
            <a:spLocks noGrp="1"/>
          </p:cNvSpPr>
          <p:nvPr>
            <p:ph type="title"/>
          </p:nvPr>
        </p:nvSpPr>
        <p:spPr/>
        <p:txBody>
          <a:bodyPr/>
          <a:lstStyle/>
          <a:p>
            <a:r>
              <a:rPr lang="en-GB" dirty="0"/>
              <a:t>Acoustoelectric in Phantom</a:t>
            </a:r>
          </a:p>
        </p:txBody>
      </p:sp>
      <p:pic>
        <p:nvPicPr>
          <p:cNvPr id="5" name="Content Placeholder 4" descr="A graph of a wave&#10;&#10;Description automatically generated">
            <a:extLst>
              <a:ext uri="{FF2B5EF4-FFF2-40B4-BE49-F238E27FC236}">
                <a16:creationId xmlns:a16="http://schemas.microsoft.com/office/drawing/2014/main" id="{17783A9B-3371-2E92-28D2-92259DE074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523" y="1850339"/>
            <a:ext cx="7252229" cy="4351338"/>
          </a:xfrm>
        </p:spPr>
      </p:pic>
      <p:sp>
        <p:nvSpPr>
          <p:cNvPr id="6" name="TextBox 5">
            <a:extLst>
              <a:ext uri="{FF2B5EF4-FFF2-40B4-BE49-F238E27FC236}">
                <a16:creationId xmlns:a16="http://schemas.microsoft.com/office/drawing/2014/main" id="{BC37FC9A-2726-E3A5-5989-333AC293FC30}"/>
              </a:ext>
            </a:extLst>
          </p:cNvPr>
          <p:cNvSpPr txBox="1"/>
          <p:nvPr/>
        </p:nvSpPr>
        <p:spPr>
          <a:xfrm>
            <a:off x="7596752" y="2048047"/>
            <a:ext cx="3944459" cy="2031325"/>
          </a:xfrm>
          <a:prstGeom prst="rect">
            <a:avLst/>
          </a:prstGeom>
          <a:noFill/>
        </p:spPr>
        <p:txBody>
          <a:bodyPr wrap="square" rtlCol="0">
            <a:spAutoFit/>
          </a:bodyPr>
          <a:lstStyle/>
          <a:p>
            <a:r>
              <a:rPr lang="en-GB" dirty="0"/>
              <a:t>Works great. The mesh current emitter is near where the head would be.</a:t>
            </a:r>
          </a:p>
          <a:p>
            <a:endParaRPr lang="en-GB" dirty="0"/>
          </a:p>
          <a:p>
            <a:r>
              <a:rPr lang="en-GB" dirty="0"/>
              <a:t>Note: It will be better to have a long ramp on the acoustic field, so as not to induce a DC movement artefact from the DC offset induced by the US.  </a:t>
            </a:r>
          </a:p>
        </p:txBody>
      </p:sp>
    </p:spTree>
    <p:extLst>
      <p:ext uri="{BB962C8B-B14F-4D97-AF65-F5344CB8AC3E}">
        <p14:creationId xmlns:p14="http://schemas.microsoft.com/office/powerpoint/2010/main" val="3802416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DB69-13C8-CD04-5A11-1648A5FA3B6C}"/>
              </a:ext>
            </a:extLst>
          </p:cNvPr>
          <p:cNvSpPr>
            <a:spLocks noGrp="1"/>
          </p:cNvSpPr>
          <p:nvPr>
            <p:ph type="title"/>
          </p:nvPr>
        </p:nvSpPr>
        <p:spPr>
          <a:xfrm>
            <a:off x="838200" y="181020"/>
            <a:ext cx="10379299" cy="694744"/>
          </a:xfrm>
        </p:spPr>
        <p:txBody>
          <a:bodyPr>
            <a:normAutofit/>
          </a:bodyPr>
          <a:lstStyle/>
          <a:p>
            <a:r>
              <a:rPr lang="en-GB" sz="3600" dirty="0"/>
              <a:t>MEPS in mouse at </a:t>
            </a:r>
            <a:r>
              <a:rPr lang="en-GB" sz="3600" dirty="0" err="1"/>
              <a:t>neurally</a:t>
            </a:r>
            <a:r>
              <a:rPr lang="en-GB" sz="3600" dirty="0"/>
              <a:t> relevant amplitudes. </a:t>
            </a:r>
          </a:p>
        </p:txBody>
      </p:sp>
      <p:sp>
        <p:nvSpPr>
          <p:cNvPr id="3" name="Content Placeholder 2">
            <a:extLst>
              <a:ext uri="{FF2B5EF4-FFF2-40B4-BE49-F238E27FC236}">
                <a16:creationId xmlns:a16="http://schemas.microsoft.com/office/drawing/2014/main" id="{FC533505-9252-EDBD-3D24-527E941FB2B4}"/>
              </a:ext>
            </a:extLst>
          </p:cNvPr>
          <p:cNvSpPr>
            <a:spLocks noGrp="1"/>
          </p:cNvSpPr>
          <p:nvPr>
            <p:ph idx="1"/>
          </p:nvPr>
        </p:nvSpPr>
        <p:spPr>
          <a:xfrm>
            <a:off x="402465" y="1046442"/>
            <a:ext cx="11250768" cy="694744"/>
          </a:xfrm>
        </p:spPr>
        <p:txBody>
          <a:bodyPr>
            <a:normAutofit fontScale="77500" lnSpcReduction="20000"/>
          </a:bodyPr>
          <a:lstStyle/>
          <a:p>
            <a:pPr marL="0" indent="0">
              <a:buNone/>
            </a:pPr>
            <a:r>
              <a:rPr lang="en-GB" sz="1600" dirty="0"/>
              <a:t>Experiment e105, t3 and t4. I could obtain excellent neural amplitudes at small difference frequencies such as 1Hz and 2Hz for both the dual acoustic field, and the RF AE paradigm. However, I didn’t get movements. I did not get a good amplitude for RF TI.  I got much larger neural </a:t>
            </a:r>
            <a:r>
              <a:rPr lang="en-GB" sz="1600" dirty="0" err="1"/>
              <a:t>df</a:t>
            </a:r>
            <a:r>
              <a:rPr lang="en-GB" sz="1600" dirty="0"/>
              <a:t> amplitudes than I did in the phantom set up. </a:t>
            </a:r>
          </a:p>
          <a:p>
            <a:pPr marL="0" indent="0">
              <a:buNone/>
            </a:pPr>
            <a:r>
              <a:rPr lang="en-GB" sz="1600" dirty="0"/>
              <a:t>NOTE: all the signals are far bigger in the mouse than in the phantom. </a:t>
            </a:r>
          </a:p>
        </p:txBody>
      </p:sp>
      <p:pic>
        <p:nvPicPr>
          <p:cNvPr id="5" name="Picture 4" descr="A graph of a graph of a wave&#10;&#10;Description automatically generated with medium confidence">
            <a:extLst>
              <a:ext uri="{FF2B5EF4-FFF2-40B4-BE49-F238E27FC236}">
                <a16:creationId xmlns:a16="http://schemas.microsoft.com/office/drawing/2014/main" id="{97CC0138-2BBF-479F-D699-004D0F86C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612" y="2525907"/>
            <a:ext cx="6694267" cy="4016561"/>
          </a:xfrm>
          <a:prstGeom prst="rect">
            <a:avLst/>
          </a:prstGeom>
        </p:spPr>
      </p:pic>
      <p:sp>
        <p:nvSpPr>
          <p:cNvPr id="6" name="TextBox 5">
            <a:extLst>
              <a:ext uri="{FF2B5EF4-FFF2-40B4-BE49-F238E27FC236}">
                <a16:creationId xmlns:a16="http://schemas.microsoft.com/office/drawing/2014/main" id="{A71C0BA0-45FC-EB6F-28BB-23E69EA218FC}"/>
              </a:ext>
            </a:extLst>
          </p:cNvPr>
          <p:cNvSpPr txBox="1"/>
          <p:nvPr/>
        </p:nvSpPr>
        <p:spPr>
          <a:xfrm>
            <a:off x="838201" y="2151487"/>
            <a:ext cx="4673958" cy="523220"/>
          </a:xfrm>
          <a:prstGeom prst="rect">
            <a:avLst/>
          </a:prstGeom>
          <a:noFill/>
        </p:spPr>
        <p:txBody>
          <a:bodyPr wrap="square" rtlCol="0">
            <a:spAutoFit/>
          </a:bodyPr>
          <a:lstStyle/>
          <a:p>
            <a:r>
              <a:rPr lang="en-GB" sz="1400" dirty="0"/>
              <a:t>Two acoustic waves, 1Hz apart. 1MPa. Both the electric mesh and the silicon sheet are in place.  No movement elicited. </a:t>
            </a:r>
          </a:p>
        </p:txBody>
      </p:sp>
      <p:pic>
        <p:nvPicPr>
          <p:cNvPr id="7" name="Content Placeholder 4" descr="A graph of a graph&#10;&#10;Description automatically generated with medium confidence">
            <a:extLst>
              <a:ext uri="{FF2B5EF4-FFF2-40B4-BE49-F238E27FC236}">
                <a16:creationId xmlns:a16="http://schemas.microsoft.com/office/drawing/2014/main" id="{397552EF-9207-8FB7-DF7E-6FBF72D27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65" y="2787408"/>
            <a:ext cx="6482619" cy="3889572"/>
          </a:xfrm>
          <a:prstGeom prst="rect">
            <a:avLst/>
          </a:prstGeom>
        </p:spPr>
      </p:pic>
      <p:sp>
        <p:nvSpPr>
          <p:cNvPr id="8" name="TextBox 7">
            <a:extLst>
              <a:ext uri="{FF2B5EF4-FFF2-40B4-BE49-F238E27FC236}">
                <a16:creationId xmlns:a16="http://schemas.microsoft.com/office/drawing/2014/main" id="{DE61E97D-112A-3C08-4624-F42EC8B52E72}"/>
              </a:ext>
            </a:extLst>
          </p:cNvPr>
          <p:cNvSpPr txBox="1"/>
          <p:nvPr/>
        </p:nvSpPr>
        <p:spPr>
          <a:xfrm>
            <a:off x="6272011" y="2885534"/>
            <a:ext cx="5919989" cy="3693319"/>
          </a:xfrm>
          <a:prstGeom prst="rect">
            <a:avLst/>
          </a:prstGeom>
          <a:noFill/>
        </p:spPr>
        <p:txBody>
          <a:bodyPr wrap="square" rtlCol="0">
            <a:spAutoFit/>
          </a:bodyPr>
          <a:lstStyle/>
          <a:p>
            <a:r>
              <a:rPr lang="en-GB" dirty="0"/>
              <a:t>It is possible that:</a:t>
            </a:r>
          </a:p>
          <a:p>
            <a:pPr marL="285750" indent="-285750">
              <a:buFont typeface="Arial" panose="020B0604020202020204" pitchFamily="34" charset="0"/>
              <a:buChar char="•"/>
            </a:pPr>
            <a:r>
              <a:rPr lang="en-GB" dirty="0"/>
              <a:t>I am not positioned accurately(Perhaps I need to position over the other electrode – try moving 2mm left or right). </a:t>
            </a:r>
          </a:p>
          <a:p>
            <a:pPr marL="285750" indent="-285750">
              <a:buFont typeface="Arial" panose="020B0604020202020204" pitchFamily="34" charset="0"/>
              <a:buChar char="•"/>
            </a:pPr>
            <a:r>
              <a:rPr lang="en-GB" dirty="0"/>
              <a:t>The mesh is stopping the e field from the transducer from getting in. </a:t>
            </a:r>
          </a:p>
          <a:p>
            <a:pPr marL="285750" indent="-285750">
              <a:buFont typeface="Arial" panose="020B0604020202020204" pitchFamily="34" charset="0"/>
              <a:buChar char="•"/>
            </a:pPr>
            <a:r>
              <a:rPr lang="en-GB" dirty="0"/>
              <a:t>The silicon is stopping the acoustic field.</a:t>
            </a:r>
          </a:p>
          <a:p>
            <a:pPr marL="285750" indent="-285750">
              <a:buFont typeface="Arial" panose="020B0604020202020204" pitchFamily="34" charset="0"/>
              <a:buChar char="•"/>
            </a:pPr>
            <a:r>
              <a:rPr lang="en-GB" dirty="0"/>
              <a:t>The any of the two fields is being dispersed or attenuated by the mesh/silicon. </a:t>
            </a:r>
          </a:p>
          <a:p>
            <a:endParaRPr lang="en-GB" dirty="0"/>
          </a:p>
          <a:p>
            <a:r>
              <a:rPr lang="en-GB" dirty="0"/>
              <a:t>TODO: try without the silicon. </a:t>
            </a:r>
          </a:p>
          <a:p>
            <a:r>
              <a:rPr lang="en-GB" dirty="0"/>
              <a:t>Initially very I can do it with just US gel, then insert the mesh. Do measurements of the total amplitude across the spectrum with and without the mesh in place. </a:t>
            </a:r>
          </a:p>
        </p:txBody>
      </p:sp>
    </p:spTree>
    <p:extLst>
      <p:ext uri="{BB962C8B-B14F-4D97-AF65-F5344CB8AC3E}">
        <p14:creationId xmlns:p14="http://schemas.microsoft.com/office/powerpoint/2010/main" val="3266051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50C9A-C58E-A9C9-4035-382D5D12D01A}"/>
              </a:ext>
            </a:extLst>
          </p:cNvPr>
          <p:cNvSpPr>
            <a:spLocks noGrp="1"/>
          </p:cNvSpPr>
          <p:nvPr>
            <p:ph type="title"/>
          </p:nvPr>
        </p:nvSpPr>
        <p:spPr/>
        <p:txBody>
          <a:bodyPr/>
          <a:lstStyle/>
          <a:p>
            <a:r>
              <a:rPr lang="en-GB" dirty="0"/>
              <a:t>RF AE </a:t>
            </a:r>
          </a:p>
        </p:txBody>
      </p:sp>
      <p:pic>
        <p:nvPicPr>
          <p:cNvPr id="5" name="Content Placeholder 4" descr="A graph of a graph&#10;&#10;Description automatically generated with medium confidence">
            <a:extLst>
              <a:ext uri="{FF2B5EF4-FFF2-40B4-BE49-F238E27FC236}">
                <a16:creationId xmlns:a16="http://schemas.microsoft.com/office/drawing/2014/main" id="{D06E5AFA-16A0-4BC5-7D15-B2196F8646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9119" y="2005929"/>
            <a:ext cx="7252229" cy="4351338"/>
          </a:xfrm>
        </p:spPr>
      </p:pic>
      <p:sp>
        <p:nvSpPr>
          <p:cNvPr id="6" name="TextBox 5">
            <a:extLst>
              <a:ext uri="{FF2B5EF4-FFF2-40B4-BE49-F238E27FC236}">
                <a16:creationId xmlns:a16="http://schemas.microsoft.com/office/drawing/2014/main" id="{6830DDB3-9AF5-0FD2-AB93-B5B01D4374CB}"/>
              </a:ext>
            </a:extLst>
          </p:cNvPr>
          <p:cNvSpPr txBox="1"/>
          <p:nvPr/>
        </p:nvSpPr>
        <p:spPr>
          <a:xfrm>
            <a:off x="1906072" y="1744319"/>
            <a:ext cx="6272012" cy="523220"/>
          </a:xfrm>
          <a:prstGeom prst="rect">
            <a:avLst/>
          </a:prstGeom>
          <a:noFill/>
        </p:spPr>
        <p:txBody>
          <a:bodyPr wrap="square" rtlCol="0">
            <a:spAutoFit/>
          </a:bodyPr>
          <a:lstStyle/>
          <a:p>
            <a:r>
              <a:rPr lang="en-GB" sz="1400" dirty="0"/>
              <a:t>One  acoustic and one electric field, 1Hz apart. 1MPa, 2V out. Both the electric mesh and the silicon sheet are in place.  No movement elicited.</a:t>
            </a:r>
          </a:p>
        </p:txBody>
      </p:sp>
    </p:spTree>
    <p:extLst>
      <p:ext uri="{BB962C8B-B14F-4D97-AF65-F5344CB8AC3E}">
        <p14:creationId xmlns:p14="http://schemas.microsoft.com/office/powerpoint/2010/main" val="490835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651A4-1B82-6803-2A2F-03B79A43126F}"/>
              </a:ext>
            </a:extLst>
          </p:cNvPr>
          <p:cNvSpPr>
            <a:spLocks noGrp="1"/>
          </p:cNvSpPr>
          <p:nvPr>
            <p:ph type="title"/>
          </p:nvPr>
        </p:nvSpPr>
        <p:spPr/>
        <p:txBody>
          <a:bodyPr/>
          <a:lstStyle/>
          <a:p>
            <a:r>
              <a:rPr lang="en-GB" dirty="0"/>
              <a:t>RF TI – so far looks inconsistent. </a:t>
            </a:r>
          </a:p>
        </p:txBody>
      </p:sp>
      <p:sp>
        <p:nvSpPr>
          <p:cNvPr id="6" name="TextBox 5">
            <a:extLst>
              <a:ext uri="{FF2B5EF4-FFF2-40B4-BE49-F238E27FC236}">
                <a16:creationId xmlns:a16="http://schemas.microsoft.com/office/drawing/2014/main" id="{36F5D241-B0A8-24A2-50FE-BC65A86B3119}"/>
              </a:ext>
            </a:extLst>
          </p:cNvPr>
          <p:cNvSpPr txBox="1"/>
          <p:nvPr/>
        </p:nvSpPr>
        <p:spPr>
          <a:xfrm>
            <a:off x="838200" y="2033494"/>
            <a:ext cx="4983051" cy="738664"/>
          </a:xfrm>
          <a:prstGeom prst="rect">
            <a:avLst/>
          </a:prstGeom>
          <a:noFill/>
        </p:spPr>
        <p:txBody>
          <a:bodyPr wrap="square" rtlCol="0">
            <a:spAutoFit/>
          </a:bodyPr>
          <a:lstStyle/>
          <a:p>
            <a:r>
              <a:rPr lang="en-GB" sz="1400" dirty="0"/>
              <a:t>Two electric field, 2Hz apart. 4v out. Both the electric mesh and the silicon sheet are in place.  No movement elicited. I think the signal at </a:t>
            </a:r>
            <a:r>
              <a:rPr lang="en-GB" sz="1400" dirty="0" err="1"/>
              <a:t>df</a:t>
            </a:r>
            <a:r>
              <a:rPr lang="en-GB" sz="1400" dirty="0"/>
              <a:t> is background noise as it is just a tight filter.</a:t>
            </a:r>
          </a:p>
        </p:txBody>
      </p:sp>
      <p:pic>
        <p:nvPicPr>
          <p:cNvPr id="10" name="Picture 9" descr="A graph of a graph&#10;&#10;Description automatically generated with medium confidence">
            <a:extLst>
              <a:ext uri="{FF2B5EF4-FFF2-40B4-BE49-F238E27FC236}">
                <a16:creationId xmlns:a16="http://schemas.microsoft.com/office/drawing/2014/main" id="{5EA7BDAE-1DB7-F286-852F-7ECD8EE27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046" y="3055995"/>
            <a:ext cx="5870620" cy="3522372"/>
          </a:xfrm>
          <a:prstGeom prst="rect">
            <a:avLst/>
          </a:prstGeom>
        </p:spPr>
      </p:pic>
      <p:sp>
        <p:nvSpPr>
          <p:cNvPr id="11" name="TextBox 10">
            <a:extLst>
              <a:ext uri="{FF2B5EF4-FFF2-40B4-BE49-F238E27FC236}">
                <a16:creationId xmlns:a16="http://schemas.microsoft.com/office/drawing/2014/main" id="{B0ACDDB4-3F06-C6B4-6836-2C9C11136AE7}"/>
              </a:ext>
            </a:extLst>
          </p:cNvPr>
          <p:cNvSpPr txBox="1"/>
          <p:nvPr/>
        </p:nvSpPr>
        <p:spPr>
          <a:xfrm>
            <a:off x="6606862" y="2051043"/>
            <a:ext cx="5089303" cy="523220"/>
          </a:xfrm>
          <a:prstGeom prst="rect">
            <a:avLst/>
          </a:prstGeom>
          <a:noFill/>
        </p:spPr>
        <p:txBody>
          <a:bodyPr wrap="square" rtlCol="0">
            <a:spAutoFit/>
          </a:bodyPr>
          <a:lstStyle/>
          <a:p>
            <a:r>
              <a:rPr lang="en-GB" sz="1400" dirty="0"/>
              <a:t>Two electric field, 2Hz apart. 6v out. Both the electric mesh and the silicon sheet are in place.  No movement elicited.</a:t>
            </a:r>
          </a:p>
        </p:txBody>
      </p:sp>
      <p:pic>
        <p:nvPicPr>
          <p:cNvPr id="13" name="Picture 12" descr="A graph of a graph of a graph&#10;&#10;Description automatically generated with medium confidence">
            <a:extLst>
              <a:ext uri="{FF2B5EF4-FFF2-40B4-BE49-F238E27FC236}">
                <a16:creationId xmlns:a16="http://schemas.microsoft.com/office/drawing/2014/main" id="{95E88859-95C1-B99F-A276-699E011481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970502"/>
            <a:ext cx="5870620" cy="3522372"/>
          </a:xfrm>
          <a:prstGeom prst="rect">
            <a:avLst/>
          </a:prstGeom>
        </p:spPr>
      </p:pic>
    </p:spTree>
    <p:extLst>
      <p:ext uri="{BB962C8B-B14F-4D97-AF65-F5344CB8AC3E}">
        <p14:creationId xmlns:p14="http://schemas.microsoft.com/office/powerpoint/2010/main" val="4233238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36511</TotalTime>
  <Words>890</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RF Acoustoelectric</vt:lpstr>
      <vt:lpstr>Goal: </vt:lpstr>
      <vt:lpstr>RF transmittance of e field with silicon sheet. </vt:lpstr>
      <vt:lpstr>Phantom: RF E TI (two electric fields) applied at same amplitudes. </vt:lpstr>
      <vt:lpstr>Two acoustic fields. </vt:lpstr>
      <vt:lpstr>Acoustoelectric in Phantom</vt:lpstr>
      <vt:lpstr>MEPS in mouse at neurally relevant amplitudes. </vt:lpstr>
      <vt:lpstr>RF AE </vt:lpstr>
      <vt:lpstr>RF TI – so far looks inconsistent. </vt:lpstr>
      <vt:lpstr>Leave on out test for overhead RF MEPS system</vt:lpstr>
      <vt:lpstr>Evidence for Acoustoelectric effect being the mechanism.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Updates</dc:title>
  <dc:creator>Rintoul, Jean</dc:creator>
  <cp:lastModifiedBy>Rintoul, Jean</cp:lastModifiedBy>
  <cp:revision>1387</cp:revision>
  <dcterms:created xsi:type="dcterms:W3CDTF">2023-06-26T13:15:12Z</dcterms:created>
  <dcterms:modified xsi:type="dcterms:W3CDTF">2023-08-09T11:00:11Z</dcterms:modified>
</cp:coreProperties>
</file>