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8" r:id="rId4"/>
    <p:sldId id="291" r:id="rId5"/>
    <p:sldId id="293" r:id="rId6"/>
    <p:sldId id="287" r:id="rId7"/>
    <p:sldId id="290" r:id="rId8"/>
    <p:sldId id="294" r:id="rId9"/>
    <p:sldId id="271" r:id="rId10"/>
    <p:sldId id="273" r:id="rId11"/>
    <p:sldId id="274" r:id="rId12"/>
    <p:sldId id="272" r:id="rId13"/>
    <p:sldId id="280" r:id="rId14"/>
    <p:sldId id="281" r:id="rId15"/>
    <p:sldId id="282" r:id="rId16"/>
    <p:sldId id="285" r:id="rId17"/>
    <p:sldId id="297"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76" d="100"/>
          <a:sy n="76" d="100"/>
        </p:scale>
        <p:origin x="3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11/08/2023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11/08/2023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11/08/2023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11/08/2023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11/08/2023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11/08/2023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11/08/2023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11/08/2023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11/08/2023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11/08/2023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11/08/2023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11/08/2023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3248461" y="1298713"/>
            <a:ext cx="5695078" cy="1664303"/>
          </a:xfrm>
        </p:spPr>
        <p:txBody>
          <a:bodyPr>
            <a:noAutofit/>
          </a:bodyPr>
          <a:lstStyle/>
          <a:p>
            <a:r>
              <a:rPr lang="en-GB" sz="3600" dirty="0"/>
              <a:t>Acoustoelectric Neural Recording and Neuromodulation</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11.08.2023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3AE7-47A3-6735-69BA-5A0029AE0701}"/>
              </a:ext>
            </a:extLst>
          </p:cNvPr>
          <p:cNvSpPr>
            <a:spLocks noGrp="1"/>
          </p:cNvSpPr>
          <p:nvPr>
            <p:ph type="title"/>
          </p:nvPr>
        </p:nvSpPr>
        <p:spPr/>
        <p:txBody>
          <a:bodyPr/>
          <a:lstStyle/>
          <a:p>
            <a:r>
              <a:rPr lang="en-GB" dirty="0"/>
              <a:t>Phantom: Two acoustic fields. </a:t>
            </a:r>
          </a:p>
        </p:txBody>
      </p:sp>
      <p:pic>
        <p:nvPicPr>
          <p:cNvPr id="5" name="Content Placeholder 4" descr="A graph of a wave&#10;&#10;Description automatically generated">
            <a:extLst>
              <a:ext uri="{FF2B5EF4-FFF2-40B4-BE49-F238E27FC236}">
                <a16:creationId xmlns:a16="http://schemas.microsoft.com/office/drawing/2014/main" id="{C6148DA0-3571-953F-972E-943139459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52229" cy="4351338"/>
          </a:xfrm>
        </p:spPr>
      </p:pic>
      <p:sp>
        <p:nvSpPr>
          <p:cNvPr id="6" name="TextBox 5">
            <a:extLst>
              <a:ext uri="{FF2B5EF4-FFF2-40B4-BE49-F238E27FC236}">
                <a16:creationId xmlns:a16="http://schemas.microsoft.com/office/drawing/2014/main" id="{3F800DDE-4F31-7BB9-AFD3-0B9C3484619B}"/>
              </a:ext>
            </a:extLst>
          </p:cNvPr>
          <p:cNvSpPr txBox="1"/>
          <p:nvPr/>
        </p:nvSpPr>
        <p:spPr>
          <a:xfrm>
            <a:off x="8090429" y="2607276"/>
            <a:ext cx="3129506" cy="646331"/>
          </a:xfrm>
          <a:prstGeom prst="rect">
            <a:avLst/>
          </a:prstGeom>
          <a:noFill/>
        </p:spPr>
        <p:txBody>
          <a:bodyPr wrap="square" rtlCol="0">
            <a:spAutoFit/>
          </a:bodyPr>
          <a:lstStyle/>
          <a:p>
            <a:r>
              <a:rPr lang="en-GB" dirty="0"/>
              <a:t>Works perfectly. There is none of this signal in the rf output. </a:t>
            </a:r>
          </a:p>
        </p:txBody>
      </p:sp>
    </p:spTree>
    <p:extLst>
      <p:ext uri="{BB962C8B-B14F-4D97-AF65-F5344CB8AC3E}">
        <p14:creationId xmlns:p14="http://schemas.microsoft.com/office/powerpoint/2010/main" val="183246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BE02-A542-FAC9-B667-6905270C3EC6}"/>
              </a:ext>
            </a:extLst>
          </p:cNvPr>
          <p:cNvSpPr>
            <a:spLocks noGrp="1"/>
          </p:cNvSpPr>
          <p:nvPr>
            <p:ph type="title"/>
          </p:nvPr>
        </p:nvSpPr>
        <p:spPr/>
        <p:txBody>
          <a:bodyPr/>
          <a:lstStyle/>
          <a:p>
            <a:r>
              <a:rPr lang="en-GB" dirty="0"/>
              <a:t>Phantom: Acoustoelectric neuromodulation</a:t>
            </a:r>
          </a:p>
        </p:txBody>
      </p:sp>
      <p:pic>
        <p:nvPicPr>
          <p:cNvPr id="5" name="Content Placeholder 4" descr="A graph of a wave&#10;&#10;Description automatically generated">
            <a:extLst>
              <a:ext uri="{FF2B5EF4-FFF2-40B4-BE49-F238E27FC236}">
                <a16:creationId xmlns:a16="http://schemas.microsoft.com/office/drawing/2014/main" id="{17783A9B-3371-2E92-28D2-92259DE07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23" y="1850339"/>
            <a:ext cx="7252229" cy="4351338"/>
          </a:xfrm>
        </p:spPr>
      </p:pic>
      <p:sp>
        <p:nvSpPr>
          <p:cNvPr id="6" name="TextBox 5">
            <a:extLst>
              <a:ext uri="{FF2B5EF4-FFF2-40B4-BE49-F238E27FC236}">
                <a16:creationId xmlns:a16="http://schemas.microsoft.com/office/drawing/2014/main" id="{BC37FC9A-2726-E3A5-5989-333AC293FC30}"/>
              </a:ext>
            </a:extLst>
          </p:cNvPr>
          <p:cNvSpPr txBox="1"/>
          <p:nvPr/>
        </p:nvSpPr>
        <p:spPr>
          <a:xfrm>
            <a:off x="7596752" y="2048047"/>
            <a:ext cx="3944459" cy="2031325"/>
          </a:xfrm>
          <a:prstGeom prst="rect">
            <a:avLst/>
          </a:prstGeom>
          <a:noFill/>
        </p:spPr>
        <p:txBody>
          <a:bodyPr wrap="square" rtlCol="0">
            <a:spAutoFit/>
          </a:bodyPr>
          <a:lstStyle/>
          <a:p>
            <a:r>
              <a:rPr lang="en-GB" dirty="0"/>
              <a:t>Works great. The mesh current emitter is near where the head would be.</a:t>
            </a:r>
          </a:p>
          <a:p>
            <a:endParaRPr lang="en-GB" dirty="0"/>
          </a:p>
          <a:p>
            <a:r>
              <a:rPr lang="en-GB" dirty="0"/>
              <a:t>Note: It will be better to have a long ramp on the acoustic field, so as not to induce a DC movement artefact from the DC offset induced by the US.  </a:t>
            </a:r>
          </a:p>
        </p:txBody>
      </p:sp>
    </p:spTree>
    <p:extLst>
      <p:ext uri="{BB962C8B-B14F-4D97-AF65-F5344CB8AC3E}">
        <p14:creationId xmlns:p14="http://schemas.microsoft.com/office/powerpoint/2010/main" val="380241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9456-A1EB-2B45-F141-7C056007F716}"/>
              </a:ext>
            </a:extLst>
          </p:cNvPr>
          <p:cNvSpPr>
            <a:spLocks noGrp="1"/>
          </p:cNvSpPr>
          <p:nvPr>
            <p:ph type="title"/>
          </p:nvPr>
        </p:nvSpPr>
        <p:spPr>
          <a:xfrm>
            <a:off x="838199" y="365126"/>
            <a:ext cx="10727131" cy="1185782"/>
          </a:xfrm>
        </p:spPr>
        <p:txBody>
          <a:bodyPr>
            <a:normAutofit/>
          </a:bodyPr>
          <a:lstStyle/>
          <a:p>
            <a:r>
              <a:rPr lang="en-GB" sz="2800" dirty="0"/>
              <a:t>Phantom: RF E TI (two electric fields) applied at same amplitudes. </a:t>
            </a:r>
          </a:p>
        </p:txBody>
      </p:sp>
      <p:sp>
        <p:nvSpPr>
          <p:cNvPr id="3" name="Content Placeholder 2">
            <a:extLst>
              <a:ext uri="{FF2B5EF4-FFF2-40B4-BE49-F238E27FC236}">
                <a16:creationId xmlns:a16="http://schemas.microsoft.com/office/drawing/2014/main" id="{BC331856-E882-69E5-335D-1C86B494EE90}"/>
              </a:ext>
            </a:extLst>
          </p:cNvPr>
          <p:cNvSpPr>
            <a:spLocks noGrp="1"/>
          </p:cNvSpPr>
          <p:nvPr>
            <p:ph idx="1"/>
          </p:nvPr>
        </p:nvSpPr>
        <p:spPr>
          <a:xfrm>
            <a:off x="838200" y="1825625"/>
            <a:ext cx="4215714" cy="483501"/>
          </a:xfrm>
        </p:spPr>
        <p:txBody>
          <a:bodyPr/>
          <a:lstStyle/>
          <a:p>
            <a:r>
              <a:rPr lang="en-GB" dirty="0"/>
              <a:t>2khz + 2.01khz</a:t>
            </a:r>
          </a:p>
        </p:txBody>
      </p:sp>
      <p:sp>
        <p:nvSpPr>
          <p:cNvPr id="4" name="Content Placeholder 2">
            <a:extLst>
              <a:ext uri="{FF2B5EF4-FFF2-40B4-BE49-F238E27FC236}">
                <a16:creationId xmlns:a16="http://schemas.microsoft.com/office/drawing/2014/main" id="{1ABCAF4F-6B9F-E707-5D8F-586D9073383A}"/>
              </a:ext>
            </a:extLst>
          </p:cNvPr>
          <p:cNvSpPr txBox="1">
            <a:spLocks/>
          </p:cNvSpPr>
          <p:nvPr/>
        </p:nvSpPr>
        <p:spPr>
          <a:xfrm>
            <a:off x="6649994" y="1703989"/>
            <a:ext cx="421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500khz + 500.01khz</a:t>
            </a:r>
          </a:p>
        </p:txBody>
      </p:sp>
      <p:pic>
        <p:nvPicPr>
          <p:cNvPr id="6" name="Picture 5" descr="A diagram of a sound wave&#10;&#10;Description automatically generated">
            <a:extLst>
              <a:ext uri="{FF2B5EF4-FFF2-40B4-BE49-F238E27FC236}">
                <a16:creationId xmlns:a16="http://schemas.microsoft.com/office/drawing/2014/main" id="{730C2999-97C0-7C85-FDA4-9C7AE14AF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9126"/>
            <a:ext cx="5640559" cy="3384336"/>
          </a:xfrm>
          <a:prstGeom prst="rect">
            <a:avLst/>
          </a:prstGeom>
        </p:spPr>
      </p:pic>
      <p:sp>
        <p:nvSpPr>
          <p:cNvPr id="7" name="TextBox 6">
            <a:extLst>
              <a:ext uri="{FF2B5EF4-FFF2-40B4-BE49-F238E27FC236}">
                <a16:creationId xmlns:a16="http://schemas.microsoft.com/office/drawing/2014/main" id="{BD1F4D18-F38A-716C-0C4B-03BB19793EB0}"/>
              </a:ext>
            </a:extLst>
          </p:cNvPr>
          <p:cNvSpPr txBox="1"/>
          <p:nvPr/>
        </p:nvSpPr>
        <p:spPr>
          <a:xfrm>
            <a:off x="838200" y="5846544"/>
            <a:ext cx="4003590" cy="923330"/>
          </a:xfrm>
          <a:prstGeom prst="rect">
            <a:avLst/>
          </a:prstGeom>
          <a:noFill/>
        </p:spPr>
        <p:txBody>
          <a:bodyPr wrap="square" rtlCol="0">
            <a:spAutoFit/>
          </a:bodyPr>
          <a:lstStyle/>
          <a:p>
            <a:pPr algn="ctr"/>
            <a:r>
              <a:rPr lang="en-GB" dirty="0"/>
              <a:t>Nothing really gets through, what is left may be due to my tight rf filter artefacts. Shape doesn’t follow the output.  </a:t>
            </a:r>
          </a:p>
        </p:txBody>
      </p:sp>
      <p:pic>
        <p:nvPicPr>
          <p:cNvPr id="9" name="Picture 8" descr="A diagram of a sound wave&#10;&#10;Description automatically generated">
            <a:extLst>
              <a:ext uri="{FF2B5EF4-FFF2-40B4-BE49-F238E27FC236}">
                <a16:creationId xmlns:a16="http://schemas.microsoft.com/office/drawing/2014/main" id="{A45591DA-9343-B4BD-F87C-E3278880F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559" y="2138599"/>
            <a:ext cx="5924772" cy="3554863"/>
          </a:xfrm>
          <a:prstGeom prst="rect">
            <a:avLst/>
          </a:prstGeom>
        </p:spPr>
      </p:pic>
      <p:sp>
        <p:nvSpPr>
          <p:cNvPr id="10" name="Content Placeholder 2">
            <a:extLst>
              <a:ext uri="{FF2B5EF4-FFF2-40B4-BE49-F238E27FC236}">
                <a16:creationId xmlns:a16="http://schemas.microsoft.com/office/drawing/2014/main" id="{44DCD0CE-30AA-D63C-0C00-96BAB3CC699F}"/>
              </a:ext>
            </a:extLst>
          </p:cNvPr>
          <p:cNvSpPr txBox="1">
            <a:spLocks/>
          </p:cNvSpPr>
          <p:nvPr/>
        </p:nvSpPr>
        <p:spPr>
          <a:xfrm>
            <a:off x="838200" y="1825625"/>
            <a:ext cx="4215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2khz + 2.01khz</a:t>
            </a:r>
            <a:endParaRPr lang="en-GB" dirty="0"/>
          </a:p>
        </p:txBody>
      </p:sp>
      <p:sp>
        <p:nvSpPr>
          <p:cNvPr id="11" name="TextBox 10">
            <a:extLst>
              <a:ext uri="{FF2B5EF4-FFF2-40B4-BE49-F238E27FC236}">
                <a16:creationId xmlns:a16="http://schemas.microsoft.com/office/drawing/2014/main" id="{7371486F-6D56-A213-BBAD-01F676810301}"/>
              </a:ext>
            </a:extLst>
          </p:cNvPr>
          <p:cNvSpPr txBox="1"/>
          <p:nvPr/>
        </p:nvSpPr>
        <p:spPr>
          <a:xfrm>
            <a:off x="6096000" y="5913094"/>
            <a:ext cx="5231328" cy="646331"/>
          </a:xfrm>
          <a:prstGeom prst="rect">
            <a:avLst/>
          </a:prstGeom>
          <a:noFill/>
        </p:spPr>
        <p:txBody>
          <a:bodyPr wrap="square" rtlCol="0">
            <a:spAutoFit/>
          </a:bodyPr>
          <a:lstStyle/>
          <a:p>
            <a:pPr algn="ctr"/>
            <a:r>
              <a:rPr lang="en-GB" dirty="0"/>
              <a:t>The two high f signals get through, and then the mixing occurs in the saline phantom. </a:t>
            </a:r>
          </a:p>
        </p:txBody>
      </p:sp>
    </p:spTree>
    <p:extLst>
      <p:ext uri="{BB962C8B-B14F-4D97-AF65-F5344CB8AC3E}">
        <p14:creationId xmlns:p14="http://schemas.microsoft.com/office/powerpoint/2010/main" val="1486184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DB69-13C8-CD04-5A11-1648A5FA3B6C}"/>
              </a:ext>
            </a:extLst>
          </p:cNvPr>
          <p:cNvSpPr>
            <a:spLocks noGrp="1"/>
          </p:cNvSpPr>
          <p:nvPr>
            <p:ph type="title"/>
          </p:nvPr>
        </p:nvSpPr>
        <p:spPr>
          <a:xfrm>
            <a:off x="838200" y="181020"/>
            <a:ext cx="10379299" cy="694744"/>
          </a:xfrm>
        </p:spPr>
        <p:txBody>
          <a:bodyPr>
            <a:normAutofit/>
          </a:bodyPr>
          <a:lstStyle/>
          <a:p>
            <a:r>
              <a:rPr lang="en-GB" sz="3600" dirty="0"/>
              <a:t>In vivo: two acoustic fields. </a:t>
            </a:r>
          </a:p>
        </p:txBody>
      </p:sp>
      <p:sp>
        <p:nvSpPr>
          <p:cNvPr id="3" name="Content Placeholder 2">
            <a:extLst>
              <a:ext uri="{FF2B5EF4-FFF2-40B4-BE49-F238E27FC236}">
                <a16:creationId xmlns:a16="http://schemas.microsoft.com/office/drawing/2014/main" id="{FC533505-9252-EDBD-3D24-527E941FB2B4}"/>
              </a:ext>
            </a:extLst>
          </p:cNvPr>
          <p:cNvSpPr>
            <a:spLocks noGrp="1"/>
          </p:cNvSpPr>
          <p:nvPr>
            <p:ph idx="1"/>
          </p:nvPr>
        </p:nvSpPr>
        <p:spPr>
          <a:xfrm>
            <a:off x="402465" y="1046442"/>
            <a:ext cx="11250768" cy="694744"/>
          </a:xfrm>
        </p:spPr>
        <p:txBody>
          <a:bodyPr>
            <a:normAutofit fontScale="77500" lnSpcReduction="20000"/>
          </a:bodyPr>
          <a:lstStyle/>
          <a:p>
            <a:pPr marL="0" indent="0">
              <a:buNone/>
            </a:pPr>
            <a:r>
              <a:rPr lang="en-GB" sz="1600" dirty="0"/>
              <a:t>Experiment e105, t3 and t4. I could obtain excellent neural amplitudes at small difference frequencies such as 1Hz and 2Hz for both the dual acoustic field, and the RF AE paradigm. However, I didn’t get movements. I did not get a good amplitude for RF TI.  I got much larger neural </a:t>
            </a:r>
            <a:r>
              <a:rPr lang="en-GB" sz="1600" dirty="0" err="1"/>
              <a:t>df</a:t>
            </a:r>
            <a:r>
              <a:rPr lang="en-GB" sz="1600" dirty="0"/>
              <a:t> amplitudes than I did in the phantom set up. </a:t>
            </a:r>
          </a:p>
          <a:p>
            <a:pPr marL="0" indent="0">
              <a:buNone/>
            </a:pPr>
            <a:r>
              <a:rPr lang="en-GB" sz="1600" dirty="0"/>
              <a:t>NOTE: all the signals are far bigger in the mouse than in the phantom. </a:t>
            </a:r>
          </a:p>
        </p:txBody>
      </p:sp>
      <p:pic>
        <p:nvPicPr>
          <p:cNvPr id="5" name="Picture 4" descr="A graph of a graph of a wave&#10;&#10;Description automatically generated with medium confidence">
            <a:extLst>
              <a:ext uri="{FF2B5EF4-FFF2-40B4-BE49-F238E27FC236}">
                <a16:creationId xmlns:a16="http://schemas.microsoft.com/office/drawing/2014/main" id="{97CC0138-2BBF-479F-D699-004D0F86C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12" y="2525907"/>
            <a:ext cx="6694267" cy="4016561"/>
          </a:xfrm>
          <a:prstGeom prst="rect">
            <a:avLst/>
          </a:prstGeom>
        </p:spPr>
      </p:pic>
      <p:sp>
        <p:nvSpPr>
          <p:cNvPr id="6" name="TextBox 5">
            <a:extLst>
              <a:ext uri="{FF2B5EF4-FFF2-40B4-BE49-F238E27FC236}">
                <a16:creationId xmlns:a16="http://schemas.microsoft.com/office/drawing/2014/main" id="{A71C0BA0-45FC-EB6F-28BB-23E69EA218FC}"/>
              </a:ext>
            </a:extLst>
          </p:cNvPr>
          <p:cNvSpPr txBox="1"/>
          <p:nvPr/>
        </p:nvSpPr>
        <p:spPr>
          <a:xfrm>
            <a:off x="838201" y="2151487"/>
            <a:ext cx="4673958" cy="523220"/>
          </a:xfrm>
          <a:prstGeom prst="rect">
            <a:avLst/>
          </a:prstGeom>
          <a:noFill/>
        </p:spPr>
        <p:txBody>
          <a:bodyPr wrap="square" rtlCol="0">
            <a:spAutoFit/>
          </a:bodyPr>
          <a:lstStyle/>
          <a:p>
            <a:r>
              <a:rPr lang="en-GB" sz="1400" dirty="0"/>
              <a:t>Two acoustic waves, 1Hz apart. 1MPa. Both the electric mesh and the silicon sheet are in place.  No movement elicited. </a:t>
            </a:r>
          </a:p>
        </p:txBody>
      </p:sp>
      <p:pic>
        <p:nvPicPr>
          <p:cNvPr id="7" name="Content Placeholder 4" descr="A graph of a graph&#10;&#10;Description automatically generated with medium confidence">
            <a:extLst>
              <a:ext uri="{FF2B5EF4-FFF2-40B4-BE49-F238E27FC236}">
                <a16:creationId xmlns:a16="http://schemas.microsoft.com/office/drawing/2014/main" id="{397552EF-9207-8FB7-DF7E-6FBF72D27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65" y="2787408"/>
            <a:ext cx="6482619" cy="3889572"/>
          </a:xfrm>
          <a:prstGeom prst="rect">
            <a:avLst/>
          </a:prstGeom>
        </p:spPr>
      </p:pic>
      <p:sp>
        <p:nvSpPr>
          <p:cNvPr id="8" name="TextBox 7">
            <a:extLst>
              <a:ext uri="{FF2B5EF4-FFF2-40B4-BE49-F238E27FC236}">
                <a16:creationId xmlns:a16="http://schemas.microsoft.com/office/drawing/2014/main" id="{DE61E97D-112A-3C08-4624-F42EC8B52E72}"/>
              </a:ext>
            </a:extLst>
          </p:cNvPr>
          <p:cNvSpPr txBox="1"/>
          <p:nvPr/>
        </p:nvSpPr>
        <p:spPr>
          <a:xfrm>
            <a:off x="6272011" y="2885534"/>
            <a:ext cx="5919989" cy="3693319"/>
          </a:xfrm>
          <a:prstGeom prst="rect">
            <a:avLst/>
          </a:prstGeom>
          <a:noFill/>
        </p:spPr>
        <p:txBody>
          <a:bodyPr wrap="square" rtlCol="0">
            <a:spAutoFit/>
          </a:bodyPr>
          <a:lstStyle/>
          <a:p>
            <a:r>
              <a:rPr lang="en-GB" dirty="0"/>
              <a:t>It is possible that:</a:t>
            </a:r>
          </a:p>
          <a:p>
            <a:pPr marL="285750" indent="-285750">
              <a:buFont typeface="Arial" panose="020B0604020202020204" pitchFamily="34" charset="0"/>
              <a:buChar char="•"/>
            </a:pPr>
            <a:r>
              <a:rPr lang="en-GB" dirty="0"/>
              <a:t>I am not positioned accurately(Perhaps I need to position over the other electrode – try moving 2mm left or right). </a:t>
            </a:r>
          </a:p>
          <a:p>
            <a:pPr marL="285750" indent="-285750">
              <a:buFont typeface="Arial" panose="020B0604020202020204" pitchFamily="34" charset="0"/>
              <a:buChar char="•"/>
            </a:pPr>
            <a:r>
              <a:rPr lang="en-GB" dirty="0"/>
              <a:t>The mesh is stopping the e field from the transducer from getting in. </a:t>
            </a:r>
          </a:p>
          <a:p>
            <a:pPr marL="285750" indent="-285750">
              <a:buFont typeface="Arial" panose="020B0604020202020204" pitchFamily="34" charset="0"/>
              <a:buChar char="•"/>
            </a:pPr>
            <a:r>
              <a:rPr lang="en-GB" dirty="0"/>
              <a:t>The silicon is stopping the acoustic field.</a:t>
            </a:r>
          </a:p>
          <a:p>
            <a:pPr marL="285750" indent="-285750">
              <a:buFont typeface="Arial" panose="020B0604020202020204" pitchFamily="34" charset="0"/>
              <a:buChar char="•"/>
            </a:pPr>
            <a:r>
              <a:rPr lang="en-GB" dirty="0"/>
              <a:t>The any of the two fields is being dispersed or attenuated by the mesh/silicon. </a:t>
            </a:r>
          </a:p>
          <a:p>
            <a:endParaRPr lang="en-GB" dirty="0"/>
          </a:p>
          <a:p>
            <a:r>
              <a:rPr lang="en-GB" dirty="0"/>
              <a:t>TODO: try without the silicon. </a:t>
            </a:r>
          </a:p>
          <a:p>
            <a:r>
              <a:rPr lang="en-GB" dirty="0"/>
              <a:t>Initially very I can do it with just US gel, then insert the mesh. Do measurements of the total amplitude across the spectrum with and without the mesh in place. </a:t>
            </a:r>
          </a:p>
        </p:txBody>
      </p:sp>
    </p:spTree>
    <p:extLst>
      <p:ext uri="{BB962C8B-B14F-4D97-AF65-F5344CB8AC3E}">
        <p14:creationId xmlns:p14="http://schemas.microsoft.com/office/powerpoint/2010/main" val="326605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0C9A-C58E-A9C9-4035-382D5D12D01A}"/>
              </a:ext>
            </a:extLst>
          </p:cNvPr>
          <p:cNvSpPr>
            <a:spLocks noGrp="1"/>
          </p:cNvSpPr>
          <p:nvPr>
            <p:ph type="title"/>
          </p:nvPr>
        </p:nvSpPr>
        <p:spPr/>
        <p:txBody>
          <a:bodyPr/>
          <a:lstStyle/>
          <a:p>
            <a:r>
              <a:rPr lang="en-GB" dirty="0"/>
              <a:t>In vivo: RF AE </a:t>
            </a:r>
          </a:p>
        </p:txBody>
      </p:sp>
      <p:pic>
        <p:nvPicPr>
          <p:cNvPr id="5" name="Content Placeholder 4" descr="A graph of a graph&#10;&#10;Description automatically generated with medium confidence">
            <a:extLst>
              <a:ext uri="{FF2B5EF4-FFF2-40B4-BE49-F238E27FC236}">
                <a16:creationId xmlns:a16="http://schemas.microsoft.com/office/drawing/2014/main" id="{D06E5AFA-16A0-4BC5-7D15-B2196F864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119" y="2005929"/>
            <a:ext cx="7252229" cy="4351338"/>
          </a:xfrm>
        </p:spPr>
      </p:pic>
      <p:sp>
        <p:nvSpPr>
          <p:cNvPr id="6" name="TextBox 5">
            <a:extLst>
              <a:ext uri="{FF2B5EF4-FFF2-40B4-BE49-F238E27FC236}">
                <a16:creationId xmlns:a16="http://schemas.microsoft.com/office/drawing/2014/main" id="{6830DDB3-9AF5-0FD2-AB93-B5B01D4374CB}"/>
              </a:ext>
            </a:extLst>
          </p:cNvPr>
          <p:cNvSpPr txBox="1"/>
          <p:nvPr/>
        </p:nvSpPr>
        <p:spPr>
          <a:xfrm>
            <a:off x="1906072" y="1744319"/>
            <a:ext cx="6272012" cy="523220"/>
          </a:xfrm>
          <a:prstGeom prst="rect">
            <a:avLst/>
          </a:prstGeom>
          <a:noFill/>
        </p:spPr>
        <p:txBody>
          <a:bodyPr wrap="square" rtlCol="0">
            <a:spAutoFit/>
          </a:bodyPr>
          <a:lstStyle/>
          <a:p>
            <a:r>
              <a:rPr lang="en-GB" sz="1400" dirty="0"/>
              <a:t>One  acoustic and one electric field, 1Hz apart. 1MPa, 2V out. Both the electric mesh and the silicon sheet are in place.  No movement elicited.</a:t>
            </a:r>
          </a:p>
        </p:txBody>
      </p:sp>
    </p:spTree>
    <p:extLst>
      <p:ext uri="{BB962C8B-B14F-4D97-AF65-F5344CB8AC3E}">
        <p14:creationId xmlns:p14="http://schemas.microsoft.com/office/powerpoint/2010/main" val="49083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51A4-1B82-6803-2A2F-03B79A43126F}"/>
              </a:ext>
            </a:extLst>
          </p:cNvPr>
          <p:cNvSpPr>
            <a:spLocks noGrp="1"/>
          </p:cNvSpPr>
          <p:nvPr>
            <p:ph type="title"/>
          </p:nvPr>
        </p:nvSpPr>
        <p:spPr>
          <a:xfrm>
            <a:off x="723900" y="312130"/>
            <a:ext cx="10515600" cy="1325563"/>
          </a:xfrm>
        </p:spPr>
        <p:txBody>
          <a:bodyPr/>
          <a:lstStyle/>
          <a:p>
            <a:r>
              <a:rPr lang="en-GB" dirty="0"/>
              <a:t>In Vivo: RF TI – so far looks inconsistent.</a:t>
            </a:r>
          </a:p>
        </p:txBody>
      </p:sp>
      <p:sp>
        <p:nvSpPr>
          <p:cNvPr id="6" name="TextBox 5">
            <a:extLst>
              <a:ext uri="{FF2B5EF4-FFF2-40B4-BE49-F238E27FC236}">
                <a16:creationId xmlns:a16="http://schemas.microsoft.com/office/drawing/2014/main" id="{36F5D241-B0A8-24A2-50FE-BC65A86B3119}"/>
              </a:ext>
            </a:extLst>
          </p:cNvPr>
          <p:cNvSpPr txBox="1"/>
          <p:nvPr/>
        </p:nvSpPr>
        <p:spPr>
          <a:xfrm>
            <a:off x="602087" y="1660754"/>
            <a:ext cx="4983051" cy="738664"/>
          </a:xfrm>
          <a:prstGeom prst="rect">
            <a:avLst/>
          </a:prstGeom>
          <a:noFill/>
        </p:spPr>
        <p:txBody>
          <a:bodyPr wrap="square" rtlCol="0">
            <a:spAutoFit/>
          </a:bodyPr>
          <a:lstStyle/>
          <a:p>
            <a:r>
              <a:rPr lang="en-GB" sz="1400" dirty="0"/>
              <a:t>Two electric field, 2Hz apart. 4v out. Both the electric mesh and the silicon sheet are in place.  No movement elicited. I think the signal at </a:t>
            </a:r>
            <a:r>
              <a:rPr lang="en-GB" sz="1400" dirty="0" err="1"/>
              <a:t>df</a:t>
            </a:r>
            <a:r>
              <a:rPr lang="en-GB" sz="1400" dirty="0"/>
              <a:t> is background noise as it is just a tight filter.</a:t>
            </a:r>
          </a:p>
        </p:txBody>
      </p:sp>
      <p:pic>
        <p:nvPicPr>
          <p:cNvPr id="10" name="Picture 9" descr="A graph of a graph&#10;&#10;Description automatically generated with medium confidence">
            <a:extLst>
              <a:ext uri="{FF2B5EF4-FFF2-40B4-BE49-F238E27FC236}">
                <a16:creationId xmlns:a16="http://schemas.microsoft.com/office/drawing/2014/main" id="{5EA7BDAE-1DB7-F286-852F-7ECD8EE2762F}"/>
              </a:ext>
            </a:extLst>
          </p:cNvPr>
          <p:cNvPicPr>
            <a:picLocks noChangeAspect="1"/>
          </p:cNvPicPr>
          <p:nvPr/>
        </p:nvPicPr>
        <p:blipFill rotWithShape="1">
          <a:blip r:embed="rId2">
            <a:extLst>
              <a:ext uri="{28A0092B-C50C-407E-A947-70E740481C1C}">
                <a14:useLocalDpi xmlns:a14="http://schemas.microsoft.com/office/drawing/2010/main" val="0"/>
              </a:ext>
            </a:extLst>
          </a:blip>
          <a:srcRect t="40474" b="33164"/>
          <a:stretch/>
        </p:blipFill>
        <p:spPr>
          <a:xfrm>
            <a:off x="339680" y="2918595"/>
            <a:ext cx="5870620" cy="928567"/>
          </a:xfrm>
          <a:prstGeom prst="rect">
            <a:avLst/>
          </a:prstGeom>
        </p:spPr>
      </p:pic>
      <p:sp>
        <p:nvSpPr>
          <p:cNvPr id="11" name="TextBox 10">
            <a:extLst>
              <a:ext uri="{FF2B5EF4-FFF2-40B4-BE49-F238E27FC236}">
                <a16:creationId xmlns:a16="http://schemas.microsoft.com/office/drawing/2014/main" id="{B0ACDDB4-3F06-C6B4-6836-2C9C11136AE7}"/>
              </a:ext>
            </a:extLst>
          </p:cNvPr>
          <p:cNvSpPr txBox="1"/>
          <p:nvPr/>
        </p:nvSpPr>
        <p:spPr>
          <a:xfrm>
            <a:off x="6606863" y="1690688"/>
            <a:ext cx="5089303" cy="954107"/>
          </a:xfrm>
          <a:prstGeom prst="rect">
            <a:avLst/>
          </a:prstGeom>
          <a:noFill/>
        </p:spPr>
        <p:txBody>
          <a:bodyPr wrap="square" rtlCol="0">
            <a:spAutoFit/>
          </a:bodyPr>
          <a:lstStyle/>
          <a:p>
            <a:r>
              <a:rPr lang="en-GB" sz="1400" dirty="0"/>
              <a:t>Two electric field, 2Hz apart. 6v out. Both the electric mesh and the silicon sheet are in place.  No movement elicited- it is likely that this field is far less focused than the US – so it may not induce a movement. </a:t>
            </a:r>
          </a:p>
        </p:txBody>
      </p:sp>
      <p:pic>
        <p:nvPicPr>
          <p:cNvPr id="13" name="Picture 12" descr="A graph of a graph of a graph&#10;&#10;Description automatically generated with medium confidence">
            <a:extLst>
              <a:ext uri="{FF2B5EF4-FFF2-40B4-BE49-F238E27FC236}">
                <a16:creationId xmlns:a16="http://schemas.microsoft.com/office/drawing/2014/main" id="{95E88859-95C1-B99F-A276-699E01148159}"/>
              </a:ext>
            </a:extLst>
          </p:cNvPr>
          <p:cNvPicPr>
            <a:picLocks noChangeAspect="1"/>
          </p:cNvPicPr>
          <p:nvPr/>
        </p:nvPicPr>
        <p:blipFill rotWithShape="1">
          <a:blip r:embed="rId3">
            <a:extLst>
              <a:ext uri="{28A0092B-C50C-407E-A947-70E740481C1C}">
                <a14:useLocalDpi xmlns:a14="http://schemas.microsoft.com/office/drawing/2010/main" val="0"/>
              </a:ext>
            </a:extLst>
          </a:blip>
          <a:srcRect t="40486" b="33152"/>
          <a:stretch/>
        </p:blipFill>
        <p:spPr>
          <a:xfrm>
            <a:off x="5981700" y="2964716"/>
            <a:ext cx="5870620" cy="928567"/>
          </a:xfrm>
          <a:prstGeom prst="rect">
            <a:avLst/>
          </a:prstGeom>
        </p:spPr>
      </p:pic>
    </p:spTree>
    <p:extLst>
      <p:ext uri="{BB962C8B-B14F-4D97-AF65-F5344CB8AC3E}">
        <p14:creationId xmlns:p14="http://schemas.microsoft.com/office/powerpoint/2010/main" val="4233238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AA1F-B372-B61C-40AC-30F03A1E79AE}"/>
              </a:ext>
            </a:extLst>
          </p:cNvPr>
          <p:cNvSpPr>
            <a:spLocks noGrp="1"/>
          </p:cNvSpPr>
          <p:nvPr>
            <p:ph type="title"/>
          </p:nvPr>
        </p:nvSpPr>
        <p:spPr>
          <a:xfrm>
            <a:off x="680172" y="104300"/>
            <a:ext cx="10515600" cy="650759"/>
          </a:xfrm>
        </p:spPr>
        <p:txBody>
          <a:bodyPr>
            <a:normAutofit/>
          </a:bodyPr>
          <a:lstStyle/>
          <a:p>
            <a:pPr algn="ctr"/>
            <a:r>
              <a:rPr lang="en-GB" sz="3200" dirty="0"/>
              <a:t>Leave on out test for overhead RF MEPS system</a:t>
            </a:r>
          </a:p>
        </p:txBody>
      </p:sp>
      <p:sp>
        <p:nvSpPr>
          <p:cNvPr id="3" name="Content Placeholder 2">
            <a:extLst>
              <a:ext uri="{FF2B5EF4-FFF2-40B4-BE49-F238E27FC236}">
                <a16:creationId xmlns:a16="http://schemas.microsoft.com/office/drawing/2014/main" id="{41E52EED-E264-1553-AB6C-6173CFD7F4ED}"/>
              </a:ext>
            </a:extLst>
          </p:cNvPr>
          <p:cNvSpPr>
            <a:spLocks noGrp="1"/>
          </p:cNvSpPr>
          <p:nvPr>
            <p:ph idx="1"/>
          </p:nvPr>
        </p:nvSpPr>
        <p:spPr>
          <a:xfrm>
            <a:off x="5937972" y="957264"/>
            <a:ext cx="6049241" cy="4292128"/>
          </a:xfrm>
        </p:spPr>
        <p:txBody>
          <a:bodyPr>
            <a:noAutofit/>
          </a:bodyPr>
          <a:lstStyle/>
          <a:p>
            <a:pPr marL="0" indent="0">
              <a:buNone/>
            </a:pPr>
            <a:r>
              <a:rPr lang="en-GB" sz="1600" dirty="0"/>
              <a:t>Test 1: Electric field at 500khz decreases when there is PVDF and US only. When there is mesh, it is at original size. When there is mesh and PVDF it is also at original size. </a:t>
            </a:r>
          </a:p>
          <a:p>
            <a:pPr marL="0" indent="0">
              <a:buNone/>
            </a:pPr>
            <a:r>
              <a:rPr lang="en-GB" sz="1600" dirty="0"/>
              <a:t>This shows that the PVDF effects the amplitude of the monopole antenna field. </a:t>
            </a:r>
          </a:p>
          <a:p>
            <a:pPr marL="0" indent="0">
              <a:buNone/>
            </a:pPr>
            <a:r>
              <a:rPr lang="en-GB" sz="1600" dirty="0"/>
              <a:t>Test 2: When a voltage is applied and the acoustoelectric </a:t>
            </a:r>
            <a:r>
              <a:rPr lang="en-GB" sz="1600" dirty="0" err="1"/>
              <a:t>effectis</a:t>
            </a:r>
            <a:r>
              <a:rPr lang="en-GB" sz="1600" dirty="0"/>
              <a:t> measured(same pressure and same voltage applied each time), the amplitude is worst when there is PVDF, mesh and GEL. Second worst with PVDF and gel. The PVDF and mesh appear to effect the pressure amplitude particularly when together(potentially enabling air bubbles too). This suggests the PVDF inhibits the pressure field amplitude also. </a:t>
            </a:r>
          </a:p>
          <a:p>
            <a:pPr marL="0" indent="0">
              <a:buNone/>
            </a:pPr>
            <a:endParaRPr lang="en-GB" sz="1600" dirty="0"/>
          </a:p>
          <a:p>
            <a:pPr marL="0" indent="0">
              <a:buNone/>
            </a:pPr>
            <a:r>
              <a:rPr lang="en-GB" sz="1600" dirty="0"/>
              <a:t>Next </a:t>
            </a:r>
            <a:r>
              <a:rPr lang="en-GB" sz="1600"/>
              <a:t>experiment plan: </a:t>
            </a:r>
            <a:endParaRPr lang="en-GB" sz="1600" dirty="0"/>
          </a:p>
          <a:p>
            <a:pPr marL="0" indent="0">
              <a:buNone/>
            </a:pPr>
            <a:r>
              <a:rPr lang="en-GB" sz="1600" dirty="0"/>
              <a:t>The PVDF layer inhibits both pressure and electric field, lets remove it for the next experiment. </a:t>
            </a:r>
          </a:p>
        </p:txBody>
      </p:sp>
      <p:grpSp>
        <p:nvGrpSpPr>
          <p:cNvPr id="4" name="Group 3">
            <a:extLst>
              <a:ext uri="{FF2B5EF4-FFF2-40B4-BE49-F238E27FC236}">
                <a16:creationId xmlns:a16="http://schemas.microsoft.com/office/drawing/2014/main" id="{74037218-DE4F-B4DB-6F96-E1E5F1228FA2}"/>
              </a:ext>
            </a:extLst>
          </p:cNvPr>
          <p:cNvGrpSpPr/>
          <p:nvPr/>
        </p:nvGrpSpPr>
        <p:grpSpPr>
          <a:xfrm>
            <a:off x="54055" y="1110432"/>
            <a:ext cx="5692881" cy="4138960"/>
            <a:chOff x="-314971" y="327495"/>
            <a:chExt cx="5736390" cy="4138960"/>
          </a:xfrm>
        </p:grpSpPr>
        <p:sp>
          <p:nvSpPr>
            <p:cNvPr id="5" name="Oval 4">
              <a:extLst>
                <a:ext uri="{FF2B5EF4-FFF2-40B4-BE49-F238E27FC236}">
                  <a16:creationId xmlns:a16="http://schemas.microsoft.com/office/drawing/2014/main" id="{93F1ECCB-56EE-D99A-2265-D0DA546586B3}"/>
                </a:ext>
              </a:extLst>
            </p:cNvPr>
            <p:cNvSpPr/>
            <p:nvPr/>
          </p:nvSpPr>
          <p:spPr>
            <a:xfrm>
              <a:off x="866855" y="327495"/>
              <a:ext cx="2510726" cy="100739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8749AADB-8A5D-83B1-704D-31F65FD0BA21}"/>
                </a:ext>
              </a:extLst>
            </p:cNvPr>
            <p:cNvSpPr/>
            <p:nvPr/>
          </p:nvSpPr>
          <p:spPr>
            <a:xfrm>
              <a:off x="805024" y="1038404"/>
              <a:ext cx="2510726" cy="100739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3F96CEEE-5CEA-D613-A829-EC168B3B3417}"/>
                </a:ext>
              </a:extLst>
            </p:cNvPr>
            <p:cNvSpPr/>
            <p:nvPr/>
          </p:nvSpPr>
          <p:spPr>
            <a:xfrm>
              <a:off x="734877" y="1633125"/>
              <a:ext cx="2510726" cy="1007390"/>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286B01BB-75B6-E4BA-D7C4-28809DFC05B4}"/>
                </a:ext>
              </a:extLst>
            </p:cNvPr>
            <p:cNvCxnSpPr>
              <a:stCxn id="6" idx="6"/>
            </p:cNvCxnSpPr>
            <p:nvPr/>
          </p:nvCxnSpPr>
          <p:spPr>
            <a:xfrm>
              <a:off x="3315750" y="1542099"/>
              <a:ext cx="13948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5DEEBE-92E3-A37E-B732-AA67533FAB28}"/>
                </a:ext>
              </a:extLst>
            </p:cNvPr>
            <p:cNvSpPr txBox="1"/>
            <p:nvPr/>
          </p:nvSpPr>
          <p:spPr>
            <a:xfrm>
              <a:off x="431529" y="4097123"/>
              <a:ext cx="509266" cy="369332"/>
            </a:xfrm>
            <a:prstGeom prst="rect">
              <a:avLst/>
            </a:prstGeom>
            <a:noFill/>
          </p:spPr>
          <p:txBody>
            <a:bodyPr wrap="square" rtlCol="0">
              <a:spAutoFit/>
            </a:bodyPr>
            <a:lstStyle/>
            <a:p>
              <a:r>
                <a:rPr lang="en-GB" dirty="0"/>
                <a:t>V-</a:t>
              </a:r>
            </a:p>
          </p:txBody>
        </p:sp>
        <p:sp>
          <p:nvSpPr>
            <p:cNvPr id="10" name="Oval 9">
              <a:extLst>
                <a:ext uri="{FF2B5EF4-FFF2-40B4-BE49-F238E27FC236}">
                  <a16:creationId xmlns:a16="http://schemas.microsoft.com/office/drawing/2014/main" id="{80C8EA9F-289F-7E22-2B85-BB04F2098658}"/>
                </a:ext>
              </a:extLst>
            </p:cNvPr>
            <p:cNvSpPr/>
            <p:nvPr/>
          </p:nvSpPr>
          <p:spPr>
            <a:xfrm>
              <a:off x="1193369" y="2561093"/>
              <a:ext cx="1410346" cy="1332855"/>
            </a:xfrm>
            <a:prstGeom prst="ellipse">
              <a:avLst/>
            </a:prstGeom>
            <a:solidFill>
              <a:schemeClr val="accent1">
                <a:alpha val="2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CD6D7F65-D3BB-11A1-0D30-4B7B11336048}"/>
                </a:ext>
              </a:extLst>
            </p:cNvPr>
            <p:cNvCxnSpPr>
              <a:cxnSpLocks/>
              <a:stCxn id="9" idx="0"/>
            </p:cNvCxnSpPr>
            <p:nvPr/>
          </p:nvCxnSpPr>
          <p:spPr>
            <a:xfrm flipV="1">
              <a:off x="686162" y="3589571"/>
              <a:ext cx="1212380" cy="507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225E0D3-4849-AC6B-8607-F0726D614F76}"/>
                </a:ext>
              </a:extLst>
            </p:cNvPr>
            <p:cNvSpPr txBox="1"/>
            <p:nvPr/>
          </p:nvSpPr>
          <p:spPr>
            <a:xfrm>
              <a:off x="343153" y="2567682"/>
              <a:ext cx="537722" cy="383581"/>
            </a:xfrm>
            <a:prstGeom prst="rect">
              <a:avLst/>
            </a:prstGeom>
            <a:noFill/>
          </p:spPr>
          <p:txBody>
            <a:bodyPr wrap="square" rtlCol="0">
              <a:spAutoFit/>
            </a:bodyPr>
            <a:lstStyle/>
            <a:p>
              <a:r>
                <a:rPr lang="en-GB" dirty="0"/>
                <a:t>V+</a:t>
              </a:r>
            </a:p>
          </p:txBody>
        </p:sp>
        <p:cxnSp>
          <p:nvCxnSpPr>
            <p:cNvPr id="13" name="Straight Connector 12">
              <a:extLst>
                <a:ext uri="{FF2B5EF4-FFF2-40B4-BE49-F238E27FC236}">
                  <a16:creationId xmlns:a16="http://schemas.microsoft.com/office/drawing/2014/main" id="{BAAAC81F-D9F4-6AF1-555D-D512F6F718F9}"/>
                </a:ext>
              </a:extLst>
            </p:cNvPr>
            <p:cNvCxnSpPr/>
            <p:nvPr/>
          </p:nvCxnSpPr>
          <p:spPr>
            <a:xfrm>
              <a:off x="1850755" y="3227520"/>
              <a:ext cx="13948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6AE6C9-2804-9E03-DFC9-E21DE51537D1}"/>
                </a:ext>
              </a:extLst>
            </p:cNvPr>
            <p:cNvCxnSpPr/>
            <p:nvPr/>
          </p:nvCxnSpPr>
          <p:spPr>
            <a:xfrm>
              <a:off x="1850755" y="3429726"/>
              <a:ext cx="13948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0687481-5AFA-A811-A1DE-704A6E275ED0}"/>
                </a:ext>
              </a:extLst>
            </p:cNvPr>
            <p:cNvSpPr txBox="1"/>
            <p:nvPr/>
          </p:nvSpPr>
          <p:spPr>
            <a:xfrm>
              <a:off x="2796211" y="2763299"/>
              <a:ext cx="2625208" cy="369332"/>
            </a:xfrm>
            <a:prstGeom prst="rect">
              <a:avLst/>
            </a:prstGeom>
            <a:noFill/>
          </p:spPr>
          <p:txBody>
            <a:bodyPr wrap="square" rtlCol="0">
              <a:spAutoFit/>
            </a:bodyPr>
            <a:lstStyle/>
            <a:p>
              <a:r>
                <a:rPr lang="en-GB" dirty="0"/>
                <a:t>Measurement electrodes</a:t>
              </a:r>
            </a:p>
          </p:txBody>
        </p:sp>
        <p:sp>
          <p:nvSpPr>
            <p:cNvPr id="16" name="TextBox 15">
              <a:extLst>
                <a:ext uri="{FF2B5EF4-FFF2-40B4-BE49-F238E27FC236}">
                  <a16:creationId xmlns:a16="http://schemas.microsoft.com/office/drawing/2014/main" id="{0D56D860-F33B-5783-3267-12F9F84CE48D}"/>
                </a:ext>
              </a:extLst>
            </p:cNvPr>
            <p:cNvSpPr txBox="1"/>
            <p:nvPr/>
          </p:nvSpPr>
          <p:spPr>
            <a:xfrm>
              <a:off x="-263958" y="2026171"/>
              <a:ext cx="873073" cy="383581"/>
            </a:xfrm>
            <a:prstGeom prst="rect">
              <a:avLst/>
            </a:prstGeom>
            <a:noFill/>
          </p:spPr>
          <p:txBody>
            <a:bodyPr wrap="square" rtlCol="0">
              <a:spAutoFit/>
            </a:bodyPr>
            <a:lstStyle/>
            <a:p>
              <a:r>
                <a:rPr lang="en-GB" dirty="0"/>
                <a:t>PVDF</a:t>
              </a:r>
            </a:p>
          </p:txBody>
        </p:sp>
        <p:sp>
          <p:nvSpPr>
            <p:cNvPr id="17" name="TextBox 16">
              <a:extLst>
                <a:ext uri="{FF2B5EF4-FFF2-40B4-BE49-F238E27FC236}">
                  <a16:creationId xmlns:a16="http://schemas.microsoft.com/office/drawing/2014/main" id="{45ECBAC3-FF22-4A6A-CB78-60C7BFAF76A6}"/>
                </a:ext>
              </a:extLst>
            </p:cNvPr>
            <p:cNvSpPr txBox="1"/>
            <p:nvPr/>
          </p:nvSpPr>
          <p:spPr>
            <a:xfrm>
              <a:off x="-314971" y="3129174"/>
              <a:ext cx="1638946" cy="369332"/>
            </a:xfrm>
            <a:prstGeom prst="rect">
              <a:avLst/>
            </a:prstGeom>
            <a:noFill/>
          </p:spPr>
          <p:txBody>
            <a:bodyPr wrap="square" rtlCol="0">
              <a:spAutoFit/>
            </a:bodyPr>
            <a:lstStyle/>
            <a:p>
              <a:r>
                <a:rPr lang="en-GB" dirty="0"/>
                <a:t>Conductive gel</a:t>
              </a:r>
            </a:p>
          </p:txBody>
        </p:sp>
      </p:grpSp>
      <p:cxnSp>
        <p:nvCxnSpPr>
          <p:cNvPr id="19" name="Straight Connector 18">
            <a:extLst>
              <a:ext uri="{FF2B5EF4-FFF2-40B4-BE49-F238E27FC236}">
                <a16:creationId xmlns:a16="http://schemas.microsoft.com/office/drawing/2014/main" id="{F8017657-20C8-FF06-8011-443344EB7753}"/>
              </a:ext>
            </a:extLst>
          </p:cNvPr>
          <p:cNvCxnSpPr>
            <a:cxnSpLocks/>
          </p:cNvCxnSpPr>
          <p:nvPr/>
        </p:nvCxnSpPr>
        <p:spPr>
          <a:xfrm>
            <a:off x="1138317" y="3521573"/>
            <a:ext cx="1065038" cy="3150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0F32E7-053C-3B36-525E-7FA22CB3800C}"/>
              </a:ext>
            </a:extLst>
          </p:cNvPr>
          <p:cNvSpPr txBox="1"/>
          <p:nvPr/>
        </p:nvSpPr>
        <p:spPr>
          <a:xfrm>
            <a:off x="54055" y="2018664"/>
            <a:ext cx="873073" cy="646331"/>
          </a:xfrm>
          <a:prstGeom prst="rect">
            <a:avLst/>
          </a:prstGeom>
          <a:noFill/>
        </p:spPr>
        <p:txBody>
          <a:bodyPr wrap="square" rtlCol="0">
            <a:spAutoFit/>
          </a:bodyPr>
          <a:lstStyle/>
          <a:p>
            <a:r>
              <a:rPr lang="en-GB" dirty="0"/>
              <a:t>Copper Mesh</a:t>
            </a:r>
          </a:p>
        </p:txBody>
      </p:sp>
      <p:sp>
        <p:nvSpPr>
          <p:cNvPr id="24" name="TextBox 23">
            <a:extLst>
              <a:ext uri="{FF2B5EF4-FFF2-40B4-BE49-F238E27FC236}">
                <a16:creationId xmlns:a16="http://schemas.microsoft.com/office/drawing/2014/main" id="{31457F1F-F31A-D30F-12F3-766B1A997511}"/>
              </a:ext>
            </a:extLst>
          </p:cNvPr>
          <p:cNvSpPr txBox="1"/>
          <p:nvPr/>
        </p:nvSpPr>
        <p:spPr>
          <a:xfrm>
            <a:off x="54055" y="1183921"/>
            <a:ext cx="1270868" cy="646331"/>
          </a:xfrm>
          <a:prstGeom prst="rect">
            <a:avLst/>
          </a:prstGeom>
          <a:noFill/>
        </p:spPr>
        <p:txBody>
          <a:bodyPr wrap="square" rtlCol="0">
            <a:spAutoFit/>
          </a:bodyPr>
          <a:lstStyle/>
          <a:p>
            <a:r>
              <a:rPr lang="en-GB" dirty="0"/>
              <a:t>Ultrasound Cone</a:t>
            </a:r>
          </a:p>
        </p:txBody>
      </p:sp>
      <p:sp>
        <p:nvSpPr>
          <p:cNvPr id="25" name="TextBox 24">
            <a:extLst>
              <a:ext uri="{FF2B5EF4-FFF2-40B4-BE49-F238E27FC236}">
                <a16:creationId xmlns:a16="http://schemas.microsoft.com/office/drawing/2014/main" id="{511F61BB-B6D5-FEC4-1121-B6D13F3E5F27}"/>
              </a:ext>
            </a:extLst>
          </p:cNvPr>
          <p:cNvSpPr txBox="1"/>
          <p:nvPr/>
        </p:nvSpPr>
        <p:spPr>
          <a:xfrm>
            <a:off x="430730" y="5611442"/>
            <a:ext cx="7455970" cy="923330"/>
          </a:xfrm>
          <a:prstGeom prst="rect">
            <a:avLst/>
          </a:prstGeom>
          <a:noFill/>
        </p:spPr>
        <p:txBody>
          <a:bodyPr wrap="square" rtlCol="0">
            <a:spAutoFit/>
          </a:bodyPr>
          <a:lstStyle/>
          <a:p>
            <a:r>
              <a:rPr lang="en-GB" dirty="0"/>
              <a:t>Test 1: No V+ or V- applied, just measuring electric field change at 500kHz. </a:t>
            </a:r>
          </a:p>
          <a:p>
            <a:r>
              <a:rPr lang="en-GB" dirty="0"/>
              <a:t>Test 2: Acoustoelectric effect at the site, amplitude dependent on the incident pressure. </a:t>
            </a:r>
          </a:p>
        </p:txBody>
      </p:sp>
    </p:spTree>
    <p:extLst>
      <p:ext uri="{BB962C8B-B14F-4D97-AF65-F5344CB8AC3E}">
        <p14:creationId xmlns:p14="http://schemas.microsoft.com/office/powerpoint/2010/main" val="2454388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9718-5843-F81F-FA9A-5023D8E1457B}"/>
              </a:ext>
            </a:extLst>
          </p:cNvPr>
          <p:cNvSpPr>
            <a:spLocks noGrp="1"/>
          </p:cNvSpPr>
          <p:nvPr>
            <p:ph type="title"/>
          </p:nvPr>
        </p:nvSpPr>
        <p:spPr/>
        <p:txBody>
          <a:bodyPr/>
          <a:lstStyle/>
          <a:p>
            <a:r>
              <a:rPr lang="en-GB" dirty="0"/>
              <a:t>Physical set up. </a:t>
            </a:r>
          </a:p>
        </p:txBody>
      </p:sp>
      <p:pic>
        <p:nvPicPr>
          <p:cNvPr id="5" name="Content Placeholder 4" descr="A close up of a glass jar&#10;&#10;Description automatically generated">
            <a:extLst>
              <a:ext uri="{FF2B5EF4-FFF2-40B4-BE49-F238E27FC236}">
                <a16:creationId xmlns:a16="http://schemas.microsoft.com/office/drawing/2014/main" id="{808DC29F-59E9-27DD-FC8F-3B3E53649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548" y="1851025"/>
            <a:ext cx="3263503" cy="4351338"/>
          </a:xfrm>
        </p:spPr>
      </p:pic>
      <p:pic>
        <p:nvPicPr>
          <p:cNvPr id="7" name="Picture 6" descr="A close-up of a cup with wires&#10;&#10;Description automatically generated">
            <a:extLst>
              <a:ext uri="{FF2B5EF4-FFF2-40B4-BE49-F238E27FC236}">
                <a16:creationId xmlns:a16="http://schemas.microsoft.com/office/drawing/2014/main" id="{0A59BD62-0ADF-1099-A5C9-50AB1DDE2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279" y="1825371"/>
            <a:ext cx="5833621" cy="4376992"/>
          </a:xfrm>
          <a:prstGeom prst="rect">
            <a:avLst/>
          </a:prstGeom>
        </p:spPr>
      </p:pic>
    </p:spTree>
    <p:extLst>
      <p:ext uri="{BB962C8B-B14F-4D97-AF65-F5344CB8AC3E}">
        <p14:creationId xmlns:p14="http://schemas.microsoft.com/office/powerpoint/2010/main" val="145965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00F8-AEF5-B820-A7A7-9BDD36EE65A4}"/>
              </a:ext>
            </a:extLst>
          </p:cNvPr>
          <p:cNvSpPr>
            <a:spLocks noGrp="1"/>
          </p:cNvSpPr>
          <p:nvPr>
            <p:ph type="title"/>
          </p:nvPr>
        </p:nvSpPr>
        <p:spPr>
          <a:xfrm>
            <a:off x="838200" y="365125"/>
            <a:ext cx="10515600" cy="854075"/>
          </a:xfrm>
        </p:spPr>
        <p:txBody>
          <a:bodyPr/>
          <a:lstStyle/>
          <a:p>
            <a:r>
              <a:rPr lang="en-GB" dirty="0"/>
              <a:t>In Vivo MEPS test with mesh only.</a:t>
            </a:r>
          </a:p>
        </p:txBody>
      </p:sp>
      <p:sp>
        <p:nvSpPr>
          <p:cNvPr id="3" name="Content Placeholder 2">
            <a:extLst>
              <a:ext uri="{FF2B5EF4-FFF2-40B4-BE49-F238E27FC236}">
                <a16:creationId xmlns:a16="http://schemas.microsoft.com/office/drawing/2014/main" id="{45ED0769-DB89-EBCF-F692-2A6E87B8F2E4}"/>
              </a:ext>
            </a:extLst>
          </p:cNvPr>
          <p:cNvSpPr>
            <a:spLocks noGrp="1"/>
          </p:cNvSpPr>
          <p:nvPr>
            <p:ph idx="1"/>
          </p:nvPr>
        </p:nvSpPr>
        <p:spPr>
          <a:xfrm>
            <a:off x="521623" y="1584325"/>
            <a:ext cx="11148753" cy="1088457"/>
          </a:xfrm>
        </p:spPr>
        <p:txBody>
          <a:bodyPr>
            <a:normAutofit/>
          </a:bodyPr>
          <a:lstStyle/>
          <a:p>
            <a:r>
              <a:rPr lang="en-GB" sz="1800" dirty="0"/>
              <a:t>I am a factor of 5 off, despite my input signals being correct. Something interesting is happening. The black signal shows the neural signal, which is off by a factor of 5 in frequency from the input signal difference. </a:t>
            </a:r>
          </a:p>
          <a:p>
            <a:r>
              <a:rPr lang="en-GB" sz="1800" dirty="0"/>
              <a:t>Note: this mouse does not have a good connector. It is possible I have a poor connection. </a:t>
            </a:r>
          </a:p>
        </p:txBody>
      </p:sp>
      <p:pic>
        <p:nvPicPr>
          <p:cNvPr id="5" name="Picture 4" descr="A graph of a graph&#10;&#10;Description automatically generated with medium confidence">
            <a:extLst>
              <a:ext uri="{FF2B5EF4-FFF2-40B4-BE49-F238E27FC236}">
                <a16:creationId xmlns:a16="http://schemas.microsoft.com/office/drawing/2014/main" id="{F9DB2BC6-4705-595C-1777-76E967E8C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508" y="2946901"/>
            <a:ext cx="5608329" cy="3364998"/>
          </a:xfrm>
          <a:prstGeom prst="rect">
            <a:avLst/>
          </a:prstGeom>
        </p:spPr>
      </p:pic>
    </p:spTree>
    <p:extLst>
      <p:ext uri="{BB962C8B-B14F-4D97-AF65-F5344CB8AC3E}">
        <p14:creationId xmlns:p14="http://schemas.microsoft.com/office/powerpoint/2010/main" val="338302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DB9C-36EA-3E88-DDAE-0ADCE4199D3A}"/>
              </a:ext>
            </a:extLst>
          </p:cNvPr>
          <p:cNvSpPr>
            <a:spLocks noGrp="1"/>
          </p:cNvSpPr>
          <p:nvPr>
            <p:ph type="title"/>
          </p:nvPr>
        </p:nvSpPr>
        <p:spPr>
          <a:xfrm>
            <a:off x="1754229" y="126878"/>
            <a:ext cx="8292548" cy="849078"/>
          </a:xfrm>
        </p:spPr>
        <p:txBody>
          <a:bodyPr/>
          <a:lstStyle/>
          <a:p>
            <a:r>
              <a:rPr lang="en-GB" dirty="0"/>
              <a:t>Demodulation in Phantom (e105 t2)</a:t>
            </a:r>
          </a:p>
        </p:txBody>
      </p:sp>
      <p:sp>
        <p:nvSpPr>
          <p:cNvPr id="3" name="Content Placeholder 2">
            <a:extLst>
              <a:ext uri="{FF2B5EF4-FFF2-40B4-BE49-F238E27FC236}">
                <a16:creationId xmlns:a16="http://schemas.microsoft.com/office/drawing/2014/main" id="{2C11F3D4-8D7C-B1D8-CC52-EE603CD7C26C}"/>
              </a:ext>
            </a:extLst>
          </p:cNvPr>
          <p:cNvSpPr>
            <a:spLocks noGrp="1"/>
          </p:cNvSpPr>
          <p:nvPr>
            <p:ph idx="1"/>
          </p:nvPr>
        </p:nvSpPr>
        <p:spPr>
          <a:xfrm>
            <a:off x="572124" y="1049312"/>
            <a:ext cx="11047751" cy="1094282"/>
          </a:xfrm>
        </p:spPr>
        <p:txBody>
          <a:bodyPr>
            <a:normAutofit fontScale="47500" lnSpcReduction="20000"/>
          </a:bodyPr>
          <a:lstStyle/>
          <a:p>
            <a:pPr marL="0" indent="0">
              <a:buNone/>
            </a:pPr>
            <a:r>
              <a:rPr lang="en-GB" dirty="0"/>
              <a:t>Tank phantom pipeline. I can recover a small 26Hz signal quite well using PRF 80 and a single file(no repeats), or even use of the second harmonic. The harmonics of the 26Hz, get in the way a bit(i.e. making this fake 2hz business, but otherwise it looks good). </a:t>
            </a:r>
          </a:p>
          <a:p>
            <a:pPr marL="0" indent="0">
              <a:buNone/>
            </a:pPr>
            <a:r>
              <a:rPr lang="en-GB" dirty="0"/>
              <a:t>Hilbert transform works, but has a phase aberration issue, whereas IQ demodulation, or multiplication by the carrier leads to a lagged but phase </a:t>
            </a:r>
            <a:r>
              <a:rPr lang="en-GB" dirty="0" err="1"/>
              <a:t>alignable</a:t>
            </a:r>
            <a:r>
              <a:rPr lang="en-GB" dirty="0"/>
              <a:t> solution. Note: the modulated data has a slight lag due to the acoustic conversion.</a:t>
            </a:r>
          </a:p>
          <a:p>
            <a:pPr marL="0" indent="0">
              <a:buNone/>
            </a:pPr>
            <a:r>
              <a:rPr lang="en-GB" dirty="0"/>
              <a:t>Code (xizi_postprocess.py, xizi_postprocess2.py)</a:t>
            </a:r>
          </a:p>
        </p:txBody>
      </p:sp>
      <p:pic>
        <p:nvPicPr>
          <p:cNvPr id="7" name="Picture 6" descr="A comparison of a graph&#10;&#10;Description automatically generated">
            <a:extLst>
              <a:ext uri="{FF2B5EF4-FFF2-40B4-BE49-F238E27FC236}">
                <a16:creationId xmlns:a16="http://schemas.microsoft.com/office/drawing/2014/main" id="{A7BDD038-FADC-31B7-C6BE-BD5B6E481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67" y="2384443"/>
            <a:ext cx="5890846" cy="3655912"/>
          </a:xfrm>
          <a:prstGeom prst="rect">
            <a:avLst/>
          </a:prstGeom>
        </p:spPr>
      </p:pic>
      <p:pic>
        <p:nvPicPr>
          <p:cNvPr id="9" name="Picture 8" descr="A screenshot of a graph&#10;&#10;Description automatically generated">
            <a:extLst>
              <a:ext uri="{FF2B5EF4-FFF2-40B4-BE49-F238E27FC236}">
                <a16:creationId xmlns:a16="http://schemas.microsoft.com/office/drawing/2014/main" id="{8E5F0D78-E2E7-9224-A56F-55E77A0CE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339" y="2334028"/>
            <a:ext cx="5916003" cy="3706327"/>
          </a:xfrm>
          <a:prstGeom prst="rect">
            <a:avLst/>
          </a:prstGeom>
        </p:spPr>
      </p:pic>
      <p:cxnSp>
        <p:nvCxnSpPr>
          <p:cNvPr id="11" name="Straight Arrow Connector 10">
            <a:extLst>
              <a:ext uri="{FF2B5EF4-FFF2-40B4-BE49-F238E27FC236}">
                <a16:creationId xmlns:a16="http://schemas.microsoft.com/office/drawing/2014/main" id="{CCA93D29-011D-84FA-E538-376F727294AE}"/>
              </a:ext>
            </a:extLst>
          </p:cNvPr>
          <p:cNvCxnSpPr/>
          <p:nvPr/>
        </p:nvCxnSpPr>
        <p:spPr>
          <a:xfrm flipH="1">
            <a:off x="3763108" y="2334028"/>
            <a:ext cx="650630" cy="90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DAD2A00-ED71-31B4-A570-4EB5AF7D9651}"/>
              </a:ext>
            </a:extLst>
          </p:cNvPr>
          <p:cNvSpPr txBox="1"/>
          <p:nvPr/>
        </p:nvSpPr>
        <p:spPr>
          <a:xfrm>
            <a:off x="4457185" y="1964696"/>
            <a:ext cx="6911788" cy="307777"/>
          </a:xfrm>
          <a:prstGeom prst="rect">
            <a:avLst/>
          </a:prstGeom>
          <a:noFill/>
        </p:spPr>
        <p:txBody>
          <a:bodyPr wrap="square" rtlCol="0">
            <a:spAutoFit/>
          </a:bodyPr>
          <a:lstStyle/>
          <a:p>
            <a:r>
              <a:rPr lang="en-GB" sz="1400" dirty="0"/>
              <a:t>Introduced by 26Hz second harmonic being too close to the PRF</a:t>
            </a:r>
          </a:p>
        </p:txBody>
      </p:sp>
      <p:sp>
        <p:nvSpPr>
          <p:cNvPr id="13" name="TextBox 12">
            <a:extLst>
              <a:ext uri="{FF2B5EF4-FFF2-40B4-BE49-F238E27FC236}">
                <a16:creationId xmlns:a16="http://schemas.microsoft.com/office/drawing/2014/main" id="{CEC60873-3279-09E3-D6B2-AD470A3AB68B}"/>
              </a:ext>
            </a:extLst>
          </p:cNvPr>
          <p:cNvSpPr txBox="1"/>
          <p:nvPr/>
        </p:nvSpPr>
        <p:spPr>
          <a:xfrm>
            <a:off x="2444609" y="6349989"/>
            <a:ext cx="6911788" cy="307777"/>
          </a:xfrm>
          <a:prstGeom prst="rect">
            <a:avLst/>
          </a:prstGeom>
          <a:noFill/>
        </p:spPr>
        <p:txBody>
          <a:bodyPr wrap="square" rtlCol="0">
            <a:spAutoFit/>
          </a:bodyPr>
          <a:lstStyle/>
          <a:p>
            <a:r>
              <a:rPr lang="en-GB" sz="1400" dirty="0"/>
              <a:t>Introduced by 26Hz second harmonic being too close to the PRF</a:t>
            </a:r>
          </a:p>
        </p:txBody>
      </p:sp>
    </p:spTree>
    <p:extLst>
      <p:ext uri="{BB962C8B-B14F-4D97-AF65-F5344CB8AC3E}">
        <p14:creationId xmlns:p14="http://schemas.microsoft.com/office/powerpoint/2010/main" val="114107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8A9A-F6E8-9CDA-E044-5F62A5A0559D}"/>
              </a:ext>
            </a:extLst>
          </p:cNvPr>
          <p:cNvSpPr>
            <a:spLocks noGrp="1"/>
          </p:cNvSpPr>
          <p:nvPr>
            <p:ph type="title"/>
          </p:nvPr>
        </p:nvSpPr>
        <p:spPr>
          <a:xfrm>
            <a:off x="838200" y="365126"/>
            <a:ext cx="10515600" cy="628788"/>
          </a:xfrm>
        </p:spPr>
        <p:txBody>
          <a:bodyPr>
            <a:normAutofit/>
          </a:bodyPr>
          <a:lstStyle/>
          <a:p>
            <a:pPr algn="ctr"/>
            <a:r>
              <a:rPr lang="en-GB" sz="2800" dirty="0"/>
              <a:t>Close up of demodulation result taken at a random point in the file. </a:t>
            </a:r>
          </a:p>
        </p:txBody>
      </p:sp>
      <p:pic>
        <p:nvPicPr>
          <p:cNvPr id="5" name="Content Placeholder 4" descr="A graph showing a number of needles&#10;&#10;Description automatically generated with medium confidence">
            <a:extLst>
              <a:ext uri="{FF2B5EF4-FFF2-40B4-BE49-F238E27FC236}">
                <a16:creationId xmlns:a16="http://schemas.microsoft.com/office/drawing/2014/main" id="{DEE8A74F-C9BF-DD5F-08CB-EEBC75E62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516" y="1825625"/>
            <a:ext cx="7392967" cy="4351338"/>
          </a:xfrm>
        </p:spPr>
      </p:pic>
      <p:sp>
        <p:nvSpPr>
          <p:cNvPr id="6" name="TextBox 5">
            <a:extLst>
              <a:ext uri="{FF2B5EF4-FFF2-40B4-BE49-F238E27FC236}">
                <a16:creationId xmlns:a16="http://schemas.microsoft.com/office/drawing/2014/main" id="{604132CE-FB4C-66FD-BFE1-BAA9540CC5F7}"/>
              </a:ext>
            </a:extLst>
          </p:cNvPr>
          <p:cNvSpPr txBox="1"/>
          <p:nvPr/>
        </p:nvSpPr>
        <p:spPr>
          <a:xfrm>
            <a:off x="5607896" y="6185097"/>
            <a:ext cx="976207" cy="307777"/>
          </a:xfrm>
          <a:prstGeom prst="rect">
            <a:avLst/>
          </a:prstGeom>
          <a:noFill/>
        </p:spPr>
        <p:txBody>
          <a:bodyPr wrap="square" rtlCol="0">
            <a:spAutoFit/>
          </a:bodyPr>
          <a:lstStyle/>
          <a:p>
            <a:r>
              <a:rPr lang="en-GB" sz="1400" dirty="0"/>
              <a:t>Time(s)</a:t>
            </a:r>
          </a:p>
        </p:txBody>
      </p:sp>
      <p:sp>
        <p:nvSpPr>
          <p:cNvPr id="7" name="TextBox 6">
            <a:extLst>
              <a:ext uri="{FF2B5EF4-FFF2-40B4-BE49-F238E27FC236}">
                <a16:creationId xmlns:a16="http://schemas.microsoft.com/office/drawing/2014/main" id="{19E20565-74C6-B680-21FF-F0E9DAE9532A}"/>
              </a:ext>
            </a:extLst>
          </p:cNvPr>
          <p:cNvSpPr txBox="1"/>
          <p:nvPr/>
        </p:nvSpPr>
        <p:spPr>
          <a:xfrm rot="16200000">
            <a:off x="1123604" y="3416881"/>
            <a:ext cx="1973186" cy="307777"/>
          </a:xfrm>
          <a:prstGeom prst="rect">
            <a:avLst/>
          </a:prstGeom>
          <a:noFill/>
        </p:spPr>
        <p:txBody>
          <a:bodyPr wrap="square" rtlCol="0">
            <a:spAutoFit/>
          </a:bodyPr>
          <a:lstStyle/>
          <a:p>
            <a:r>
              <a:rPr lang="en-GB" sz="1400" dirty="0"/>
              <a:t>Normalized Signal (V)</a:t>
            </a:r>
          </a:p>
        </p:txBody>
      </p:sp>
    </p:spTree>
    <p:extLst>
      <p:ext uri="{BB962C8B-B14F-4D97-AF65-F5344CB8AC3E}">
        <p14:creationId xmlns:p14="http://schemas.microsoft.com/office/powerpoint/2010/main" val="231606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5440-22A2-FA6F-46F0-387F112BAAF8}"/>
              </a:ext>
            </a:extLst>
          </p:cNvPr>
          <p:cNvSpPr>
            <a:spLocks noGrp="1"/>
          </p:cNvSpPr>
          <p:nvPr>
            <p:ph type="title"/>
          </p:nvPr>
        </p:nvSpPr>
        <p:spPr>
          <a:xfrm>
            <a:off x="1763472" y="381146"/>
            <a:ext cx="8605058" cy="865159"/>
          </a:xfrm>
        </p:spPr>
        <p:txBody>
          <a:bodyPr/>
          <a:lstStyle/>
          <a:p>
            <a:r>
              <a:rPr lang="en-GB" dirty="0"/>
              <a:t>Phantom: 26Hz 50µV signal recovery. </a:t>
            </a:r>
          </a:p>
        </p:txBody>
      </p:sp>
      <p:pic>
        <p:nvPicPr>
          <p:cNvPr id="5" name="Content Placeholder 4" descr="A screenshot of a computer generated image&#10;&#10;Description automatically generated">
            <a:extLst>
              <a:ext uri="{FF2B5EF4-FFF2-40B4-BE49-F238E27FC236}">
                <a16:creationId xmlns:a16="http://schemas.microsoft.com/office/drawing/2014/main" id="{9928F6BB-6F41-6AC3-B7D5-5A0880D525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7505" y="1784636"/>
            <a:ext cx="5624945" cy="3846056"/>
          </a:xfrm>
        </p:spPr>
      </p:pic>
      <p:pic>
        <p:nvPicPr>
          <p:cNvPr id="7" name="Picture 6" descr="A screenshot of a computer&#10;&#10;Description automatically generated">
            <a:extLst>
              <a:ext uri="{FF2B5EF4-FFF2-40B4-BE49-F238E27FC236}">
                <a16:creationId xmlns:a16="http://schemas.microsoft.com/office/drawing/2014/main" id="{E34C56CB-725A-855F-07F9-0ACED16421D0}"/>
              </a:ext>
            </a:extLst>
          </p:cNvPr>
          <p:cNvPicPr>
            <a:picLocks noChangeAspect="1"/>
          </p:cNvPicPr>
          <p:nvPr/>
        </p:nvPicPr>
        <p:blipFill rotWithShape="1">
          <a:blip r:embed="rId3">
            <a:extLst>
              <a:ext uri="{28A0092B-C50C-407E-A947-70E740481C1C}">
                <a14:useLocalDpi xmlns:a14="http://schemas.microsoft.com/office/drawing/2010/main" val="0"/>
              </a:ext>
            </a:extLst>
          </a:blip>
          <a:srcRect l="6482" t="6158" r="7843"/>
          <a:stretch/>
        </p:blipFill>
        <p:spPr>
          <a:xfrm>
            <a:off x="0" y="1547295"/>
            <a:ext cx="6213340" cy="4083397"/>
          </a:xfrm>
          <a:prstGeom prst="rect">
            <a:avLst/>
          </a:prstGeom>
        </p:spPr>
      </p:pic>
      <p:sp>
        <p:nvSpPr>
          <p:cNvPr id="8" name="TextBox 7">
            <a:extLst>
              <a:ext uri="{FF2B5EF4-FFF2-40B4-BE49-F238E27FC236}">
                <a16:creationId xmlns:a16="http://schemas.microsoft.com/office/drawing/2014/main" id="{D1369809-26E4-092A-6D02-4D415B1AB30F}"/>
              </a:ext>
            </a:extLst>
          </p:cNvPr>
          <p:cNvSpPr txBox="1"/>
          <p:nvPr/>
        </p:nvSpPr>
        <p:spPr>
          <a:xfrm>
            <a:off x="209550" y="5804683"/>
            <a:ext cx="11772900" cy="830997"/>
          </a:xfrm>
          <a:prstGeom prst="rect">
            <a:avLst/>
          </a:prstGeom>
          <a:noFill/>
        </p:spPr>
        <p:txBody>
          <a:bodyPr wrap="square" rtlCol="0">
            <a:spAutoFit/>
          </a:bodyPr>
          <a:lstStyle/>
          <a:p>
            <a:r>
              <a:rPr lang="en-GB" sz="1200" dirty="0"/>
              <a:t>E105/t2/f5</a:t>
            </a:r>
          </a:p>
          <a:p>
            <a:r>
              <a:rPr lang="en-GB" sz="1200" dirty="0"/>
              <a:t>Further work can be done here to optimize the amplitude and SNR of the recovered signal. ONGOING.</a:t>
            </a:r>
          </a:p>
          <a:p>
            <a:r>
              <a:rPr lang="en-GB" sz="1200" dirty="0"/>
              <a:t>Where I place the filter in the recording/algorithm path is important to the SNR.  </a:t>
            </a:r>
          </a:p>
          <a:p>
            <a:r>
              <a:rPr lang="en-GB" sz="1200" dirty="0"/>
              <a:t>Increasing the PRF improves the SNR but decreases the amplitude of the recovered signal, so there is a balance between sample rate, PRF, pulse length and recovered signal amplitudes. </a:t>
            </a:r>
          </a:p>
        </p:txBody>
      </p:sp>
    </p:spTree>
    <p:extLst>
      <p:ext uri="{BB962C8B-B14F-4D97-AF65-F5344CB8AC3E}">
        <p14:creationId xmlns:p14="http://schemas.microsoft.com/office/powerpoint/2010/main" val="312072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6F2B-A1C9-5C81-B531-F4DC4F26BCD2}"/>
              </a:ext>
            </a:extLst>
          </p:cNvPr>
          <p:cNvSpPr>
            <a:spLocks noGrp="1"/>
          </p:cNvSpPr>
          <p:nvPr>
            <p:ph type="title"/>
          </p:nvPr>
        </p:nvSpPr>
        <p:spPr>
          <a:xfrm>
            <a:off x="1479550" y="70168"/>
            <a:ext cx="9232900" cy="952501"/>
          </a:xfrm>
        </p:spPr>
        <p:txBody>
          <a:bodyPr>
            <a:normAutofit fontScale="90000"/>
          </a:bodyPr>
          <a:lstStyle/>
          <a:p>
            <a:r>
              <a:rPr lang="en-GB" sz="2400" dirty="0"/>
              <a:t>Could the result be an artefact of electrical noise? (e105/t6/f1-4 and 5-8).</a:t>
            </a:r>
            <a:br>
              <a:rPr lang="en-GB" sz="2400" dirty="0"/>
            </a:br>
            <a:br>
              <a:rPr lang="en-GB" sz="2400" dirty="0"/>
            </a:br>
            <a:r>
              <a:rPr lang="en-GB" sz="2400" dirty="0"/>
              <a:t>Check by performing acoustically connected versus not test. </a:t>
            </a:r>
          </a:p>
        </p:txBody>
      </p:sp>
      <p:pic>
        <p:nvPicPr>
          <p:cNvPr id="5" name="Content Placeholder 4" descr="A screenshot of a computer&#10;&#10;Description automatically generated">
            <a:extLst>
              <a:ext uri="{FF2B5EF4-FFF2-40B4-BE49-F238E27FC236}">
                <a16:creationId xmlns:a16="http://schemas.microsoft.com/office/drawing/2014/main" id="{2469E067-DEB0-90E4-FBF1-5E034E582C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45" t="53946" r="9118"/>
          <a:stretch/>
        </p:blipFill>
        <p:spPr>
          <a:xfrm>
            <a:off x="3790601" y="1202414"/>
            <a:ext cx="8023411" cy="2585864"/>
          </a:xfrm>
        </p:spPr>
      </p:pic>
      <p:pic>
        <p:nvPicPr>
          <p:cNvPr id="7" name="Picture 6" descr="A screenshot of a computer screen&#10;&#10;Description automatically generated">
            <a:extLst>
              <a:ext uri="{FF2B5EF4-FFF2-40B4-BE49-F238E27FC236}">
                <a16:creationId xmlns:a16="http://schemas.microsoft.com/office/drawing/2014/main" id="{AF402CE5-4F68-E715-3970-5258C867EC30}"/>
              </a:ext>
            </a:extLst>
          </p:cNvPr>
          <p:cNvPicPr>
            <a:picLocks noChangeAspect="1"/>
          </p:cNvPicPr>
          <p:nvPr/>
        </p:nvPicPr>
        <p:blipFill rotWithShape="1">
          <a:blip r:embed="rId3">
            <a:extLst>
              <a:ext uri="{28A0092B-C50C-407E-A947-70E740481C1C}">
                <a14:useLocalDpi xmlns:a14="http://schemas.microsoft.com/office/drawing/2010/main" val="0"/>
              </a:ext>
            </a:extLst>
          </a:blip>
          <a:srcRect l="6243" t="52868" r="8486"/>
          <a:stretch/>
        </p:blipFill>
        <p:spPr>
          <a:xfrm>
            <a:off x="3790601" y="3729194"/>
            <a:ext cx="8023411" cy="2660838"/>
          </a:xfrm>
          <a:prstGeom prst="rect">
            <a:avLst/>
          </a:prstGeom>
        </p:spPr>
      </p:pic>
      <p:sp>
        <p:nvSpPr>
          <p:cNvPr id="8" name="TextBox 7">
            <a:extLst>
              <a:ext uri="{FF2B5EF4-FFF2-40B4-BE49-F238E27FC236}">
                <a16:creationId xmlns:a16="http://schemas.microsoft.com/office/drawing/2014/main" id="{800F6A35-21DC-569D-E045-BC62792DC63D}"/>
              </a:ext>
            </a:extLst>
          </p:cNvPr>
          <p:cNvSpPr txBox="1"/>
          <p:nvPr/>
        </p:nvSpPr>
        <p:spPr>
          <a:xfrm>
            <a:off x="356965" y="1849015"/>
            <a:ext cx="2078182" cy="646331"/>
          </a:xfrm>
          <a:prstGeom prst="rect">
            <a:avLst/>
          </a:prstGeom>
          <a:noFill/>
        </p:spPr>
        <p:txBody>
          <a:bodyPr wrap="square" rtlCol="0">
            <a:spAutoFit/>
          </a:bodyPr>
          <a:lstStyle/>
          <a:p>
            <a:r>
              <a:rPr lang="en-GB" dirty="0"/>
              <a:t>Acoustically Connected</a:t>
            </a:r>
          </a:p>
        </p:txBody>
      </p:sp>
      <p:sp>
        <p:nvSpPr>
          <p:cNvPr id="9" name="TextBox 8">
            <a:extLst>
              <a:ext uri="{FF2B5EF4-FFF2-40B4-BE49-F238E27FC236}">
                <a16:creationId xmlns:a16="http://schemas.microsoft.com/office/drawing/2014/main" id="{44F6E575-3D7E-30DB-144D-F55E708551EA}"/>
              </a:ext>
            </a:extLst>
          </p:cNvPr>
          <p:cNvSpPr txBox="1"/>
          <p:nvPr/>
        </p:nvSpPr>
        <p:spPr>
          <a:xfrm>
            <a:off x="377988" y="4067524"/>
            <a:ext cx="2897159" cy="1477328"/>
          </a:xfrm>
          <a:prstGeom prst="rect">
            <a:avLst/>
          </a:prstGeom>
          <a:noFill/>
        </p:spPr>
        <p:txBody>
          <a:bodyPr wrap="square" rtlCol="0">
            <a:spAutoFit/>
          </a:bodyPr>
          <a:lstStyle/>
          <a:p>
            <a:r>
              <a:rPr lang="en-GB" dirty="0"/>
              <a:t>Not </a:t>
            </a:r>
          </a:p>
          <a:p>
            <a:r>
              <a:rPr lang="en-GB" dirty="0"/>
              <a:t>Acoustically Connected, but all signals run through the system as in the acoustically connected case. </a:t>
            </a:r>
          </a:p>
        </p:txBody>
      </p:sp>
      <p:sp>
        <p:nvSpPr>
          <p:cNvPr id="10" name="TextBox 9">
            <a:extLst>
              <a:ext uri="{FF2B5EF4-FFF2-40B4-BE49-F238E27FC236}">
                <a16:creationId xmlns:a16="http://schemas.microsoft.com/office/drawing/2014/main" id="{EDFD894B-9297-A6CE-D06A-2864A90766BB}"/>
              </a:ext>
            </a:extLst>
          </p:cNvPr>
          <p:cNvSpPr txBox="1"/>
          <p:nvPr/>
        </p:nvSpPr>
        <p:spPr>
          <a:xfrm>
            <a:off x="2206788" y="6215761"/>
            <a:ext cx="7469227" cy="646331"/>
          </a:xfrm>
          <a:prstGeom prst="rect">
            <a:avLst/>
          </a:prstGeom>
          <a:noFill/>
        </p:spPr>
        <p:txBody>
          <a:bodyPr wrap="square" rtlCol="0">
            <a:spAutoFit/>
          </a:bodyPr>
          <a:lstStyle/>
          <a:p>
            <a:r>
              <a:rPr lang="en-GB" dirty="0"/>
              <a:t>Note: I repeated this 4 times for each category and see the same result. </a:t>
            </a:r>
          </a:p>
          <a:p>
            <a:r>
              <a:rPr lang="en-GB" dirty="0"/>
              <a:t>67Hz is only recovered when the system is acoustically connected. </a:t>
            </a:r>
          </a:p>
        </p:txBody>
      </p:sp>
    </p:spTree>
    <p:extLst>
      <p:ext uri="{BB962C8B-B14F-4D97-AF65-F5344CB8AC3E}">
        <p14:creationId xmlns:p14="http://schemas.microsoft.com/office/powerpoint/2010/main" val="411204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2A14-9ACE-A9B3-E3F1-C9A0CE04FA32}"/>
              </a:ext>
            </a:extLst>
          </p:cNvPr>
          <p:cNvSpPr>
            <a:spLocks noGrp="1"/>
          </p:cNvSpPr>
          <p:nvPr>
            <p:ph type="title"/>
          </p:nvPr>
        </p:nvSpPr>
        <p:spPr>
          <a:xfrm>
            <a:off x="1732448" y="70521"/>
            <a:ext cx="10050194" cy="645698"/>
          </a:xfrm>
        </p:spPr>
        <p:txBody>
          <a:bodyPr>
            <a:normAutofit fontScale="90000"/>
          </a:bodyPr>
          <a:lstStyle/>
          <a:p>
            <a:r>
              <a:rPr lang="en-GB" dirty="0"/>
              <a:t>In vivo: ketamine gamma band demodulation</a:t>
            </a:r>
          </a:p>
        </p:txBody>
      </p:sp>
      <p:sp>
        <p:nvSpPr>
          <p:cNvPr id="8" name="TextBox 7">
            <a:extLst>
              <a:ext uri="{FF2B5EF4-FFF2-40B4-BE49-F238E27FC236}">
                <a16:creationId xmlns:a16="http://schemas.microsoft.com/office/drawing/2014/main" id="{0993350E-F1F9-5C5B-B25F-B0E48C78AC00}"/>
              </a:ext>
            </a:extLst>
          </p:cNvPr>
          <p:cNvSpPr txBox="1"/>
          <p:nvPr/>
        </p:nvSpPr>
        <p:spPr>
          <a:xfrm>
            <a:off x="4340126" y="688288"/>
            <a:ext cx="3457439" cy="369332"/>
          </a:xfrm>
          <a:prstGeom prst="rect">
            <a:avLst/>
          </a:prstGeom>
          <a:noFill/>
        </p:spPr>
        <p:txBody>
          <a:bodyPr wrap="square" rtlCol="0">
            <a:spAutoFit/>
          </a:bodyPr>
          <a:lstStyle/>
          <a:p>
            <a:r>
              <a:rPr lang="en-GB" dirty="0"/>
              <a:t>Date: 06/08/2023  E105,t4, file 11</a:t>
            </a:r>
          </a:p>
        </p:txBody>
      </p:sp>
      <p:sp>
        <p:nvSpPr>
          <p:cNvPr id="14" name="TextBox 13">
            <a:extLst>
              <a:ext uri="{FF2B5EF4-FFF2-40B4-BE49-F238E27FC236}">
                <a16:creationId xmlns:a16="http://schemas.microsoft.com/office/drawing/2014/main" id="{540EE881-3753-8CF2-5B5A-1DC1150BDE0E}"/>
              </a:ext>
            </a:extLst>
          </p:cNvPr>
          <p:cNvSpPr txBox="1"/>
          <p:nvPr/>
        </p:nvSpPr>
        <p:spPr>
          <a:xfrm>
            <a:off x="-20067" y="5163846"/>
            <a:ext cx="12212067" cy="1754326"/>
          </a:xfrm>
          <a:prstGeom prst="rect">
            <a:avLst/>
          </a:prstGeom>
          <a:noFill/>
        </p:spPr>
        <p:txBody>
          <a:bodyPr wrap="square" rtlCol="0">
            <a:spAutoFit/>
          </a:bodyPr>
          <a:lstStyle/>
          <a:p>
            <a:r>
              <a:rPr lang="en-GB" sz="1200" dirty="0"/>
              <a:t>There is a clear power band trend with time, when there are ups there is gamma power for both the original and demodulated signal. </a:t>
            </a:r>
          </a:p>
          <a:p>
            <a:r>
              <a:rPr lang="en-GB" sz="1200" dirty="0"/>
              <a:t>Artefact Test: </a:t>
            </a:r>
          </a:p>
          <a:p>
            <a:r>
              <a:rPr lang="en-GB" sz="1200" dirty="0"/>
              <a:t>1. The recorded measurement signal is nowhere near the saturation limit or DAQ range limits, meaning no rectification is taking place. </a:t>
            </a:r>
          </a:p>
          <a:p>
            <a:r>
              <a:rPr lang="en-GB" sz="1200" dirty="0"/>
              <a:t>2. Common mode coupling between the measurement cable and the cable that powers the ultrasound. To prove this is not what is causing the correlation, do acoustically connected versus not connected test where all the same signals are being run through all cables. If I can still demodulate when the transducer is not coupled to the mouse brain, then I’ll know I have a capacitive coupling(non-linear mixing) effect induced by this coupling. If I do not see any correlation of the demodulated signal when the acoustic signal is not connected, then the demodulation is real. (my phantom test suggests this is NOT the case).</a:t>
            </a:r>
          </a:p>
          <a:p>
            <a:r>
              <a:rPr lang="en-GB" sz="1200" dirty="0"/>
              <a:t>3. It is possible that I am picking up the original signal in my demodulation(PRF 180), so shift the demodulation up in frequency 400-1000Hz). What does the raw signal PSD look like 90-180? (my test doesn’t show anything, so, so far it seems reasonably convincing).</a:t>
            </a:r>
          </a:p>
        </p:txBody>
      </p:sp>
      <p:grpSp>
        <p:nvGrpSpPr>
          <p:cNvPr id="23" name="Group 22">
            <a:extLst>
              <a:ext uri="{FF2B5EF4-FFF2-40B4-BE49-F238E27FC236}">
                <a16:creationId xmlns:a16="http://schemas.microsoft.com/office/drawing/2014/main" id="{FA31554C-EEEC-D653-403E-3593C60456E9}"/>
              </a:ext>
            </a:extLst>
          </p:cNvPr>
          <p:cNvGrpSpPr/>
          <p:nvPr/>
        </p:nvGrpSpPr>
        <p:grpSpPr>
          <a:xfrm>
            <a:off x="129344" y="910755"/>
            <a:ext cx="11933312" cy="4253091"/>
            <a:chOff x="129344" y="1340622"/>
            <a:chExt cx="11933312" cy="4253091"/>
          </a:xfrm>
        </p:grpSpPr>
        <p:pic>
          <p:nvPicPr>
            <p:cNvPr id="18" name="Picture 17" descr="A screenshot of a computer generated image&#10;&#10;Description automatically generated">
              <a:extLst>
                <a:ext uri="{FF2B5EF4-FFF2-40B4-BE49-F238E27FC236}">
                  <a16:creationId xmlns:a16="http://schemas.microsoft.com/office/drawing/2014/main" id="{ACF1ECD0-204A-E78A-78B8-6EB63A8B2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44" y="1676327"/>
              <a:ext cx="5939502" cy="3917386"/>
            </a:xfrm>
            <a:prstGeom prst="rect">
              <a:avLst/>
            </a:prstGeom>
          </p:spPr>
        </p:pic>
        <p:sp>
          <p:nvSpPr>
            <p:cNvPr id="19" name="TextBox 18">
              <a:extLst>
                <a:ext uri="{FF2B5EF4-FFF2-40B4-BE49-F238E27FC236}">
                  <a16:creationId xmlns:a16="http://schemas.microsoft.com/office/drawing/2014/main" id="{5E6984BC-E154-F533-C674-691E5F52B97A}"/>
                </a:ext>
              </a:extLst>
            </p:cNvPr>
            <p:cNvSpPr txBox="1"/>
            <p:nvPr/>
          </p:nvSpPr>
          <p:spPr>
            <a:xfrm>
              <a:off x="1966151" y="1340622"/>
              <a:ext cx="1737963" cy="369332"/>
            </a:xfrm>
            <a:prstGeom prst="rect">
              <a:avLst/>
            </a:prstGeom>
            <a:noFill/>
          </p:spPr>
          <p:txBody>
            <a:bodyPr wrap="square" rtlCol="0">
              <a:spAutoFit/>
            </a:bodyPr>
            <a:lstStyle/>
            <a:p>
              <a:r>
                <a:rPr lang="en-GB" dirty="0"/>
                <a:t>Original Signal</a:t>
              </a:r>
            </a:p>
          </p:txBody>
        </p:sp>
        <p:sp>
          <p:nvSpPr>
            <p:cNvPr id="20" name="TextBox 19">
              <a:extLst>
                <a:ext uri="{FF2B5EF4-FFF2-40B4-BE49-F238E27FC236}">
                  <a16:creationId xmlns:a16="http://schemas.microsoft.com/office/drawing/2014/main" id="{E9791A47-6AD3-EACB-465B-9785155CD982}"/>
                </a:ext>
              </a:extLst>
            </p:cNvPr>
            <p:cNvSpPr txBox="1"/>
            <p:nvPr/>
          </p:nvSpPr>
          <p:spPr>
            <a:xfrm>
              <a:off x="1732448" y="3328811"/>
              <a:ext cx="2205371" cy="369332"/>
            </a:xfrm>
            <a:prstGeom prst="rect">
              <a:avLst/>
            </a:prstGeom>
            <a:noFill/>
          </p:spPr>
          <p:txBody>
            <a:bodyPr wrap="square" rtlCol="0">
              <a:spAutoFit/>
            </a:bodyPr>
            <a:lstStyle/>
            <a:p>
              <a:r>
                <a:rPr lang="en-GB" dirty="0"/>
                <a:t>Demodulated Signal</a:t>
              </a:r>
            </a:p>
          </p:txBody>
        </p:sp>
        <p:pic>
          <p:nvPicPr>
            <p:cNvPr id="22" name="Picture 21" descr="A graph of a normal and normal line&#10;&#10;Description automatically generated with medium confidence">
              <a:extLst>
                <a:ext uri="{FF2B5EF4-FFF2-40B4-BE49-F238E27FC236}">
                  <a16:creationId xmlns:a16="http://schemas.microsoft.com/office/drawing/2014/main" id="{FE8F8CCE-AA8F-9CA1-8991-4494FAE3F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156" y="1690251"/>
              <a:ext cx="5939500" cy="3799890"/>
            </a:xfrm>
            <a:prstGeom prst="rect">
              <a:avLst/>
            </a:prstGeom>
          </p:spPr>
        </p:pic>
      </p:grpSp>
    </p:spTree>
    <p:extLst>
      <p:ext uri="{BB962C8B-B14F-4D97-AF65-F5344CB8AC3E}">
        <p14:creationId xmlns:p14="http://schemas.microsoft.com/office/powerpoint/2010/main" val="345055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E53E-29FA-1E7A-A153-8E6FE69AB87B}"/>
              </a:ext>
            </a:extLst>
          </p:cNvPr>
          <p:cNvSpPr>
            <a:spLocks noGrp="1"/>
          </p:cNvSpPr>
          <p:nvPr>
            <p:ph type="title"/>
          </p:nvPr>
        </p:nvSpPr>
        <p:spPr>
          <a:xfrm>
            <a:off x="838200" y="181744"/>
            <a:ext cx="10515600" cy="808582"/>
          </a:xfrm>
        </p:spPr>
        <p:txBody>
          <a:bodyPr/>
          <a:lstStyle/>
          <a:p>
            <a:r>
              <a:rPr lang="en-GB" dirty="0"/>
              <a:t>Demodulation Experiment Plan. </a:t>
            </a:r>
          </a:p>
        </p:txBody>
      </p:sp>
      <p:sp>
        <p:nvSpPr>
          <p:cNvPr id="3" name="Content Placeholder 2">
            <a:extLst>
              <a:ext uri="{FF2B5EF4-FFF2-40B4-BE49-F238E27FC236}">
                <a16:creationId xmlns:a16="http://schemas.microsoft.com/office/drawing/2014/main" id="{2D50EF73-B24D-9A80-215A-3781A6A68DA0}"/>
              </a:ext>
            </a:extLst>
          </p:cNvPr>
          <p:cNvSpPr>
            <a:spLocks noGrp="1"/>
          </p:cNvSpPr>
          <p:nvPr>
            <p:ph idx="1"/>
          </p:nvPr>
        </p:nvSpPr>
        <p:spPr>
          <a:xfrm>
            <a:off x="545909" y="1240077"/>
            <a:ext cx="11239691" cy="4936887"/>
          </a:xfrm>
        </p:spPr>
        <p:txBody>
          <a:bodyPr>
            <a:normAutofit fontScale="92500" lnSpcReduction="20000"/>
          </a:bodyPr>
          <a:lstStyle/>
          <a:p>
            <a:r>
              <a:rPr lang="en-GB" sz="1800" dirty="0"/>
              <a:t>Phantom: Try to optimize neural recording further for optimal amplitude and SNR. </a:t>
            </a:r>
          </a:p>
          <a:p>
            <a:r>
              <a:rPr lang="en-GB" sz="1800" dirty="0"/>
              <a:t>Mouse: I have a recovering mouse that should give higher ketamine induced gamma as it has an electrode at the Medial Prefrontal Cortex: (AP 2.4, ML 0.4) - https://pubmed.ncbi.nlm.nih.gov/21880935/. Try demodulation with new improved settings. This time ensure I get an acoustically connected vs not artefact measurement to ensure I am not inducing artefact. </a:t>
            </a:r>
          </a:p>
          <a:p>
            <a:endParaRPr lang="en-GB" sz="1800" dirty="0"/>
          </a:p>
          <a:p>
            <a:pPr marL="0" indent="0">
              <a:buNone/>
            </a:pPr>
            <a:r>
              <a:rPr lang="en-GB" sz="1800" b="1" dirty="0"/>
              <a:t>How can I ensure it is real and not an artefact? </a:t>
            </a:r>
            <a:endParaRPr lang="en-GB" sz="1800" dirty="0"/>
          </a:p>
          <a:p>
            <a:pPr marL="0" indent="0">
              <a:buNone/>
            </a:pPr>
            <a:r>
              <a:rPr lang="en-GB" sz="1800" dirty="0"/>
              <a:t>There is a clear power band trend with time, when there are ups there is gamma power for both the original and demodulated signal. </a:t>
            </a:r>
          </a:p>
          <a:p>
            <a:pPr marL="0" indent="0">
              <a:buNone/>
            </a:pPr>
            <a:r>
              <a:rPr lang="en-GB" sz="1800" b="1" dirty="0"/>
              <a:t>Artefact Test: </a:t>
            </a:r>
          </a:p>
          <a:p>
            <a:pPr marL="0" indent="0">
              <a:buNone/>
            </a:pPr>
            <a:r>
              <a:rPr lang="en-GB" sz="1800" dirty="0"/>
              <a:t>1. The recorded measurement signal is nowhere near the saturation limit or DAQ range limits, meaning no rectification is taking place. </a:t>
            </a:r>
          </a:p>
          <a:p>
            <a:pPr marL="0" indent="0">
              <a:buNone/>
            </a:pPr>
            <a:r>
              <a:rPr lang="en-GB" sz="1800" dirty="0"/>
              <a:t>2. Common mode coupling between the measurement cable and the cable that powers the ultrasound. To prove this is not what is causing the correlation, do acoustically connected versus not connected test where all the same signals are being run through all cables. If I can still demodulate when the transducer is not coupled to the mouse brain, then I’ll know I have a capacitive coupling(non-linear mixing) effect induced by this coupling. If I do not see any correlation of the demodulated signal when the acoustic signal is not connected, then the demodulation is real. (my phantom test suggests this is NOT the case).</a:t>
            </a:r>
          </a:p>
          <a:p>
            <a:pPr marL="0" indent="0">
              <a:buNone/>
            </a:pPr>
            <a:r>
              <a:rPr lang="en-GB" sz="1800" dirty="0"/>
              <a:t>3. It is possible that I am picking up the original signal in my demodulation(PRF 180), so shift the demodulation up in frequency 400-1000Hz). What does the raw signal PSD look like 90-180? (my test doesn’t show anything, so, so far it seems reasonably convincing).</a:t>
            </a:r>
          </a:p>
        </p:txBody>
      </p:sp>
    </p:spTree>
    <p:extLst>
      <p:ext uri="{BB962C8B-B14F-4D97-AF65-F5344CB8AC3E}">
        <p14:creationId xmlns:p14="http://schemas.microsoft.com/office/powerpoint/2010/main" val="358211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B76D-F931-41DF-3709-4815A8DD975A}"/>
              </a:ext>
            </a:extLst>
          </p:cNvPr>
          <p:cNvSpPr>
            <a:spLocks noGrp="1"/>
          </p:cNvSpPr>
          <p:nvPr>
            <p:ph type="title"/>
          </p:nvPr>
        </p:nvSpPr>
        <p:spPr/>
        <p:txBody>
          <a:bodyPr/>
          <a:lstStyle/>
          <a:p>
            <a:r>
              <a:rPr lang="en-GB" dirty="0"/>
              <a:t>Acoustoelectric Neuromodulation</a:t>
            </a:r>
          </a:p>
        </p:txBody>
      </p:sp>
      <p:pic>
        <p:nvPicPr>
          <p:cNvPr id="5" name="Content Placeholder 4" descr="A mouse with a device attached to its head&#10;&#10;Description automatically generated">
            <a:extLst>
              <a:ext uri="{FF2B5EF4-FFF2-40B4-BE49-F238E27FC236}">
                <a16:creationId xmlns:a16="http://schemas.microsoft.com/office/drawing/2014/main" id="{DE9F8151-95F8-FE4B-F82B-76EA8D0806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6186" y="1825625"/>
            <a:ext cx="5799628" cy="4351338"/>
          </a:xfrm>
        </p:spPr>
      </p:pic>
    </p:spTree>
    <p:extLst>
      <p:ext uri="{BB962C8B-B14F-4D97-AF65-F5344CB8AC3E}">
        <p14:creationId xmlns:p14="http://schemas.microsoft.com/office/powerpoint/2010/main" val="405363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1C1E-10E5-5B21-AAF0-65EDABDE300C}"/>
              </a:ext>
            </a:extLst>
          </p:cNvPr>
          <p:cNvSpPr>
            <a:spLocks noGrp="1"/>
          </p:cNvSpPr>
          <p:nvPr>
            <p:ph type="title"/>
          </p:nvPr>
        </p:nvSpPr>
        <p:spPr>
          <a:xfrm>
            <a:off x="714633" y="288766"/>
            <a:ext cx="10515600" cy="823341"/>
          </a:xfrm>
        </p:spPr>
        <p:txBody>
          <a:bodyPr>
            <a:normAutofit/>
          </a:bodyPr>
          <a:lstStyle/>
          <a:p>
            <a:pPr algn="ctr"/>
            <a:r>
              <a:rPr lang="en-GB" sz="3600" dirty="0"/>
              <a:t>RF transmittance of e field with silicon sheet. </a:t>
            </a:r>
          </a:p>
        </p:txBody>
      </p:sp>
      <p:pic>
        <p:nvPicPr>
          <p:cNvPr id="7" name="Picture 6" descr="A graph of a graph of a graph&#10;&#10;Description automatically generated">
            <a:extLst>
              <a:ext uri="{FF2B5EF4-FFF2-40B4-BE49-F238E27FC236}">
                <a16:creationId xmlns:a16="http://schemas.microsoft.com/office/drawing/2014/main" id="{4362F781-B988-6274-CB04-22D7E2CD0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75" y="2057397"/>
            <a:ext cx="4932410" cy="2959446"/>
          </a:xfrm>
          <a:prstGeom prst="rect">
            <a:avLst/>
          </a:prstGeom>
        </p:spPr>
      </p:pic>
      <p:pic>
        <p:nvPicPr>
          <p:cNvPr id="9" name="Picture 8" descr="A graph of a graph&#10;&#10;Description automatically generated">
            <a:extLst>
              <a:ext uri="{FF2B5EF4-FFF2-40B4-BE49-F238E27FC236}">
                <a16:creationId xmlns:a16="http://schemas.microsoft.com/office/drawing/2014/main" id="{FF11ED57-06B7-1CC9-917C-D37F31FA9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588" y="1927654"/>
            <a:ext cx="5231035" cy="3138621"/>
          </a:xfrm>
          <a:prstGeom prst="rect">
            <a:avLst/>
          </a:prstGeom>
        </p:spPr>
      </p:pic>
      <p:pic>
        <p:nvPicPr>
          <p:cNvPr id="4" name="Picture 3" descr="A graph of a graph showing a red line&#10;&#10;Description automatically generated with medium confidence">
            <a:extLst>
              <a:ext uri="{FF2B5EF4-FFF2-40B4-BE49-F238E27FC236}">
                <a16:creationId xmlns:a16="http://schemas.microsoft.com/office/drawing/2014/main" id="{5C2C7426-ED5A-AE9C-207C-0AC53AF07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 y="1927654"/>
            <a:ext cx="5906538" cy="3543923"/>
          </a:xfrm>
          <a:prstGeom prst="rect">
            <a:avLst/>
          </a:prstGeom>
        </p:spPr>
      </p:pic>
      <p:pic>
        <p:nvPicPr>
          <p:cNvPr id="6" name="Picture 5" descr="A graph of a graph showing a red line and black line&#10;&#10;Description automatically generated">
            <a:extLst>
              <a:ext uri="{FF2B5EF4-FFF2-40B4-BE49-F238E27FC236}">
                <a16:creationId xmlns:a16="http://schemas.microsoft.com/office/drawing/2014/main" id="{17F2C108-7383-0F6E-A299-B17ADB9BF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751" y="1666551"/>
            <a:ext cx="6341710" cy="3805026"/>
          </a:xfrm>
          <a:prstGeom prst="rect">
            <a:avLst/>
          </a:prstGeom>
        </p:spPr>
      </p:pic>
      <p:sp>
        <p:nvSpPr>
          <p:cNvPr id="8" name="TextBox 7">
            <a:extLst>
              <a:ext uri="{FF2B5EF4-FFF2-40B4-BE49-F238E27FC236}">
                <a16:creationId xmlns:a16="http://schemas.microsoft.com/office/drawing/2014/main" id="{3B334F34-3808-526A-A18F-D82BB608DAF7}"/>
              </a:ext>
            </a:extLst>
          </p:cNvPr>
          <p:cNvSpPr txBox="1"/>
          <p:nvPr/>
        </p:nvSpPr>
        <p:spPr>
          <a:xfrm>
            <a:off x="2656937" y="5922903"/>
            <a:ext cx="6490952" cy="646331"/>
          </a:xfrm>
          <a:prstGeom prst="rect">
            <a:avLst/>
          </a:prstGeom>
          <a:noFill/>
        </p:spPr>
        <p:txBody>
          <a:bodyPr wrap="square" rtlCol="0">
            <a:spAutoFit/>
          </a:bodyPr>
          <a:lstStyle/>
          <a:p>
            <a:r>
              <a:rPr lang="en-GB" dirty="0"/>
              <a:t>It is possible that the silicon sheet attenuates the acoustic field. It may also attenuate the electric field coming from the transducer.  </a:t>
            </a:r>
          </a:p>
        </p:txBody>
      </p:sp>
    </p:spTree>
    <p:extLst>
      <p:ext uri="{BB962C8B-B14F-4D97-AF65-F5344CB8AC3E}">
        <p14:creationId xmlns:p14="http://schemas.microsoft.com/office/powerpoint/2010/main" val="1449457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39325</TotalTime>
  <Words>1725</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Acoustoelectric Neural Recording and Neuromodulation</vt:lpstr>
      <vt:lpstr>Demodulation in Phantom (e105 t2)</vt:lpstr>
      <vt:lpstr>Close up of demodulation result taken at a random point in the file. </vt:lpstr>
      <vt:lpstr>Phantom: 26Hz 50µV signal recovery. </vt:lpstr>
      <vt:lpstr>Could the result be an artefact of electrical noise? (e105/t6/f1-4 and 5-8).  Check by performing acoustically connected versus not test. </vt:lpstr>
      <vt:lpstr>In vivo: ketamine gamma band demodulation</vt:lpstr>
      <vt:lpstr>Demodulation Experiment Plan. </vt:lpstr>
      <vt:lpstr>Acoustoelectric Neuromodulation</vt:lpstr>
      <vt:lpstr>RF transmittance of e field with silicon sheet. </vt:lpstr>
      <vt:lpstr>Phantom: Two acoustic fields. </vt:lpstr>
      <vt:lpstr>Phantom: Acoustoelectric neuromodulation</vt:lpstr>
      <vt:lpstr>Phantom: RF E TI (two electric fields) applied at same amplitudes. </vt:lpstr>
      <vt:lpstr>In vivo: two acoustic fields. </vt:lpstr>
      <vt:lpstr>In vivo: RF AE </vt:lpstr>
      <vt:lpstr>In Vivo: RF TI – so far looks inconsistent.</vt:lpstr>
      <vt:lpstr>Leave on out test for overhead RF MEPS system</vt:lpstr>
      <vt:lpstr>Physical set up. </vt:lpstr>
      <vt:lpstr>In Vivo MEPS test with mesh only.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cp:lastModifiedBy>
  <cp:revision>1410</cp:revision>
  <dcterms:created xsi:type="dcterms:W3CDTF">2023-06-26T13:15:12Z</dcterms:created>
  <dcterms:modified xsi:type="dcterms:W3CDTF">2023-08-11T09:30:06Z</dcterms:modified>
</cp:coreProperties>
</file>