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2" r:id="rId18"/>
    <p:sldId id="274" r:id="rId19"/>
    <p:sldId id="276" r:id="rId20"/>
    <p:sldId id="271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E3F-C34E-8B65-27F8-A10A8E5C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B2A-2EA9-9544-9050-C8D712C95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9046-2D75-5227-C458-FA2BA9F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E6C8-FA61-4917-62C4-9611917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021D-33EC-3486-030A-FB3547B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CE2-3B0E-B0A1-A227-86D280CA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262A-5DAA-1210-1D9B-7259E063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5C14-77DA-F79C-3FC9-73016AD2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7BF6-5B29-A0F7-4907-D90C2238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A2F-BF69-18B3-A57B-BE73682C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6DDA-C854-F5C9-7DE3-4B4D4E4F2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A91A-475F-B63F-0421-032C145A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161C-FC08-A5D1-4409-3C8E3C6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164F-CFB3-25C5-A7AA-28739876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303C-B852-AA0A-CE69-646DBA55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C6CC-F2EC-C799-FB61-A93B78F2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80E-6E36-F5EA-E3EA-89F2DF5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F3FA-9DF5-C7EE-E116-D6578C91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1129-F343-5969-9FCB-9ECD82A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7713-1CBC-2153-E0D0-7D3ED645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8FD3-B053-319C-93CF-9224E2F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A18A-B379-81F9-EE26-54B1E48B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D3BF-FF79-0F8E-1368-9882BBC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B212-31B0-890A-8280-40DDDA8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59A4-910E-3607-7ADC-BB51D6EE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2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C29A-D0CB-CAA7-BB36-8C94A47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619D-26AC-C2C1-17E9-E9AA2368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DF82-1136-3D1E-3AD4-81B4B7F1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F031-4205-F89B-F725-564C286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E9EA-A89A-1B2D-BE60-EEC2CC3E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9C1E-225B-454D-D8B1-49101272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1C25-37DF-CFFB-8BBF-F745703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DD1E-87B8-3626-16A5-78DA38B3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5DDE-2601-0BDA-868B-7AB02B7A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26805-AFCC-8E34-F05B-C5A685B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4160E-9D0D-C688-289C-08CBCE1A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DDC9-B7B7-1AE1-9D3A-89CA8BCB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BE23-4A29-4BAD-18B1-1BA2632B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ECA39-23C4-9EF1-8A05-54E4FF87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3F2-8655-1EDC-74D9-32DCC28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F3B79-6575-A36B-0E65-7DB5764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8F72-81E4-B236-80E3-64F4454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4F6E1-8C20-671B-8B43-7621C7A5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E4668-BFB8-501A-9762-854B4B8A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0275A-F2DF-DDBB-37B2-18E1571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C02DF-608C-33B4-D707-445F0497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875F-441C-EE19-6FBC-522AE89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A1B-539C-E548-FF02-2FB79B82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5C8CD-C08C-FC8B-D8F2-9904DEB5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E8B7-6C3E-B244-79C1-F551E57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12E0-A4E4-A147-1DF4-51A90FBC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48F7-6025-F4D8-F117-28EB900B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ACAB-E159-0036-DEC6-29D1426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3D207-43C0-766B-EEF0-77E7161E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D2A1-5330-B008-B1C0-935642A8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B99D-20C8-EE1E-BD2A-5BE7678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3A2D-5B64-D94A-BD37-5077167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E8DF-E41D-FA5B-BA47-CA578FD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AE4D2-BD9B-09B6-9A03-3A28271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07B8-5A8B-E673-DB50-A4067BDC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8DD5-C2FC-E9EA-525B-5DD679690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7AA-C5B8-47DD-BA5E-84B85563C266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97D4-7854-C50F-B9EB-FEB0CB2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88CE-6D9B-B2F7-5034-4E08FFE1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BC-B7E1-85F2-C9FA-8B9B256C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968" y="2152668"/>
            <a:ext cx="6960064" cy="1103293"/>
          </a:xfrm>
        </p:spPr>
        <p:txBody>
          <a:bodyPr>
            <a:noAutofit/>
          </a:bodyPr>
          <a:lstStyle/>
          <a:p>
            <a:r>
              <a:rPr lang="en-GB" sz="3600" dirty="0"/>
              <a:t>RF TI with an antenna and air gap. </a:t>
            </a:r>
            <a:br>
              <a:rPr lang="en-GB" sz="3600" dirty="0"/>
            </a:br>
            <a:r>
              <a:rPr lang="en-GB" sz="3600" dirty="0"/>
              <a:t>(completely non-invasive)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75B0-8527-3087-604E-FB53C114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7" y="3602039"/>
            <a:ext cx="3439886" cy="454668"/>
          </a:xfrm>
        </p:spPr>
        <p:txBody>
          <a:bodyPr/>
          <a:lstStyle/>
          <a:p>
            <a:r>
              <a:rPr lang="en-GB" dirty="0"/>
              <a:t>20.09.2023</a:t>
            </a:r>
          </a:p>
        </p:txBody>
      </p:sp>
    </p:spTree>
    <p:extLst>
      <p:ext uri="{BB962C8B-B14F-4D97-AF65-F5344CB8AC3E}">
        <p14:creationId xmlns:p14="http://schemas.microsoft.com/office/powerpoint/2010/main" val="136008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F082-5F3D-07F9-3E80-DC34F1CD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0"/>
            <a:ext cx="10515600" cy="1325563"/>
          </a:xfrm>
        </p:spPr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4Hz (file 9 )</a:t>
            </a:r>
          </a:p>
        </p:txBody>
      </p:sp>
      <p:pic>
        <p:nvPicPr>
          <p:cNvPr id="5" name="Picture 4" descr="A red and black sound waves&#10;&#10;Description automatically generated">
            <a:extLst>
              <a:ext uri="{FF2B5EF4-FFF2-40B4-BE49-F238E27FC236}">
                <a16:creationId xmlns:a16="http://schemas.microsoft.com/office/drawing/2014/main" id="{F66D4273-4C25-87DD-A1BE-F8172E09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1" y="11429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2A6E-B134-F550-3B96-AB445D88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2Hz (file 10 )</a:t>
            </a:r>
          </a:p>
        </p:txBody>
      </p:sp>
      <p:pic>
        <p:nvPicPr>
          <p:cNvPr id="5" name="Picture 4" descr="A red and black graph&#10;&#10;Description automatically generated">
            <a:extLst>
              <a:ext uri="{FF2B5EF4-FFF2-40B4-BE49-F238E27FC236}">
                <a16:creationId xmlns:a16="http://schemas.microsoft.com/office/drawing/2014/main" id="{99947656-DABF-E70E-0A27-1D30CF8CB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1" y="118426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1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0BD3-B262-9DBE-A874-7FAD3F3D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160"/>
          </a:xfrm>
        </p:spPr>
        <p:txBody>
          <a:bodyPr>
            <a:normAutofit/>
          </a:bodyPr>
          <a:lstStyle/>
          <a:p>
            <a:r>
              <a:rPr lang="en-GB" sz="3200" dirty="0"/>
              <a:t>Mouse  </a:t>
            </a:r>
            <a:br>
              <a:rPr lang="en-GB" sz="2400" dirty="0"/>
            </a:br>
            <a:r>
              <a:rPr lang="en-GB" sz="2200" dirty="0"/>
              <a:t>Run rf_ti.py and ae_rf_transmitter_transfer_function.py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96B9-7A2E-8EC0-42D4-2C6E5999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682044"/>
            <a:ext cx="11356623" cy="4810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- Run at </a:t>
            </a:r>
            <a:r>
              <a:rPr lang="en-GB" sz="1800" dirty="0" err="1"/>
              <a:t>df</a:t>
            </a:r>
            <a:r>
              <a:rPr lang="en-GB" sz="1800" dirty="0"/>
              <a:t>    = 1,2,3,4,5,10,40,100, </a:t>
            </a:r>
            <a:r>
              <a:rPr lang="en-GB" sz="1800" dirty="0" err="1"/>
              <a:t>vout</a:t>
            </a:r>
            <a:r>
              <a:rPr lang="en-GB" sz="1800" dirty="0"/>
              <a:t> = 10V. </a:t>
            </a:r>
          </a:p>
          <a:p>
            <a:pPr marL="0" indent="0">
              <a:buNone/>
            </a:pPr>
            <a:r>
              <a:rPr lang="en-GB" sz="1800" dirty="0"/>
              <a:t>- What is the ratio between the mix f and the applied f in the mouse? – the ratio appear to change over time, increasing as the mouse came out of k. </a:t>
            </a:r>
          </a:p>
          <a:p>
            <a:pPr marL="0" indent="0">
              <a:buNone/>
            </a:pPr>
            <a:r>
              <a:rPr lang="en-GB" sz="1800" dirty="0"/>
              <a:t>- transmission spectrum in the mouse? – I didn’t attempt. </a:t>
            </a:r>
          </a:p>
          <a:p>
            <a:pPr marL="0" indent="0">
              <a:buNone/>
            </a:pPr>
            <a:r>
              <a:rPr lang="en-GB" sz="1800" dirty="0"/>
              <a:t>- I think my amplitudes were too low to evoke spikes. </a:t>
            </a:r>
          </a:p>
          <a:p>
            <a:pPr marL="0" indent="0">
              <a:buNone/>
            </a:pPr>
            <a:r>
              <a:rPr lang="en-GB" sz="1800" dirty="0"/>
              <a:t>TODO: make a spike timing diagram. - - </a:t>
            </a:r>
            <a:r>
              <a:rPr lang="en-GB" sz="1800" dirty="0" err="1"/>
              <a:t>Analyze</a:t>
            </a:r>
            <a:r>
              <a:rPr lang="en-GB" sz="1800" dirty="0"/>
              <a:t> frequency/amplitude trends.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For future, consider using a higher carrier frequency - I may need to decouple my transmit frequency from record frequency to do this. i.e. 5MHz carrier would be better than 1MHz in terms of energy transmitted. </a:t>
            </a:r>
          </a:p>
          <a:p>
            <a:pPr marL="0" indent="0">
              <a:buNone/>
            </a:pPr>
            <a:r>
              <a:rPr lang="en-GB" sz="1800" dirty="0"/>
              <a:t>My antenna only goes up to 2MHz. So try 2MHz.  </a:t>
            </a:r>
          </a:p>
        </p:txBody>
      </p:sp>
    </p:spTree>
    <p:extLst>
      <p:ext uri="{BB962C8B-B14F-4D97-AF65-F5344CB8AC3E}">
        <p14:creationId xmlns:p14="http://schemas.microsoft.com/office/powerpoint/2010/main" val="385478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30D-07A2-D28D-EA82-04505970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Mouse: </a:t>
            </a:r>
            <a:r>
              <a:rPr lang="en-GB" dirty="0" err="1"/>
              <a:t>Df</a:t>
            </a:r>
            <a:r>
              <a:rPr lang="en-GB" dirty="0"/>
              <a:t> = 3Hz </a:t>
            </a:r>
            <a:r>
              <a:rPr lang="en-GB" sz="1800" dirty="0"/>
              <a:t>(e112_RF_antenna t2 mouse)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E5F0874-39A3-FEA1-7EC6-C7F52957D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4" y="1690688"/>
            <a:ext cx="7252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E7A29-80B0-3043-18FA-10147A2E7802}"/>
              </a:ext>
            </a:extLst>
          </p:cNvPr>
          <p:cNvSpPr txBox="1"/>
          <p:nvPr/>
        </p:nvSpPr>
        <p:spPr>
          <a:xfrm>
            <a:off x="7720583" y="1690688"/>
            <a:ext cx="4214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 massive difference between the start and end of the ketamine.  Entrainment happens far more easily when ketamine is low. </a:t>
            </a:r>
          </a:p>
          <a:p>
            <a:endParaRPr lang="en-GB" dirty="0"/>
          </a:p>
          <a:p>
            <a:r>
              <a:rPr lang="en-GB" dirty="0"/>
              <a:t>Did I change the position? I did a bit… </a:t>
            </a:r>
          </a:p>
          <a:p>
            <a:endParaRPr lang="en-GB" dirty="0"/>
          </a:p>
          <a:p>
            <a:r>
              <a:rPr lang="en-GB" dirty="0"/>
              <a:t>Maybe I should try Isoflurane again?</a:t>
            </a:r>
          </a:p>
        </p:txBody>
      </p:sp>
    </p:spTree>
    <p:extLst>
      <p:ext uri="{BB962C8B-B14F-4D97-AF65-F5344CB8AC3E}">
        <p14:creationId xmlns:p14="http://schemas.microsoft.com/office/powerpoint/2010/main" val="377257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A3C4-3CF2-3280-333E-C7D0A70E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Mouse </a:t>
            </a:r>
            <a:r>
              <a:rPr lang="en-GB" dirty="0" err="1"/>
              <a:t>Df</a:t>
            </a:r>
            <a:r>
              <a:rPr lang="en-GB" dirty="0"/>
              <a:t> = 5Hz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7C14F2E-CD6A-2BDE-FDA4-CDF835D61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886" y="1328808"/>
            <a:ext cx="8412489" cy="5047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10116-F253-E6BC-876A-7C3DFB85AF17}"/>
              </a:ext>
            </a:extLst>
          </p:cNvPr>
          <p:cNvSpPr txBox="1"/>
          <p:nvPr/>
        </p:nvSpPr>
        <p:spPr>
          <a:xfrm>
            <a:off x="8024157" y="1690688"/>
            <a:ext cx="3867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Entrainment occurs more easily when k is wearing off. Amplitude is near non-existent when k is newly administered. </a:t>
            </a:r>
          </a:p>
        </p:txBody>
      </p:sp>
    </p:spTree>
    <p:extLst>
      <p:ext uri="{BB962C8B-B14F-4D97-AF65-F5344CB8AC3E}">
        <p14:creationId xmlns:p14="http://schemas.microsoft.com/office/powerpoint/2010/main" val="238543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FD19-680A-801E-E85D-0FB09AF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3"/>
            <a:ext cx="10515600" cy="866267"/>
          </a:xfrm>
        </p:spPr>
        <p:txBody>
          <a:bodyPr/>
          <a:lstStyle/>
          <a:p>
            <a:r>
              <a:rPr lang="en-GB" dirty="0"/>
              <a:t>Carrier 2kHz compared with 1MHz (</a:t>
            </a:r>
            <a:r>
              <a:rPr lang="en-GB" dirty="0" err="1"/>
              <a:t>df</a:t>
            </a:r>
            <a:r>
              <a:rPr lang="en-GB" dirty="0"/>
              <a:t> = 10Hz)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E592974-944C-10C6-9047-136BCE9A4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458" r="8335" b="-458"/>
          <a:stretch/>
        </p:blipFill>
        <p:spPr>
          <a:xfrm>
            <a:off x="138545" y="1238359"/>
            <a:ext cx="7303326" cy="518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707D4-3D1C-84D7-789D-16B5364D1C46}"/>
              </a:ext>
            </a:extLst>
          </p:cNvPr>
          <p:cNvSpPr txBox="1"/>
          <p:nvPr/>
        </p:nvSpPr>
        <p:spPr>
          <a:xfrm>
            <a:off x="838200" y="2228671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14A03-2687-7B39-4234-BEC6926C3930}"/>
              </a:ext>
            </a:extLst>
          </p:cNvPr>
          <p:cNvSpPr txBox="1"/>
          <p:nvPr/>
        </p:nvSpPr>
        <p:spPr>
          <a:xfrm>
            <a:off x="7528957" y="1397675"/>
            <a:ext cx="4524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10Hz is clear and present when the carrier is 1MHz, and non-existent(below noise floor) at 2kHz.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ratio of the signal 4000 microvolts : 30-200 microvolts pending anaesthesia level.  </a:t>
            </a:r>
          </a:p>
        </p:txBody>
      </p:sp>
    </p:spTree>
    <p:extLst>
      <p:ext uri="{BB962C8B-B14F-4D97-AF65-F5344CB8AC3E}">
        <p14:creationId xmlns:p14="http://schemas.microsoft.com/office/powerpoint/2010/main" val="299001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3892-10A3-72EA-2DF7-343E171C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651"/>
            <a:ext cx="10515600" cy="1019538"/>
          </a:xfrm>
        </p:spPr>
        <p:txBody>
          <a:bodyPr/>
          <a:lstStyle/>
          <a:p>
            <a:r>
              <a:rPr lang="en-US" dirty="0"/>
              <a:t>Phase offset changes as </a:t>
            </a:r>
            <a:r>
              <a:rPr lang="en-US" dirty="0" err="1"/>
              <a:t>df</a:t>
            </a:r>
            <a:r>
              <a:rPr lang="en-US" dirty="0"/>
              <a:t> changes.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11AF-C722-3AA3-8679-8FF2823D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406" y="1565291"/>
            <a:ext cx="2166257" cy="721632"/>
          </a:xfrm>
        </p:spPr>
        <p:txBody>
          <a:bodyPr/>
          <a:lstStyle/>
          <a:p>
            <a:r>
              <a:rPr lang="en-US" dirty="0"/>
              <a:t>5hz </a:t>
            </a:r>
            <a:r>
              <a:rPr lang="en-US" dirty="0" err="1"/>
              <a:t>df</a:t>
            </a:r>
            <a:r>
              <a:rPr lang="en-US" dirty="0"/>
              <a:t> f 27 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74143F-279F-8AE4-CB12-E269F7B7FCA5}"/>
              </a:ext>
            </a:extLst>
          </p:cNvPr>
          <p:cNvSpPr txBox="1">
            <a:spLocks/>
          </p:cNvSpPr>
          <p:nvPr/>
        </p:nvSpPr>
        <p:spPr>
          <a:xfrm>
            <a:off x="1238795" y="1603419"/>
            <a:ext cx="2166257" cy="72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3hz </a:t>
            </a:r>
            <a:r>
              <a:rPr lang="en-US" dirty="0" err="1"/>
              <a:t>df</a:t>
            </a:r>
            <a:r>
              <a:rPr lang="en-US" dirty="0"/>
              <a:t> f 28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EC96E-E495-DA0B-0BB4-1D2CBC2642D8}"/>
              </a:ext>
            </a:extLst>
          </p:cNvPr>
          <p:cNvSpPr txBox="1"/>
          <p:nvPr/>
        </p:nvSpPr>
        <p:spPr>
          <a:xfrm>
            <a:off x="339634" y="5847658"/>
            <a:ext cx="1088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can’t really see a change in the phase offset. I only see entrainment when the ketamine is wearing off, </a:t>
            </a:r>
          </a:p>
          <a:p>
            <a:r>
              <a:rPr lang="en-US" dirty="0"/>
              <a:t>and it is a good amplitude. The trend of amplitude with frequency is there too. To make a better phase inference, I need more recordings… not just when k is wearing off </a:t>
            </a:r>
            <a:r>
              <a:rPr lang="en-US" dirty="0" err="1"/>
              <a:t>etc</a:t>
            </a:r>
            <a:r>
              <a:rPr lang="en-US" dirty="0"/>
              <a:t>… </a:t>
            </a:r>
            <a:endParaRPr lang="en-GB" dirty="0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8D096C81-CB33-1935-109B-DE10FD4E5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" y="2127241"/>
            <a:ext cx="5860884" cy="3502658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C35330C4-025A-CCF9-94A2-FBF2446E9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1" y="2060757"/>
            <a:ext cx="5995852" cy="35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1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41F8F1-6764-9F69-FB4A-A807F166A0A5}"/>
              </a:ext>
            </a:extLst>
          </p:cNvPr>
          <p:cNvSpPr txBox="1">
            <a:spLocks/>
          </p:cNvSpPr>
          <p:nvPr/>
        </p:nvSpPr>
        <p:spPr>
          <a:xfrm>
            <a:off x="240031" y="285882"/>
            <a:ext cx="4573270" cy="8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/>
              <a:t>E107 (t3) preamplifier artefact test. </a:t>
            </a:r>
            <a:endParaRPr lang="en-GB" sz="2400" b="1" dirty="0"/>
          </a:p>
        </p:txBody>
      </p:sp>
      <p:pic>
        <p:nvPicPr>
          <p:cNvPr id="13" name="Picture 1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8F9D2A8-1DE5-A38A-94D5-92E522886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84" y="1628772"/>
            <a:ext cx="5852172" cy="4389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EAEABC-A19A-4DCA-4277-F26B6AD8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74" y="5980111"/>
            <a:ext cx="2693722" cy="732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193D6A-65AC-7094-3158-7C15EA8D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283" y="1419222"/>
            <a:ext cx="3534833" cy="445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50A2AA-C1FE-5584-7630-7A1AB8B2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111" y="1386171"/>
            <a:ext cx="3414432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F9EBEE-BFBD-7705-6F03-35BF4163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550" y="2751932"/>
            <a:ext cx="527299" cy="193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DB2EF5-E22B-7FC3-A2B4-E2AEFC9C8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980111"/>
            <a:ext cx="1847849" cy="6929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6A6750-6FB0-AED2-99A3-4C90541259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5577" y="6032233"/>
            <a:ext cx="2000249" cy="6591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7511B4-708A-BEC1-EC5C-BB3BB1BB56FB}"/>
              </a:ext>
            </a:extLst>
          </p:cNvPr>
          <p:cNvSpPr txBox="1"/>
          <p:nvPr/>
        </p:nvSpPr>
        <p:spPr>
          <a:xfrm>
            <a:off x="4927600" y="-11206"/>
            <a:ext cx="726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mixing product frequencies are below the noise floor. The applied signal amplitudes are larger than what we see</a:t>
            </a:r>
            <a:r>
              <a:rPr lang="en-GB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vivo </a:t>
            </a:r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1020Hz@200</a:t>
            </a:r>
            <a:r>
              <a:rPr lang="en-GB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𝜇</a:t>
            </a:r>
            <a:r>
              <a:rPr lang="en-US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𝑉</a:t>
            </a:r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70Hz@3</a:t>
            </a:r>
            <a:r>
              <a:rPr lang="en-US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𝜇</a:t>
            </a:r>
            <a:r>
              <a:rPr lang="en-US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𝑉</a:t>
            </a:r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1800" i="1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8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the frequency mixing that we see in our neural decoding experiment does NOT occur in the preamplifier. </a:t>
            </a:r>
          </a:p>
          <a:p>
            <a:endParaRPr lang="en-GB" dirty="0"/>
          </a:p>
        </p:txBody>
      </p:sp>
      <p:pic>
        <p:nvPicPr>
          <p:cNvPr id="21" name="Picture 20" descr="A graph of a graph showing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B57F8AE7-B474-2F29-37C3-FCE7A739A8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2" y="1688591"/>
            <a:ext cx="5852172" cy="43891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CD0E89-4ADC-A8F3-F72D-07026FD18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826" y="2856441"/>
            <a:ext cx="470446" cy="17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5BD7-E92F-3B69-7795-479CB286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04" y="92847"/>
            <a:ext cx="10515600" cy="964911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Mouse: Is it actually a neural response? </a:t>
            </a:r>
            <a:br>
              <a:rPr lang="en-GB" sz="3200" dirty="0"/>
            </a:br>
            <a:r>
              <a:rPr lang="en-GB" sz="3200" dirty="0"/>
              <a:t>Or am I just generating the </a:t>
            </a:r>
            <a:r>
              <a:rPr lang="en-GB" sz="3200" dirty="0" err="1"/>
              <a:t>df</a:t>
            </a:r>
            <a:r>
              <a:rPr lang="en-GB" sz="3200" dirty="0"/>
              <a:t> </a:t>
            </a:r>
            <a:r>
              <a:rPr lang="en-GB" sz="3200" i="1" dirty="0"/>
              <a:t>in vivo</a:t>
            </a:r>
            <a:r>
              <a:rPr lang="en-GB" sz="3200" dirty="0"/>
              <a:t>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E4D4-97C7-CD2F-EA66-A8D80E46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0" y="1174741"/>
            <a:ext cx="11179627" cy="1772598"/>
          </a:xfrm>
        </p:spPr>
        <p:txBody>
          <a:bodyPr>
            <a:normAutofit/>
          </a:bodyPr>
          <a:lstStyle/>
          <a:p>
            <a:r>
              <a:rPr lang="en-GB" sz="1800" dirty="0"/>
              <a:t>Frequency vs amplitude in phantom/mouse. </a:t>
            </a:r>
          </a:p>
          <a:p>
            <a:pPr marL="0" indent="0">
              <a:buNone/>
            </a:pPr>
            <a:r>
              <a:rPr lang="en-GB" sz="1800" dirty="0"/>
              <a:t>Note: My neural amplitudes were too low to evoke enough spikes to make a good spike diagram, nor did I obtain behavioural proof. I think I need to get a higher amplitude </a:t>
            </a:r>
            <a:r>
              <a:rPr lang="en-GB" sz="1800" dirty="0" err="1"/>
              <a:t>lfp</a:t>
            </a:r>
            <a:r>
              <a:rPr lang="en-GB" sz="1800" dirty="0"/>
              <a:t> to do that, which means I need to go to a higher carrier so more signal gets through into mouse brain. The anaesthesia was also a problem as I only saw entrainment, right at the end. </a:t>
            </a:r>
          </a:p>
        </p:txBody>
      </p:sp>
      <p:pic>
        <p:nvPicPr>
          <p:cNvPr id="5" name="Picture 4" descr="A graph of a person with a red line&#10;&#10;Description automatically generated">
            <a:extLst>
              <a:ext uri="{FF2B5EF4-FFF2-40B4-BE49-F238E27FC236}">
                <a16:creationId xmlns:a16="http://schemas.microsoft.com/office/drawing/2014/main" id="{2129CAD6-6BDD-1DE1-DDB5-C04747F4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3" y="2955176"/>
            <a:ext cx="5361717" cy="3217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2EFAF-FD6A-4D39-98A1-06F2B69EF586}"/>
              </a:ext>
            </a:extLst>
          </p:cNvPr>
          <p:cNvSpPr txBox="1"/>
          <p:nvPr/>
        </p:nvSpPr>
        <p:spPr>
          <a:xfrm rot="16200000">
            <a:off x="-265565" y="4336831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microvolts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7459E-603F-38F9-87FF-A8FB9F97E693}"/>
              </a:ext>
            </a:extLst>
          </p:cNvPr>
          <p:cNvSpPr txBox="1"/>
          <p:nvPr/>
        </p:nvSpPr>
        <p:spPr>
          <a:xfrm>
            <a:off x="2392814" y="6172206"/>
            <a:ext cx="17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Frequencies(Hz)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B47BF-3517-F85F-A4A6-913676EEEB30}"/>
              </a:ext>
            </a:extLst>
          </p:cNvPr>
          <p:cNvSpPr txBox="1"/>
          <p:nvPr/>
        </p:nvSpPr>
        <p:spPr>
          <a:xfrm>
            <a:off x="6019792" y="3399108"/>
            <a:ext cx="5883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 clear trend that the mouse amplitudes are higher at lower frequencies, 5Hz, 3hz being very high amplitude.  </a:t>
            </a:r>
          </a:p>
          <a:p>
            <a:endParaRPr lang="en-GB" dirty="0"/>
          </a:p>
          <a:p>
            <a:r>
              <a:rPr lang="en-GB" dirty="0"/>
              <a:t>Note: I measure the amplitude by taking the FFT amplitude at the difference frequency. </a:t>
            </a:r>
          </a:p>
        </p:txBody>
      </p:sp>
    </p:spTree>
    <p:extLst>
      <p:ext uri="{BB962C8B-B14F-4D97-AF65-F5344CB8AC3E}">
        <p14:creationId xmlns:p14="http://schemas.microsoft.com/office/powerpoint/2010/main" val="91121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9014-9063-6549-A04F-CFC3BBDB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182"/>
            <a:ext cx="10515600" cy="1325563"/>
          </a:xfrm>
        </p:spPr>
        <p:txBody>
          <a:bodyPr/>
          <a:lstStyle/>
          <a:p>
            <a:r>
              <a:rPr lang="en-US" dirty="0"/>
              <a:t>RF TI Phase analysis.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73FD1-6A22-7BA4-DF16-44BD84978346}"/>
              </a:ext>
            </a:extLst>
          </p:cNvPr>
          <p:cNvSpPr txBox="1"/>
          <p:nvPr/>
        </p:nvSpPr>
        <p:spPr>
          <a:xfrm>
            <a:off x="1365337" y="2104373"/>
            <a:ext cx="9461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TODO: </a:t>
            </a:r>
          </a:p>
          <a:p>
            <a:r>
              <a:rPr lang="en-US" dirty="0"/>
              <a:t>I think the data was there, but I could only see spikes around the end due to ketamine. </a:t>
            </a:r>
          </a:p>
          <a:p>
            <a:endParaRPr lang="en-US" dirty="0"/>
          </a:p>
          <a:p>
            <a:r>
              <a:rPr lang="en-US" dirty="0"/>
              <a:t>I think I should repeat exactly this experiment, just at 2MHz, and using low level isoflurane. I need to put </a:t>
            </a:r>
            <a:r>
              <a:rPr lang="en-US" dirty="0" err="1"/>
              <a:t>headbar</a:t>
            </a:r>
            <a:r>
              <a:rPr lang="en-US" dirty="0"/>
              <a:t> on better, so mouse can withstand low level iso.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21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FF8D-A4A4-7A23-59FF-B9600A7A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073"/>
            <a:ext cx="10515600" cy="1325563"/>
          </a:xfrm>
        </p:spPr>
        <p:txBody>
          <a:bodyPr/>
          <a:lstStyle/>
          <a:p>
            <a:r>
              <a:rPr lang="en-GB" dirty="0"/>
              <a:t>RF TI may work. Here is 5Hz </a:t>
            </a:r>
            <a:r>
              <a:rPr lang="en-GB" dirty="0" err="1"/>
              <a:t>df</a:t>
            </a:r>
            <a:r>
              <a:rPr lang="en-GB" dirty="0"/>
              <a:t>. </a:t>
            </a:r>
          </a:p>
        </p:txBody>
      </p:sp>
      <p:pic>
        <p:nvPicPr>
          <p:cNvPr id="5" name="Content Placeholder 4" descr="A machine with a red circle&#10;&#10;Description automatically generated">
            <a:extLst>
              <a:ext uri="{FF2B5EF4-FFF2-40B4-BE49-F238E27FC236}">
                <a16:creationId xmlns:a16="http://schemas.microsoft.com/office/drawing/2014/main" id="{CEBAFE51-D164-2288-A6A3-D5297418A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43" y="1866568"/>
            <a:ext cx="327030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3556B-1D15-A502-C851-1D9200AE1839}"/>
              </a:ext>
            </a:extLst>
          </p:cNvPr>
          <p:cNvSpPr txBox="1"/>
          <p:nvPr/>
        </p:nvSpPr>
        <p:spPr>
          <a:xfrm rot="16200000">
            <a:off x="4462913" y="4874445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microvolts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7BFB2-177F-055A-1862-236D6A3A043D}"/>
              </a:ext>
            </a:extLst>
          </p:cNvPr>
          <p:cNvSpPr txBox="1"/>
          <p:nvPr/>
        </p:nvSpPr>
        <p:spPr>
          <a:xfrm>
            <a:off x="7802741" y="6048480"/>
            <a:ext cx="10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Time(s)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AAB96-D781-2BB0-6EDB-95371645DF96}"/>
              </a:ext>
            </a:extLst>
          </p:cNvPr>
          <p:cNvSpPr txBox="1"/>
          <p:nvPr/>
        </p:nvSpPr>
        <p:spPr>
          <a:xfrm rot="16200000">
            <a:off x="4783811" y="3325679"/>
            <a:ext cx="75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A8751-FFC2-68B1-38C3-67AFE13913FF}"/>
              </a:ext>
            </a:extLst>
          </p:cNvPr>
          <p:cNvSpPr txBox="1"/>
          <p:nvPr/>
        </p:nvSpPr>
        <p:spPr>
          <a:xfrm>
            <a:off x="4570709" y="1942326"/>
            <a:ext cx="15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Gain = 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74B5-97EC-8AA1-F508-78F4BE2BB4D3}"/>
              </a:ext>
            </a:extLst>
          </p:cNvPr>
          <p:cNvSpPr txBox="1"/>
          <p:nvPr/>
        </p:nvSpPr>
        <p:spPr>
          <a:xfrm>
            <a:off x="4599411" y="2255029"/>
            <a:ext cx="33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Preamp filter at 1k low pass. 6dB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B544B-C67E-6C1D-6F27-FCAABFB8AEF9}"/>
              </a:ext>
            </a:extLst>
          </p:cNvPr>
          <p:cNvSpPr txBox="1"/>
          <p:nvPr/>
        </p:nvSpPr>
        <p:spPr>
          <a:xfrm>
            <a:off x="6408374" y="1949303"/>
            <a:ext cx="15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Vout</a:t>
            </a:r>
            <a:r>
              <a:rPr lang="en-GB" dirty="0"/>
              <a:t> = 10V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F7D41-D887-94E4-0E29-540AB05382D0}"/>
              </a:ext>
            </a:extLst>
          </p:cNvPr>
          <p:cNvSpPr txBox="1"/>
          <p:nvPr/>
        </p:nvSpPr>
        <p:spPr>
          <a:xfrm>
            <a:off x="8409736" y="1438714"/>
            <a:ext cx="23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F1 = 1MHz</a:t>
            </a:r>
          </a:p>
          <a:p>
            <a:r>
              <a:rPr lang="en-GB" dirty="0"/>
              <a:t>F2 = 1MHZ + 10Hz</a:t>
            </a:r>
          </a:p>
        </p:txBody>
      </p:sp>
      <p:pic>
        <p:nvPicPr>
          <p:cNvPr id="16" name="Picture 15" descr="A red and black sound waves&#10;&#10;Description automatically generated">
            <a:extLst>
              <a:ext uri="{FF2B5EF4-FFF2-40B4-BE49-F238E27FC236}">
                <a16:creationId xmlns:a16="http://schemas.microsoft.com/office/drawing/2014/main" id="{13CBD747-30A9-3E97-2AD9-1D0D110D7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05" y="2563296"/>
            <a:ext cx="5872250" cy="3523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1F2C69-397A-2B3D-FB6D-9A5F09FD855E}"/>
              </a:ext>
            </a:extLst>
          </p:cNvPr>
          <p:cNvSpPr txBox="1"/>
          <p:nvPr/>
        </p:nvSpPr>
        <p:spPr>
          <a:xfrm>
            <a:off x="8409736" y="2208646"/>
            <a:ext cx="332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Location, v close to gel.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C87A93-5C7D-7D68-E967-F4639B13B0BF}"/>
              </a:ext>
            </a:extLst>
          </p:cNvPr>
          <p:cNvSpPr txBox="1"/>
          <p:nvPr/>
        </p:nvSpPr>
        <p:spPr>
          <a:xfrm>
            <a:off x="10165972" y="3053804"/>
            <a:ext cx="17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9541A-0481-2F36-3AF0-5A58ABF79A21}"/>
              </a:ext>
            </a:extLst>
          </p:cNvPr>
          <p:cNvSpPr txBox="1"/>
          <p:nvPr/>
        </p:nvSpPr>
        <p:spPr>
          <a:xfrm>
            <a:off x="10070132" y="4396329"/>
            <a:ext cx="22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Measurement signal</a:t>
            </a:r>
          </a:p>
        </p:txBody>
      </p:sp>
    </p:spTree>
    <p:extLst>
      <p:ext uri="{BB962C8B-B14F-4D97-AF65-F5344CB8AC3E}">
        <p14:creationId xmlns:p14="http://schemas.microsoft.com/office/powerpoint/2010/main" val="126054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4256-A664-17E7-8B65-23ADC74E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343593"/>
            <a:ext cx="11011316" cy="837248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Moving to a higher frequency </a:t>
            </a:r>
            <a:br>
              <a:rPr lang="en-GB" sz="2800" dirty="0"/>
            </a:br>
            <a:r>
              <a:rPr lang="en-GB" sz="2800" dirty="0"/>
              <a:t>so I can elicit higher amplitude </a:t>
            </a:r>
            <a:r>
              <a:rPr lang="en-GB" sz="2800" dirty="0" err="1"/>
              <a:t>df</a:t>
            </a:r>
            <a:r>
              <a:rPr lang="en-GB" sz="28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1DEE-0B0D-4809-F3DA-D89C1906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" y="1496441"/>
            <a:ext cx="11497056" cy="4351338"/>
          </a:xfrm>
        </p:spPr>
        <p:txBody>
          <a:bodyPr>
            <a:normAutofit/>
          </a:bodyPr>
          <a:lstStyle/>
          <a:p>
            <a:r>
              <a:rPr lang="en-GB" dirty="0"/>
              <a:t>It is ok to have the generator at a different f to the recording. </a:t>
            </a:r>
          </a:p>
          <a:p>
            <a:r>
              <a:rPr lang="en-GB" dirty="0"/>
              <a:t>It is ok to have each generators at different fs. </a:t>
            </a:r>
          </a:p>
          <a:p>
            <a:r>
              <a:rPr lang="en-GB" dirty="0"/>
              <a:t>1e7,i.e. 10MHz output Fs on gen current is ok. </a:t>
            </a:r>
          </a:p>
          <a:p>
            <a:r>
              <a:rPr lang="en-GB" dirty="0"/>
              <a:t>I can go up to 2MHz carrier f, with a 10MHz sample rate. i.e. 5 samples per period. </a:t>
            </a:r>
          </a:p>
          <a:p>
            <a:r>
              <a:rPr lang="en-GB" dirty="0"/>
              <a:t>Optionally, I can buy a different antenna that goes to 4MHz.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38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9299-2518-F7B7-944B-7F07523F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Tests to do.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45D7-1A00-7D22-DEEE-EC6769C9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3044"/>
          </a:xfrm>
        </p:spPr>
        <p:txBody>
          <a:bodyPr/>
          <a:lstStyle/>
          <a:p>
            <a:r>
              <a:rPr lang="en-US" dirty="0"/>
              <a:t>Direct 5Hz instead of 2kHz.</a:t>
            </a:r>
          </a:p>
          <a:p>
            <a:r>
              <a:rPr lang="en-US" dirty="0"/>
              <a:t>Use a pulse stimulation, to show that evoked field follows at delay. </a:t>
            </a:r>
          </a:p>
          <a:p>
            <a:r>
              <a:rPr lang="en-US" dirty="0"/>
              <a:t>Look at time separation of the evoked signal and the applied signal.</a:t>
            </a:r>
          </a:p>
          <a:p>
            <a:r>
              <a:rPr lang="en-GB" dirty="0"/>
              <a:t>do phantom amplitude experiment at 2MHz carrier, Fs = 10MHz. Is the amount that gets through larger than at 1MHz? By how much? </a:t>
            </a:r>
          </a:p>
          <a:p>
            <a:r>
              <a:rPr lang="en-GB" dirty="0"/>
              <a:t>Can I obtain spiking information. </a:t>
            </a:r>
          </a:p>
          <a:p>
            <a:r>
              <a:rPr lang="en-US" dirty="0"/>
              <a:t>Does the antenna really make an amplitude difference compared to direct application of fields?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74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6F88-8B4B-F038-0E36-5759B37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r>
              <a:rPr lang="en-GB" sz="3200" dirty="0"/>
              <a:t>2khz and 2khz + 5Hz (same settings as previous page)</a:t>
            </a:r>
          </a:p>
        </p:txBody>
      </p:sp>
      <p:pic>
        <p:nvPicPr>
          <p:cNvPr id="5" name="Content Placeholder 4" descr="A black and red sound waves&#10;&#10;Description automatically generated">
            <a:extLst>
              <a:ext uri="{FF2B5EF4-FFF2-40B4-BE49-F238E27FC236}">
                <a16:creationId xmlns:a16="http://schemas.microsoft.com/office/drawing/2014/main" id="{9626CD3F-19DB-4549-8A3E-3A2A92689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66" y="941102"/>
            <a:ext cx="8472434" cy="50834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2F01F-8EEE-0C6C-A4BD-567D2F93C63C}"/>
              </a:ext>
            </a:extLst>
          </p:cNvPr>
          <p:cNvSpPr txBox="1"/>
          <p:nvPr/>
        </p:nvSpPr>
        <p:spPr>
          <a:xfrm>
            <a:off x="8961120" y="296203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Nothing there</a:t>
            </a:r>
          </a:p>
        </p:txBody>
      </p:sp>
    </p:spTree>
    <p:extLst>
      <p:ext uri="{BB962C8B-B14F-4D97-AF65-F5344CB8AC3E}">
        <p14:creationId xmlns:p14="http://schemas.microsoft.com/office/powerpoint/2010/main" val="19638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883D-6BDC-94CC-8E47-6B44117B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1MHz, </a:t>
            </a:r>
            <a:r>
              <a:rPr lang="en-GB" dirty="0" err="1"/>
              <a:t>df</a:t>
            </a:r>
            <a:r>
              <a:rPr lang="en-GB" dirty="0"/>
              <a:t> = 3Hz. (file 3)</a:t>
            </a:r>
          </a:p>
        </p:txBody>
      </p:sp>
      <p:pic>
        <p:nvPicPr>
          <p:cNvPr id="5" name="Content Placeholder 4" descr="A red and black sound waves&#10;&#10;Description automatically generated">
            <a:extLst>
              <a:ext uri="{FF2B5EF4-FFF2-40B4-BE49-F238E27FC236}">
                <a16:creationId xmlns:a16="http://schemas.microsoft.com/office/drawing/2014/main" id="{A6485594-A709-834B-DC63-9D96A46F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5" y="1840865"/>
            <a:ext cx="7252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3EF84-D48F-1B62-AF77-73D40A48CB72}"/>
              </a:ext>
            </a:extLst>
          </p:cNvPr>
          <p:cNvSpPr txBox="1"/>
          <p:nvPr/>
        </p:nvSpPr>
        <p:spPr>
          <a:xfrm>
            <a:off x="8199120" y="323088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30 microvolts. </a:t>
            </a:r>
          </a:p>
        </p:txBody>
      </p:sp>
    </p:spTree>
    <p:extLst>
      <p:ext uri="{BB962C8B-B14F-4D97-AF65-F5344CB8AC3E}">
        <p14:creationId xmlns:p14="http://schemas.microsoft.com/office/powerpoint/2010/main" val="15513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8EF-BEA3-994D-5922-49FAD81C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1Hz. (file 4)</a:t>
            </a:r>
          </a:p>
        </p:txBody>
      </p:sp>
      <p:pic>
        <p:nvPicPr>
          <p:cNvPr id="5" name="Content Placeholder 4" descr="A red and black graph&#10;&#10;Description automatically generated">
            <a:extLst>
              <a:ext uri="{FF2B5EF4-FFF2-40B4-BE49-F238E27FC236}">
                <a16:creationId xmlns:a16="http://schemas.microsoft.com/office/drawing/2014/main" id="{2B957779-7112-2AA8-B8FB-D206EA809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5" y="1690688"/>
            <a:ext cx="7252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3FDD1-31CC-B433-B479-475D14B2FA2C}"/>
              </a:ext>
            </a:extLst>
          </p:cNvPr>
          <p:cNvSpPr txBox="1"/>
          <p:nvPr/>
        </p:nvSpPr>
        <p:spPr>
          <a:xfrm>
            <a:off x="8366759" y="36816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30 microvolts. </a:t>
            </a:r>
          </a:p>
        </p:txBody>
      </p:sp>
    </p:spTree>
    <p:extLst>
      <p:ext uri="{BB962C8B-B14F-4D97-AF65-F5344CB8AC3E}">
        <p14:creationId xmlns:p14="http://schemas.microsoft.com/office/powerpoint/2010/main" val="283689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744B-3E82-15C7-402A-47792129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5Hz. (file 5)</a:t>
            </a:r>
          </a:p>
        </p:txBody>
      </p:sp>
      <p:pic>
        <p:nvPicPr>
          <p:cNvPr id="5" name="Content Placeholder 4" descr="A red and black sound waves&#10;&#10;Description automatically generated">
            <a:extLst>
              <a:ext uri="{FF2B5EF4-FFF2-40B4-BE49-F238E27FC236}">
                <a16:creationId xmlns:a16="http://schemas.microsoft.com/office/drawing/2014/main" id="{9DE9BC66-9349-E3FE-8B97-73DB2AB48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1160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171484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3CA5-4C90-BA04-58D3-A8F6D1D7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03"/>
            <a:ext cx="10515600" cy="818866"/>
          </a:xfrm>
        </p:spPr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10Hz. (file 6)</a:t>
            </a:r>
          </a:p>
        </p:txBody>
      </p:sp>
      <p:pic>
        <p:nvPicPr>
          <p:cNvPr id="7" name="Picture 6" descr="A red and black graph&#10;&#10;Description automatically generated">
            <a:extLst>
              <a:ext uri="{FF2B5EF4-FFF2-40B4-BE49-F238E27FC236}">
                <a16:creationId xmlns:a16="http://schemas.microsoft.com/office/drawing/2014/main" id="{EBC04830-B44B-5B72-749D-F9360F1B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2" y="1084986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9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428-9B2A-E06E-8C65-B79F34D8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40Hz (file 7 )</a:t>
            </a:r>
          </a:p>
        </p:txBody>
      </p:sp>
      <p:pic>
        <p:nvPicPr>
          <p:cNvPr id="5" name="Content Placeholder 4" descr="A red and black graph&#10;&#10;Description automatically generated">
            <a:extLst>
              <a:ext uri="{FF2B5EF4-FFF2-40B4-BE49-F238E27FC236}">
                <a16:creationId xmlns:a16="http://schemas.microsoft.com/office/drawing/2014/main" id="{8A92FBCC-61D0-73DD-54B1-DDFA443E5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04" y="1962103"/>
            <a:ext cx="7252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67F13-FC23-B5DE-75E8-C059BF3121C0}"/>
              </a:ext>
            </a:extLst>
          </p:cNvPr>
          <p:cNvSpPr txBox="1"/>
          <p:nvPr/>
        </p:nvSpPr>
        <p:spPr>
          <a:xfrm>
            <a:off x="8366759" y="36816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30 microvolts. </a:t>
            </a:r>
          </a:p>
        </p:txBody>
      </p:sp>
    </p:spTree>
    <p:extLst>
      <p:ext uri="{BB962C8B-B14F-4D97-AF65-F5344CB8AC3E}">
        <p14:creationId xmlns:p14="http://schemas.microsoft.com/office/powerpoint/2010/main" val="140611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241E-969F-A1F5-C1DE-7393C758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1MHz carrier, </a:t>
            </a:r>
            <a:r>
              <a:rPr lang="en-GB" dirty="0" err="1"/>
              <a:t>df</a:t>
            </a:r>
            <a:r>
              <a:rPr lang="en-GB" dirty="0"/>
              <a:t> = 100Hz (file 8 )</a:t>
            </a:r>
          </a:p>
        </p:txBody>
      </p:sp>
      <p:pic>
        <p:nvPicPr>
          <p:cNvPr id="5" name="Picture 4" descr="A red and black graph&#10;&#10;Description automatically generated">
            <a:extLst>
              <a:ext uri="{FF2B5EF4-FFF2-40B4-BE49-F238E27FC236}">
                <a16:creationId xmlns:a16="http://schemas.microsoft.com/office/drawing/2014/main" id="{C54FBFEF-F2AA-9FF0-67AA-08B90AD84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5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9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50501</TotalTime>
  <Words>990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RF TI with an antenna and air gap.  (completely non-invasive)</vt:lpstr>
      <vt:lpstr>RF TI may work. Here is 5Hz df. </vt:lpstr>
      <vt:lpstr>2khz and 2khz + 5Hz (same settings as previous page)</vt:lpstr>
      <vt:lpstr>Back to 1MHz, df = 3Hz. (file 3)</vt:lpstr>
      <vt:lpstr>1MHz carrier, df = 1Hz. (file 4)</vt:lpstr>
      <vt:lpstr>1MHz carrier, df = 5Hz. (file 5)</vt:lpstr>
      <vt:lpstr>1MHz carrier, df = 10Hz. (file 6)</vt:lpstr>
      <vt:lpstr>1MHz carrier, df = 40Hz (file 7 )</vt:lpstr>
      <vt:lpstr>1MHz carrier, df = 100Hz (file 8 )</vt:lpstr>
      <vt:lpstr>1MHz carrier, df = 4Hz (file 9 )</vt:lpstr>
      <vt:lpstr>1MHz carrier, df = 2Hz (file 10 )</vt:lpstr>
      <vt:lpstr>Mouse   Run rf_ti.py and ae_rf_transmitter_transfer_function.py</vt:lpstr>
      <vt:lpstr>Mouse: Df = 3Hz (e112_RF_antenna t2 mouse)</vt:lpstr>
      <vt:lpstr>Mouse Df = 5Hz</vt:lpstr>
      <vt:lpstr>Carrier 2kHz compared with 1MHz (df = 10Hz)</vt:lpstr>
      <vt:lpstr>Phase offset changes as df changes. </vt:lpstr>
      <vt:lpstr>PowerPoint Presentation</vt:lpstr>
      <vt:lpstr>Mouse: Is it actually a neural response?  Or am I just generating the df in vivo?  </vt:lpstr>
      <vt:lpstr>RF TI Phase analysis. </vt:lpstr>
      <vt:lpstr>Moving to a higher frequency  so I can elicit higher amplitude df. </vt:lpstr>
      <vt:lpstr>Electrical Tests to do.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Rintoul, Jean</dc:creator>
  <cp:lastModifiedBy>Rintoul, Jean L</cp:lastModifiedBy>
  <cp:revision>1667</cp:revision>
  <dcterms:created xsi:type="dcterms:W3CDTF">2023-06-26T13:15:12Z</dcterms:created>
  <dcterms:modified xsi:type="dcterms:W3CDTF">2023-10-13T15:30:18Z</dcterms:modified>
</cp:coreProperties>
</file>