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81" r:id="rId4"/>
    <p:sldId id="277" r:id="rId5"/>
    <p:sldId id="278" r:id="rId6"/>
    <p:sldId id="282" r:id="rId7"/>
    <p:sldId id="279"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6" d="100"/>
          <a:sy n="76" d="100"/>
        </p:scale>
        <p:origin x="12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26/10/2023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26/10/2023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US" sz="3600" dirty="0"/>
              <a:t>RF TI using the RF amplifier. </a:t>
            </a:r>
            <a:endParaRPr lang="en-GB" sz="3600" dirty="0"/>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12.10.2023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8A0-B2D3-3FD1-A648-96A1A673AB8F}"/>
              </a:ext>
            </a:extLst>
          </p:cNvPr>
          <p:cNvSpPr>
            <a:spLocks noGrp="1"/>
          </p:cNvSpPr>
          <p:nvPr>
            <p:ph type="title"/>
          </p:nvPr>
        </p:nvSpPr>
        <p:spPr>
          <a:xfrm>
            <a:off x="838200" y="365125"/>
            <a:ext cx="10515600" cy="1184275"/>
          </a:xfrm>
        </p:spPr>
        <p:txBody>
          <a:bodyPr/>
          <a:lstStyle/>
          <a:p>
            <a:r>
              <a:rPr lang="en-US" dirty="0"/>
              <a:t>Summary of e116 t3</a:t>
            </a:r>
            <a:endParaRPr lang="en-GB" dirty="0"/>
          </a:p>
        </p:txBody>
      </p:sp>
      <p:sp>
        <p:nvSpPr>
          <p:cNvPr id="3" name="Content Placeholder 2">
            <a:extLst>
              <a:ext uri="{FF2B5EF4-FFF2-40B4-BE49-F238E27FC236}">
                <a16:creationId xmlns:a16="http://schemas.microsoft.com/office/drawing/2014/main" id="{1B26B5C5-B4B0-D13C-52A1-A0F316ECD4A6}"/>
              </a:ext>
            </a:extLst>
          </p:cNvPr>
          <p:cNvSpPr>
            <a:spLocks noGrp="1"/>
          </p:cNvSpPr>
          <p:nvPr>
            <p:ph idx="1"/>
          </p:nvPr>
        </p:nvSpPr>
        <p:spPr>
          <a:xfrm>
            <a:off x="228600" y="1739900"/>
            <a:ext cx="11747500" cy="4437063"/>
          </a:xfrm>
        </p:spPr>
        <p:txBody>
          <a:bodyPr/>
          <a:lstStyle/>
          <a:p>
            <a:r>
              <a:rPr lang="en-US" dirty="0"/>
              <a:t>The amplitudes are a bit small, but their *MAY* be something there.</a:t>
            </a:r>
          </a:p>
          <a:p>
            <a:r>
              <a:rPr lang="en-US" dirty="0"/>
              <a:t>I used a very short 200 microsecond pulse time. Some studies show longer pulses(up to 0.05s) increase the amplitude of the effect. </a:t>
            </a:r>
          </a:p>
          <a:p>
            <a:r>
              <a:rPr lang="en-US" dirty="0"/>
              <a:t>Plan for t4</a:t>
            </a:r>
          </a:p>
          <a:p>
            <a:r>
              <a:rPr lang="en-US" dirty="0"/>
              <a:t>Use just one PRF setting i.e. PRF =1 . Use only direct stim. Iso = 0.5. Vary the length of the pulse. Use at least 10 repeats. </a:t>
            </a:r>
          </a:p>
          <a:p>
            <a:r>
              <a:rPr lang="en-US" dirty="0"/>
              <a:t>I can also vary the amplitude, up to the point where I OVLD the preamp, even with the filter…(band )10k low pass, 0.3Hz high pass. </a:t>
            </a:r>
            <a:endParaRPr lang="en-GB" dirty="0"/>
          </a:p>
        </p:txBody>
      </p:sp>
    </p:spTree>
    <p:extLst>
      <p:ext uri="{BB962C8B-B14F-4D97-AF65-F5344CB8AC3E}">
        <p14:creationId xmlns:p14="http://schemas.microsoft.com/office/powerpoint/2010/main" val="157471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1EE2-E316-CD20-C76A-2A7C47A7D274}"/>
              </a:ext>
            </a:extLst>
          </p:cNvPr>
          <p:cNvSpPr>
            <a:spLocks noGrp="1"/>
          </p:cNvSpPr>
          <p:nvPr>
            <p:ph type="title"/>
          </p:nvPr>
        </p:nvSpPr>
        <p:spPr>
          <a:xfrm>
            <a:off x="749300" y="195262"/>
            <a:ext cx="10515600" cy="727075"/>
          </a:xfrm>
        </p:spPr>
        <p:txBody>
          <a:bodyPr>
            <a:normAutofit fontScale="90000"/>
          </a:bodyPr>
          <a:lstStyle/>
          <a:p>
            <a:r>
              <a:rPr lang="en-US" dirty="0"/>
              <a:t>Direct electrical stimulation and RF TI experiment. </a:t>
            </a:r>
            <a:endParaRPr lang="en-GB" dirty="0"/>
          </a:p>
        </p:txBody>
      </p:sp>
      <p:sp>
        <p:nvSpPr>
          <p:cNvPr id="3" name="Content Placeholder 2">
            <a:extLst>
              <a:ext uri="{FF2B5EF4-FFF2-40B4-BE49-F238E27FC236}">
                <a16:creationId xmlns:a16="http://schemas.microsoft.com/office/drawing/2014/main" id="{FD3AAA52-F84F-859D-55A6-2C353218004B}"/>
              </a:ext>
            </a:extLst>
          </p:cNvPr>
          <p:cNvSpPr>
            <a:spLocks noGrp="1"/>
          </p:cNvSpPr>
          <p:nvPr>
            <p:ph idx="1"/>
          </p:nvPr>
        </p:nvSpPr>
        <p:spPr>
          <a:xfrm>
            <a:off x="323850" y="1159668"/>
            <a:ext cx="11544300" cy="5228432"/>
          </a:xfrm>
        </p:spPr>
        <p:txBody>
          <a:bodyPr>
            <a:normAutofit lnSpcReduction="10000"/>
          </a:bodyPr>
          <a:lstStyle/>
          <a:p>
            <a:r>
              <a:rPr lang="en-US" sz="1600" dirty="0"/>
              <a:t>Direct e-stim using a pulse and sine wave. </a:t>
            </a:r>
          </a:p>
          <a:p>
            <a:pPr marL="514350" indent="-514350">
              <a:buAutoNum type="arabicPeriod"/>
            </a:pPr>
            <a:r>
              <a:rPr lang="en-US" sz="1600" dirty="0"/>
              <a:t>If I stim and measure with the same electrode… (no gain, using a pulsed e stim, i.e. 30ms duration), can I see LFP or spikes. i.e. use ch5 diff input, or ch1 for single ended. Adjust </a:t>
            </a:r>
            <a:r>
              <a:rPr lang="en-US" sz="1600" dirty="0" err="1"/>
              <a:t>daq</a:t>
            </a:r>
            <a:r>
              <a:rPr lang="en-US" sz="1600" dirty="0"/>
              <a:t> ranges appropriately.  Is there a particular amplitude I can see LFP response? </a:t>
            </a:r>
          </a:p>
          <a:p>
            <a:pPr marL="514350" indent="-514350">
              <a:buAutoNum type="arabicPeriod"/>
            </a:pPr>
            <a:r>
              <a:rPr lang="en-US" sz="1600" dirty="0"/>
              <a:t>Low frequency direct sine wave, using a high-pass filter on the preamp. In this case, the stim electrode would be different to the measurement electrodes. The stim electrode can be placed in gel over the top of the mouse head, and the GND a cup electrode in the mouth. Can I see spikes? </a:t>
            </a:r>
          </a:p>
          <a:p>
            <a:pPr marL="0" indent="0">
              <a:buNone/>
            </a:pPr>
            <a:r>
              <a:rPr lang="en-US" sz="1600" dirty="0"/>
              <a:t>Try a few different amplitudes. Where do I see a response? </a:t>
            </a:r>
          </a:p>
          <a:p>
            <a:pPr marL="0" indent="0">
              <a:buNone/>
            </a:pPr>
            <a:r>
              <a:rPr lang="en-US" sz="1600" dirty="0"/>
              <a:t>Silicon sheet using Transformer? , 5Hz and much high frequency 2MHz RF TI. </a:t>
            </a:r>
          </a:p>
          <a:p>
            <a:pPr marL="514350" indent="-514350">
              <a:buAutoNum type="arabicPeriod"/>
            </a:pPr>
            <a:r>
              <a:rPr lang="en-US" sz="1600" dirty="0"/>
              <a:t>Silicon sheet, then stim electrode in gel? Apply high frequency PRF set up at 2Mhz. Also apply direct 5Hz. What happens on the measurement electrodes for each case with the same difference frequency? </a:t>
            </a:r>
          </a:p>
          <a:p>
            <a:pPr marL="0" indent="0">
              <a:buNone/>
            </a:pPr>
            <a:endParaRPr lang="en-US" sz="1600" dirty="0"/>
          </a:p>
          <a:p>
            <a:pPr marL="0" indent="0">
              <a:buNone/>
            </a:pPr>
            <a:r>
              <a:rPr lang="en-US" dirty="0"/>
              <a:t>Code rf_ti_hf_test.py</a:t>
            </a:r>
          </a:p>
          <a:p>
            <a:pPr marL="0" indent="0">
              <a:buNone/>
            </a:pPr>
            <a:r>
              <a:rPr lang="en-US" dirty="0"/>
              <a:t>Goal: See pulse induced LFPs, and sine wave induced spikes. </a:t>
            </a:r>
          </a:p>
          <a:p>
            <a:pPr marL="0" indent="0">
              <a:buNone/>
            </a:pPr>
            <a:r>
              <a:rPr lang="en-US" dirty="0"/>
              <a:t>Then try rf </a:t>
            </a:r>
            <a:r>
              <a:rPr lang="en-US" dirty="0" err="1"/>
              <a:t>ti</a:t>
            </a:r>
            <a:r>
              <a:rPr lang="en-US" dirty="0"/>
              <a:t> again, but with a non-resonant and close to head solution. </a:t>
            </a:r>
          </a:p>
          <a:p>
            <a:pPr marL="0" indent="0">
              <a:buNone/>
            </a:pPr>
            <a:r>
              <a:rPr lang="en-GB" dirty="0"/>
              <a:t>I am not confident that I can output a signal this way with the RF amplifier. </a:t>
            </a:r>
          </a:p>
        </p:txBody>
      </p:sp>
    </p:spTree>
    <p:extLst>
      <p:ext uri="{BB962C8B-B14F-4D97-AF65-F5344CB8AC3E}">
        <p14:creationId xmlns:p14="http://schemas.microsoft.com/office/powerpoint/2010/main" val="136454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C392-0B5B-C32C-C82A-7C08F8010B1E}"/>
              </a:ext>
            </a:extLst>
          </p:cNvPr>
          <p:cNvSpPr>
            <a:spLocks noGrp="1"/>
          </p:cNvSpPr>
          <p:nvPr>
            <p:ph type="title"/>
          </p:nvPr>
        </p:nvSpPr>
        <p:spPr>
          <a:xfrm>
            <a:off x="838200" y="365126"/>
            <a:ext cx="10515600" cy="928098"/>
          </a:xfrm>
        </p:spPr>
        <p:txBody>
          <a:bodyPr/>
          <a:lstStyle/>
          <a:p>
            <a:r>
              <a:rPr lang="en-US" dirty="0"/>
              <a:t>E116 t1. mouse with e pulses. </a:t>
            </a:r>
            <a:endParaRPr lang="en-GB" dirty="0"/>
          </a:p>
        </p:txBody>
      </p:sp>
      <p:sp>
        <p:nvSpPr>
          <p:cNvPr id="3" name="Content Placeholder 2">
            <a:extLst>
              <a:ext uri="{FF2B5EF4-FFF2-40B4-BE49-F238E27FC236}">
                <a16:creationId xmlns:a16="http://schemas.microsoft.com/office/drawing/2014/main" id="{C5D701C9-3907-B105-6077-63BDDE101419}"/>
              </a:ext>
            </a:extLst>
          </p:cNvPr>
          <p:cNvSpPr>
            <a:spLocks noGrp="1"/>
          </p:cNvSpPr>
          <p:nvPr>
            <p:ph idx="1"/>
          </p:nvPr>
        </p:nvSpPr>
        <p:spPr>
          <a:xfrm>
            <a:off x="600891" y="1690688"/>
            <a:ext cx="11116491" cy="4540295"/>
          </a:xfrm>
        </p:spPr>
        <p:txBody>
          <a:bodyPr/>
          <a:lstStyle/>
          <a:p>
            <a:r>
              <a:rPr lang="en-US" dirty="0"/>
              <a:t>I only saw one or two LFP – right at the end. Then the head bar came off.. </a:t>
            </a:r>
          </a:p>
          <a:p>
            <a:r>
              <a:rPr lang="en-US" dirty="0"/>
              <a:t>I think I need to work on this more so I can understand when I do and don’t get LFPs – it is definitely mouse based. Switch back to isoflurane. </a:t>
            </a:r>
          </a:p>
          <a:p>
            <a:r>
              <a:rPr lang="en-US" dirty="0"/>
              <a:t>Improve my fixation of the </a:t>
            </a:r>
            <a:r>
              <a:rPr lang="en-US" dirty="0" err="1"/>
              <a:t>headbar</a:t>
            </a:r>
            <a:r>
              <a:rPr lang="en-US" dirty="0"/>
              <a:t>. </a:t>
            </a:r>
            <a:endParaRPr lang="en-GB" dirty="0"/>
          </a:p>
        </p:txBody>
      </p:sp>
    </p:spTree>
    <p:extLst>
      <p:ext uri="{BB962C8B-B14F-4D97-AF65-F5344CB8AC3E}">
        <p14:creationId xmlns:p14="http://schemas.microsoft.com/office/powerpoint/2010/main" val="17587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ADEC-3CE8-9486-305E-C155A7C9E62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3B5901D-5038-A754-420E-120B1E8A4544}"/>
              </a:ext>
            </a:extLst>
          </p:cNvPr>
          <p:cNvSpPr>
            <a:spLocks noGrp="1"/>
          </p:cNvSpPr>
          <p:nvPr>
            <p:ph idx="1"/>
          </p:nvPr>
        </p:nvSpPr>
        <p:spPr/>
        <p:txBody>
          <a:bodyPr/>
          <a:lstStyle/>
          <a:p>
            <a:r>
              <a:rPr lang="en-US" dirty="0"/>
              <a:t>Try  to test/fix the other side of the bono </a:t>
            </a:r>
            <a:r>
              <a:rPr lang="en-US" dirty="0" err="1"/>
              <a:t>tx</a:t>
            </a:r>
            <a:r>
              <a:rPr lang="en-US" dirty="0"/>
              <a:t>.</a:t>
            </a:r>
          </a:p>
          <a:p>
            <a:r>
              <a:rPr lang="en-US" dirty="0"/>
              <a:t>Esra said that high frequencies don’t penetrate… but then how do HF water filled antennas work? What I am seeing is HF everywhere as if </a:t>
            </a:r>
            <a:r>
              <a:rPr lang="en-US"/>
              <a:t>the medium no longer mattered.  </a:t>
            </a:r>
            <a:endParaRPr lang="en-GB" dirty="0"/>
          </a:p>
        </p:txBody>
      </p:sp>
    </p:spTree>
    <p:extLst>
      <p:ext uri="{BB962C8B-B14F-4D97-AF65-F5344CB8AC3E}">
        <p14:creationId xmlns:p14="http://schemas.microsoft.com/office/powerpoint/2010/main" val="189720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958B-CAB1-E423-75CF-884EC87974DF}"/>
              </a:ext>
            </a:extLst>
          </p:cNvPr>
          <p:cNvSpPr>
            <a:spLocks noGrp="1"/>
          </p:cNvSpPr>
          <p:nvPr>
            <p:ph type="title"/>
          </p:nvPr>
        </p:nvSpPr>
        <p:spPr/>
        <p:txBody>
          <a:bodyPr/>
          <a:lstStyle/>
          <a:p>
            <a:r>
              <a:rPr lang="en-US" dirty="0"/>
              <a:t>T2 – mouse with Pat’s surgery, isoflurane test. </a:t>
            </a:r>
            <a:endParaRPr lang="en-GB" dirty="0"/>
          </a:p>
        </p:txBody>
      </p:sp>
      <p:sp>
        <p:nvSpPr>
          <p:cNvPr id="3" name="Content Placeholder 2">
            <a:extLst>
              <a:ext uri="{FF2B5EF4-FFF2-40B4-BE49-F238E27FC236}">
                <a16:creationId xmlns:a16="http://schemas.microsoft.com/office/drawing/2014/main" id="{C1EF6018-ED73-9AA7-9B53-283640E4648C}"/>
              </a:ext>
            </a:extLst>
          </p:cNvPr>
          <p:cNvSpPr>
            <a:spLocks noGrp="1"/>
          </p:cNvSpPr>
          <p:nvPr>
            <p:ph idx="1"/>
          </p:nvPr>
        </p:nvSpPr>
        <p:spPr/>
        <p:txBody>
          <a:bodyPr/>
          <a:lstStyle/>
          <a:p>
            <a:r>
              <a:rPr lang="en-US" dirty="0"/>
              <a:t>Implanted electrodes, surgery earlier in the day. Given 2hr break. </a:t>
            </a:r>
          </a:p>
          <a:p>
            <a:r>
              <a:rPr lang="en-US" dirty="0"/>
              <a:t>Do e stim with the rf amplifier. Inc low frequency sinusoidal stim. </a:t>
            </a:r>
          </a:p>
          <a:p>
            <a:r>
              <a:rPr lang="en-US" dirty="0"/>
              <a:t>Add the impedance adapter in the path for the rf out</a:t>
            </a:r>
            <a:r>
              <a:rPr lang="en-US"/>
              <a:t>. </a:t>
            </a:r>
            <a:endParaRPr lang="en-US" dirty="0"/>
          </a:p>
          <a:p>
            <a:r>
              <a:rPr lang="en-US" dirty="0"/>
              <a:t>Then do rf </a:t>
            </a:r>
            <a:r>
              <a:rPr lang="en-US" dirty="0" err="1"/>
              <a:t>ti</a:t>
            </a:r>
            <a:r>
              <a:rPr lang="en-US" dirty="0"/>
              <a:t> with the rf amplifier. </a:t>
            </a:r>
          </a:p>
          <a:p>
            <a:endParaRPr lang="en-GB" dirty="0"/>
          </a:p>
        </p:txBody>
      </p:sp>
    </p:spTree>
    <p:extLst>
      <p:ext uri="{BB962C8B-B14F-4D97-AF65-F5344CB8AC3E}">
        <p14:creationId xmlns:p14="http://schemas.microsoft.com/office/powerpoint/2010/main" val="3168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1EE2-E316-CD20-C76A-2A7C47A7D274}"/>
              </a:ext>
            </a:extLst>
          </p:cNvPr>
          <p:cNvSpPr>
            <a:spLocks noGrp="1"/>
          </p:cNvSpPr>
          <p:nvPr>
            <p:ph type="title"/>
          </p:nvPr>
        </p:nvSpPr>
        <p:spPr>
          <a:xfrm>
            <a:off x="323850" y="195262"/>
            <a:ext cx="10941050" cy="727075"/>
          </a:xfrm>
        </p:spPr>
        <p:txBody>
          <a:bodyPr>
            <a:normAutofit fontScale="90000"/>
          </a:bodyPr>
          <a:lstStyle/>
          <a:p>
            <a:r>
              <a:rPr lang="en-US" dirty="0"/>
              <a:t>Direct electrical stimulation and RF TI experiment-t2 </a:t>
            </a:r>
            <a:endParaRPr lang="en-GB" dirty="0"/>
          </a:p>
        </p:txBody>
      </p:sp>
      <p:sp>
        <p:nvSpPr>
          <p:cNvPr id="3" name="Content Placeholder 2">
            <a:extLst>
              <a:ext uri="{FF2B5EF4-FFF2-40B4-BE49-F238E27FC236}">
                <a16:creationId xmlns:a16="http://schemas.microsoft.com/office/drawing/2014/main" id="{FD3AAA52-F84F-859D-55A6-2C353218004B}"/>
              </a:ext>
            </a:extLst>
          </p:cNvPr>
          <p:cNvSpPr>
            <a:spLocks noGrp="1"/>
          </p:cNvSpPr>
          <p:nvPr>
            <p:ph idx="1"/>
          </p:nvPr>
        </p:nvSpPr>
        <p:spPr>
          <a:xfrm>
            <a:off x="323850" y="1159668"/>
            <a:ext cx="11544300" cy="5228432"/>
          </a:xfrm>
        </p:spPr>
        <p:txBody>
          <a:bodyPr>
            <a:normAutofit/>
          </a:bodyPr>
          <a:lstStyle/>
          <a:p>
            <a:r>
              <a:rPr lang="en-US" sz="1600" dirty="0"/>
              <a:t>Direct e-stim using a pulse and sine wave. </a:t>
            </a:r>
          </a:p>
          <a:p>
            <a:pPr marL="514350" indent="-514350">
              <a:buAutoNum type="arabicPeriod"/>
            </a:pPr>
            <a:r>
              <a:rPr lang="en-US" sz="1600" dirty="0"/>
              <a:t>Pulsed e stim, using preamp, and low pass filter set to 10k. </a:t>
            </a:r>
          </a:p>
          <a:p>
            <a:pPr marL="514350" indent="-514350">
              <a:buAutoNum type="arabicPeriod"/>
            </a:pPr>
            <a:r>
              <a:rPr lang="en-US" sz="1600" dirty="0"/>
              <a:t>Low frequency direct sine wave, using a high-pass filter on the preamp. In this case, the stim electrode would be different to the measurement electrodes. The stim electrode can be placed in gel over the top of the mouse head, and the GND a cup electrode in the mouth. Can I see spikes? </a:t>
            </a:r>
          </a:p>
          <a:p>
            <a:pPr marL="0" indent="0">
              <a:buNone/>
            </a:pPr>
            <a:r>
              <a:rPr lang="en-US" sz="1600" dirty="0"/>
              <a:t>Try a few different amplitudes. Where do I see a response? Is it isoflurane level dependent. </a:t>
            </a:r>
          </a:p>
          <a:p>
            <a:pPr marL="0" indent="0">
              <a:buNone/>
            </a:pPr>
            <a:r>
              <a:rPr lang="en-US" sz="1600" dirty="0"/>
              <a:t>Remember to change the impedance adapter I and V </a:t>
            </a:r>
            <a:r>
              <a:rPr lang="en-US" sz="1600" dirty="0" err="1"/>
              <a:t>chans</a:t>
            </a:r>
            <a:r>
              <a:rPr lang="en-US" sz="1600" dirty="0"/>
              <a:t> to the bono transformer. </a:t>
            </a:r>
          </a:p>
          <a:p>
            <a:pPr marL="0" indent="0">
              <a:buNone/>
            </a:pPr>
            <a:r>
              <a:rPr lang="en-US" sz="1600" dirty="0"/>
              <a:t>Silicon sheet using Transformer? , 5Hz and much high frequency 2MHz RF TI. Low pass filter in place. </a:t>
            </a:r>
          </a:p>
          <a:p>
            <a:pPr marL="514350" indent="-514350">
              <a:buAutoNum type="arabicPeriod"/>
            </a:pPr>
            <a:r>
              <a:rPr lang="en-US" sz="1600" dirty="0"/>
              <a:t>Silicon sheet, then stim electrode in gel? Apply high frequency PRF set up at 2Mhz. Also apply direct 5Hz. What happens on the measurement electrodes for each case with the same difference frequency? </a:t>
            </a:r>
          </a:p>
          <a:p>
            <a:pPr marL="0" indent="0">
              <a:buNone/>
            </a:pPr>
            <a:r>
              <a:rPr lang="en-US" dirty="0"/>
              <a:t>Code rf_ti_hf_test.py</a:t>
            </a:r>
          </a:p>
          <a:p>
            <a:pPr marL="0" indent="0">
              <a:buNone/>
            </a:pPr>
            <a:r>
              <a:rPr lang="en-US" dirty="0"/>
              <a:t>Goal: See pulse induced LFPs, and sine wave induced spikes. </a:t>
            </a:r>
          </a:p>
          <a:p>
            <a:pPr marL="0" indent="0">
              <a:buNone/>
            </a:pPr>
            <a:r>
              <a:rPr lang="en-US" dirty="0"/>
              <a:t>Then try rf </a:t>
            </a:r>
            <a:r>
              <a:rPr lang="en-US" dirty="0" err="1"/>
              <a:t>ti</a:t>
            </a:r>
            <a:r>
              <a:rPr lang="en-US" dirty="0"/>
              <a:t> again, but at 2Mhz, try to adjust iso level until I get spikes. </a:t>
            </a:r>
          </a:p>
        </p:txBody>
      </p:sp>
    </p:spTree>
    <p:extLst>
      <p:ext uri="{BB962C8B-B14F-4D97-AF65-F5344CB8AC3E}">
        <p14:creationId xmlns:p14="http://schemas.microsoft.com/office/powerpoint/2010/main" val="330280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8D07-FF66-E589-5219-145658720314}"/>
              </a:ext>
            </a:extLst>
          </p:cNvPr>
          <p:cNvSpPr>
            <a:spLocks noGrp="1"/>
          </p:cNvSpPr>
          <p:nvPr>
            <p:ph type="title"/>
          </p:nvPr>
        </p:nvSpPr>
        <p:spPr>
          <a:xfrm>
            <a:off x="838200" y="314959"/>
            <a:ext cx="10515600" cy="732155"/>
          </a:xfrm>
        </p:spPr>
        <p:txBody>
          <a:bodyPr>
            <a:normAutofit/>
          </a:bodyPr>
          <a:lstStyle/>
          <a:p>
            <a:r>
              <a:rPr lang="en-US" sz="2400" dirty="0"/>
              <a:t>T2 results – I can see something I think.. But it is very small and unconvincing. </a:t>
            </a:r>
            <a:endParaRPr lang="en-GB" sz="2400" dirty="0"/>
          </a:p>
        </p:txBody>
      </p:sp>
      <p:sp>
        <p:nvSpPr>
          <p:cNvPr id="5" name="Content Placeholder 4">
            <a:extLst>
              <a:ext uri="{FF2B5EF4-FFF2-40B4-BE49-F238E27FC236}">
                <a16:creationId xmlns:a16="http://schemas.microsoft.com/office/drawing/2014/main" id="{75099920-224E-AF68-F3DB-BD1F59362827}"/>
              </a:ext>
            </a:extLst>
          </p:cNvPr>
          <p:cNvSpPr>
            <a:spLocks noGrp="1"/>
          </p:cNvSpPr>
          <p:nvPr>
            <p:ph idx="1"/>
          </p:nvPr>
        </p:nvSpPr>
        <p:spPr>
          <a:xfrm>
            <a:off x="1759471" y="2422525"/>
            <a:ext cx="2844800" cy="371475"/>
          </a:xfrm>
        </p:spPr>
        <p:txBody>
          <a:bodyPr>
            <a:normAutofit/>
          </a:bodyPr>
          <a:lstStyle/>
          <a:p>
            <a:pPr marL="0" indent="0">
              <a:buNone/>
            </a:pPr>
            <a:r>
              <a:rPr lang="en-US" sz="1400" dirty="0"/>
              <a:t>Direct stim results PRF = 1</a:t>
            </a:r>
            <a:endParaRPr lang="en-GB" sz="1400" dirty="0"/>
          </a:p>
        </p:txBody>
      </p:sp>
      <p:pic>
        <p:nvPicPr>
          <p:cNvPr id="7" name="Picture 6" descr="A graph of a graph of a graph&#10;&#10;Description automatically generated with medium confidence">
            <a:extLst>
              <a:ext uri="{FF2B5EF4-FFF2-40B4-BE49-F238E27FC236}">
                <a16:creationId xmlns:a16="http://schemas.microsoft.com/office/drawing/2014/main" id="{46536014-1B28-B091-5C81-2C498FD73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59" y="2912750"/>
            <a:ext cx="5432425" cy="3259455"/>
          </a:xfrm>
          <a:prstGeom prst="rect">
            <a:avLst/>
          </a:prstGeom>
        </p:spPr>
      </p:pic>
      <p:pic>
        <p:nvPicPr>
          <p:cNvPr id="9" name="Picture 8" descr="A graph of a graph of a graph&#10;&#10;Description automatically generated with medium confidence">
            <a:extLst>
              <a:ext uri="{FF2B5EF4-FFF2-40B4-BE49-F238E27FC236}">
                <a16:creationId xmlns:a16="http://schemas.microsoft.com/office/drawing/2014/main" id="{8EC1C0DC-E57A-E689-21E5-B6B99B4DB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94000"/>
            <a:ext cx="5630341" cy="3378205"/>
          </a:xfrm>
          <a:prstGeom prst="rect">
            <a:avLst/>
          </a:prstGeom>
        </p:spPr>
      </p:pic>
      <p:sp>
        <p:nvSpPr>
          <p:cNvPr id="10" name="Content Placeholder 4">
            <a:extLst>
              <a:ext uri="{FF2B5EF4-FFF2-40B4-BE49-F238E27FC236}">
                <a16:creationId xmlns:a16="http://schemas.microsoft.com/office/drawing/2014/main" id="{3F566A53-ECD4-F223-497B-8ECFF407053C}"/>
              </a:ext>
            </a:extLst>
          </p:cNvPr>
          <p:cNvSpPr txBox="1">
            <a:spLocks/>
          </p:cNvSpPr>
          <p:nvPr/>
        </p:nvSpPr>
        <p:spPr>
          <a:xfrm>
            <a:off x="7271271" y="2422525"/>
            <a:ext cx="2844800" cy="37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Direct stim results PRF = 2</a:t>
            </a:r>
            <a:endParaRPr lang="en-GB" sz="1400" dirty="0"/>
          </a:p>
        </p:txBody>
      </p:sp>
      <p:sp>
        <p:nvSpPr>
          <p:cNvPr id="11" name="Oval 10">
            <a:extLst>
              <a:ext uri="{FF2B5EF4-FFF2-40B4-BE49-F238E27FC236}">
                <a16:creationId xmlns:a16="http://schemas.microsoft.com/office/drawing/2014/main" id="{D179C6CE-2424-9517-4E9A-56EBE6631D7A}"/>
              </a:ext>
            </a:extLst>
          </p:cNvPr>
          <p:cNvSpPr/>
          <p:nvPr/>
        </p:nvSpPr>
        <p:spPr>
          <a:xfrm>
            <a:off x="7975600" y="3289300"/>
            <a:ext cx="695960" cy="774701"/>
          </a:xfrm>
          <a:prstGeom prst="ellipse">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B79BF8A-7741-F5A0-2B32-F4D084FFEC34}"/>
              </a:ext>
            </a:extLst>
          </p:cNvPr>
          <p:cNvSpPr/>
          <p:nvPr/>
        </p:nvSpPr>
        <p:spPr>
          <a:xfrm>
            <a:off x="2265680" y="3606800"/>
            <a:ext cx="439420" cy="651511"/>
          </a:xfrm>
          <a:prstGeom prst="ellipse">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4">
            <a:extLst>
              <a:ext uri="{FF2B5EF4-FFF2-40B4-BE49-F238E27FC236}">
                <a16:creationId xmlns:a16="http://schemas.microsoft.com/office/drawing/2014/main" id="{94BAA7A8-9392-16C1-1B1D-BFBC05453C3F}"/>
              </a:ext>
            </a:extLst>
          </p:cNvPr>
          <p:cNvSpPr txBox="1">
            <a:spLocks/>
          </p:cNvSpPr>
          <p:nvPr/>
        </p:nvSpPr>
        <p:spPr>
          <a:xfrm>
            <a:off x="8396491" y="1445895"/>
            <a:ext cx="2844800" cy="3714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Error bar is the 95% confidence interval</a:t>
            </a:r>
            <a:endParaRPr lang="en-GB" sz="1400" dirty="0"/>
          </a:p>
        </p:txBody>
      </p:sp>
    </p:spTree>
    <p:extLst>
      <p:ext uri="{BB962C8B-B14F-4D97-AF65-F5344CB8AC3E}">
        <p14:creationId xmlns:p14="http://schemas.microsoft.com/office/powerpoint/2010/main" val="353338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33F5-DFF8-A457-ED2E-A6957772DFB3}"/>
              </a:ext>
            </a:extLst>
          </p:cNvPr>
          <p:cNvSpPr>
            <a:spLocks noGrp="1"/>
          </p:cNvSpPr>
          <p:nvPr>
            <p:ph type="title"/>
          </p:nvPr>
        </p:nvSpPr>
        <p:spPr>
          <a:xfrm>
            <a:off x="838200" y="365125"/>
            <a:ext cx="10515600" cy="1140773"/>
          </a:xfrm>
        </p:spPr>
        <p:txBody>
          <a:bodyPr/>
          <a:lstStyle/>
          <a:p>
            <a:r>
              <a:rPr lang="en-US" dirty="0"/>
              <a:t>RF TI</a:t>
            </a:r>
            <a:endParaRPr lang="en-GB" dirty="0"/>
          </a:p>
        </p:txBody>
      </p:sp>
      <p:pic>
        <p:nvPicPr>
          <p:cNvPr id="5" name="Picture 4" descr="A graph showing a graph&#10;&#10;Description automatically generated">
            <a:extLst>
              <a:ext uri="{FF2B5EF4-FFF2-40B4-BE49-F238E27FC236}">
                <a16:creationId xmlns:a16="http://schemas.microsoft.com/office/drawing/2014/main" id="{A46B963E-315D-64D3-63B2-090042331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1" y="2608262"/>
            <a:ext cx="5174724" cy="3104835"/>
          </a:xfrm>
          <a:prstGeom prst="rect">
            <a:avLst/>
          </a:prstGeom>
        </p:spPr>
      </p:pic>
      <p:pic>
        <p:nvPicPr>
          <p:cNvPr id="7" name="Picture 6" descr="A graph showing a red line&#10;&#10;Description automatically generated">
            <a:extLst>
              <a:ext uri="{FF2B5EF4-FFF2-40B4-BE49-F238E27FC236}">
                <a16:creationId xmlns:a16="http://schemas.microsoft.com/office/drawing/2014/main" id="{8528E792-E9D8-52B8-2397-BEC08C7B0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461" y="2785430"/>
            <a:ext cx="5174724" cy="3104835"/>
          </a:xfrm>
          <a:prstGeom prst="rect">
            <a:avLst/>
          </a:prstGeom>
        </p:spPr>
      </p:pic>
      <p:sp>
        <p:nvSpPr>
          <p:cNvPr id="8" name="Content Placeholder 4">
            <a:extLst>
              <a:ext uri="{FF2B5EF4-FFF2-40B4-BE49-F238E27FC236}">
                <a16:creationId xmlns:a16="http://schemas.microsoft.com/office/drawing/2014/main" id="{63EE09DD-C253-5028-B5ED-1AB25B7F211C}"/>
              </a:ext>
            </a:extLst>
          </p:cNvPr>
          <p:cNvSpPr>
            <a:spLocks noGrp="1"/>
          </p:cNvSpPr>
          <p:nvPr>
            <p:ph idx="1"/>
          </p:nvPr>
        </p:nvSpPr>
        <p:spPr>
          <a:xfrm>
            <a:off x="1937271" y="2524125"/>
            <a:ext cx="2844800" cy="371475"/>
          </a:xfrm>
        </p:spPr>
        <p:txBody>
          <a:bodyPr>
            <a:normAutofit/>
          </a:bodyPr>
          <a:lstStyle/>
          <a:p>
            <a:pPr marL="0" indent="0">
              <a:buNone/>
            </a:pPr>
            <a:r>
              <a:rPr lang="en-US" sz="1400" dirty="0"/>
              <a:t>RF stim results PRF = 1</a:t>
            </a:r>
            <a:endParaRPr lang="en-GB" sz="1400" dirty="0"/>
          </a:p>
        </p:txBody>
      </p:sp>
      <p:sp>
        <p:nvSpPr>
          <p:cNvPr id="9" name="Content Placeholder 4">
            <a:extLst>
              <a:ext uri="{FF2B5EF4-FFF2-40B4-BE49-F238E27FC236}">
                <a16:creationId xmlns:a16="http://schemas.microsoft.com/office/drawing/2014/main" id="{59AEB8ED-20BF-5F85-54CA-CE7E04C1252D}"/>
              </a:ext>
            </a:extLst>
          </p:cNvPr>
          <p:cNvSpPr txBox="1">
            <a:spLocks/>
          </p:cNvSpPr>
          <p:nvPr/>
        </p:nvSpPr>
        <p:spPr>
          <a:xfrm>
            <a:off x="7271271" y="2422525"/>
            <a:ext cx="2844800" cy="37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RF stim results PRF = 2</a:t>
            </a:r>
            <a:endParaRPr lang="en-GB" sz="1400" dirty="0"/>
          </a:p>
        </p:txBody>
      </p:sp>
      <p:sp>
        <p:nvSpPr>
          <p:cNvPr id="10" name="Oval 9">
            <a:extLst>
              <a:ext uri="{FF2B5EF4-FFF2-40B4-BE49-F238E27FC236}">
                <a16:creationId xmlns:a16="http://schemas.microsoft.com/office/drawing/2014/main" id="{47D125B6-4932-155E-CEB1-67F79E168736}"/>
              </a:ext>
            </a:extLst>
          </p:cNvPr>
          <p:cNvSpPr/>
          <p:nvPr/>
        </p:nvSpPr>
        <p:spPr>
          <a:xfrm>
            <a:off x="2240280" y="3534410"/>
            <a:ext cx="807720" cy="1037590"/>
          </a:xfrm>
          <a:prstGeom prst="ellipse">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CB1EEC0F-286E-2C49-430C-D5D5FFE21E57}"/>
              </a:ext>
            </a:extLst>
          </p:cNvPr>
          <p:cNvSpPr/>
          <p:nvPr/>
        </p:nvSpPr>
        <p:spPr>
          <a:xfrm>
            <a:off x="7625080" y="3750311"/>
            <a:ext cx="807720" cy="1037590"/>
          </a:xfrm>
          <a:prstGeom prst="ellipse">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4">
            <a:extLst>
              <a:ext uri="{FF2B5EF4-FFF2-40B4-BE49-F238E27FC236}">
                <a16:creationId xmlns:a16="http://schemas.microsoft.com/office/drawing/2014/main" id="{F6634D3F-EE0D-1126-ACB1-7AA065A868DE}"/>
              </a:ext>
            </a:extLst>
          </p:cNvPr>
          <p:cNvSpPr txBox="1">
            <a:spLocks/>
          </p:cNvSpPr>
          <p:nvPr/>
        </p:nvSpPr>
        <p:spPr>
          <a:xfrm>
            <a:off x="4784468" y="1473991"/>
            <a:ext cx="2844800" cy="37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E116 t2   200 microsecond pulse.</a:t>
            </a:r>
            <a:endParaRPr lang="en-GB" sz="1400" dirty="0"/>
          </a:p>
        </p:txBody>
      </p:sp>
    </p:spTree>
    <p:extLst>
      <p:ext uri="{BB962C8B-B14F-4D97-AF65-F5344CB8AC3E}">
        <p14:creationId xmlns:p14="http://schemas.microsoft.com/office/powerpoint/2010/main" val="290349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1463-F79F-61C6-A218-9DA063C9D583}"/>
              </a:ext>
            </a:extLst>
          </p:cNvPr>
          <p:cNvSpPr>
            <a:spLocks noGrp="1"/>
          </p:cNvSpPr>
          <p:nvPr>
            <p:ph type="title"/>
          </p:nvPr>
        </p:nvSpPr>
        <p:spPr>
          <a:xfrm>
            <a:off x="838200" y="365125"/>
            <a:ext cx="1549400" cy="828675"/>
          </a:xfrm>
        </p:spPr>
        <p:txBody>
          <a:bodyPr/>
          <a:lstStyle/>
          <a:p>
            <a:r>
              <a:rPr lang="en-US" dirty="0"/>
              <a:t>RF TI</a:t>
            </a:r>
            <a:endParaRPr lang="en-GB" dirty="0"/>
          </a:p>
        </p:txBody>
      </p:sp>
      <p:pic>
        <p:nvPicPr>
          <p:cNvPr id="5" name="Picture 4" descr="A graph showing a line&#10;&#10;Description automatically generated">
            <a:extLst>
              <a:ext uri="{FF2B5EF4-FFF2-40B4-BE49-F238E27FC236}">
                <a16:creationId xmlns:a16="http://schemas.microsoft.com/office/drawing/2014/main" id="{15FA2F94-2BDC-43A1-AC78-48AEDE475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0" y="3073400"/>
            <a:ext cx="5308609" cy="3185166"/>
          </a:xfrm>
          <a:prstGeom prst="rect">
            <a:avLst/>
          </a:prstGeom>
        </p:spPr>
      </p:pic>
      <p:pic>
        <p:nvPicPr>
          <p:cNvPr id="7" name="Picture 6" descr="A graph with a red line&#10;&#10;Description automatically generated">
            <a:extLst>
              <a:ext uri="{FF2B5EF4-FFF2-40B4-BE49-F238E27FC236}">
                <a16:creationId xmlns:a16="http://schemas.microsoft.com/office/drawing/2014/main" id="{7D0AC8F9-8AF3-FA28-D0D0-F81EA5C39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966" y="2857500"/>
            <a:ext cx="5630342" cy="3378205"/>
          </a:xfrm>
          <a:prstGeom prst="rect">
            <a:avLst/>
          </a:prstGeom>
        </p:spPr>
      </p:pic>
      <p:sp>
        <p:nvSpPr>
          <p:cNvPr id="8" name="Content Placeholder 4">
            <a:extLst>
              <a:ext uri="{FF2B5EF4-FFF2-40B4-BE49-F238E27FC236}">
                <a16:creationId xmlns:a16="http://schemas.microsoft.com/office/drawing/2014/main" id="{00A3A041-82EE-5036-8887-8BCA4630E367}"/>
              </a:ext>
            </a:extLst>
          </p:cNvPr>
          <p:cNvSpPr>
            <a:spLocks noGrp="1"/>
          </p:cNvSpPr>
          <p:nvPr>
            <p:ph idx="1"/>
          </p:nvPr>
        </p:nvSpPr>
        <p:spPr>
          <a:xfrm>
            <a:off x="1584068" y="2706686"/>
            <a:ext cx="2844800" cy="371475"/>
          </a:xfrm>
        </p:spPr>
        <p:txBody>
          <a:bodyPr>
            <a:normAutofit/>
          </a:bodyPr>
          <a:lstStyle/>
          <a:p>
            <a:pPr marL="0" indent="0">
              <a:buNone/>
            </a:pPr>
            <a:r>
              <a:rPr lang="en-US" sz="1400" dirty="0"/>
              <a:t>RF stim results PRF = 5</a:t>
            </a:r>
            <a:endParaRPr lang="en-GB" sz="1400" dirty="0"/>
          </a:p>
        </p:txBody>
      </p:sp>
      <p:sp>
        <p:nvSpPr>
          <p:cNvPr id="9" name="Content Placeholder 4">
            <a:extLst>
              <a:ext uri="{FF2B5EF4-FFF2-40B4-BE49-F238E27FC236}">
                <a16:creationId xmlns:a16="http://schemas.microsoft.com/office/drawing/2014/main" id="{429AB393-197B-202A-0213-AF4A4E7B6981}"/>
              </a:ext>
            </a:extLst>
          </p:cNvPr>
          <p:cNvSpPr txBox="1">
            <a:spLocks/>
          </p:cNvSpPr>
          <p:nvPr/>
        </p:nvSpPr>
        <p:spPr>
          <a:xfrm>
            <a:off x="7537971" y="2671761"/>
            <a:ext cx="2844800" cy="37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RF stim results PRF = 10</a:t>
            </a:r>
            <a:endParaRPr lang="en-GB" sz="1400" dirty="0"/>
          </a:p>
        </p:txBody>
      </p:sp>
      <p:sp>
        <p:nvSpPr>
          <p:cNvPr id="10" name="Content Placeholder 4">
            <a:extLst>
              <a:ext uri="{FF2B5EF4-FFF2-40B4-BE49-F238E27FC236}">
                <a16:creationId xmlns:a16="http://schemas.microsoft.com/office/drawing/2014/main" id="{D796DD25-5B17-EAFB-0290-29A9ECD3D9AC}"/>
              </a:ext>
            </a:extLst>
          </p:cNvPr>
          <p:cNvSpPr txBox="1">
            <a:spLocks/>
          </p:cNvSpPr>
          <p:nvPr/>
        </p:nvSpPr>
        <p:spPr>
          <a:xfrm>
            <a:off x="4784468" y="1473991"/>
            <a:ext cx="2844800" cy="371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E116 t2   200 microsecond pulse.</a:t>
            </a:r>
            <a:endParaRPr lang="en-GB" sz="1400" dirty="0"/>
          </a:p>
        </p:txBody>
      </p:sp>
      <p:sp>
        <p:nvSpPr>
          <p:cNvPr id="11" name="Oval 10">
            <a:extLst>
              <a:ext uri="{FF2B5EF4-FFF2-40B4-BE49-F238E27FC236}">
                <a16:creationId xmlns:a16="http://schemas.microsoft.com/office/drawing/2014/main" id="{39E03252-1707-F5B2-0B73-D949929370C2}"/>
              </a:ext>
            </a:extLst>
          </p:cNvPr>
          <p:cNvSpPr/>
          <p:nvPr/>
        </p:nvSpPr>
        <p:spPr>
          <a:xfrm>
            <a:off x="8051800" y="3601880"/>
            <a:ext cx="1312431" cy="1389220"/>
          </a:xfrm>
          <a:prstGeom prst="ellipse">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CCA5D3F-D1CA-5DE3-C511-D88C743AFB86}"/>
              </a:ext>
            </a:extLst>
          </p:cNvPr>
          <p:cNvSpPr/>
          <p:nvPr/>
        </p:nvSpPr>
        <p:spPr>
          <a:xfrm>
            <a:off x="1727200" y="4496597"/>
            <a:ext cx="558801" cy="685960"/>
          </a:xfrm>
          <a:prstGeom prst="ellipse">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149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53145</TotalTime>
  <Words>865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RF TI using the RF amplifier. </vt:lpstr>
      <vt:lpstr>Direct electrical stimulation and RF TI experiment. </vt:lpstr>
      <vt:lpstr>E116 t1. mouse with e pulses. </vt:lpstr>
      <vt:lpstr>PowerPoint Presentation</vt:lpstr>
      <vt:lpstr>T2 – mouse with Pat’s surgery, isoflurane test. </vt:lpstr>
      <vt:lpstr>Direct electrical stimulation and RF TI experiment-t2 </vt:lpstr>
      <vt:lpstr>T2 results – I can see something I think.. But it is very small and unconvincing. </vt:lpstr>
      <vt:lpstr>RF TI</vt:lpstr>
      <vt:lpstr>RF TI</vt:lpstr>
      <vt:lpstr>Summary of e116 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1828</cp:revision>
  <dcterms:created xsi:type="dcterms:W3CDTF">2023-06-26T13:15:12Z</dcterms:created>
  <dcterms:modified xsi:type="dcterms:W3CDTF">2023-10-26T11:19:52Z</dcterms:modified>
</cp:coreProperties>
</file>