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90" r:id="rId4"/>
    <p:sldId id="293" r:id="rId5"/>
    <p:sldId id="288" r:id="rId6"/>
    <p:sldId id="287" r:id="rId7"/>
    <p:sldId id="289" r:id="rId8"/>
    <p:sldId id="291" r:id="rId9"/>
    <p:sldId id="286" r:id="rId10"/>
    <p:sldId id="285"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3" d="100"/>
          <a:sy n="63" d="100"/>
        </p:scale>
        <p:origin x="10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24/10/2023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24/10/2023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0.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2.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0.png"/></Relationships>
</file>

<file path=ppt/slides/_rels/slide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0.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US" sz="3600" dirty="0"/>
              <a:t>RF TI, physics investigation</a:t>
            </a:r>
            <a:endParaRPr lang="en-GB" sz="3600" dirty="0"/>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17.10.2023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CDC6-E137-91A6-32B2-8CD1A4DE713E}"/>
              </a:ext>
            </a:extLst>
          </p:cNvPr>
          <p:cNvSpPr>
            <a:spLocks noGrp="1"/>
          </p:cNvSpPr>
          <p:nvPr>
            <p:ph type="title"/>
          </p:nvPr>
        </p:nvSpPr>
        <p:spPr>
          <a:xfrm>
            <a:off x="838200" y="365126"/>
            <a:ext cx="10515600" cy="862426"/>
          </a:xfrm>
        </p:spPr>
        <p:txBody>
          <a:bodyPr/>
          <a:lstStyle/>
          <a:p>
            <a:r>
              <a:rPr lang="en-US" dirty="0"/>
              <a:t>How can I increase the amplitude of </a:t>
            </a:r>
            <a:r>
              <a:rPr lang="en-US" dirty="0" err="1"/>
              <a:t>df</a:t>
            </a:r>
            <a:r>
              <a:rPr lang="en-US" dirty="0"/>
              <a:t>? </a:t>
            </a:r>
            <a:endParaRPr lang="en-GB" dirty="0"/>
          </a:p>
        </p:txBody>
      </p:sp>
      <p:sp>
        <p:nvSpPr>
          <p:cNvPr id="3" name="Content Placeholder 2">
            <a:extLst>
              <a:ext uri="{FF2B5EF4-FFF2-40B4-BE49-F238E27FC236}">
                <a16:creationId xmlns:a16="http://schemas.microsoft.com/office/drawing/2014/main" id="{9154907D-6EF4-9B4D-AB60-EDEC3B345EF0}"/>
              </a:ext>
            </a:extLst>
          </p:cNvPr>
          <p:cNvSpPr>
            <a:spLocks noGrp="1"/>
          </p:cNvSpPr>
          <p:nvPr>
            <p:ph idx="1"/>
          </p:nvPr>
        </p:nvSpPr>
        <p:spPr>
          <a:xfrm>
            <a:off x="463463" y="1603332"/>
            <a:ext cx="11210795" cy="4889542"/>
          </a:xfrm>
        </p:spPr>
        <p:txBody>
          <a:bodyPr/>
          <a:lstStyle/>
          <a:p>
            <a:r>
              <a:rPr lang="en-US" dirty="0"/>
              <a:t>Use the RF amplifier with the antenna so I can input a bigger signal. Create a v out vs </a:t>
            </a:r>
            <a:r>
              <a:rPr lang="en-US" dirty="0" err="1"/>
              <a:t>df</a:t>
            </a:r>
            <a:r>
              <a:rPr lang="en-US" dirty="0"/>
              <a:t> plot. </a:t>
            </a:r>
          </a:p>
          <a:p>
            <a:r>
              <a:rPr lang="en-US" dirty="0"/>
              <a:t>Does pulsing the RF amplifier i.e. PRF 1020 make for a larger </a:t>
            </a:r>
            <a:r>
              <a:rPr lang="en-US" dirty="0" err="1"/>
              <a:t>df</a:t>
            </a:r>
            <a:r>
              <a:rPr lang="en-US" dirty="0"/>
              <a:t>? No it doesn’t. </a:t>
            </a:r>
          </a:p>
          <a:p>
            <a:r>
              <a:rPr lang="en-US" dirty="0"/>
              <a:t>Increasing the frequency is tricky due to RAM on DAQs. </a:t>
            </a:r>
          </a:p>
          <a:p>
            <a:pPr marL="0" indent="0">
              <a:buNone/>
            </a:pPr>
            <a:r>
              <a:rPr lang="en-US" dirty="0"/>
              <a:t>Result: Using higher frequencies leads to higher amplitude, but also more non-linear mixing artefacts(Arnold tongues and intermodulation products). </a:t>
            </a:r>
          </a:p>
          <a:p>
            <a:pPr marL="0" indent="0">
              <a:buNone/>
            </a:pPr>
            <a:r>
              <a:rPr lang="en-US" dirty="0"/>
              <a:t>At 500khz, at a high v output I get a pretty good signal. The RF amplifier can go to higher voltages than the transformer(which is limited to 2x the function generator output), hence I can readily control my signal amplitude using the RF amplifier. </a:t>
            </a:r>
            <a:endParaRPr lang="en-GB" dirty="0"/>
          </a:p>
        </p:txBody>
      </p:sp>
    </p:spTree>
    <p:extLst>
      <p:ext uri="{BB962C8B-B14F-4D97-AF65-F5344CB8AC3E}">
        <p14:creationId xmlns:p14="http://schemas.microsoft.com/office/powerpoint/2010/main" val="104882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line graph&#10;&#10;Description automatically generated with medium confidence">
            <a:extLst>
              <a:ext uri="{FF2B5EF4-FFF2-40B4-BE49-F238E27FC236}">
                <a16:creationId xmlns:a16="http://schemas.microsoft.com/office/drawing/2014/main" id="{64CD0523-4B4F-DFB4-1245-8B07AE387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54470"/>
            <a:ext cx="4974346" cy="4032512"/>
          </a:xfrm>
          <a:prstGeom prst="rect">
            <a:avLst/>
          </a:prstGeom>
        </p:spPr>
      </p:pic>
      <p:sp>
        <p:nvSpPr>
          <p:cNvPr id="2" name="Title 1">
            <a:extLst>
              <a:ext uri="{FF2B5EF4-FFF2-40B4-BE49-F238E27FC236}">
                <a16:creationId xmlns:a16="http://schemas.microsoft.com/office/drawing/2014/main" id="{95AFE705-6646-A393-1EE5-7186970E9179}"/>
              </a:ext>
            </a:extLst>
          </p:cNvPr>
          <p:cNvSpPr>
            <a:spLocks noGrp="1"/>
          </p:cNvSpPr>
          <p:nvPr>
            <p:ph type="title"/>
          </p:nvPr>
        </p:nvSpPr>
        <p:spPr>
          <a:xfrm>
            <a:off x="0" y="40821"/>
            <a:ext cx="7151557" cy="845920"/>
          </a:xfrm>
        </p:spPr>
        <p:txBody>
          <a:bodyPr/>
          <a:lstStyle/>
          <a:p>
            <a:r>
              <a:rPr lang="en-US" dirty="0"/>
              <a:t>T2- RF TI with the RF amplifier</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9D39BE-4654-3A15-D555-4531559825C3}"/>
                  </a:ext>
                </a:extLst>
              </p:cNvPr>
              <p:cNvSpPr txBox="1"/>
              <p:nvPr/>
            </p:nvSpPr>
            <p:spPr>
              <a:xfrm rot="16200000">
                <a:off x="-1094929" y="3579317"/>
                <a:ext cx="3496925"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i="1" dirty="0">
                    <a:latin typeface="Cambria Math" panose="02040503050406030204" pitchFamily="18" charset="0"/>
                    <a:ea typeface="Cambria Math" panose="02040503050406030204" pitchFamily="18" charset="0"/>
                  </a:rPr>
                  <a:t>=10Hz@electrodes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i="1" dirty="0">
                    <a:latin typeface="Cambria Math" panose="02040503050406030204" pitchFamily="18" charset="0"/>
                    <a:ea typeface="Cambria Math" panose="02040503050406030204" pitchFamily="18" charset="0"/>
                  </a:rPr>
                  <a:t>)</a:t>
                </a:r>
                <a:endParaRPr lang="en-GB" i="1"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79D39BE-4654-3A15-D555-4531559825C3}"/>
                  </a:ext>
                </a:extLst>
              </p:cNvPr>
              <p:cNvSpPr txBox="1">
                <a:spLocks noRot="1" noChangeAspect="1" noMove="1" noResize="1" noEditPoints="1" noAdjustHandles="1" noChangeArrowheads="1" noChangeShapeType="1" noTextEdit="1"/>
              </p:cNvSpPr>
              <p:nvPr/>
            </p:nvSpPr>
            <p:spPr>
              <a:xfrm rot="16200000">
                <a:off x="-1094929" y="3579317"/>
                <a:ext cx="3496925" cy="369332"/>
              </a:xfrm>
              <a:prstGeom prst="rect">
                <a:avLst/>
              </a:prstGeom>
              <a:blipFill>
                <a:blip r:embed="rId3"/>
                <a:stretch>
                  <a:fillRect l="-11667" t="-349" r="-2500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C8F0276-804B-28F4-5F32-3B59D973F2AE}"/>
              </a:ext>
            </a:extLst>
          </p:cNvPr>
          <p:cNvSpPr txBox="1"/>
          <p:nvPr/>
        </p:nvSpPr>
        <p:spPr>
          <a:xfrm>
            <a:off x="2078419" y="5855549"/>
            <a:ext cx="3474307" cy="369332"/>
          </a:xfrm>
          <a:prstGeom prst="rect">
            <a:avLst/>
          </a:prstGeom>
          <a:noFill/>
        </p:spPr>
        <p:txBody>
          <a:bodyPr wrap="square" rtlCol="0">
            <a:spAutoFit/>
          </a:bodyPr>
          <a:lstStyle/>
          <a:p>
            <a:r>
              <a:rPr lang="en-US" i="1" dirty="0" err="1">
                <a:latin typeface="Cambria Math" panose="02040503050406030204" pitchFamily="18" charset="0"/>
                <a:ea typeface="Cambria Math" panose="02040503050406030204" pitchFamily="18" charset="0"/>
              </a:rPr>
              <a:t>Vout</a:t>
            </a:r>
            <a:r>
              <a:rPr lang="en-US" i="1" dirty="0">
                <a:latin typeface="Cambria Math" panose="02040503050406030204" pitchFamily="18" charset="0"/>
                <a:ea typeface="Cambria Math" panose="02040503050406030204" pitchFamily="18" charset="0"/>
              </a:rPr>
              <a:t> @ RF amplifier (V p-p)</a:t>
            </a:r>
            <a:endParaRPr lang="en-GB" i="1" dirty="0">
              <a:latin typeface="Cambria Math" panose="02040503050406030204" pitchFamily="18" charset="0"/>
              <a:ea typeface="Cambria Math" panose="02040503050406030204" pitchFamily="18" charset="0"/>
            </a:endParaRPr>
          </a:p>
        </p:txBody>
      </p:sp>
      <p:sp>
        <p:nvSpPr>
          <p:cNvPr id="18" name="Rectangle 17">
            <a:extLst>
              <a:ext uri="{FF2B5EF4-FFF2-40B4-BE49-F238E27FC236}">
                <a16:creationId xmlns:a16="http://schemas.microsoft.com/office/drawing/2014/main" id="{D8F3637D-DAAC-C569-E167-765C1D3B08D4}"/>
              </a:ext>
            </a:extLst>
          </p:cNvPr>
          <p:cNvSpPr/>
          <p:nvPr/>
        </p:nvSpPr>
        <p:spPr>
          <a:xfrm>
            <a:off x="1452143" y="5374060"/>
            <a:ext cx="1998000" cy="138386"/>
          </a:xfrm>
          <a:prstGeom prst="rect">
            <a:avLst/>
          </a:prstGeom>
          <a:noFill/>
          <a:ln w="317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A graph with a line and a point&#10;&#10;Description automatically generated with medium confidence">
            <a:extLst>
              <a:ext uri="{FF2B5EF4-FFF2-40B4-BE49-F238E27FC236}">
                <a16:creationId xmlns:a16="http://schemas.microsoft.com/office/drawing/2014/main" id="{685B2B60-D9E1-2DCE-5D2F-C059CB0C1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1924" y="3419199"/>
            <a:ext cx="1728219" cy="1655067"/>
          </a:xfrm>
          <a:prstGeom prst="rect">
            <a:avLst/>
          </a:prstGeom>
        </p:spPr>
      </p:pic>
      <p:cxnSp>
        <p:nvCxnSpPr>
          <p:cNvPr id="24" name="Straight Connector 23">
            <a:extLst>
              <a:ext uri="{FF2B5EF4-FFF2-40B4-BE49-F238E27FC236}">
                <a16:creationId xmlns:a16="http://schemas.microsoft.com/office/drawing/2014/main" id="{C889CE14-1E70-4CDC-FA44-0044C2CCF8F1}"/>
              </a:ext>
            </a:extLst>
          </p:cNvPr>
          <p:cNvCxnSpPr/>
          <p:nvPr/>
        </p:nvCxnSpPr>
        <p:spPr>
          <a:xfrm flipV="1">
            <a:off x="1452143" y="4906640"/>
            <a:ext cx="518699" cy="4674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4681B5-822E-09C5-82F9-CC5A404B99E9}"/>
              </a:ext>
            </a:extLst>
          </p:cNvPr>
          <p:cNvCxnSpPr>
            <a:cxnSpLocks/>
          </p:cNvCxnSpPr>
          <p:nvPr/>
        </p:nvCxnSpPr>
        <p:spPr>
          <a:xfrm flipH="1" flipV="1">
            <a:off x="3325373" y="5074266"/>
            <a:ext cx="86372" cy="288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AC3969B-0EF5-F9C4-6106-4BE375E77A75}"/>
              </a:ext>
            </a:extLst>
          </p:cNvPr>
          <p:cNvSpPr txBox="1"/>
          <p:nvPr/>
        </p:nvSpPr>
        <p:spPr>
          <a:xfrm>
            <a:off x="6702461" y="824106"/>
            <a:ext cx="2437898" cy="923330"/>
          </a:xfrm>
          <a:prstGeom prst="rect">
            <a:avLst/>
          </a:prstGeom>
          <a:noFill/>
        </p:spPr>
        <p:txBody>
          <a:bodyPr wrap="square" rtlCol="0">
            <a:spAutoFit/>
          </a:bodyPr>
          <a:lstStyle/>
          <a:p>
            <a:r>
              <a:rPr lang="en-US" dirty="0"/>
              <a:t>2MHz carrier exhibits Arnold tongues with 5Hz dominating. </a:t>
            </a:r>
            <a:endParaRPr lang="en-GB" dirty="0"/>
          </a:p>
        </p:txBody>
      </p:sp>
      <p:pic>
        <p:nvPicPr>
          <p:cNvPr id="12" name="Picture 11" descr="A graph of a sound wave&#10;&#10;Description automatically generated">
            <a:extLst>
              <a:ext uri="{FF2B5EF4-FFF2-40B4-BE49-F238E27FC236}">
                <a16:creationId xmlns:a16="http://schemas.microsoft.com/office/drawing/2014/main" id="{1AAC96B1-B333-6F61-32A8-2C2533000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783" y="1714274"/>
            <a:ext cx="3248748" cy="1922728"/>
          </a:xfrm>
          <a:prstGeom prst="rect">
            <a:avLst/>
          </a:prstGeom>
        </p:spPr>
      </p:pic>
      <p:pic>
        <p:nvPicPr>
          <p:cNvPr id="14" name="Picture 13" descr="A graph of a number of numbers&#10;&#10;Description automatically generated with medium confidence">
            <a:extLst>
              <a:ext uri="{FF2B5EF4-FFF2-40B4-BE49-F238E27FC236}">
                <a16:creationId xmlns:a16="http://schemas.microsoft.com/office/drawing/2014/main" id="{B116C1D9-6616-0483-B6FD-57681C79AF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798" y="3796216"/>
            <a:ext cx="2364845" cy="2364845"/>
          </a:xfrm>
          <a:prstGeom prst="rect">
            <a:avLst/>
          </a:prstGeom>
        </p:spPr>
      </p:pic>
      <p:sp>
        <p:nvSpPr>
          <p:cNvPr id="15" name="TextBox 14">
            <a:extLst>
              <a:ext uri="{FF2B5EF4-FFF2-40B4-BE49-F238E27FC236}">
                <a16:creationId xmlns:a16="http://schemas.microsoft.com/office/drawing/2014/main" id="{6DE4E135-7659-8D3A-DA9C-F75005FCB232}"/>
              </a:ext>
            </a:extLst>
          </p:cNvPr>
          <p:cNvSpPr txBox="1"/>
          <p:nvPr/>
        </p:nvSpPr>
        <p:spPr>
          <a:xfrm>
            <a:off x="9357770" y="760905"/>
            <a:ext cx="2834230" cy="646331"/>
          </a:xfrm>
          <a:prstGeom prst="rect">
            <a:avLst/>
          </a:prstGeom>
          <a:noFill/>
        </p:spPr>
        <p:txBody>
          <a:bodyPr wrap="square" rtlCol="0">
            <a:spAutoFit/>
          </a:bodyPr>
          <a:lstStyle/>
          <a:p>
            <a:r>
              <a:rPr lang="en-US" dirty="0"/>
              <a:t>500kHz has less intermodulation distortion.</a:t>
            </a:r>
            <a:endParaRPr lang="en-GB" dirty="0"/>
          </a:p>
        </p:txBody>
      </p:sp>
      <p:pic>
        <p:nvPicPr>
          <p:cNvPr id="17" name="Picture 16" descr="A graph of a number&#10;&#10;Description automatically generated">
            <a:extLst>
              <a:ext uri="{FF2B5EF4-FFF2-40B4-BE49-F238E27FC236}">
                <a16:creationId xmlns:a16="http://schemas.microsoft.com/office/drawing/2014/main" id="{0A7426AB-E061-E8C7-F3DA-1FFE4A41C9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7770" y="3732397"/>
            <a:ext cx="2486093" cy="2492484"/>
          </a:xfrm>
          <a:prstGeom prst="rect">
            <a:avLst/>
          </a:prstGeom>
        </p:spPr>
      </p:pic>
      <p:pic>
        <p:nvPicPr>
          <p:cNvPr id="20" name="Picture 19" descr="A graph of a graph&#10;&#10;Description automatically generated">
            <a:extLst>
              <a:ext uri="{FF2B5EF4-FFF2-40B4-BE49-F238E27FC236}">
                <a16:creationId xmlns:a16="http://schemas.microsoft.com/office/drawing/2014/main" id="{13BCF402-64F8-C9FE-3257-6A0B7BDFB6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1230" y="1606825"/>
            <a:ext cx="3240000" cy="1917550"/>
          </a:xfrm>
          <a:prstGeom prst="rect">
            <a:avLst/>
          </a:prstGeom>
        </p:spPr>
      </p:pic>
      <p:sp>
        <p:nvSpPr>
          <p:cNvPr id="21" name="TextBox 20">
            <a:extLst>
              <a:ext uri="{FF2B5EF4-FFF2-40B4-BE49-F238E27FC236}">
                <a16:creationId xmlns:a16="http://schemas.microsoft.com/office/drawing/2014/main" id="{FB558A7B-D05B-1784-A029-228940324E3E}"/>
              </a:ext>
            </a:extLst>
          </p:cNvPr>
          <p:cNvSpPr txBox="1"/>
          <p:nvPr/>
        </p:nvSpPr>
        <p:spPr>
          <a:xfrm>
            <a:off x="7549683" y="297483"/>
            <a:ext cx="3439329" cy="369332"/>
          </a:xfrm>
          <a:prstGeom prst="rect">
            <a:avLst/>
          </a:prstGeom>
          <a:noFill/>
        </p:spPr>
        <p:txBody>
          <a:bodyPr wrap="square" rtlCol="0">
            <a:spAutoFit/>
          </a:bodyPr>
          <a:lstStyle/>
          <a:p>
            <a:r>
              <a:rPr lang="en-US" dirty="0" err="1"/>
              <a:t>Vout</a:t>
            </a:r>
            <a:r>
              <a:rPr lang="en-US" dirty="0"/>
              <a:t> = 0.25 in both, 180V p-p</a:t>
            </a:r>
            <a:endParaRPr lang="en-GB" dirty="0"/>
          </a:p>
        </p:txBody>
      </p:sp>
    </p:spTree>
    <p:extLst>
      <p:ext uri="{BB962C8B-B14F-4D97-AF65-F5344CB8AC3E}">
        <p14:creationId xmlns:p14="http://schemas.microsoft.com/office/powerpoint/2010/main" val="282483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2560-E27C-0EAA-AEA9-289D0AF06961}"/>
              </a:ext>
            </a:extLst>
          </p:cNvPr>
          <p:cNvSpPr>
            <a:spLocks noGrp="1"/>
          </p:cNvSpPr>
          <p:nvPr>
            <p:ph type="title"/>
          </p:nvPr>
        </p:nvSpPr>
        <p:spPr>
          <a:xfrm>
            <a:off x="1079842" y="0"/>
            <a:ext cx="10032316" cy="825264"/>
          </a:xfrm>
        </p:spPr>
        <p:txBody>
          <a:bodyPr>
            <a:normAutofit fontScale="90000"/>
          </a:bodyPr>
          <a:lstStyle/>
          <a:p>
            <a:r>
              <a:rPr lang="en-US" sz="3600" dirty="0"/>
              <a:t>Do high frequencies really mix in ionic solutions? (e118 t1)</a:t>
            </a:r>
            <a:endParaRPr lang="en-GB" sz="3600" dirty="0"/>
          </a:p>
        </p:txBody>
      </p:sp>
      <p:sp>
        <p:nvSpPr>
          <p:cNvPr id="3" name="Content Placeholder 2">
            <a:extLst>
              <a:ext uri="{FF2B5EF4-FFF2-40B4-BE49-F238E27FC236}">
                <a16:creationId xmlns:a16="http://schemas.microsoft.com/office/drawing/2014/main" id="{B62F26D1-4152-01F1-6436-B39450EFD7A8}"/>
              </a:ext>
            </a:extLst>
          </p:cNvPr>
          <p:cNvSpPr>
            <a:spLocks noGrp="1"/>
          </p:cNvSpPr>
          <p:nvPr>
            <p:ph idx="1"/>
          </p:nvPr>
        </p:nvSpPr>
        <p:spPr>
          <a:xfrm>
            <a:off x="482600" y="956442"/>
            <a:ext cx="11214099" cy="4555010"/>
          </a:xfrm>
        </p:spPr>
        <p:txBody>
          <a:bodyPr>
            <a:normAutofit/>
          </a:bodyPr>
          <a:lstStyle/>
          <a:p>
            <a:pPr marL="0" indent="0">
              <a:buNone/>
            </a:pPr>
            <a:r>
              <a:rPr lang="en-US" sz="1400" dirty="0"/>
              <a:t>- Salinity Test</a:t>
            </a:r>
          </a:p>
          <a:p>
            <a:pPr marL="514350" indent="-514350">
              <a:buAutoNum type="arabicPeriod"/>
            </a:pPr>
            <a:r>
              <a:rPr lang="en-US" sz="1400" dirty="0"/>
              <a:t>Deionized. (40 microvolts)</a:t>
            </a:r>
          </a:p>
          <a:p>
            <a:pPr marL="514350" indent="-514350">
              <a:buAutoNum type="arabicPeriod"/>
            </a:pPr>
            <a:r>
              <a:rPr lang="en-US" sz="1400" dirty="0"/>
              <a:t>1.1 g (0.225%) (63 microvolts)</a:t>
            </a:r>
          </a:p>
          <a:p>
            <a:pPr marL="514350" indent="-514350">
              <a:buAutoNum type="arabicPeriod"/>
            </a:pPr>
            <a:r>
              <a:rPr lang="en-US" sz="1400" dirty="0"/>
              <a:t>2.2g (0.45%)  (75 microvolts)</a:t>
            </a:r>
          </a:p>
          <a:p>
            <a:pPr marL="514350" indent="-514350">
              <a:buAutoNum type="arabicPeriod"/>
            </a:pPr>
            <a:r>
              <a:rPr lang="en-US" sz="1400" dirty="0"/>
              <a:t>4.5g (0.9%) (78 microvolts)</a:t>
            </a:r>
          </a:p>
          <a:p>
            <a:pPr marL="514350" indent="-514350">
              <a:buAutoNum type="arabicPeriod"/>
            </a:pPr>
            <a:r>
              <a:rPr lang="en-US" sz="1400" dirty="0"/>
              <a:t>1.8% 9g (87 microvolts)</a:t>
            </a:r>
          </a:p>
          <a:p>
            <a:pPr marL="0" indent="0">
              <a:buNone/>
            </a:pPr>
            <a:r>
              <a:rPr lang="en-US" sz="1400" dirty="0"/>
              <a:t>(5 recordings of each) – Collected. Plotted</a:t>
            </a:r>
          </a:p>
          <a:p>
            <a:pPr marL="0" indent="0">
              <a:buNone/>
            </a:pPr>
            <a:r>
              <a:rPr lang="en-US" sz="1400" dirty="0"/>
              <a:t>- show 10hz direct vs modulated with same preamp settings.  - Collected. Plotted.</a:t>
            </a:r>
          </a:p>
          <a:p>
            <a:pPr marL="0" indent="0">
              <a:buNone/>
            </a:pPr>
            <a:r>
              <a:rPr lang="en-US" sz="1400" dirty="0"/>
              <a:t>- transmittance function. With 4 repeats so I can have a std.  - Collected. Plotted.</a:t>
            </a:r>
          </a:p>
          <a:p>
            <a:pPr marL="0" indent="0">
              <a:buNone/>
            </a:pPr>
            <a:r>
              <a:rPr lang="en-US" sz="1400" dirty="0"/>
              <a:t>- amplitude fall off with vertical distance. – Collected. Plotted.</a:t>
            </a:r>
          </a:p>
          <a:p>
            <a:pPr marL="0" indent="0">
              <a:buNone/>
            </a:pPr>
            <a:r>
              <a:rPr lang="en-US" sz="1400" dirty="0"/>
              <a:t>- amplitude fall off with horizontal distance. – Collected. Slightly falls off with distance, maybe low reps in </a:t>
            </a:r>
            <a:r>
              <a:rPr lang="en-US" sz="1400" dirty="0" err="1"/>
              <a:t>fft</a:t>
            </a:r>
            <a:r>
              <a:rPr lang="en-US" sz="1400" dirty="0"/>
              <a:t> a problem. Plotted. </a:t>
            </a:r>
          </a:p>
          <a:p>
            <a:pPr marL="0" indent="0">
              <a:buNone/>
            </a:pPr>
            <a:r>
              <a:rPr lang="en-US" sz="1400" dirty="0"/>
              <a:t>- temperature </a:t>
            </a:r>
            <a:r>
              <a:rPr lang="en-US" sz="1400" dirty="0" err="1"/>
              <a:t>df</a:t>
            </a:r>
            <a:r>
              <a:rPr lang="en-US" sz="1400" dirty="0"/>
              <a:t> change. – Collected. Plotted. </a:t>
            </a:r>
          </a:p>
          <a:p>
            <a:pPr marL="0" indent="0">
              <a:buNone/>
            </a:pPr>
            <a:endParaRPr lang="en-US" sz="1400" dirty="0"/>
          </a:p>
          <a:p>
            <a:pPr marL="0" indent="0">
              <a:buNone/>
            </a:pPr>
            <a:r>
              <a:rPr lang="en-US" sz="1400" dirty="0"/>
              <a:t>Simulation of amplitude fall off with distance using FDTD in Sim4Life? </a:t>
            </a:r>
          </a:p>
        </p:txBody>
      </p:sp>
    </p:spTree>
    <p:extLst>
      <p:ext uri="{BB962C8B-B14F-4D97-AF65-F5344CB8AC3E}">
        <p14:creationId xmlns:p14="http://schemas.microsoft.com/office/powerpoint/2010/main" val="124070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CF9F-4ADC-5795-00A3-59E42643A5BB}"/>
              </a:ext>
            </a:extLst>
          </p:cNvPr>
          <p:cNvSpPr>
            <a:spLocks noGrp="1"/>
          </p:cNvSpPr>
          <p:nvPr>
            <p:ph type="title"/>
          </p:nvPr>
        </p:nvSpPr>
        <p:spPr>
          <a:xfrm>
            <a:off x="2082196" y="-18910"/>
            <a:ext cx="8432196" cy="646331"/>
          </a:xfrm>
        </p:spPr>
        <p:txBody>
          <a:bodyPr>
            <a:noAutofit/>
          </a:bodyPr>
          <a:lstStyle/>
          <a:p>
            <a:r>
              <a:rPr lang="en-US" sz="3200" dirty="0"/>
              <a:t>Direct 10Hz vs modulated 10Hz. (e118 t1,t2, t3)</a:t>
            </a:r>
            <a:endParaRPr lang="en-GB" sz="3200" dirty="0"/>
          </a:p>
        </p:txBody>
      </p:sp>
      <p:sp>
        <p:nvSpPr>
          <p:cNvPr id="4" name="TextBox 3">
            <a:extLst>
              <a:ext uri="{FF2B5EF4-FFF2-40B4-BE49-F238E27FC236}">
                <a16:creationId xmlns:a16="http://schemas.microsoft.com/office/drawing/2014/main" id="{D0BD6FD5-E120-EB95-0B52-E86519EF2BDE}"/>
              </a:ext>
            </a:extLst>
          </p:cNvPr>
          <p:cNvSpPr txBox="1"/>
          <p:nvPr/>
        </p:nvSpPr>
        <p:spPr>
          <a:xfrm>
            <a:off x="107290" y="5614357"/>
            <a:ext cx="11977419" cy="1169551"/>
          </a:xfrm>
          <a:prstGeom prst="rect">
            <a:avLst/>
          </a:prstGeom>
          <a:noFill/>
        </p:spPr>
        <p:txBody>
          <a:bodyPr wrap="square" rtlCol="0">
            <a:spAutoFit/>
          </a:bodyPr>
          <a:lstStyle/>
          <a:p>
            <a:r>
              <a:rPr lang="en-US" sz="1400" dirty="0"/>
              <a:t>Direct signals at low frequencies are not transmitted, only the high frequency signal gets through to the solution whereby it mixes without there being an electrode interface at all. Also, no 10Hz from hardware non-linearity enters the saline(0.9% concentration). The mixing frequency is created entirely in the saline solution.  </a:t>
            </a:r>
          </a:p>
          <a:p>
            <a:r>
              <a:rPr lang="en-US" sz="1400" dirty="0"/>
              <a:t>In previous work in TI[REF to Nir, Xiaoqi] a possible artefact cause is non-linear mixing in the signal generation chain(which is difficult to remove), particularly when sending through two sine waves (i.e. the classic two-tone test). Since low frequencies do not pass through air gaps (high capacitance) or the isolation transformer, RF TI doesn’t have this issue. </a:t>
            </a:r>
            <a:endParaRPr lang="en-GB" sz="1400"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34B043D-182B-482D-DC3F-1BF5AB1FB9A2}"/>
                  </a:ext>
                </a:extLst>
              </p:cNvPr>
              <p:cNvSpPr txBox="1">
                <a:spLocks/>
              </p:cNvSpPr>
              <p:nvPr/>
            </p:nvSpPr>
            <p:spPr>
              <a:xfrm>
                <a:off x="130983" y="598896"/>
                <a:ext cx="11717028" cy="4258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m:rPr>
                        <m:sty m:val="p"/>
                      </m:rPr>
                      <a:rPr lang="en-US" sz="1400" i="0" smtClean="0">
                        <a:latin typeface="Cambria Math" panose="02040503050406030204" pitchFamily="18" charset="0"/>
                        <a:ea typeface="Cambria Math" panose="02040503050406030204" pitchFamily="18" charset="0"/>
                      </a:rPr>
                      <m:t>B</m:t>
                    </m:r>
                    <m:r>
                      <m:rPr>
                        <m:sty m:val="p"/>
                      </m:rPr>
                      <a:rPr lang="en-US" sz="1400" b="0" i="0" smtClean="0">
                        <a:latin typeface="Cambria Math" panose="02040503050406030204" pitchFamily="18" charset="0"/>
                        <a:ea typeface="Cambria Math" panose="02040503050406030204" pitchFamily="18" charset="0"/>
                      </a:rPr>
                      <m:t>oth</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signals</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shown</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are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filtered</m:t>
                    </m:r>
                    <m:r>
                      <a:rPr lang="en-US" sz="1400" b="0" i="0" smtClean="0">
                        <a:latin typeface="Cambria Math" panose="02040503050406030204" pitchFamily="18" charset="0"/>
                        <a:ea typeface="Cambria Math" panose="02040503050406030204" pitchFamily="18" charset="0"/>
                      </a:rPr>
                      <m:t> </m:t>
                    </m:r>
                    <m:d>
                      <m:dPr>
                        <m:ctrlPr>
                          <a:rPr lang="en-US" sz="1400" b="0" i="1" smtClean="0">
                            <a:latin typeface="Cambria Math" panose="02040503050406030204" pitchFamily="18" charset="0"/>
                            <a:ea typeface="Cambria Math" panose="02040503050406030204" pitchFamily="18" charset="0"/>
                          </a:rPr>
                        </m:ctrlPr>
                      </m:dPr>
                      <m:e>
                        <m:r>
                          <a:rPr lang="en-US" sz="1400" b="0" i="0" smtClean="0">
                            <a:latin typeface="Cambria Math" panose="02040503050406030204" pitchFamily="18" charset="0"/>
                            <a:ea typeface="Cambria Math" panose="02040503050406030204" pitchFamily="18" charset="0"/>
                          </a:rPr>
                          <m:t>0.5−40</m:t>
                        </m:r>
                        <m:r>
                          <m:rPr>
                            <m:sty m:val="p"/>
                          </m:rPr>
                          <a:rPr lang="en-US" sz="1400" b="0" i="0" smtClean="0">
                            <a:latin typeface="Cambria Math" panose="02040503050406030204" pitchFamily="18" charset="0"/>
                            <a:ea typeface="Cambria Math" panose="02040503050406030204" pitchFamily="18" charset="0"/>
                          </a:rPr>
                          <m:t>Hz</m:t>
                        </m:r>
                      </m:e>
                    </m:d>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and</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the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same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amplitude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output</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signal</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is</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applied</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from</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the</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function</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generator</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All</m:t>
                    </m:r>
                    <m:r>
                      <a:rPr lang="en-US" sz="1400" b="0" i="0"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else</m:t>
                    </m:r>
                  </m:oMath>
                </a14:m>
                <a:r>
                  <a:rPr lang="en-GB" sz="1400" dirty="0">
                    <a:latin typeface="Arial" panose="020B0604020202020204" pitchFamily="34" charset="0"/>
                    <a:cs typeface="Arial" panose="020B0604020202020204" pitchFamily="34" charset="0"/>
                  </a:rPr>
                  <a:t> in instrumentation is the same. </a:t>
                </a:r>
              </a:p>
            </p:txBody>
          </p:sp>
        </mc:Choice>
        <mc:Fallback xmlns="">
          <p:sp>
            <p:nvSpPr>
              <p:cNvPr id="11" name="Content Placeholder 2">
                <a:extLst>
                  <a:ext uri="{FF2B5EF4-FFF2-40B4-BE49-F238E27FC236}">
                    <a16:creationId xmlns:a16="http://schemas.microsoft.com/office/drawing/2014/main" id="{734B043D-182B-482D-DC3F-1BF5AB1FB9A2}"/>
                  </a:ext>
                </a:extLst>
              </p:cNvPr>
              <p:cNvSpPr txBox="1">
                <a:spLocks noRot="1" noChangeAspect="1" noMove="1" noResize="1" noEditPoints="1" noAdjustHandles="1" noChangeArrowheads="1" noChangeShapeType="1" noTextEdit="1"/>
              </p:cNvSpPr>
              <p:nvPr/>
            </p:nvSpPr>
            <p:spPr>
              <a:xfrm>
                <a:off x="130983" y="598896"/>
                <a:ext cx="11717028" cy="425885"/>
              </a:xfrm>
              <a:prstGeom prst="rect">
                <a:avLst/>
              </a:prstGeom>
              <a:blipFill>
                <a:blip r:embed="rId2"/>
                <a:stretch>
                  <a:fillRect l="-156" t="-7143" r="-416" b="-2714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0CBA9518-1C1F-BF56-F76D-398511D78B99}"/>
                  </a:ext>
                </a:extLst>
              </p:cNvPr>
              <p:cNvSpPr txBox="1">
                <a:spLocks/>
              </p:cNvSpPr>
              <p:nvPr/>
            </p:nvSpPr>
            <p:spPr>
              <a:xfrm>
                <a:off x="775002" y="1024781"/>
                <a:ext cx="3276504" cy="425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𝐷</m:t>
                      </m:r>
                      <m:r>
                        <a:rPr lang="en-US" sz="1400" b="0" i="1" smtClean="0">
                          <a:latin typeface="Cambria Math" panose="02040503050406030204" pitchFamily="18" charset="0"/>
                          <a:ea typeface="Cambria Math" panose="02040503050406030204" pitchFamily="18" charset="0"/>
                        </a:rPr>
                        <m:t>𝑖𝑟𝑒𝑐𝑡</m:t>
                      </m:r>
                      <m:r>
                        <a:rPr lang="en-US" sz="1400" b="0" i="1" smtClean="0">
                          <a:latin typeface="Cambria Math" panose="02040503050406030204" pitchFamily="18" charset="0"/>
                          <a:ea typeface="Cambria Math" panose="02040503050406030204" pitchFamily="18" charset="0"/>
                        </a:rPr>
                        <m:t> 10</m:t>
                      </m:r>
                      <m:r>
                        <a:rPr lang="en-US" sz="1400" b="0" i="1" smtClean="0">
                          <a:latin typeface="Cambria Math" panose="02040503050406030204" pitchFamily="18" charset="0"/>
                          <a:ea typeface="Cambria Math" panose="02040503050406030204" pitchFamily="18" charset="0"/>
                        </a:rPr>
                        <m:t>𝐻𝑧</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𝑚𝑒𝑎𝑠𝑢𝑟𝑒𝑚𝑒𝑛𝑡</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𝑒𝑙𝑒𝑐𝑡𝑟𝑜𝑑𝑒</m:t>
                      </m:r>
                    </m:oMath>
                  </m:oMathPara>
                </a14:m>
                <a:endParaRPr lang="en-GB" sz="1400" dirty="0"/>
              </a:p>
            </p:txBody>
          </p:sp>
        </mc:Choice>
        <mc:Fallback>
          <p:sp>
            <p:nvSpPr>
              <p:cNvPr id="5" name="Content Placeholder 2">
                <a:extLst>
                  <a:ext uri="{FF2B5EF4-FFF2-40B4-BE49-F238E27FC236}">
                    <a16:creationId xmlns:a16="http://schemas.microsoft.com/office/drawing/2014/main" id="{0CBA9518-1C1F-BF56-F76D-398511D78B99}"/>
                  </a:ext>
                </a:extLst>
              </p:cNvPr>
              <p:cNvSpPr txBox="1">
                <a:spLocks noRot="1" noChangeAspect="1" noMove="1" noResize="1" noEditPoints="1" noAdjustHandles="1" noChangeArrowheads="1" noChangeShapeType="1" noTextEdit="1"/>
              </p:cNvSpPr>
              <p:nvPr/>
            </p:nvSpPr>
            <p:spPr>
              <a:xfrm>
                <a:off x="775002" y="1024781"/>
                <a:ext cx="3276504" cy="42588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4D1F6B06-07CA-5B4D-179B-9478031C2091}"/>
                  </a:ext>
                </a:extLst>
              </p:cNvPr>
              <p:cNvSpPr txBox="1">
                <a:spLocks/>
              </p:cNvSpPr>
              <p:nvPr/>
            </p:nvSpPr>
            <p:spPr>
              <a:xfrm>
                <a:off x="3757767" y="1027976"/>
                <a:ext cx="5160723" cy="425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𝑀𝐻𝑧</m:t>
                      </m:r>
                      <m:r>
                        <a:rPr lang="en-US" sz="1400" b="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𝑀𝐻𝑧</m:t>
                          </m:r>
                          <m:r>
                            <a:rPr lang="en-US" sz="1400" b="0" i="1" smtClean="0">
                              <a:latin typeface="Cambria Math" panose="02040503050406030204" pitchFamily="18" charset="0"/>
                              <a:ea typeface="Cambria Math" panose="02040503050406030204" pitchFamily="18" charset="0"/>
                            </a:rPr>
                            <m:t>+10</m:t>
                          </m:r>
                          <m:r>
                            <a:rPr lang="en-US" sz="1400" b="0" i="1" smtClean="0">
                              <a:latin typeface="Cambria Math" panose="02040503050406030204" pitchFamily="18" charset="0"/>
                              <a:ea typeface="Cambria Math" panose="02040503050406030204" pitchFamily="18" charset="0"/>
                            </a:rPr>
                            <m:t>𝐻𝑧</m:t>
                          </m:r>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𝑚𝑒𝑎𝑠𝑢𝑟𝑒𝑚𝑒𝑛𝑡</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𝑒𝑙𝑒𝑐𝑡𝑟𝑜𝑑𝑒</m:t>
                      </m:r>
                    </m:oMath>
                  </m:oMathPara>
                </a14:m>
                <a:endParaRPr lang="en-GB" sz="1400" dirty="0"/>
              </a:p>
            </p:txBody>
          </p:sp>
        </mc:Choice>
        <mc:Fallback>
          <p:sp>
            <p:nvSpPr>
              <p:cNvPr id="6" name="Content Placeholder 2">
                <a:extLst>
                  <a:ext uri="{FF2B5EF4-FFF2-40B4-BE49-F238E27FC236}">
                    <a16:creationId xmlns:a16="http://schemas.microsoft.com/office/drawing/2014/main" id="{4D1F6B06-07CA-5B4D-179B-9478031C2091}"/>
                  </a:ext>
                </a:extLst>
              </p:cNvPr>
              <p:cNvSpPr txBox="1">
                <a:spLocks noRot="1" noChangeAspect="1" noMove="1" noResize="1" noEditPoints="1" noAdjustHandles="1" noChangeArrowheads="1" noChangeShapeType="1" noTextEdit="1"/>
              </p:cNvSpPr>
              <p:nvPr/>
            </p:nvSpPr>
            <p:spPr>
              <a:xfrm>
                <a:off x="3757767" y="1027976"/>
                <a:ext cx="5160723" cy="425885"/>
              </a:xfrm>
              <a:prstGeom prst="rect">
                <a:avLst/>
              </a:prstGeom>
              <a:blipFill>
                <a:blip r:embed="rId4"/>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BE1A319-7051-31D7-996B-9CB80B2EC4F8}"/>
              </a:ext>
            </a:extLst>
          </p:cNvPr>
          <p:cNvSpPr txBox="1"/>
          <p:nvPr/>
        </p:nvSpPr>
        <p:spPr>
          <a:xfrm>
            <a:off x="5691917" y="3980802"/>
            <a:ext cx="1488649" cy="369332"/>
          </a:xfrm>
          <a:prstGeom prst="rect">
            <a:avLst/>
          </a:prstGeom>
          <a:noFill/>
        </p:spPr>
        <p:txBody>
          <a:bodyPr wrap="square" rtlCol="0">
            <a:spAutoFit/>
          </a:bodyPr>
          <a:lstStyle/>
          <a:p>
            <a:r>
              <a:rPr lang="en-US" dirty="0"/>
              <a:t>Time(s)</a:t>
            </a:r>
            <a:endParaRPr lang="en-GB" dirty="0"/>
          </a:p>
        </p:txBody>
      </p:sp>
      <p:sp>
        <p:nvSpPr>
          <p:cNvPr id="14" name="TextBox 13">
            <a:extLst>
              <a:ext uri="{FF2B5EF4-FFF2-40B4-BE49-F238E27FC236}">
                <a16:creationId xmlns:a16="http://schemas.microsoft.com/office/drawing/2014/main" id="{DB003DC6-25F7-F868-0452-C9C8AF5383FB}"/>
              </a:ext>
            </a:extLst>
          </p:cNvPr>
          <p:cNvSpPr txBox="1"/>
          <p:nvPr/>
        </p:nvSpPr>
        <p:spPr>
          <a:xfrm>
            <a:off x="2078134" y="3987397"/>
            <a:ext cx="1488649" cy="369332"/>
          </a:xfrm>
          <a:prstGeom prst="rect">
            <a:avLst/>
          </a:prstGeom>
          <a:noFill/>
        </p:spPr>
        <p:txBody>
          <a:bodyPr wrap="square" rtlCol="0">
            <a:spAutoFit/>
          </a:bodyPr>
          <a:lstStyle/>
          <a:p>
            <a:r>
              <a:rPr lang="en-US" dirty="0"/>
              <a:t>Time(s)</a:t>
            </a:r>
            <a:endParaRPr lang="en-GB"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6620296-B67D-D661-03B0-DF076133FE40}"/>
                  </a:ext>
                </a:extLst>
              </p:cNvPr>
              <p:cNvSpPr txBox="1"/>
              <p:nvPr/>
            </p:nvSpPr>
            <p:spPr>
              <a:xfrm rot="16200000">
                <a:off x="-610356" y="2584595"/>
                <a:ext cx="1834322" cy="646331"/>
              </a:xfrm>
              <a:prstGeom prst="rect">
                <a:avLst/>
              </a:prstGeom>
              <a:noFill/>
            </p:spPr>
            <p:txBody>
              <a:bodyPr wrap="square" rtlCol="0">
                <a:spAutoFit/>
              </a:bodyPr>
              <a:lstStyle/>
              <a:p>
                <a:r>
                  <a:rPr lang="en-US" dirty="0"/>
                  <a:t>Phantom electrodes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p:sp>
            <p:nvSpPr>
              <p:cNvPr id="15" name="TextBox 14">
                <a:extLst>
                  <a:ext uri="{FF2B5EF4-FFF2-40B4-BE49-F238E27FC236}">
                    <a16:creationId xmlns:a16="http://schemas.microsoft.com/office/drawing/2014/main" id="{D6620296-B67D-D661-03B0-DF076133FE40}"/>
                  </a:ext>
                </a:extLst>
              </p:cNvPr>
              <p:cNvSpPr txBox="1">
                <a:spLocks noRot="1" noChangeAspect="1" noMove="1" noResize="1" noEditPoints="1" noAdjustHandles="1" noChangeArrowheads="1" noChangeShapeType="1" noTextEdit="1"/>
              </p:cNvSpPr>
              <p:nvPr/>
            </p:nvSpPr>
            <p:spPr>
              <a:xfrm rot="16200000">
                <a:off x="-610356" y="2584595"/>
                <a:ext cx="1834322" cy="646331"/>
              </a:xfrm>
              <a:prstGeom prst="rect">
                <a:avLst/>
              </a:prstGeom>
              <a:blipFill>
                <a:blip r:embed="rId5"/>
                <a:stretch>
                  <a:fillRect l="-4717" r="-14151" b="-3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5E71203-2ACA-FFB6-4BAB-1CD6B2F9F556}"/>
                  </a:ext>
                </a:extLst>
              </p:cNvPr>
              <p:cNvSpPr txBox="1"/>
              <p:nvPr/>
            </p:nvSpPr>
            <p:spPr>
              <a:xfrm rot="16200000">
                <a:off x="-79277" y="4574813"/>
                <a:ext cx="1062227" cy="646331"/>
              </a:xfrm>
              <a:prstGeom prst="rect">
                <a:avLst/>
              </a:prstGeom>
              <a:noFill/>
            </p:spPr>
            <p:txBody>
              <a:bodyPr wrap="square" rtlCol="0">
                <a:spAutoFit/>
              </a:bodyPr>
              <a:lstStyle/>
              <a:p>
                <a:r>
                  <a:rPr lang="en-US" dirty="0"/>
                  <a:t>Output Volts(</a:t>
                </a:r>
                <a14:m>
                  <m:oMath xmlns:m="http://schemas.openxmlformats.org/officeDocument/2006/math">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37" name="TextBox 36">
                <a:extLst>
                  <a:ext uri="{FF2B5EF4-FFF2-40B4-BE49-F238E27FC236}">
                    <a16:creationId xmlns:a16="http://schemas.microsoft.com/office/drawing/2014/main" id="{25E71203-2ACA-FFB6-4BAB-1CD6B2F9F556}"/>
                  </a:ext>
                </a:extLst>
              </p:cNvPr>
              <p:cNvSpPr txBox="1">
                <a:spLocks noRot="1" noChangeAspect="1" noMove="1" noResize="1" noEditPoints="1" noAdjustHandles="1" noChangeArrowheads="1" noChangeShapeType="1" noTextEdit="1"/>
              </p:cNvSpPr>
              <p:nvPr/>
            </p:nvSpPr>
            <p:spPr>
              <a:xfrm rot="16200000">
                <a:off x="-79277" y="4574813"/>
                <a:ext cx="1062227" cy="646331"/>
              </a:xfrm>
              <a:prstGeom prst="rect">
                <a:avLst/>
              </a:prstGeom>
              <a:blipFill>
                <a:blip r:embed="rId8"/>
                <a:stretch>
                  <a:fillRect l="-4717" r="-14151" b="-4571"/>
                </a:stretch>
              </a:blipFill>
            </p:spPr>
            <p:txBody>
              <a:bodyPr/>
              <a:lstStyle/>
              <a:p>
                <a:r>
                  <a:rPr lang="en-GB">
                    <a:noFill/>
                  </a:rPr>
                  <a:t> </a:t>
                </a:r>
              </a:p>
            </p:txBody>
          </p:sp>
        </mc:Fallback>
      </mc:AlternateContent>
      <p:pic>
        <p:nvPicPr>
          <p:cNvPr id="7" name="Picture 6" descr="A graph of a function&#10;&#10;Description automatically generated">
            <a:extLst>
              <a:ext uri="{FF2B5EF4-FFF2-40B4-BE49-F238E27FC236}">
                <a16:creationId xmlns:a16="http://schemas.microsoft.com/office/drawing/2014/main" id="{FCE94015-B7B6-BA67-B59D-720CFF3078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323" y="4520690"/>
            <a:ext cx="3186680" cy="1062227"/>
          </a:xfrm>
          <a:prstGeom prst="rect">
            <a:avLst/>
          </a:prstGeom>
        </p:spPr>
      </p:pic>
      <p:pic>
        <p:nvPicPr>
          <p:cNvPr id="10" name="Picture 9" descr="A black line of ovals&#10;&#10;Description automatically generated with medium confidence">
            <a:extLst>
              <a:ext uri="{FF2B5EF4-FFF2-40B4-BE49-F238E27FC236}">
                <a16:creationId xmlns:a16="http://schemas.microsoft.com/office/drawing/2014/main" id="{8A285D4F-B513-D036-D71B-6551FE376E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88971" y="4483464"/>
            <a:ext cx="3186680" cy="1062227"/>
          </a:xfrm>
          <a:prstGeom prst="rect">
            <a:avLst/>
          </a:prstGeom>
        </p:spPr>
      </p:pic>
      <p:pic>
        <p:nvPicPr>
          <p:cNvPr id="3" name="Picture 2" descr="A graph of a bar graph&#10;&#10;Description automatically generated with medium confidence">
            <a:extLst>
              <a:ext uri="{FF2B5EF4-FFF2-40B4-BE49-F238E27FC236}">
                <a16:creationId xmlns:a16="http://schemas.microsoft.com/office/drawing/2014/main" id="{177CAD70-361F-E23C-3ACE-6BD5989E70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16463" y="2091736"/>
            <a:ext cx="3186680" cy="3186680"/>
          </a:xfrm>
          <a:prstGeom prst="rect">
            <a:avLst/>
          </a:prstGeom>
        </p:spPr>
      </p:pic>
      <p:cxnSp>
        <p:nvCxnSpPr>
          <p:cNvPr id="8" name="Straight Connector 7">
            <a:extLst>
              <a:ext uri="{FF2B5EF4-FFF2-40B4-BE49-F238E27FC236}">
                <a16:creationId xmlns:a16="http://schemas.microsoft.com/office/drawing/2014/main" id="{0F5066CD-49DA-E890-5EF9-0BA8CF5919F5}"/>
              </a:ext>
            </a:extLst>
          </p:cNvPr>
          <p:cNvCxnSpPr>
            <a:cxnSpLocks/>
          </p:cNvCxnSpPr>
          <p:nvPr/>
        </p:nvCxnSpPr>
        <p:spPr>
          <a:xfrm flipH="1">
            <a:off x="9417495" y="2030317"/>
            <a:ext cx="13846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E547D7B-E63D-E273-6A9A-3E7DDF5354A7}"/>
              </a:ext>
            </a:extLst>
          </p:cNvPr>
          <p:cNvSpPr txBox="1"/>
          <p:nvPr/>
        </p:nvSpPr>
        <p:spPr>
          <a:xfrm>
            <a:off x="9739417" y="1690964"/>
            <a:ext cx="1077685" cy="369332"/>
          </a:xfrm>
          <a:prstGeom prst="rect">
            <a:avLst/>
          </a:prstGeom>
          <a:noFill/>
        </p:spPr>
        <p:txBody>
          <a:bodyPr wrap="square" rtlCol="0">
            <a:spAutoFit/>
          </a:bodyPr>
          <a:lstStyle/>
          <a:p>
            <a:r>
              <a:rPr lang="en-US" dirty="0"/>
              <a:t>***</a:t>
            </a:r>
            <a:endParaRPr lang="en-GB" dirty="0"/>
          </a:p>
        </p:txBody>
      </p:sp>
      <p:sp>
        <p:nvSpPr>
          <p:cNvPr id="16" name="TextBox 15">
            <a:extLst>
              <a:ext uri="{FF2B5EF4-FFF2-40B4-BE49-F238E27FC236}">
                <a16:creationId xmlns:a16="http://schemas.microsoft.com/office/drawing/2014/main" id="{ADB713D0-001E-A876-A0EA-48D6C705A7BD}"/>
              </a:ext>
            </a:extLst>
          </p:cNvPr>
          <p:cNvSpPr txBox="1"/>
          <p:nvPr/>
        </p:nvSpPr>
        <p:spPr>
          <a:xfrm>
            <a:off x="10514392" y="1615042"/>
            <a:ext cx="1616529" cy="375557"/>
          </a:xfrm>
          <a:prstGeom prst="rect">
            <a:avLst/>
          </a:prstGeom>
          <a:noFill/>
        </p:spPr>
        <p:txBody>
          <a:bodyPr wrap="square" rtlCol="0">
            <a:spAutoFit/>
          </a:bodyPr>
          <a:lstStyle/>
          <a:p>
            <a:r>
              <a:rPr lang="en-US" dirty="0"/>
              <a:t>P = 1e-12</a:t>
            </a:r>
            <a:endParaRPr lang="en-GB"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9783BF8-780D-C117-DB5A-7C21565102A1}"/>
                  </a:ext>
                </a:extLst>
              </p:cNvPr>
              <p:cNvSpPr txBox="1"/>
              <p:nvPr/>
            </p:nvSpPr>
            <p:spPr>
              <a:xfrm rot="16200000">
                <a:off x="7355880" y="3287431"/>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7" name="TextBox 16">
                <a:extLst>
                  <a:ext uri="{FF2B5EF4-FFF2-40B4-BE49-F238E27FC236}">
                    <a16:creationId xmlns:a16="http://schemas.microsoft.com/office/drawing/2014/main" id="{39783BF8-780D-C117-DB5A-7C21565102A1}"/>
                  </a:ext>
                </a:extLst>
              </p:cNvPr>
              <p:cNvSpPr txBox="1">
                <a:spLocks noRot="1" noChangeAspect="1" noMove="1" noResize="1" noEditPoints="1" noAdjustHandles="1" noChangeArrowheads="1" noChangeShapeType="1" noTextEdit="1"/>
              </p:cNvSpPr>
              <p:nvPr/>
            </p:nvSpPr>
            <p:spPr>
              <a:xfrm rot="16200000">
                <a:off x="7355880" y="3287431"/>
                <a:ext cx="1640711" cy="369332"/>
              </a:xfrm>
              <a:prstGeom prst="rect">
                <a:avLst/>
              </a:prstGeom>
              <a:blipFill>
                <a:blip r:embed="rId12"/>
                <a:stretch>
                  <a:fillRect l="-9836" r="-24590"/>
                </a:stretch>
              </a:blipFill>
            </p:spPr>
            <p:txBody>
              <a:bodyPr/>
              <a:lstStyle/>
              <a:p>
                <a:r>
                  <a:rPr lang="en-GB">
                    <a:noFill/>
                  </a:rPr>
                  <a:t> </a:t>
                </a:r>
              </a:p>
            </p:txBody>
          </p:sp>
        </mc:Fallback>
      </mc:AlternateContent>
      <p:pic>
        <p:nvPicPr>
          <p:cNvPr id="18" name="Picture 17" descr="A graph of a person&#10;&#10;Description automatically generated with medium confidence">
            <a:extLst>
              <a:ext uri="{FF2B5EF4-FFF2-40B4-BE49-F238E27FC236}">
                <a16:creationId xmlns:a16="http://schemas.microsoft.com/office/drawing/2014/main" id="{95279A10-5708-D530-1175-CF645D1521A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0838" y="2744553"/>
            <a:ext cx="3613857" cy="1163784"/>
          </a:xfrm>
          <a:prstGeom prst="rect">
            <a:avLst/>
          </a:prstGeom>
        </p:spPr>
      </p:pic>
      <p:pic>
        <p:nvPicPr>
          <p:cNvPr id="23" name="Picture 22" descr="A graph of a function&#10;&#10;Description automatically generated">
            <a:extLst>
              <a:ext uri="{FF2B5EF4-FFF2-40B4-BE49-F238E27FC236}">
                <a16:creationId xmlns:a16="http://schemas.microsoft.com/office/drawing/2014/main" id="{D9E6F91F-1E14-C3C6-C87C-4DA9A93E54D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69007" y="2651068"/>
            <a:ext cx="4022562" cy="1295401"/>
          </a:xfrm>
          <a:prstGeom prst="rect">
            <a:avLst/>
          </a:prstGeom>
        </p:spPr>
      </p:pic>
    </p:spTree>
    <p:extLst>
      <p:ext uri="{BB962C8B-B14F-4D97-AF65-F5344CB8AC3E}">
        <p14:creationId xmlns:p14="http://schemas.microsoft.com/office/powerpoint/2010/main" val="5365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8403-3EBB-98D7-0CC4-A175F468C4BE}"/>
              </a:ext>
            </a:extLst>
          </p:cNvPr>
          <p:cNvSpPr>
            <a:spLocks noGrp="1"/>
          </p:cNvSpPr>
          <p:nvPr>
            <p:ph type="title"/>
          </p:nvPr>
        </p:nvSpPr>
        <p:spPr>
          <a:xfrm>
            <a:off x="838200" y="146298"/>
            <a:ext cx="10515600" cy="814447"/>
          </a:xfrm>
        </p:spPr>
        <p:txBody>
          <a:bodyPr/>
          <a:lstStyle/>
          <a:p>
            <a:r>
              <a:rPr lang="en-US" dirty="0"/>
              <a:t>Proof of frequency mixing. </a:t>
            </a:r>
            <a:endParaRPr lang="en-GB" dirty="0"/>
          </a:p>
        </p:txBody>
      </p:sp>
      <p:pic>
        <p:nvPicPr>
          <p:cNvPr id="19" name="Picture 18" descr="A black sound wave with numbers&#10;&#10;Description automatically generated">
            <a:extLst>
              <a:ext uri="{FF2B5EF4-FFF2-40B4-BE49-F238E27FC236}">
                <a16:creationId xmlns:a16="http://schemas.microsoft.com/office/drawing/2014/main" id="{0A0CDFBF-FE9A-9BC6-D62B-BEE4659F1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4059937"/>
            <a:ext cx="4480569" cy="2651765"/>
          </a:xfrm>
          <a:prstGeom prst="rect">
            <a:avLst/>
          </a:prstGeom>
        </p:spPr>
      </p:pic>
      <p:pic>
        <p:nvPicPr>
          <p:cNvPr id="21" name="Picture 20" descr="A black line with numbers&#10;&#10;Description automatically generated">
            <a:extLst>
              <a:ext uri="{FF2B5EF4-FFF2-40B4-BE49-F238E27FC236}">
                <a16:creationId xmlns:a16="http://schemas.microsoft.com/office/drawing/2014/main" id="{47612B2A-F24E-F33E-B7FF-F813E6BF5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417316"/>
            <a:ext cx="4480569" cy="2642621"/>
          </a:xfrm>
          <a:prstGeom prst="rect">
            <a:avLst/>
          </a:prstGeom>
        </p:spPr>
      </p:pic>
      <p:pic>
        <p:nvPicPr>
          <p:cNvPr id="23" name="Picture 22" descr="A graph of a number&#10;&#10;Description automatically generated">
            <a:extLst>
              <a:ext uri="{FF2B5EF4-FFF2-40B4-BE49-F238E27FC236}">
                <a16:creationId xmlns:a16="http://schemas.microsoft.com/office/drawing/2014/main" id="{D4CDBEAB-0CBE-7992-21F2-5C086D41C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788" y="4174237"/>
            <a:ext cx="2532893" cy="2651765"/>
          </a:xfrm>
          <a:prstGeom prst="rect">
            <a:avLst/>
          </a:prstGeom>
        </p:spPr>
      </p:pic>
      <p:pic>
        <p:nvPicPr>
          <p:cNvPr id="25" name="Picture 24" descr="A graph of a number&#10;&#10;Description automatically generated">
            <a:extLst>
              <a:ext uri="{FF2B5EF4-FFF2-40B4-BE49-F238E27FC236}">
                <a16:creationId xmlns:a16="http://schemas.microsoft.com/office/drawing/2014/main" id="{9979470D-5F64-E6B1-9D06-DE66DE2F2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351" y="1351022"/>
            <a:ext cx="2651765" cy="2651765"/>
          </a:xfrm>
          <a:prstGeom prst="rect">
            <a:avLst/>
          </a:prstGeom>
        </p:spPr>
      </p:pic>
      <p:sp>
        <p:nvSpPr>
          <p:cNvPr id="26" name="TextBox 25">
            <a:extLst>
              <a:ext uri="{FF2B5EF4-FFF2-40B4-BE49-F238E27FC236}">
                <a16:creationId xmlns:a16="http://schemas.microsoft.com/office/drawing/2014/main" id="{27C2988F-4AE5-793E-9BA1-7404565A6DEA}"/>
              </a:ext>
            </a:extLst>
          </p:cNvPr>
          <p:cNvSpPr txBox="1"/>
          <p:nvPr/>
        </p:nvSpPr>
        <p:spPr>
          <a:xfrm>
            <a:off x="8139681" y="4360798"/>
            <a:ext cx="1981200" cy="369332"/>
          </a:xfrm>
          <a:prstGeom prst="rect">
            <a:avLst/>
          </a:prstGeom>
          <a:noFill/>
        </p:spPr>
        <p:txBody>
          <a:bodyPr wrap="square" rtlCol="0">
            <a:spAutoFit/>
          </a:bodyPr>
          <a:lstStyle/>
          <a:p>
            <a:r>
              <a:rPr lang="en-US" dirty="0"/>
              <a:t>Sum</a:t>
            </a:r>
            <a:endParaRPr lang="en-GB" dirty="0"/>
          </a:p>
        </p:txBody>
      </p:sp>
      <p:sp>
        <p:nvSpPr>
          <p:cNvPr id="27" name="TextBox 26">
            <a:extLst>
              <a:ext uri="{FF2B5EF4-FFF2-40B4-BE49-F238E27FC236}">
                <a16:creationId xmlns:a16="http://schemas.microsoft.com/office/drawing/2014/main" id="{511274D7-B7E3-4F32-1DE2-6A2BB1F222D8}"/>
              </a:ext>
            </a:extLst>
          </p:cNvPr>
          <p:cNvSpPr txBox="1"/>
          <p:nvPr/>
        </p:nvSpPr>
        <p:spPr>
          <a:xfrm>
            <a:off x="7867650" y="1503422"/>
            <a:ext cx="2933700" cy="369332"/>
          </a:xfrm>
          <a:prstGeom prst="rect">
            <a:avLst/>
          </a:prstGeom>
          <a:noFill/>
        </p:spPr>
        <p:txBody>
          <a:bodyPr wrap="square" rtlCol="0">
            <a:spAutoFit/>
          </a:bodyPr>
          <a:lstStyle/>
          <a:p>
            <a:r>
              <a:rPr lang="en-US" dirty="0"/>
              <a:t>Difference </a:t>
            </a:r>
            <a:r>
              <a:rPr lang="en-US" dirty="0" err="1"/>
              <a:t>df</a:t>
            </a:r>
            <a:r>
              <a:rPr lang="en-US" dirty="0"/>
              <a:t> = 10Hz. </a:t>
            </a:r>
            <a:endParaRPr lang="en-GB" dirty="0"/>
          </a:p>
        </p:txBody>
      </p:sp>
    </p:spTree>
    <p:extLst>
      <p:ext uri="{BB962C8B-B14F-4D97-AF65-F5344CB8AC3E}">
        <p14:creationId xmlns:p14="http://schemas.microsoft.com/office/powerpoint/2010/main" val="188027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ED9-5B3A-C727-CCAB-CCC47BE28FCB}"/>
              </a:ext>
            </a:extLst>
          </p:cNvPr>
          <p:cNvSpPr>
            <a:spLocks noGrp="1"/>
          </p:cNvSpPr>
          <p:nvPr>
            <p:ph type="title"/>
          </p:nvPr>
        </p:nvSpPr>
        <p:spPr/>
        <p:txBody>
          <a:bodyPr/>
          <a:lstStyle/>
          <a:p>
            <a:r>
              <a:rPr lang="en-US" dirty="0"/>
              <a:t>Salinity</a:t>
            </a:r>
            <a:endParaRPr lang="en-GB" dirty="0"/>
          </a:p>
        </p:txBody>
      </p:sp>
      <p:pic>
        <p:nvPicPr>
          <p:cNvPr id="5" name="Content Placeholder 4" descr="A blue line graph with black dots&#10;&#10;Description automatically generated">
            <a:extLst>
              <a:ext uri="{FF2B5EF4-FFF2-40B4-BE49-F238E27FC236}">
                <a16:creationId xmlns:a16="http://schemas.microsoft.com/office/drawing/2014/main" id="{49905686-2E70-D8F0-7BB9-07CFAE847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989" y="2113295"/>
            <a:ext cx="4818011" cy="3968504"/>
          </a:xfrm>
        </p:spPr>
      </p:pic>
      <p:sp>
        <p:nvSpPr>
          <p:cNvPr id="6" name="TextBox 5">
            <a:extLst>
              <a:ext uri="{FF2B5EF4-FFF2-40B4-BE49-F238E27FC236}">
                <a16:creationId xmlns:a16="http://schemas.microsoft.com/office/drawing/2014/main" id="{E4E1B2AA-D61E-2785-8B36-5925E9FBB60E}"/>
              </a:ext>
            </a:extLst>
          </p:cNvPr>
          <p:cNvSpPr txBox="1"/>
          <p:nvPr/>
        </p:nvSpPr>
        <p:spPr>
          <a:xfrm>
            <a:off x="3086214" y="6123543"/>
            <a:ext cx="1405576" cy="369332"/>
          </a:xfrm>
          <a:prstGeom prst="rect">
            <a:avLst/>
          </a:prstGeom>
          <a:noFill/>
        </p:spPr>
        <p:txBody>
          <a:bodyPr wrap="square" rtlCol="0">
            <a:spAutoFit/>
          </a:bodyPr>
          <a:lstStyle/>
          <a:p>
            <a:r>
              <a:rPr lang="en-US" dirty="0"/>
              <a:t>% saline</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426718-DCE3-BF9C-56E8-4CD3BA058659}"/>
                  </a:ext>
                </a:extLst>
              </p:cNvPr>
              <p:cNvSpPr txBox="1"/>
              <p:nvPr/>
            </p:nvSpPr>
            <p:spPr>
              <a:xfrm rot="16200000">
                <a:off x="171368" y="3672570"/>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7" name="TextBox 6">
                <a:extLst>
                  <a:ext uri="{FF2B5EF4-FFF2-40B4-BE49-F238E27FC236}">
                    <a16:creationId xmlns:a16="http://schemas.microsoft.com/office/drawing/2014/main" id="{EC426718-DCE3-BF9C-56E8-4CD3BA058659}"/>
                  </a:ext>
                </a:extLst>
              </p:cNvPr>
              <p:cNvSpPr txBox="1">
                <a:spLocks noRot="1" noChangeAspect="1" noMove="1" noResize="1" noEditPoints="1" noAdjustHandles="1" noChangeArrowheads="1" noChangeShapeType="1" noTextEdit="1"/>
              </p:cNvSpPr>
              <p:nvPr/>
            </p:nvSpPr>
            <p:spPr>
              <a:xfrm rot="16200000">
                <a:off x="171368" y="3672570"/>
                <a:ext cx="1640711" cy="369332"/>
              </a:xfrm>
              <a:prstGeom prst="rect">
                <a:avLst/>
              </a:prstGeom>
              <a:blipFill>
                <a:blip r:embed="rId3"/>
                <a:stretch>
                  <a:fillRect l="-8197" r="-24590"/>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AC0351CB-B624-DAE3-6CE6-7A1C31FF99B7}"/>
              </a:ext>
            </a:extLst>
          </p:cNvPr>
          <p:cNvSpPr txBox="1"/>
          <p:nvPr/>
        </p:nvSpPr>
        <p:spPr>
          <a:xfrm>
            <a:off x="6481010" y="2113295"/>
            <a:ext cx="5057455" cy="3416320"/>
          </a:xfrm>
          <a:prstGeom prst="rect">
            <a:avLst/>
          </a:prstGeom>
          <a:noFill/>
        </p:spPr>
        <p:txBody>
          <a:bodyPr wrap="square" rtlCol="0">
            <a:spAutoFit/>
          </a:bodyPr>
          <a:lstStyle/>
          <a:p>
            <a:r>
              <a:rPr lang="en-US" dirty="0"/>
              <a:t>Salinity directly effects the amplitude of the difference frequency, though appears to asymptote with NaCl saturation. </a:t>
            </a:r>
          </a:p>
          <a:p>
            <a:endParaRPr lang="en-US" dirty="0"/>
          </a:p>
          <a:p>
            <a:r>
              <a:rPr lang="en-US" dirty="0"/>
              <a:t>This shows the difference frequency measured is not an artefact of the preamplifier, as every setting is kept the same in these recordings, except the saline concentration. </a:t>
            </a:r>
          </a:p>
          <a:p>
            <a:endParaRPr lang="en-US" dirty="0"/>
          </a:p>
          <a:p>
            <a:r>
              <a:rPr lang="en-US" b="1" dirty="0"/>
              <a:t>The frequency mixing amplitude is dependent on the conductivity of the medium and high frequencies really do mix in ionic solutions. </a:t>
            </a:r>
            <a:endParaRPr lang="en-GB" b="1" dirty="0"/>
          </a:p>
        </p:txBody>
      </p:sp>
      <p:sp>
        <p:nvSpPr>
          <p:cNvPr id="9" name="TextBox 8">
            <a:extLst>
              <a:ext uri="{FF2B5EF4-FFF2-40B4-BE49-F238E27FC236}">
                <a16:creationId xmlns:a16="http://schemas.microsoft.com/office/drawing/2014/main" id="{7B6C6F10-C666-EB04-E647-5566F368D5CC}"/>
              </a:ext>
            </a:extLst>
          </p:cNvPr>
          <p:cNvSpPr txBox="1"/>
          <p:nvPr/>
        </p:nvSpPr>
        <p:spPr>
          <a:xfrm>
            <a:off x="4318000" y="2905780"/>
            <a:ext cx="1676400" cy="523220"/>
          </a:xfrm>
          <a:prstGeom prst="rect">
            <a:avLst/>
          </a:prstGeom>
          <a:noFill/>
        </p:spPr>
        <p:txBody>
          <a:bodyPr wrap="square" rtlCol="0">
            <a:spAutoFit/>
          </a:bodyPr>
          <a:lstStyle/>
          <a:p>
            <a:r>
              <a:rPr lang="en-US" sz="1400" dirty="0"/>
              <a:t>5 measures at each saline concentration</a:t>
            </a:r>
            <a:endParaRPr lang="en-GB" sz="1400" dirty="0"/>
          </a:p>
        </p:txBody>
      </p:sp>
    </p:spTree>
    <p:extLst>
      <p:ext uri="{BB962C8B-B14F-4D97-AF65-F5344CB8AC3E}">
        <p14:creationId xmlns:p14="http://schemas.microsoft.com/office/powerpoint/2010/main" val="83725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0102-3D1C-EF87-B2B9-AA85B9D26AA6}"/>
              </a:ext>
            </a:extLst>
          </p:cNvPr>
          <p:cNvSpPr>
            <a:spLocks noGrp="1"/>
          </p:cNvSpPr>
          <p:nvPr>
            <p:ph type="title"/>
          </p:nvPr>
        </p:nvSpPr>
        <p:spPr>
          <a:xfrm>
            <a:off x="838200" y="132891"/>
            <a:ext cx="10515600" cy="677057"/>
          </a:xfrm>
        </p:spPr>
        <p:txBody>
          <a:bodyPr>
            <a:normAutofit fontScale="90000"/>
          </a:bodyPr>
          <a:lstStyle/>
          <a:p>
            <a:r>
              <a:rPr lang="en-US" dirty="0"/>
              <a:t>Fall off with distance. </a:t>
            </a:r>
            <a:endParaRPr lang="en-GB" dirty="0"/>
          </a:p>
        </p:txBody>
      </p:sp>
      <p:sp>
        <p:nvSpPr>
          <p:cNvPr id="6" name="TextBox 5">
            <a:extLst>
              <a:ext uri="{FF2B5EF4-FFF2-40B4-BE49-F238E27FC236}">
                <a16:creationId xmlns:a16="http://schemas.microsoft.com/office/drawing/2014/main" id="{1A8323AF-50BE-8AD9-BDBC-DEBC539DDF3C}"/>
              </a:ext>
            </a:extLst>
          </p:cNvPr>
          <p:cNvSpPr txBox="1"/>
          <p:nvPr/>
        </p:nvSpPr>
        <p:spPr>
          <a:xfrm>
            <a:off x="6183503" y="6408508"/>
            <a:ext cx="5821853" cy="307777"/>
          </a:xfrm>
          <a:prstGeom prst="rect">
            <a:avLst/>
          </a:prstGeom>
          <a:noFill/>
        </p:spPr>
        <p:txBody>
          <a:bodyPr wrap="square" rtlCol="0">
            <a:spAutoFit/>
          </a:bodyPr>
          <a:lstStyle/>
          <a:p>
            <a:r>
              <a:rPr lang="en-US" sz="1400" dirty="0"/>
              <a:t>Note: Horizontal measures were taken 10mm above the surface of the liquid.</a:t>
            </a:r>
            <a:endParaRPr lang="en-GB"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5BDA5B-E0E3-EDA5-7869-F11CD87BD670}"/>
                  </a:ext>
                </a:extLst>
              </p:cNvPr>
              <p:cNvSpPr txBox="1"/>
              <p:nvPr/>
            </p:nvSpPr>
            <p:spPr>
              <a:xfrm rot="16200000">
                <a:off x="-328956" y="3625083"/>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8" name="TextBox 7">
                <a:extLst>
                  <a:ext uri="{FF2B5EF4-FFF2-40B4-BE49-F238E27FC236}">
                    <a16:creationId xmlns:a16="http://schemas.microsoft.com/office/drawing/2014/main" id="{A95BDA5B-E0E3-EDA5-7869-F11CD87BD670}"/>
                  </a:ext>
                </a:extLst>
              </p:cNvPr>
              <p:cNvSpPr txBox="1">
                <a:spLocks noRot="1" noChangeAspect="1" noMove="1" noResize="1" noEditPoints="1" noAdjustHandles="1" noChangeArrowheads="1" noChangeShapeType="1" noTextEdit="1"/>
              </p:cNvSpPr>
              <p:nvPr/>
            </p:nvSpPr>
            <p:spPr>
              <a:xfrm rot="16200000">
                <a:off x="-328956" y="3625083"/>
                <a:ext cx="1640711" cy="369332"/>
              </a:xfrm>
              <a:prstGeom prst="rect">
                <a:avLst/>
              </a:prstGeom>
              <a:blipFill>
                <a:blip r:embed="rId2"/>
                <a:stretch>
                  <a:fillRect l="-8197" r="-2459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EBE7DE36-6E0F-A7C4-EF8C-5844E6242086}"/>
              </a:ext>
            </a:extLst>
          </p:cNvPr>
          <p:cNvSpPr txBox="1"/>
          <p:nvPr/>
        </p:nvSpPr>
        <p:spPr>
          <a:xfrm>
            <a:off x="1577260" y="1648735"/>
            <a:ext cx="4518740" cy="369332"/>
          </a:xfrm>
          <a:prstGeom prst="rect">
            <a:avLst/>
          </a:prstGeom>
          <a:noFill/>
        </p:spPr>
        <p:txBody>
          <a:bodyPr wrap="square" rtlCol="0">
            <a:spAutoFit/>
          </a:bodyPr>
          <a:lstStyle/>
          <a:p>
            <a:r>
              <a:rPr lang="en-US" dirty="0"/>
              <a:t>Vertical distance with mixing amplitude</a:t>
            </a:r>
            <a:endParaRPr lang="en-GB" dirty="0"/>
          </a:p>
        </p:txBody>
      </p:sp>
      <p:sp>
        <p:nvSpPr>
          <p:cNvPr id="10" name="TextBox 9">
            <a:extLst>
              <a:ext uri="{FF2B5EF4-FFF2-40B4-BE49-F238E27FC236}">
                <a16:creationId xmlns:a16="http://schemas.microsoft.com/office/drawing/2014/main" id="{B99640FF-7DB9-A361-F171-981B700CE24E}"/>
              </a:ext>
            </a:extLst>
          </p:cNvPr>
          <p:cNvSpPr txBox="1"/>
          <p:nvPr/>
        </p:nvSpPr>
        <p:spPr>
          <a:xfrm>
            <a:off x="6835060" y="1615183"/>
            <a:ext cx="4518740" cy="369332"/>
          </a:xfrm>
          <a:prstGeom prst="rect">
            <a:avLst/>
          </a:prstGeom>
          <a:noFill/>
        </p:spPr>
        <p:txBody>
          <a:bodyPr wrap="square" rtlCol="0">
            <a:spAutoFit/>
          </a:bodyPr>
          <a:lstStyle/>
          <a:p>
            <a:r>
              <a:rPr lang="en-US" dirty="0"/>
              <a:t>Horizontal distance with mixing amplitude</a:t>
            </a:r>
            <a:endParaRPr lang="en-GB" dirty="0"/>
          </a:p>
        </p:txBody>
      </p:sp>
      <p:pic>
        <p:nvPicPr>
          <p:cNvPr id="14" name="Picture 13" descr="A graph with blue lines and dots&#10;&#10;Description automatically generated">
            <a:extLst>
              <a:ext uri="{FF2B5EF4-FFF2-40B4-BE49-F238E27FC236}">
                <a16:creationId xmlns:a16="http://schemas.microsoft.com/office/drawing/2014/main" id="{B3B82B01-8724-F794-F5F6-6A819DC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554" y="2067579"/>
            <a:ext cx="4855474" cy="3968504"/>
          </a:xfrm>
          <a:prstGeom prst="rect">
            <a:avLst/>
          </a:prstGeom>
        </p:spPr>
      </p:pic>
      <p:sp>
        <p:nvSpPr>
          <p:cNvPr id="15" name="TextBox 14">
            <a:extLst>
              <a:ext uri="{FF2B5EF4-FFF2-40B4-BE49-F238E27FC236}">
                <a16:creationId xmlns:a16="http://schemas.microsoft.com/office/drawing/2014/main" id="{2A48E5B3-6F2D-EBAD-5B08-60B4B3CAD0DC}"/>
              </a:ext>
            </a:extLst>
          </p:cNvPr>
          <p:cNvSpPr txBox="1"/>
          <p:nvPr/>
        </p:nvSpPr>
        <p:spPr>
          <a:xfrm>
            <a:off x="1850971" y="6193065"/>
            <a:ext cx="3509537" cy="369332"/>
          </a:xfrm>
          <a:prstGeom prst="rect">
            <a:avLst/>
          </a:prstGeom>
          <a:noFill/>
        </p:spPr>
        <p:txBody>
          <a:bodyPr wrap="square" rtlCol="0">
            <a:spAutoFit/>
          </a:bodyPr>
          <a:lstStyle/>
          <a:p>
            <a:r>
              <a:rPr lang="en-US" dirty="0"/>
              <a:t>Vertical distance from saline (mm)</a:t>
            </a:r>
            <a:endParaRPr lang="en-GB" dirty="0"/>
          </a:p>
        </p:txBody>
      </p:sp>
      <p:sp>
        <p:nvSpPr>
          <p:cNvPr id="16" name="TextBox 15">
            <a:extLst>
              <a:ext uri="{FF2B5EF4-FFF2-40B4-BE49-F238E27FC236}">
                <a16:creationId xmlns:a16="http://schemas.microsoft.com/office/drawing/2014/main" id="{A0660A63-8B91-56F4-F43B-3FFD84DF1B2D}"/>
              </a:ext>
            </a:extLst>
          </p:cNvPr>
          <p:cNvSpPr txBox="1"/>
          <p:nvPr/>
        </p:nvSpPr>
        <p:spPr>
          <a:xfrm>
            <a:off x="6849832" y="6008399"/>
            <a:ext cx="4331247" cy="369332"/>
          </a:xfrm>
          <a:prstGeom prst="rect">
            <a:avLst/>
          </a:prstGeom>
          <a:noFill/>
        </p:spPr>
        <p:txBody>
          <a:bodyPr wrap="square" rtlCol="0">
            <a:spAutoFit/>
          </a:bodyPr>
          <a:lstStyle/>
          <a:p>
            <a:r>
              <a:rPr lang="en-US" dirty="0"/>
              <a:t>Horizontal distance from electrodes (mm)</a:t>
            </a:r>
            <a:endParaRPr lang="en-GB"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81169B-87A0-6274-F1DD-6011D38C9672}"/>
                  </a:ext>
                </a:extLst>
              </p:cNvPr>
              <p:cNvSpPr txBox="1"/>
              <p:nvPr/>
            </p:nvSpPr>
            <p:spPr>
              <a:xfrm rot="16200000">
                <a:off x="5178481" y="3790220"/>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7" name="TextBox 16">
                <a:extLst>
                  <a:ext uri="{FF2B5EF4-FFF2-40B4-BE49-F238E27FC236}">
                    <a16:creationId xmlns:a16="http://schemas.microsoft.com/office/drawing/2014/main" id="{1981169B-87A0-6274-F1DD-6011D38C9672}"/>
                  </a:ext>
                </a:extLst>
              </p:cNvPr>
              <p:cNvSpPr txBox="1">
                <a:spLocks noRot="1" noChangeAspect="1" noMove="1" noResize="1" noEditPoints="1" noAdjustHandles="1" noChangeArrowheads="1" noChangeShapeType="1" noTextEdit="1"/>
              </p:cNvSpPr>
              <p:nvPr/>
            </p:nvSpPr>
            <p:spPr>
              <a:xfrm rot="16200000">
                <a:off x="5178481" y="3790220"/>
                <a:ext cx="1640711" cy="369332"/>
              </a:xfrm>
              <a:prstGeom prst="rect">
                <a:avLst/>
              </a:prstGeom>
              <a:blipFill>
                <a:blip r:embed="rId4"/>
                <a:stretch>
                  <a:fillRect l="-10000" r="-26667"/>
                </a:stretch>
              </a:blipFill>
            </p:spPr>
            <p:txBody>
              <a:bodyPr/>
              <a:lstStyle/>
              <a:p>
                <a:r>
                  <a:rPr lang="en-GB">
                    <a:noFill/>
                  </a:rPr>
                  <a:t> </a:t>
                </a:r>
              </a:p>
            </p:txBody>
          </p:sp>
        </mc:Fallback>
      </mc:AlternateContent>
      <p:pic>
        <p:nvPicPr>
          <p:cNvPr id="19" name="Picture 18" descr="A blue line graph with black dots&#10;&#10;Description automatically generated">
            <a:extLst>
              <a:ext uri="{FF2B5EF4-FFF2-40B4-BE49-F238E27FC236}">
                <a16:creationId xmlns:a16="http://schemas.microsoft.com/office/drawing/2014/main" id="{CAA87B7B-8BC4-24CB-D730-C29D88E11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125538"/>
            <a:ext cx="4855474" cy="3986792"/>
          </a:xfrm>
          <a:prstGeom prst="rect">
            <a:avLst/>
          </a:prstGeom>
        </p:spPr>
      </p:pic>
      <p:sp>
        <p:nvSpPr>
          <p:cNvPr id="20" name="TextBox 19">
            <a:extLst>
              <a:ext uri="{FF2B5EF4-FFF2-40B4-BE49-F238E27FC236}">
                <a16:creationId xmlns:a16="http://schemas.microsoft.com/office/drawing/2014/main" id="{31D09107-7C25-D4D6-8C46-0F6312CDDE49}"/>
              </a:ext>
            </a:extLst>
          </p:cNvPr>
          <p:cNvSpPr txBox="1"/>
          <p:nvPr/>
        </p:nvSpPr>
        <p:spPr>
          <a:xfrm>
            <a:off x="743470" y="957142"/>
            <a:ext cx="10880065" cy="400110"/>
          </a:xfrm>
          <a:prstGeom prst="rect">
            <a:avLst/>
          </a:prstGeom>
          <a:noFill/>
        </p:spPr>
        <p:txBody>
          <a:bodyPr wrap="square" rtlCol="0">
            <a:spAutoFit/>
          </a:bodyPr>
          <a:lstStyle/>
          <a:p>
            <a:r>
              <a:rPr lang="en-US" sz="2000" dirty="0"/>
              <a:t>I moved the </a:t>
            </a:r>
            <a:r>
              <a:rPr lang="en-US" sz="2000" dirty="0" err="1"/>
              <a:t>stereotax</a:t>
            </a:r>
            <a:r>
              <a:rPr lang="en-US" sz="2000" dirty="0"/>
              <a:t> with antenna attached to see how distance effected the mixing amplitude. </a:t>
            </a:r>
            <a:endParaRPr lang="en-GB" sz="2000" dirty="0"/>
          </a:p>
        </p:txBody>
      </p:sp>
    </p:spTree>
    <p:extLst>
      <p:ext uri="{BB962C8B-B14F-4D97-AF65-F5344CB8AC3E}">
        <p14:creationId xmlns:p14="http://schemas.microsoft.com/office/powerpoint/2010/main" val="366805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ine graph with numbers&#10;&#10;Description automatically generated">
            <a:extLst>
              <a:ext uri="{FF2B5EF4-FFF2-40B4-BE49-F238E27FC236}">
                <a16:creationId xmlns:a16="http://schemas.microsoft.com/office/drawing/2014/main" id="{6040AABF-7981-BEA0-0A17-FD19648C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725" y="1817663"/>
            <a:ext cx="4800610" cy="4041656"/>
          </a:xfrm>
          <a:prstGeom prst="rect">
            <a:avLst/>
          </a:prstGeom>
        </p:spPr>
      </p:pic>
      <p:sp>
        <p:nvSpPr>
          <p:cNvPr id="2" name="Title 1">
            <a:extLst>
              <a:ext uri="{FF2B5EF4-FFF2-40B4-BE49-F238E27FC236}">
                <a16:creationId xmlns:a16="http://schemas.microsoft.com/office/drawing/2014/main" id="{192E9336-B2FF-15A9-DD6B-C1C418552D5E}"/>
              </a:ext>
            </a:extLst>
          </p:cNvPr>
          <p:cNvSpPr>
            <a:spLocks noGrp="1"/>
          </p:cNvSpPr>
          <p:nvPr>
            <p:ph type="title"/>
          </p:nvPr>
        </p:nvSpPr>
        <p:spPr>
          <a:xfrm>
            <a:off x="552697" y="308997"/>
            <a:ext cx="6148389" cy="638175"/>
          </a:xfrm>
        </p:spPr>
        <p:txBody>
          <a:bodyPr>
            <a:normAutofit/>
          </a:bodyPr>
          <a:lstStyle/>
          <a:p>
            <a:r>
              <a:rPr lang="en-US" sz="2400" dirty="0"/>
              <a:t>Transmittance Function. (no filters on preamp) </a:t>
            </a:r>
            <a:endParaRPr lang="en-GB" sz="2400" dirty="0"/>
          </a:p>
        </p:txBody>
      </p:sp>
      <p:sp>
        <p:nvSpPr>
          <p:cNvPr id="3" name="Content Placeholder 2">
            <a:extLst>
              <a:ext uri="{FF2B5EF4-FFF2-40B4-BE49-F238E27FC236}">
                <a16:creationId xmlns:a16="http://schemas.microsoft.com/office/drawing/2014/main" id="{244348B2-E1EB-B65E-2384-68747316CAA5}"/>
              </a:ext>
            </a:extLst>
          </p:cNvPr>
          <p:cNvSpPr>
            <a:spLocks noGrp="1"/>
          </p:cNvSpPr>
          <p:nvPr>
            <p:ph idx="1"/>
          </p:nvPr>
        </p:nvSpPr>
        <p:spPr>
          <a:xfrm>
            <a:off x="6934200" y="70310"/>
            <a:ext cx="5257800" cy="581002"/>
          </a:xfrm>
        </p:spPr>
        <p:txBody>
          <a:bodyPr>
            <a:normAutofit fontScale="85000" lnSpcReduction="10000"/>
          </a:bodyPr>
          <a:lstStyle/>
          <a:p>
            <a:pPr marL="0" indent="0">
              <a:buNone/>
            </a:pPr>
            <a:r>
              <a:rPr lang="en-US" dirty="0"/>
              <a:t>Ratio of applied signal amplitude to </a:t>
            </a:r>
            <a:r>
              <a:rPr lang="en-US" dirty="0" err="1"/>
              <a:t>df</a:t>
            </a:r>
            <a:r>
              <a:rPr lang="en-US" dirty="0"/>
              <a:t>. </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C8F1A-2837-1979-C46D-B7D406F3E58B}"/>
                  </a:ext>
                </a:extLst>
              </p:cNvPr>
              <p:cNvSpPr txBox="1"/>
              <p:nvPr/>
            </p:nvSpPr>
            <p:spPr>
              <a:xfrm rot="16200000">
                <a:off x="-369803" y="3492533"/>
                <a:ext cx="1672523"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6" name="TextBox 5">
                <a:extLst>
                  <a:ext uri="{FF2B5EF4-FFF2-40B4-BE49-F238E27FC236}">
                    <a16:creationId xmlns:a16="http://schemas.microsoft.com/office/drawing/2014/main" id="{AA2C8F1A-2837-1979-C46D-B7D406F3E58B}"/>
                  </a:ext>
                </a:extLst>
              </p:cNvPr>
              <p:cNvSpPr txBox="1">
                <a:spLocks noRot="1" noChangeAspect="1" noMove="1" noResize="1" noEditPoints="1" noAdjustHandles="1" noChangeArrowheads="1" noChangeShapeType="1" noTextEdit="1"/>
              </p:cNvSpPr>
              <p:nvPr/>
            </p:nvSpPr>
            <p:spPr>
              <a:xfrm rot="16200000">
                <a:off x="-369803" y="3492533"/>
                <a:ext cx="1672523" cy="369332"/>
              </a:xfrm>
              <a:prstGeom prst="rect">
                <a:avLst/>
              </a:prstGeom>
              <a:blipFill>
                <a:blip r:embed="rId3"/>
                <a:stretch>
                  <a:fillRect l="-8197" r="-2459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13E4B39B-71D7-C56B-36BE-C815FDF368B9}"/>
              </a:ext>
            </a:extLst>
          </p:cNvPr>
          <p:cNvSpPr txBox="1"/>
          <p:nvPr/>
        </p:nvSpPr>
        <p:spPr>
          <a:xfrm>
            <a:off x="2091924" y="6066761"/>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p:sp>
        <p:nvSpPr>
          <p:cNvPr id="14" name="TextBox 13">
            <a:extLst>
              <a:ext uri="{FF2B5EF4-FFF2-40B4-BE49-F238E27FC236}">
                <a16:creationId xmlns:a16="http://schemas.microsoft.com/office/drawing/2014/main" id="{04112332-AAB7-AF55-A7E0-93B58A3B322A}"/>
              </a:ext>
            </a:extLst>
          </p:cNvPr>
          <p:cNvSpPr txBox="1"/>
          <p:nvPr/>
        </p:nvSpPr>
        <p:spPr>
          <a:xfrm>
            <a:off x="8087031" y="6171264"/>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BB3985E-C98D-0073-C5E8-AC340265051B}"/>
                  </a:ext>
                </a:extLst>
              </p:cNvPr>
              <p:cNvSpPr txBox="1"/>
              <p:nvPr/>
            </p:nvSpPr>
            <p:spPr>
              <a:xfrm rot="16200000">
                <a:off x="4990810" y="3719430"/>
                <a:ext cx="2293321" cy="9053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𝑎𝑡𝑖𝑜</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𝑐𝑎𝑟𝑟𝑖𝑒𝑟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𝑒𝑙𝑒𝑐𝑡𝑟𝑜𝑑𝑒</m:t>
                          </m:r>
                        </m:den>
                      </m:f>
                      <m:r>
                        <a:rPr lang="en-US"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5" name="TextBox 14">
                <a:extLst>
                  <a:ext uri="{FF2B5EF4-FFF2-40B4-BE49-F238E27FC236}">
                    <a16:creationId xmlns:a16="http://schemas.microsoft.com/office/drawing/2014/main" id="{8BB3985E-C98D-0073-C5E8-AC340265051B}"/>
                  </a:ext>
                </a:extLst>
              </p:cNvPr>
              <p:cNvSpPr txBox="1">
                <a:spLocks noRot="1" noChangeAspect="1" noMove="1" noResize="1" noEditPoints="1" noAdjustHandles="1" noChangeArrowheads="1" noChangeShapeType="1" noTextEdit="1"/>
              </p:cNvSpPr>
              <p:nvPr/>
            </p:nvSpPr>
            <p:spPr>
              <a:xfrm rot="16200000">
                <a:off x="4990810" y="3719430"/>
                <a:ext cx="2293321" cy="905312"/>
              </a:xfrm>
              <a:prstGeom prst="rect">
                <a:avLst/>
              </a:prstGeom>
              <a:blipFill>
                <a:blip r:embed="rId4"/>
                <a:stretch>
                  <a:fillRect t="-5319"/>
                </a:stretch>
              </a:blipFill>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269A4630-BD97-F845-B9C5-76FCA61E6D80}"/>
              </a:ext>
            </a:extLst>
          </p:cNvPr>
          <p:cNvCxnSpPr/>
          <p:nvPr/>
        </p:nvCxnSpPr>
        <p:spPr>
          <a:xfrm flipH="1">
            <a:off x="10782795" y="3657600"/>
            <a:ext cx="571005" cy="1448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C59C0E-7D81-C98B-D650-704643A82A2B}"/>
              </a:ext>
            </a:extLst>
          </p:cNvPr>
          <p:cNvSpPr txBox="1"/>
          <p:nvPr/>
        </p:nvSpPr>
        <p:spPr>
          <a:xfrm>
            <a:off x="9929937" y="2476871"/>
            <a:ext cx="2122459" cy="923330"/>
          </a:xfrm>
          <a:prstGeom prst="rect">
            <a:avLst/>
          </a:prstGeom>
          <a:noFill/>
        </p:spPr>
        <p:txBody>
          <a:bodyPr wrap="square" rtlCol="0">
            <a:spAutoFit/>
          </a:bodyPr>
          <a:lstStyle/>
          <a:p>
            <a:r>
              <a:rPr lang="en-US" dirty="0"/>
              <a:t>Far more efficient (1.27)transference into </a:t>
            </a:r>
            <a:r>
              <a:rPr lang="en-US" dirty="0" err="1"/>
              <a:t>df</a:t>
            </a:r>
            <a:r>
              <a:rPr lang="en-US" dirty="0"/>
              <a:t> amplitude. </a:t>
            </a:r>
            <a:endParaRPr lang="en-GB" dirty="0"/>
          </a:p>
        </p:txBody>
      </p:sp>
      <p:cxnSp>
        <p:nvCxnSpPr>
          <p:cNvPr id="19" name="Straight Arrow Connector 18">
            <a:extLst>
              <a:ext uri="{FF2B5EF4-FFF2-40B4-BE49-F238E27FC236}">
                <a16:creationId xmlns:a16="http://schemas.microsoft.com/office/drawing/2014/main" id="{DAAFAB6E-C0D9-538B-9497-80C8911DC568}"/>
              </a:ext>
            </a:extLst>
          </p:cNvPr>
          <p:cNvCxnSpPr/>
          <p:nvPr/>
        </p:nvCxnSpPr>
        <p:spPr>
          <a:xfrm flipH="1">
            <a:off x="8188055" y="1439583"/>
            <a:ext cx="571005" cy="1448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084375E-ACDB-393A-93F3-95C748087F6C}"/>
              </a:ext>
            </a:extLst>
          </p:cNvPr>
          <p:cNvSpPr txBox="1"/>
          <p:nvPr/>
        </p:nvSpPr>
        <p:spPr>
          <a:xfrm>
            <a:off x="6864795" y="412625"/>
            <a:ext cx="1842906" cy="923330"/>
          </a:xfrm>
          <a:prstGeom prst="rect">
            <a:avLst/>
          </a:prstGeom>
          <a:noFill/>
        </p:spPr>
        <p:txBody>
          <a:bodyPr wrap="square" rtlCol="0">
            <a:spAutoFit/>
          </a:bodyPr>
          <a:lstStyle/>
          <a:p>
            <a:r>
              <a:rPr lang="en-US" dirty="0"/>
              <a:t>Carrier doesn’t get through, </a:t>
            </a:r>
            <a:r>
              <a:rPr lang="en-US" dirty="0" err="1"/>
              <a:t>df</a:t>
            </a:r>
            <a:r>
              <a:rPr lang="en-US" dirty="0"/>
              <a:t> below noise floor. </a:t>
            </a:r>
            <a:endParaRPr lang="en-GB" dirty="0"/>
          </a:p>
        </p:txBody>
      </p:sp>
      <p:cxnSp>
        <p:nvCxnSpPr>
          <p:cNvPr id="22" name="Straight Arrow Connector 21">
            <a:extLst>
              <a:ext uri="{FF2B5EF4-FFF2-40B4-BE49-F238E27FC236}">
                <a16:creationId xmlns:a16="http://schemas.microsoft.com/office/drawing/2014/main" id="{FFD19F15-8FC3-8F6A-DDB3-088FB5A30A55}"/>
              </a:ext>
            </a:extLst>
          </p:cNvPr>
          <p:cNvCxnSpPr>
            <a:cxnSpLocks/>
          </p:cNvCxnSpPr>
          <p:nvPr/>
        </p:nvCxnSpPr>
        <p:spPr>
          <a:xfrm flipH="1">
            <a:off x="7127310" y="1326465"/>
            <a:ext cx="335530" cy="1354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2CB1A6-160F-25AD-EDFF-26727E00A53D}"/>
              </a:ext>
            </a:extLst>
          </p:cNvPr>
          <p:cNvSpPr txBox="1"/>
          <p:nvPr/>
        </p:nvSpPr>
        <p:spPr>
          <a:xfrm>
            <a:off x="8871410" y="555535"/>
            <a:ext cx="2482389" cy="1200329"/>
          </a:xfrm>
          <a:prstGeom prst="rect">
            <a:avLst/>
          </a:prstGeom>
          <a:noFill/>
        </p:spPr>
        <p:txBody>
          <a:bodyPr wrap="square" rtlCol="0">
            <a:spAutoFit/>
          </a:bodyPr>
          <a:lstStyle/>
          <a:p>
            <a:r>
              <a:rPr lang="en-US" dirty="0" err="1"/>
              <a:t>df</a:t>
            </a:r>
            <a:r>
              <a:rPr lang="en-US" dirty="0"/>
              <a:t> is small, but the measured carrier is high due to both isolation </a:t>
            </a:r>
            <a:r>
              <a:rPr lang="en-US" dirty="0" err="1"/>
              <a:t>tx</a:t>
            </a:r>
            <a:r>
              <a:rPr lang="en-US" dirty="0"/>
              <a:t> and antenna response. </a:t>
            </a:r>
            <a:endParaRPr lang="en-GB" dirty="0"/>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7ABBCE9A-CCE0-2DFB-D6E2-779D540C47F1}"/>
                  </a:ext>
                </a:extLst>
              </p:cNvPr>
              <p:cNvSpPr txBox="1">
                <a:spLocks/>
              </p:cNvSpPr>
              <p:nvPr/>
            </p:nvSpPr>
            <p:spPr>
              <a:xfrm>
                <a:off x="706773" y="1539254"/>
                <a:ext cx="5257800" cy="581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GB" dirty="0"/>
                  <a:t> amplitudes with frequency</a:t>
                </a:r>
              </a:p>
            </p:txBody>
          </p:sp>
        </mc:Choice>
        <mc:Fallback xmlns="">
          <p:sp>
            <p:nvSpPr>
              <p:cNvPr id="24" name="Content Placeholder 2">
                <a:extLst>
                  <a:ext uri="{FF2B5EF4-FFF2-40B4-BE49-F238E27FC236}">
                    <a16:creationId xmlns:a16="http://schemas.microsoft.com/office/drawing/2014/main" id="{7ABBCE9A-CCE0-2DFB-D6E2-779D540C47F1}"/>
                  </a:ext>
                </a:extLst>
              </p:cNvPr>
              <p:cNvSpPr txBox="1">
                <a:spLocks noRot="1" noChangeAspect="1" noMove="1" noResize="1" noEditPoints="1" noAdjustHandles="1" noChangeArrowheads="1" noChangeShapeType="1" noTextEdit="1"/>
              </p:cNvSpPr>
              <p:nvPr/>
            </p:nvSpPr>
            <p:spPr>
              <a:xfrm>
                <a:off x="706773" y="1539254"/>
                <a:ext cx="5257800" cy="581002"/>
              </a:xfrm>
              <a:prstGeom prst="rect">
                <a:avLst/>
              </a:prstGeom>
              <a:blipFill>
                <a:blip r:embed="rId5"/>
                <a:stretch>
                  <a:fillRect t="-17895" b="-12632"/>
                </a:stretch>
              </a:blipFill>
            </p:spPr>
            <p:txBody>
              <a:bodyPr/>
              <a:lstStyle/>
              <a:p>
                <a:r>
                  <a:rPr lang="en-GB">
                    <a:noFill/>
                  </a:rPr>
                  <a:t> </a:t>
                </a:r>
              </a:p>
            </p:txBody>
          </p:sp>
        </mc:Fallback>
      </mc:AlternateContent>
      <p:pic>
        <p:nvPicPr>
          <p:cNvPr id="32" name="Picture 31" descr="A graph with a line&#10;&#10;Description automatically generated">
            <a:extLst>
              <a:ext uri="{FF2B5EF4-FFF2-40B4-BE49-F238E27FC236}">
                <a16:creationId xmlns:a16="http://schemas.microsoft.com/office/drawing/2014/main" id="{93C44123-FA57-09D2-971E-452CCAF57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065" y="2195240"/>
            <a:ext cx="4745745" cy="3968504"/>
          </a:xfrm>
          <a:prstGeom prst="rect">
            <a:avLst/>
          </a:prstGeom>
        </p:spPr>
      </p:pic>
      <p:sp>
        <p:nvSpPr>
          <p:cNvPr id="34" name="TextBox 33">
            <a:extLst>
              <a:ext uri="{FF2B5EF4-FFF2-40B4-BE49-F238E27FC236}">
                <a16:creationId xmlns:a16="http://schemas.microsoft.com/office/drawing/2014/main" id="{E22D8351-30C7-00C3-4B68-0210850B9EF7}"/>
              </a:ext>
            </a:extLst>
          </p:cNvPr>
          <p:cNvSpPr txBox="1"/>
          <p:nvPr/>
        </p:nvSpPr>
        <p:spPr>
          <a:xfrm>
            <a:off x="4020013" y="6478055"/>
            <a:ext cx="3981835" cy="369332"/>
          </a:xfrm>
          <a:prstGeom prst="rect">
            <a:avLst/>
          </a:prstGeom>
          <a:noFill/>
        </p:spPr>
        <p:txBody>
          <a:bodyPr wrap="square" rtlCol="0">
            <a:spAutoFit/>
          </a:bodyPr>
          <a:lstStyle/>
          <a:p>
            <a:r>
              <a:rPr lang="en-US" dirty="0"/>
              <a:t>Note: 4 repeat measures at each point</a:t>
            </a:r>
            <a:endParaRPr lang="en-GB" dirty="0"/>
          </a:p>
        </p:txBody>
      </p:sp>
    </p:spTree>
    <p:extLst>
      <p:ext uri="{BB962C8B-B14F-4D97-AF65-F5344CB8AC3E}">
        <p14:creationId xmlns:p14="http://schemas.microsoft.com/office/powerpoint/2010/main" val="355755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21CB-8AE6-F910-A715-DEC67642E5BC}"/>
              </a:ext>
            </a:extLst>
          </p:cNvPr>
          <p:cNvSpPr>
            <a:spLocks noGrp="1"/>
          </p:cNvSpPr>
          <p:nvPr>
            <p:ph type="title"/>
          </p:nvPr>
        </p:nvSpPr>
        <p:spPr>
          <a:xfrm>
            <a:off x="838200" y="365126"/>
            <a:ext cx="10515600" cy="629998"/>
          </a:xfrm>
        </p:spPr>
        <p:txBody>
          <a:bodyPr>
            <a:normAutofit/>
          </a:bodyPr>
          <a:lstStyle/>
          <a:p>
            <a:r>
              <a:rPr lang="en-US" sz="2400" dirty="0"/>
              <a:t>Transmittance: carrier amplitudes with frequency. </a:t>
            </a:r>
            <a:endParaRPr lang="en-GB" sz="2400" dirty="0"/>
          </a:p>
        </p:txBody>
      </p:sp>
      <p:pic>
        <p:nvPicPr>
          <p:cNvPr id="9" name="Picture 8" descr="A graph with a line&#10;&#10;Description automatically generated">
            <a:extLst>
              <a:ext uri="{FF2B5EF4-FFF2-40B4-BE49-F238E27FC236}">
                <a16:creationId xmlns:a16="http://schemas.microsoft.com/office/drawing/2014/main" id="{9F3F56FC-929E-2EFD-7FCA-6D66FFED3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29234"/>
            <a:ext cx="3095215" cy="2529799"/>
          </a:xfrm>
          <a:prstGeom prst="rect">
            <a:avLst/>
          </a:prstGeom>
        </p:spPr>
      </p:pic>
      <p:sp>
        <p:nvSpPr>
          <p:cNvPr id="10" name="TextBox 9">
            <a:extLst>
              <a:ext uri="{FF2B5EF4-FFF2-40B4-BE49-F238E27FC236}">
                <a16:creationId xmlns:a16="http://schemas.microsoft.com/office/drawing/2014/main" id="{213E0E6F-D196-99D7-3B2F-BC908786F913}"/>
              </a:ext>
            </a:extLst>
          </p:cNvPr>
          <p:cNvSpPr txBox="1"/>
          <p:nvPr/>
        </p:nvSpPr>
        <p:spPr>
          <a:xfrm>
            <a:off x="1656991" y="6059034"/>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FD859E-45B8-9EFE-85FB-B35759412D25}"/>
                  </a:ext>
                </a:extLst>
              </p:cNvPr>
              <p:cNvSpPr txBox="1"/>
              <p:nvPr/>
            </p:nvSpPr>
            <p:spPr>
              <a:xfrm rot="16200000">
                <a:off x="-773069" y="4447764"/>
                <a:ext cx="2576207" cy="646331"/>
              </a:xfrm>
              <a:prstGeom prst="rect">
                <a:avLst/>
              </a:prstGeom>
              <a:noFill/>
            </p:spPr>
            <p:txBody>
              <a:bodyPr wrap="square" rtlCol="0">
                <a:spAutoFit/>
              </a:bodyPr>
              <a:lstStyle/>
              <a:p>
                <a:r>
                  <a:rPr lang="en-US" dirty="0"/>
                  <a:t>Measured 2MHz carrier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 @ electrode</a:t>
                </a:r>
                <a:endParaRPr lang="en-GB" dirty="0"/>
              </a:p>
            </p:txBody>
          </p:sp>
        </mc:Choice>
        <mc:Fallback xmlns="">
          <p:sp>
            <p:nvSpPr>
              <p:cNvPr id="11" name="TextBox 10">
                <a:extLst>
                  <a:ext uri="{FF2B5EF4-FFF2-40B4-BE49-F238E27FC236}">
                    <a16:creationId xmlns:a16="http://schemas.microsoft.com/office/drawing/2014/main" id="{DDFD859E-45B8-9EFE-85FB-B35759412D25}"/>
                  </a:ext>
                </a:extLst>
              </p:cNvPr>
              <p:cNvSpPr txBox="1">
                <a:spLocks noRot="1" noChangeAspect="1" noMove="1" noResize="1" noEditPoints="1" noAdjustHandles="1" noChangeArrowheads="1" noChangeShapeType="1" noTextEdit="1"/>
              </p:cNvSpPr>
              <p:nvPr/>
            </p:nvSpPr>
            <p:spPr>
              <a:xfrm rot="16200000">
                <a:off x="-773069" y="4447764"/>
                <a:ext cx="2576207" cy="646331"/>
              </a:xfrm>
              <a:prstGeom prst="rect">
                <a:avLst/>
              </a:prstGeom>
              <a:blipFill>
                <a:blip r:embed="rId3"/>
                <a:stretch>
                  <a:fillRect l="-4673" r="-13084" b="-1891"/>
                </a:stretch>
              </a:blipFill>
            </p:spPr>
            <p:txBody>
              <a:bodyPr/>
              <a:lstStyle/>
              <a:p>
                <a:r>
                  <a:rPr lang="en-GB">
                    <a:noFill/>
                  </a:rPr>
                  <a:t> </a:t>
                </a:r>
              </a:p>
            </p:txBody>
          </p:sp>
        </mc:Fallback>
      </mc:AlternateContent>
      <p:pic>
        <p:nvPicPr>
          <p:cNvPr id="13" name="Picture 12" descr="A graph of a line&#10;&#10;Description automatically generated with medium confidence">
            <a:extLst>
              <a:ext uri="{FF2B5EF4-FFF2-40B4-BE49-F238E27FC236}">
                <a16:creationId xmlns:a16="http://schemas.microsoft.com/office/drawing/2014/main" id="{1A755A1C-8AFE-5260-29CD-3B61837E7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432" y="3390139"/>
            <a:ext cx="3228501" cy="2668894"/>
          </a:xfrm>
          <a:prstGeom prst="rect">
            <a:avLst/>
          </a:prstGeom>
        </p:spPr>
      </p:pic>
      <p:pic>
        <p:nvPicPr>
          <p:cNvPr id="15" name="Picture 14" descr="A line graph with numbers and points&#10;&#10;Description automatically generated">
            <a:extLst>
              <a:ext uri="{FF2B5EF4-FFF2-40B4-BE49-F238E27FC236}">
                <a16:creationId xmlns:a16="http://schemas.microsoft.com/office/drawing/2014/main" id="{DB02D9EE-DA76-6023-5971-6ABC58899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619" y="3444249"/>
            <a:ext cx="2955318" cy="2529799"/>
          </a:xfrm>
          <a:prstGeom prst="rect">
            <a:avLst/>
          </a:prstGeom>
        </p:spPr>
      </p:pic>
      <p:sp>
        <p:nvSpPr>
          <p:cNvPr id="16" name="TextBox 15">
            <a:extLst>
              <a:ext uri="{FF2B5EF4-FFF2-40B4-BE49-F238E27FC236}">
                <a16:creationId xmlns:a16="http://schemas.microsoft.com/office/drawing/2014/main" id="{7B914BA0-03F8-5068-CA1F-B587DBD78EBD}"/>
              </a:ext>
            </a:extLst>
          </p:cNvPr>
          <p:cNvSpPr txBox="1"/>
          <p:nvPr/>
        </p:nvSpPr>
        <p:spPr>
          <a:xfrm>
            <a:off x="5513400" y="6037900"/>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p:sp>
        <p:nvSpPr>
          <p:cNvPr id="17" name="TextBox 16">
            <a:extLst>
              <a:ext uri="{FF2B5EF4-FFF2-40B4-BE49-F238E27FC236}">
                <a16:creationId xmlns:a16="http://schemas.microsoft.com/office/drawing/2014/main" id="{12077A97-657F-2E8B-DA19-5E7C7AB4AB4A}"/>
              </a:ext>
            </a:extLst>
          </p:cNvPr>
          <p:cNvSpPr txBox="1"/>
          <p:nvPr/>
        </p:nvSpPr>
        <p:spPr>
          <a:xfrm>
            <a:off x="9091229" y="6061547"/>
            <a:ext cx="1842906" cy="369332"/>
          </a:xfrm>
          <a:prstGeom prst="rect">
            <a:avLst/>
          </a:prstGeom>
          <a:noFill/>
        </p:spPr>
        <p:txBody>
          <a:bodyPr wrap="square" rtlCol="0">
            <a:spAutoFit/>
          </a:bodyPr>
          <a:lstStyle/>
          <a:p>
            <a:r>
              <a:rPr lang="en-US" dirty="0"/>
              <a:t>Frequency(</a:t>
            </a:r>
            <a:r>
              <a:rPr lang="en-US" dirty="0" err="1"/>
              <a:t>Mhz</a:t>
            </a:r>
            <a:r>
              <a:rPr lang="en-US" dirty="0"/>
              <a:t>)</a:t>
            </a:r>
            <a:endParaRPr lang="en-GB"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290B9BB-11EC-A6AB-0282-971EF44E9E48}"/>
                  </a:ext>
                </a:extLst>
              </p:cNvPr>
              <p:cNvSpPr txBox="1"/>
              <p:nvPr/>
            </p:nvSpPr>
            <p:spPr>
              <a:xfrm rot="16200000">
                <a:off x="2970338" y="4251608"/>
                <a:ext cx="2576207" cy="646331"/>
              </a:xfrm>
              <a:prstGeom prst="rect">
                <a:avLst/>
              </a:prstGeom>
              <a:noFill/>
            </p:spPr>
            <p:txBody>
              <a:bodyPr wrap="square" rtlCol="0">
                <a:spAutoFit/>
              </a:bodyPr>
              <a:lstStyle/>
              <a:p>
                <a:r>
                  <a:rPr lang="en-US" dirty="0"/>
                  <a:t>Measured 2MHz carrier (</a:t>
                </a:r>
                <a14:m>
                  <m:oMath xmlns:m="http://schemas.openxmlformats.org/officeDocument/2006/math">
                    <m:r>
                      <a:rPr lang="en-US" b="0" i="1" smtClean="0">
                        <a:latin typeface="Cambria Math" panose="02040503050406030204" pitchFamily="18" charset="0"/>
                        <a:ea typeface="Cambria Math" panose="02040503050406030204" pitchFamily="18" charset="0"/>
                      </a:rPr>
                      <m:t>𝑉</m:t>
                    </m:r>
                  </m:oMath>
                </a14:m>
                <a:r>
                  <a:rPr lang="en-US" dirty="0"/>
                  <a:t>) @ RF monitor</a:t>
                </a:r>
                <a:endParaRPr lang="en-GB" dirty="0"/>
              </a:p>
            </p:txBody>
          </p:sp>
        </mc:Choice>
        <mc:Fallback xmlns="">
          <p:sp>
            <p:nvSpPr>
              <p:cNvPr id="18" name="TextBox 17">
                <a:extLst>
                  <a:ext uri="{FF2B5EF4-FFF2-40B4-BE49-F238E27FC236}">
                    <a16:creationId xmlns:a16="http://schemas.microsoft.com/office/drawing/2014/main" id="{2290B9BB-11EC-A6AB-0282-971EF44E9E48}"/>
                  </a:ext>
                </a:extLst>
              </p:cNvPr>
              <p:cNvSpPr txBox="1">
                <a:spLocks noRot="1" noChangeAspect="1" noMove="1" noResize="1" noEditPoints="1" noAdjustHandles="1" noChangeArrowheads="1" noChangeShapeType="1" noTextEdit="1"/>
              </p:cNvSpPr>
              <p:nvPr/>
            </p:nvSpPr>
            <p:spPr>
              <a:xfrm rot="16200000">
                <a:off x="2970338" y="4251608"/>
                <a:ext cx="2576207" cy="646331"/>
              </a:xfrm>
              <a:prstGeom prst="rect">
                <a:avLst/>
              </a:prstGeom>
              <a:blipFill>
                <a:blip r:embed="rId6"/>
                <a:stretch>
                  <a:fillRect l="-5660" r="-14151" b="-1891"/>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A44DA287-E289-CBD4-79EB-DD83B46FD3AC}"/>
              </a:ext>
            </a:extLst>
          </p:cNvPr>
          <p:cNvSpPr txBox="1"/>
          <p:nvPr/>
        </p:nvSpPr>
        <p:spPr>
          <a:xfrm rot="16200000">
            <a:off x="6810696" y="4047748"/>
            <a:ext cx="2576207" cy="646331"/>
          </a:xfrm>
          <a:prstGeom prst="rect">
            <a:avLst/>
          </a:prstGeom>
          <a:noFill/>
        </p:spPr>
        <p:txBody>
          <a:bodyPr wrap="square" rtlCol="0">
            <a:spAutoFit/>
          </a:bodyPr>
          <a:lstStyle/>
          <a:p>
            <a:r>
              <a:rPr lang="en-US" dirty="0"/>
              <a:t>Normalized shape comparison</a:t>
            </a:r>
            <a:endParaRPr lang="en-GB" dirty="0"/>
          </a:p>
        </p:txBody>
      </p:sp>
      <p:sp>
        <p:nvSpPr>
          <p:cNvPr id="20" name="TextBox 19">
            <a:extLst>
              <a:ext uri="{FF2B5EF4-FFF2-40B4-BE49-F238E27FC236}">
                <a16:creationId xmlns:a16="http://schemas.microsoft.com/office/drawing/2014/main" id="{E00A4DCB-6CD9-1453-6F58-A3433141F492}"/>
              </a:ext>
            </a:extLst>
          </p:cNvPr>
          <p:cNvSpPr txBox="1"/>
          <p:nvPr/>
        </p:nvSpPr>
        <p:spPr>
          <a:xfrm>
            <a:off x="4965140" y="2147605"/>
            <a:ext cx="2810494" cy="923330"/>
          </a:xfrm>
          <a:prstGeom prst="rect">
            <a:avLst/>
          </a:prstGeom>
          <a:noFill/>
        </p:spPr>
        <p:txBody>
          <a:bodyPr wrap="square" rtlCol="0">
            <a:spAutoFit/>
          </a:bodyPr>
          <a:lstStyle/>
          <a:p>
            <a:r>
              <a:rPr lang="en-US" dirty="0"/>
              <a:t>The RF output changes shape based on the </a:t>
            </a:r>
            <a:r>
              <a:rPr lang="en-US" dirty="0" err="1"/>
              <a:t>tx</a:t>
            </a:r>
            <a:r>
              <a:rPr lang="en-US" dirty="0"/>
              <a:t> box and antenna S11 response. </a:t>
            </a:r>
            <a:endParaRPr lang="en-GB" dirty="0"/>
          </a:p>
        </p:txBody>
      </p:sp>
      <p:sp>
        <p:nvSpPr>
          <p:cNvPr id="21" name="TextBox 20">
            <a:extLst>
              <a:ext uri="{FF2B5EF4-FFF2-40B4-BE49-F238E27FC236}">
                <a16:creationId xmlns:a16="http://schemas.microsoft.com/office/drawing/2014/main" id="{F86145DA-3AC3-E769-C9DD-D8B53D0C70C2}"/>
              </a:ext>
            </a:extLst>
          </p:cNvPr>
          <p:cNvSpPr txBox="1"/>
          <p:nvPr/>
        </p:nvSpPr>
        <p:spPr>
          <a:xfrm>
            <a:off x="8607435" y="2086956"/>
            <a:ext cx="2810494" cy="923330"/>
          </a:xfrm>
          <a:prstGeom prst="rect">
            <a:avLst/>
          </a:prstGeom>
          <a:noFill/>
        </p:spPr>
        <p:txBody>
          <a:bodyPr wrap="square" rtlCol="0">
            <a:spAutoFit/>
          </a:bodyPr>
          <a:lstStyle/>
          <a:p>
            <a:r>
              <a:rPr lang="en-US" dirty="0"/>
              <a:t>More gets through to the measurement electrodes, as frequency increases. </a:t>
            </a:r>
            <a:endParaRPr lang="en-GB" dirty="0"/>
          </a:p>
        </p:txBody>
      </p:sp>
    </p:spTree>
    <p:extLst>
      <p:ext uri="{BB962C8B-B14F-4D97-AF65-F5344CB8AC3E}">
        <p14:creationId xmlns:p14="http://schemas.microsoft.com/office/powerpoint/2010/main" val="21991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numbers and points&#10;&#10;Description automatically generated">
            <a:extLst>
              <a:ext uri="{FF2B5EF4-FFF2-40B4-BE49-F238E27FC236}">
                <a16:creationId xmlns:a16="http://schemas.microsoft.com/office/drawing/2014/main" id="{DA8313F2-F53C-77E8-41DD-6CB7969F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18" y="1601499"/>
            <a:ext cx="6866030" cy="4119618"/>
          </a:xfrm>
          <a:prstGeom prst="rect">
            <a:avLst/>
          </a:prstGeom>
        </p:spPr>
      </p:pic>
      <p:sp>
        <p:nvSpPr>
          <p:cNvPr id="2" name="Title 1">
            <a:extLst>
              <a:ext uri="{FF2B5EF4-FFF2-40B4-BE49-F238E27FC236}">
                <a16:creationId xmlns:a16="http://schemas.microsoft.com/office/drawing/2014/main" id="{9D56BF75-D482-2BE8-B4BE-153C284BB547}"/>
              </a:ext>
            </a:extLst>
          </p:cNvPr>
          <p:cNvSpPr>
            <a:spLocks noGrp="1"/>
          </p:cNvSpPr>
          <p:nvPr>
            <p:ph type="title"/>
          </p:nvPr>
        </p:nvSpPr>
        <p:spPr>
          <a:xfrm>
            <a:off x="1163876" y="566338"/>
            <a:ext cx="6138798" cy="771758"/>
          </a:xfrm>
        </p:spPr>
        <p:txBody>
          <a:bodyPr>
            <a:normAutofit/>
          </a:bodyPr>
          <a:lstStyle/>
          <a:p>
            <a:r>
              <a:rPr lang="en-US" sz="2400" dirty="0"/>
              <a:t>Difference frequency with temperature change. </a:t>
            </a:r>
            <a:endParaRPr lang="en-GB"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B9F83E-F05C-4D56-DCB8-C9D12D37F418}"/>
                  </a:ext>
                </a:extLst>
              </p:cNvPr>
              <p:cNvSpPr txBox="1"/>
              <p:nvPr/>
            </p:nvSpPr>
            <p:spPr>
              <a:xfrm>
                <a:off x="2686091" y="5536451"/>
                <a:ext cx="2020022" cy="369332"/>
              </a:xfrm>
              <a:prstGeom prst="rect">
                <a:avLst/>
              </a:prstGeom>
              <a:noFill/>
            </p:spPr>
            <p:txBody>
              <a:bodyPr wrap="square" rtlCol="0">
                <a:spAutoFit/>
              </a:bodyPr>
              <a:lstStyle/>
              <a:p>
                <a:r>
                  <a:rPr lang="en-US" dirty="0"/>
                  <a:t>Temperature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t>
                </a:r>
                <a:endParaRPr lang="en-GB" dirty="0"/>
              </a:p>
            </p:txBody>
          </p:sp>
        </mc:Choice>
        <mc:Fallback xmlns="">
          <p:sp>
            <p:nvSpPr>
              <p:cNvPr id="6" name="TextBox 5">
                <a:extLst>
                  <a:ext uri="{FF2B5EF4-FFF2-40B4-BE49-F238E27FC236}">
                    <a16:creationId xmlns:a16="http://schemas.microsoft.com/office/drawing/2014/main" id="{9AB9F83E-F05C-4D56-DCB8-C9D12D37F418}"/>
                  </a:ext>
                </a:extLst>
              </p:cNvPr>
              <p:cNvSpPr txBox="1">
                <a:spLocks noRot="1" noChangeAspect="1" noMove="1" noResize="1" noEditPoints="1" noAdjustHandles="1" noChangeArrowheads="1" noChangeShapeType="1" noTextEdit="1"/>
              </p:cNvSpPr>
              <p:nvPr/>
            </p:nvSpPr>
            <p:spPr>
              <a:xfrm>
                <a:off x="2686091" y="5536451"/>
                <a:ext cx="2020022" cy="369332"/>
              </a:xfrm>
              <a:prstGeom prst="rect">
                <a:avLst/>
              </a:prstGeom>
              <a:blipFill>
                <a:blip r:embed="rId3"/>
                <a:stretch>
                  <a:fillRect l="-2719"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1D3E71F-C15B-35A8-4BDC-A75F0E40CD88}"/>
                  </a:ext>
                </a:extLst>
              </p:cNvPr>
              <p:cNvSpPr txBox="1"/>
              <p:nvPr/>
            </p:nvSpPr>
            <p:spPr>
              <a:xfrm rot="16200000">
                <a:off x="-372971" y="3476641"/>
                <a:ext cx="164071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US" dirty="0"/>
                  <a:t>=10Hz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𝑉</m:t>
                    </m:r>
                  </m:oMath>
                </a14:m>
                <a:r>
                  <a:rPr lang="en-US" dirty="0"/>
                  <a:t>)</a:t>
                </a:r>
                <a:endParaRPr lang="en-GB" dirty="0"/>
              </a:p>
            </p:txBody>
          </p:sp>
        </mc:Choice>
        <mc:Fallback xmlns="">
          <p:sp>
            <p:nvSpPr>
              <p:cNvPr id="11" name="TextBox 10">
                <a:extLst>
                  <a:ext uri="{FF2B5EF4-FFF2-40B4-BE49-F238E27FC236}">
                    <a16:creationId xmlns:a16="http://schemas.microsoft.com/office/drawing/2014/main" id="{E1D3E71F-C15B-35A8-4BDC-A75F0E40CD88}"/>
                  </a:ext>
                </a:extLst>
              </p:cNvPr>
              <p:cNvSpPr txBox="1">
                <a:spLocks noRot="1" noChangeAspect="1" noMove="1" noResize="1" noEditPoints="1" noAdjustHandles="1" noChangeArrowheads="1" noChangeShapeType="1" noTextEdit="1"/>
              </p:cNvSpPr>
              <p:nvPr/>
            </p:nvSpPr>
            <p:spPr>
              <a:xfrm rot="16200000">
                <a:off x="-372971" y="3476641"/>
                <a:ext cx="1640711" cy="369332"/>
              </a:xfrm>
              <a:prstGeom prst="rect">
                <a:avLst/>
              </a:prstGeom>
              <a:blipFill>
                <a:blip r:embed="rId4"/>
                <a:stretch>
                  <a:fillRect l="-8197" r="-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B51234-913B-A82A-C590-368E105478EB}"/>
                  </a:ext>
                </a:extLst>
              </p:cNvPr>
              <p:cNvSpPr txBox="1"/>
              <p:nvPr/>
            </p:nvSpPr>
            <p:spPr>
              <a:xfrm>
                <a:off x="6449568" y="1950720"/>
                <a:ext cx="5608320" cy="1200329"/>
              </a:xfrm>
              <a:prstGeom prst="rect">
                <a:avLst/>
              </a:prstGeom>
              <a:noFill/>
            </p:spPr>
            <p:txBody>
              <a:bodyPr wrap="square" rtlCol="0">
                <a:spAutoFit/>
              </a:bodyPr>
              <a:lstStyle/>
              <a:p>
                <a:r>
                  <a:rPr lang="en-US" dirty="0"/>
                  <a:t>Carrier = 2MHz, Fs = 10Mhz,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a14:m>
                <a:r>
                  <a:rPr lang="en-GB" dirty="0"/>
                  <a:t> = 10Hz.</a:t>
                </a:r>
              </a:p>
              <a:p>
                <a:r>
                  <a:rPr lang="en-GB" dirty="0"/>
                  <a:t>I used the heat mat to warm the petri dish of 0.9% saline. </a:t>
                </a:r>
              </a:p>
              <a:p>
                <a:endParaRPr lang="en-GB" dirty="0"/>
              </a:p>
              <a:p>
                <a:r>
                  <a:rPr lang="en-GB" dirty="0"/>
                  <a:t>I cannot get a greater temp range with this set up. </a:t>
                </a:r>
              </a:p>
            </p:txBody>
          </p:sp>
        </mc:Choice>
        <mc:Fallback xmlns="">
          <p:sp>
            <p:nvSpPr>
              <p:cNvPr id="12" name="TextBox 11">
                <a:extLst>
                  <a:ext uri="{FF2B5EF4-FFF2-40B4-BE49-F238E27FC236}">
                    <a16:creationId xmlns:a16="http://schemas.microsoft.com/office/drawing/2014/main" id="{B1B51234-913B-A82A-C590-368E105478EB}"/>
                  </a:ext>
                </a:extLst>
              </p:cNvPr>
              <p:cNvSpPr txBox="1">
                <a:spLocks noRot="1" noChangeAspect="1" noMove="1" noResize="1" noEditPoints="1" noAdjustHandles="1" noChangeArrowheads="1" noChangeShapeType="1" noTextEdit="1"/>
              </p:cNvSpPr>
              <p:nvPr/>
            </p:nvSpPr>
            <p:spPr>
              <a:xfrm>
                <a:off x="6449568" y="1950720"/>
                <a:ext cx="5608320" cy="1200329"/>
              </a:xfrm>
              <a:prstGeom prst="rect">
                <a:avLst/>
              </a:prstGeom>
              <a:blipFill>
                <a:blip r:embed="rId5"/>
                <a:stretch>
                  <a:fillRect l="-870"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343581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57172</TotalTime>
  <Words>950</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RF TI, physics investigation</vt:lpstr>
      <vt:lpstr>Do high frequencies really mix in ionic solutions? (e118 t1)</vt:lpstr>
      <vt:lpstr>Direct 10Hz vs modulated 10Hz. (e118 t1,t2, t3)</vt:lpstr>
      <vt:lpstr>Proof of frequency mixing. </vt:lpstr>
      <vt:lpstr>Salinity</vt:lpstr>
      <vt:lpstr>Fall off with distance. </vt:lpstr>
      <vt:lpstr>Transmittance Function. (no filters on preamp) </vt:lpstr>
      <vt:lpstr>Transmittance: carrier amplitudes with frequency. </vt:lpstr>
      <vt:lpstr>Difference frequency with temperature change. </vt:lpstr>
      <vt:lpstr>How can I increase the amplitude of df? </vt:lpstr>
      <vt:lpstr>T2- RF TI with the RF amplifier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2050</cp:revision>
  <dcterms:created xsi:type="dcterms:W3CDTF">2023-06-26T13:15:12Z</dcterms:created>
  <dcterms:modified xsi:type="dcterms:W3CDTF">2023-10-24T14:32:56Z</dcterms:modified>
</cp:coreProperties>
</file>