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4" r:id="rId8"/>
    <p:sldId id="263" r:id="rId9"/>
    <p:sldId id="265" r:id="rId10"/>
    <p:sldId id="268" r:id="rId11"/>
    <p:sldId id="267" r:id="rId12"/>
    <p:sldId id="266" r:id="rId13"/>
    <p:sldId id="269" r:id="rId14"/>
    <p:sldId id="270" r:id="rId15"/>
    <p:sldId id="271" r:id="rId16"/>
    <p:sldId id="273" r:id="rId17"/>
    <p:sldId id="275" r:id="rId18"/>
    <p:sldId id="274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4E3F-C34E-8B65-27F8-A10A8E5C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DB2A-2EA9-9544-9050-C8D712C9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9046-2D75-5227-C458-FA2BA9FB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E6C8-FA61-4917-62C4-9611917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021D-33EC-3486-030A-FB3547B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1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4CE2-3B0E-B0A1-A227-86D280CA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E262A-5DAA-1210-1D9B-7259E063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5C14-77DA-F79C-3FC9-73016AD2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7BF6-5B29-A0F7-4907-D90C223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A2F-BF69-18B3-A57B-BE73682C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4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96DDA-C854-F5C9-7DE3-4B4D4E4F2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7A91A-475F-B63F-0421-032C145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161C-FC08-A5D1-4409-3C8E3C6F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164F-CFB3-25C5-A7AA-2873987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303C-B852-AA0A-CE69-646DBA55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9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C6CC-F2EC-C799-FB61-A93B78F2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80E-6E36-F5EA-E3EA-89F2DF5C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F3FA-9DF5-C7EE-E116-D6578C91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81129-F343-5969-9FCB-9ECD82A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7713-1CBC-2153-E0D0-7D3ED64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06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8FD3-B053-319C-93CF-9224E2F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A18A-B379-81F9-EE26-54B1E48B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D3BF-FF79-0F8E-1368-9882BBC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B212-31B0-890A-8280-40DDDA8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59A4-910E-3607-7ADC-BB51D6EE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2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C29A-D0CB-CAA7-BB36-8C94A47B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9D-26AC-C2C1-17E9-E9AA23682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DF82-1136-3D1E-3AD4-81B4B7F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F031-4205-F89B-F725-564C286E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E9EA-A89A-1B2D-BE60-EEC2CC3E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9C1E-225B-454D-D8B1-4910127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1C25-37DF-CFFB-8BBF-F745703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DD1E-87B8-3626-16A5-78DA38B3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5DDE-2601-0BDA-868B-7AB02B7A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26805-AFCC-8E34-F05B-C5A685B9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4160E-9D0D-C688-289C-08CBCE1A1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0DDC9-B7B7-1AE1-9D3A-89CA8BCB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BE23-4A29-4BAD-18B1-1BA2632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ECA39-23C4-9EF1-8A05-54E4FF87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3F2-8655-1EDC-74D9-32DCC28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F3B79-6575-A36B-0E65-7DB5764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8F72-81E4-B236-80E3-64F44540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4F6E1-8C20-671B-8B43-7621C7A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4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E4668-BFB8-501A-9762-854B4B8A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0275A-F2DF-DDBB-37B2-18E1571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02DF-608C-33B4-D707-445F0497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875F-441C-EE19-6FBC-522AE89D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4A1B-539C-E548-FF02-2FB79B82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5C8CD-C08C-FC8B-D8F2-9904DEB5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7E8B7-6C3E-B244-79C1-F551E57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12E0-A4E4-A147-1DF4-51A90FBC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48F7-6025-F4D8-F117-28EB900B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4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ACAB-E159-0036-DEC6-29D142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3D207-43C0-766B-EEF0-77E7161E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D2A1-5330-B008-B1C0-935642A8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99D-20C8-EE1E-BD2A-5BE7678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23A2D-5B64-D94A-BD37-5077167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E8DF-E41D-FA5B-BA47-CA578FD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AE4D2-BD9B-09B6-9A03-3A28271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07B8-5A8B-E673-DB50-A4067BDC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8DD5-C2FC-E9EA-525B-5DD679690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57AA-C5B8-47DD-BA5E-84B85563C266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97D4-7854-C50F-B9EB-FEB0CB2FD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88CE-6D9B-B2F7-5034-4E08FFE17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8FDA-F245-41F6-A2AB-85F5FCC2E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BC-B7E1-85F2-C9FA-8B9B256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397"/>
            <a:ext cx="9144000" cy="1703977"/>
          </a:xfrm>
        </p:spPr>
        <p:txBody>
          <a:bodyPr>
            <a:normAutofit/>
          </a:bodyPr>
          <a:lstStyle/>
          <a:p>
            <a:r>
              <a:rPr lang="en-GB" dirty="0"/>
              <a:t>Neural recording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975B0-8527-3087-604E-FB53C114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9015"/>
          </a:xfrm>
        </p:spPr>
        <p:txBody>
          <a:bodyPr/>
          <a:lstStyle/>
          <a:p>
            <a:r>
              <a:rPr lang="en-GB" dirty="0"/>
              <a:t>05/07/2023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56B4E4-A47E-2A1E-6E7D-C6897CAC6B3E}"/>
              </a:ext>
            </a:extLst>
          </p:cNvPr>
          <p:cNvSpPr txBox="1">
            <a:spLocks/>
          </p:cNvSpPr>
          <p:nvPr/>
        </p:nvSpPr>
        <p:spPr>
          <a:xfrm>
            <a:off x="3886200" y="5474208"/>
            <a:ext cx="4419600" cy="454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Ketamine induced Delta waves</a:t>
            </a:r>
          </a:p>
        </p:txBody>
      </p:sp>
    </p:spTree>
    <p:extLst>
      <p:ext uri="{BB962C8B-B14F-4D97-AF65-F5344CB8AC3E}">
        <p14:creationId xmlns:p14="http://schemas.microsoft.com/office/powerpoint/2010/main" val="136008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963A-ECBA-2A69-81FA-95B1C7C7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488"/>
            <a:ext cx="10515600" cy="819098"/>
          </a:xfrm>
        </p:spPr>
        <p:txBody>
          <a:bodyPr/>
          <a:lstStyle/>
          <a:p>
            <a:r>
              <a:rPr lang="en-GB" dirty="0"/>
              <a:t>Not acoustically connected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A2DEF84-27E3-B0DA-C920-565E55609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r="7027"/>
          <a:stretch/>
        </p:blipFill>
        <p:spPr>
          <a:xfrm>
            <a:off x="173620" y="1491397"/>
            <a:ext cx="5382228" cy="3644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EF61B0-DF09-E9EA-65DA-D640A5C4FAFC}"/>
              </a:ext>
            </a:extLst>
          </p:cNvPr>
          <p:cNvSpPr txBox="1"/>
          <p:nvPr/>
        </p:nvSpPr>
        <p:spPr>
          <a:xfrm>
            <a:off x="2084174" y="5697827"/>
            <a:ext cx="802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sum frequency is non-existent, and the correlation around chance. The amplitude of the demodulated signal is very low compared to the neural signal. 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8B4D8DB8-D05A-0396-B8E8-4E8212D67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r="6923"/>
          <a:stretch/>
        </p:blipFill>
        <p:spPr>
          <a:xfrm>
            <a:off x="5706319" y="1090586"/>
            <a:ext cx="6099858" cy="41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8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C8E6B59C-7A77-8A75-5B4B-9CCC319C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12" y="242233"/>
            <a:ext cx="8307585" cy="49845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BAED40-93AF-B46A-B2C7-C0821A2F92A1}"/>
              </a:ext>
            </a:extLst>
          </p:cNvPr>
          <p:cNvSpPr txBox="1"/>
          <p:nvPr/>
        </p:nvSpPr>
        <p:spPr>
          <a:xfrm>
            <a:off x="104897" y="5042118"/>
            <a:ext cx="11982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Why is this novel or important? 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Single time demodulation at a focal area enables for the first-time, real-time recovery of neural signals at depth. 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Since modulated signals are at a much higher frequency, they can be separated from signals outside the focal area at low frequencies giving us the ability to decode neural signals at precise spatial locations.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The amplitude of the recovery signal is close to lossless, and 500kHz can travel longer distances with fewer losses than normal neural frequencies due to lower impedance of the medium. </a:t>
            </a:r>
          </a:p>
          <a:p>
            <a:r>
              <a:rPr lang="en-GB" sz="1600" dirty="0"/>
              <a:t>Note: This techniques effectiveness is dependent on burst like amplification and mixing in the mouse brain.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895917-302F-F9E3-2022-904AA2135EE2}"/>
              </a:ext>
            </a:extLst>
          </p:cNvPr>
          <p:cNvSpPr/>
          <p:nvPr/>
        </p:nvSpPr>
        <p:spPr>
          <a:xfrm>
            <a:off x="5509072" y="359961"/>
            <a:ext cx="983848" cy="358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CD8AE-94FA-5A09-A514-073B9367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0" y="28571"/>
            <a:ext cx="11306538" cy="662781"/>
          </a:xfrm>
        </p:spPr>
        <p:txBody>
          <a:bodyPr>
            <a:noAutofit/>
          </a:bodyPr>
          <a:lstStyle/>
          <a:p>
            <a:r>
              <a:rPr lang="en-GB" sz="2400" b="1" dirty="0"/>
              <a:t>Demodulation of a single file (no averaging, non-invasive – electrode is not inside the brain).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44165-C883-F5D2-E295-EE53A78C2077}"/>
              </a:ext>
            </a:extLst>
          </p:cNvPr>
          <p:cNvSpPr txBox="1"/>
          <p:nvPr/>
        </p:nvSpPr>
        <p:spPr>
          <a:xfrm>
            <a:off x="9592078" y="1631216"/>
            <a:ext cx="2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40Hz low pass cut-off</a:t>
            </a:r>
          </a:p>
        </p:txBody>
      </p:sp>
    </p:spTree>
    <p:extLst>
      <p:ext uri="{BB962C8B-B14F-4D97-AF65-F5344CB8AC3E}">
        <p14:creationId xmlns:p14="http://schemas.microsoft.com/office/powerpoint/2010/main" val="392016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FC37-8C46-FD20-A359-E1B150A4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000"/>
            <a:ext cx="11574483" cy="698193"/>
          </a:xfrm>
        </p:spPr>
        <p:txBody>
          <a:bodyPr>
            <a:normAutofit/>
          </a:bodyPr>
          <a:lstStyle/>
          <a:p>
            <a:r>
              <a:rPr lang="en-GB" sz="3200" dirty="0"/>
              <a:t>Is it an artefact? (e100 t3) : time series 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734D-499B-B1B1-71E8-22128D8A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4" y="703194"/>
            <a:ext cx="11574483" cy="1301782"/>
          </a:xfrm>
        </p:spPr>
        <p:txBody>
          <a:bodyPr>
            <a:normAutofit fontScale="92500"/>
          </a:bodyPr>
          <a:lstStyle/>
          <a:p>
            <a:r>
              <a:rPr lang="en-GB" sz="1800" dirty="0"/>
              <a:t>Use the correlation median correlation metric and compare between non acoustically connected control and demodulation data. Note: the correlation doesn’t take the relative amplitude into account. </a:t>
            </a:r>
          </a:p>
          <a:p>
            <a:r>
              <a:rPr lang="en-GB" sz="1800" dirty="0"/>
              <a:t>For a more intelligent algorithm we can use the sum frequency as a proxy to determine if the neurons are open to frequency mixing (i.e. if sum frequency amplitude &gt;500 microvolts), with this yields a median correlation metric of n +- std.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graph of different shapes&#10;&#10;Description automatically generated">
            <a:extLst>
              <a:ext uri="{FF2B5EF4-FFF2-40B4-BE49-F238E27FC236}">
                <a16:creationId xmlns:a16="http://schemas.microsoft.com/office/drawing/2014/main" id="{34BEA39E-31D8-BE21-C5C6-E0A2EE7A6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74" y="2405524"/>
            <a:ext cx="4339659" cy="4339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0F4B1-6797-A580-1F17-7FC7D435C699}"/>
              </a:ext>
            </a:extLst>
          </p:cNvPr>
          <p:cNvSpPr txBox="1"/>
          <p:nvPr/>
        </p:nvSpPr>
        <p:spPr>
          <a:xfrm>
            <a:off x="6295869" y="2203554"/>
            <a:ext cx="48268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 = 0.00007</a:t>
            </a:r>
          </a:p>
          <a:p>
            <a:r>
              <a:rPr lang="en-GB" dirty="0"/>
              <a:t>P2 = 0.00017</a:t>
            </a:r>
          </a:p>
          <a:p>
            <a:r>
              <a:rPr lang="en-GB" dirty="0"/>
              <a:t>Groups n: (14,20,21)  (number of whole 8 s files in each group)</a:t>
            </a:r>
          </a:p>
          <a:p>
            <a:endParaRPr lang="en-GB" dirty="0"/>
          </a:p>
          <a:p>
            <a:r>
              <a:rPr lang="en-GB" dirty="0"/>
              <a:t>On the left we compare the average correlation coefficient(between original and demodulated data) when we: </a:t>
            </a:r>
          </a:p>
          <a:p>
            <a:pPr marL="342900" indent="-342900">
              <a:buAutoNum type="arabicPeriod"/>
            </a:pPr>
            <a:r>
              <a:rPr lang="en-GB" dirty="0"/>
              <a:t>Use a sum frequency-based frequency to determine when the mixing is good and compare to not acoustically connected case. </a:t>
            </a:r>
          </a:p>
          <a:p>
            <a:pPr marL="342900" indent="-342900">
              <a:buAutoNum type="arabicPeriod"/>
            </a:pPr>
            <a:r>
              <a:rPr lang="en-GB" dirty="0"/>
              <a:t>Compare all files in the acoustically connected case versus the not acoustically connected case.</a:t>
            </a:r>
          </a:p>
          <a:p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A5D37F-CBCB-7A0C-A6F8-BFC91C420E44}"/>
              </a:ext>
            </a:extLst>
          </p:cNvPr>
          <p:cNvCxnSpPr/>
          <p:nvPr/>
        </p:nvCxnSpPr>
        <p:spPr>
          <a:xfrm>
            <a:off x="3552669" y="3429000"/>
            <a:ext cx="1229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D6D10D-1E58-86BB-B3AC-EFFAD7E12CF9}"/>
              </a:ext>
            </a:extLst>
          </p:cNvPr>
          <p:cNvCxnSpPr>
            <a:cxnSpLocks/>
          </p:cNvCxnSpPr>
          <p:nvPr/>
        </p:nvCxnSpPr>
        <p:spPr>
          <a:xfrm>
            <a:off x="2323476" y="2405524"/>
            <a:ext cx="24583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AEDA50-7B97-44AD-CD70-F44861EBA940}"/>
              </a:ext>
            </a:extLst>
          </p:cNvPr>
          <p:cNvSpPr txBox="1"/>
          <p:nvPr/>
        </p:nvSpPr>
        <p:spPr>
          <a:xfrm>
            <a:off x="3404011" y="2083634"/>
            <a:ext cx="7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7FA94-9B88-A190-C4D6-D22129F2DD9C}"/>
              </a:ext>
            </a:extLst>
          </p:cNvPr>
          <p:cNvSpPr txBox="1"/>
          <p:nvPr/>
        </p:nvSpPr>
        <p:spPr>
          <a:xfrm>
            <a:off x="3929921" y="3059667"/>
            <a:ext cx="7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47888-C341-34B4-5850-E5E89DE60020}"/>
              </a:ext>
            </a:extLst>
          </p:cNvPr>
          <p:cNvSpPr txBox="1"/>
          <p:nvPr/>
        </p:nvSpPr>
        <p:spPr>
          <a:xfrm>
            <a:off x="4082322" y="2052418"/>
            <a:ext cx="7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FF664-97F8-6A96-9047-06781F19CE55}"/>
              </a:ext>
            </a:extLst>
          </p:cNvPr>
          <p:cNvSpPr txBox="1"/>
          <p:nvPr/>
        </p:nvSpPr>
        <p:spPr>
          <a:xfrm>
            <a:off x="4414603" y="3012226"/>
            <a:ext cx="7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CBFDA-019A-7C8F-7EAE-F803EF73001A}"/>
              </a:ext>
            </a:extLst>
          </p:cNvPr>
          <p:cNvSpPr txBox="1"/>
          <p:nvPr/>
        </p:nvSpPr>
        <p:spPr>
          <a:xfrm>
            <a:off x="6574973" y="6366376"/>
            <a:ext cx="48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not an artefact. </a:t>
            </a:r>
          </a:p>
        </p:txBody>
      </p:sp>
    </p:spTree>
    <p:extLst>
      <p:ext uri="{BB962C8B-B14F-4D97-AF65-F5344CB8AC3E}">
        <p14:creationId xmlns:p14="http://schemas.microsoft.com/office/powerpoint/2010/main" val="95652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B8D7-76A1-65BF-7644-140961BF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28" y="183243"/>
            <a:ext cx="10515600" cy="833319"/>
          </a:xfrm>
        </p:spPr>
        <p:txBody>
          <a:bodyPr/>
          <a:lstStyle/>
          <a:p>
            <a:r>
              <a:rPr lang="en-GB" dirty="0"/>
              <a:t>Spectrum analysis – it is not an artefact.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584A-1BE4-7870-FF1F-BC750597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22" y="1016563"/>
            <a:ext cx="11671189" cy="10532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Compare the spectrum at an above threshold region(i.e. when there is burst like mixing) of acoustically connected file, with the same region of file not acoustically connected. i.e. file 2 vs  file 41.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F6A71-E1D7-2F2C-AAC7-138D70C1601E}"/>
              </a:ext>
            </a:extLst>
          </p:cNvPr>
          <p:cNvSpPr txBox="1"/>
          <p:nvPr/>
        </p:nvSpPr>
        <p:spPr>
          <a:xfrm>
            <a:off x="6912244" y="3864854"/>
            <a:ext cx="482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clear that the demodulated signal when acoustically connected has spectral similarity to the original delta wave neural signal. </a:t>
            </a:r>
          </a:p>
        </p:txBody>
      </p:sp>
      <p:pic>
        <p:nvPicPr>
          <p:cNvPr id="6" name="Picture 5" descr="A graph of a number of data&#10;&#10;Description automatically generated">
            <a:extLst>
              <a:ext uri="{FF2B5EF4-FFF2-40B4-BE49-F238E27FC236}">
                <a16:creationId xmlns:a16="http://schemas.microsoft.com/office/drawing/2014/main" id="{207FEBAD-26A8-A719-2668-B074932B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9" y="2130783"/>
            <a:ext cx="6749355" cy="40496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937013-CB55-D685-AE63-807DCFDF06CA}"/>
              </a:ext>
            </a:extLst>
          </p:cNvPr>
          <p:cNvCxnSpPr>
            <a:cxnSpLocks/>
          </p:cNvCxnSpPr>
          <p:nvPr/>
        </p:nvCxnSpPr>
        <p:spPr>
          <a:xfrm flipV="1">
            <a:off x="1239864" y="2634712"/>
            <a:ext cx="0" cy="141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4C3594-0089-73CC-3FA5-C3BC8DBC813E}"/>
              </a:ext>
            </a:extLst>
          </p:cNvPr>
          <p:cNvSpPr txBox="1"/>
          <p:nvPr/>
        </p:nvSpPr>
        <p:spPr>
          <a:xfrm>
            <a:off x="58267" y="2069817"/>
            <a:ext cx="48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demod</a:t>
            </a:r>
            <a:r>
              <a:rPr lang="en-GB" dirty="0"/>
              <a:t> filter low cut to avoid carrier interference</a:t>
            </a:r>
          </a:p>
        </p:txBody>
      </p:sp>
    </p:spTree>
    <p:extLst>
      <p:ext uri="{BB962C8B-B14F-4D97-AF65-F5344CB8AC3E}">
        <p14:creationId xmlns:p14="http://schemas.microsoft.com/office/powerpoint/2010/main" val="416455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1BA3-AF7F-5C73-B15B-928EA322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68" y="179775"/>
            <a:ext cx="10515600" cy="1018832"/>
          </a:xfrm>
        </p:spPr>
        <p:txBody>
          <a:bodyPr/>
          <a:lstStyle/>
          <a:p>
            <a:r>
              <a:rPr lang="en-GB" dirty="0"/>
              <a:t>Comparing the RF monitor data (e100 t3)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1E5B6B7-32CE-0307-9807-B84DF6FA8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" r="8272"/>
          <a:stretch/>
        </p:blipFill>
        <p:spPr>
          <a:xfrm>
            <a:off x="91441" y="1585595"/>
            <a:ext cx="64122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203BC-2492-FACC-5954-8C59EC20D06A}"/>
              </a:ext>
            </a:extLst>
          </p:cNvPr>
          <p:cNvSpPr txBox="1"/>
          <p:nvPr/>
        </p:nvSpPr>
        <p:spPr>
          <a:xfrm>
            <a:off x="6652261" y="1756996"/>
            <a:ext cx="5532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can see that the data on the RF monitor channel looks quite different from the data on the measurement channel. Notably, the mixing frequency is much larger </a:t>
            </a:r>
            <a:r>
              <a:rPr lang="en-GB" i="1" dirty="0"/>
              <a:t>in vivo</a:t>
            </a:r>
            <a:r>
              <a:rPr lang="en-GB" dirty="0"/>
              <a:t>. </a:t>
            </a:r>
          </a:p>
          <a:p>
            <a:r>
              <a:rPr lang="en-GB" dirty="0"/>
              <a:t>Importantly, the shape of the mixing cannot be explained by the applied electric signal. The mixing amplitude and shape are evolving in vivo due to an acoustoelectric interaction.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is not an artefact. </a:t>
            </a:r>
          </a:p>
        </p:txBody>
      </p:sp>
    </p:spTree>
    <p:extLst>
      <p:ext uri="{BB962C8B-B14F-4D97-AF65-F5344CB8AC3E}">
        <p14:creationId xmlns:p14="http://schemas.microsoft.com/office/powerpoint/2010/main" val="88201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37D4-B8D6-424C-A1B6-4274FC7D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93" y="0"/>
            <a:ext cx="10515600" cy="893659"/>
          </a:xfrm>
        </p:spPr>
        <p:txBody>
          <a:bodyPr/>
          <a:lstStyle/>
          <a:p>
            <a:r>
              <a:rPr lang="en-GB" dirty="0"/>
              <a:t>Can I do it again? e100 t5 11/07/2023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E60A-069A-62D3-1CA0-E8D215B0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25" y="893659"/>
            <a:ext cx="11682276" cy="36314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/>
              <a:t>No I couldn’t. The carrier amplitude was really high, and I saw NO DC offsets… my ae calibration amplitudes were extremely low too. </a:t>
            </a:r>
          </a:p>
          <a:p>
            <a:r>
              <a:rPr lang="en-GB" sz="2000" dirty="0" err="1"/>
              <a:t>ae_calibrate_with_ae</a:t>
            </a:r>
            <a:r>
              <a:rPr lang="en-GB" sz="2000" dirty="0"/>
              <a:t>, aedelta_demod.py </a:t>
            </a:r>
          </a:p>
          <a:p>
            <a:r>
              <a:rPr lang="en-GB" sz="2000" dirty="0"/>
              <a:t>I couldn’t see the DC offset when US was applied… My AE effect was extremely small during calibration. </a:t>
            </a:r>
          </a:p>
          <a:p>
            <a:r>
              <a:rPr lang="en-GB" sz="2000" dirty="0"/>
              <a:t>Comparing to t3, I had huge DC offsets. In this one, I have no DC offset. Something is very, very different. I have less mixing occurring on this occasion and I am not sure why. </a:t>
            </a:r>
          </a:p>
          <a:p>
            <a:r>
              <a:rPr lang="en-US" sz="2000" dirty="0"/>
              <a:t>T5 – no sum frequency or DC offset, also </a:t>
            </a:r>
            <a:r>
              <a:rPr lang="en-US" sz="2000" dirty="0" err="1"/>
              <a:t>demod</a:t>
            </a:r>
            <a:r>
              <a:rPr lang="en-US" sz="2000" dirty="0"/>
              <a:t> didn’t work… at least it is well correlated here to when f mixing takes place. </a:t>
            </a:r>
            <a:endParaRPr lang="en-GB" sz="2000" dirty="0"/>
          </a:p>
          <a:p>
            <a:r>
              <a:rPr lang="en-GB" sz="2000" dirty="0"/>
              <a:t>In T3 the mouse was not as warm as I had used the chemical heater, and it had a larger </a:t>
            </a:r>
            <a:r>
              <a:rPr lang="en-GB" sz="2000" dirty="0" err="1"/>
              <a:t>ket</a:t>
            </a:r>
            <a:r>
              <a:rPr lang="en-GB" sz="2000" dirty="0"/>
              <a:t>/</a:t>
            </a:r>
            <a:r>
              <a:rPr lang="en-GB" sz="2000" dirty="0" err="1"/>
              <a:t>xyl</a:t>
            </a:r>
            <a:r>
              <a:rPr lang="en-GB" sz="2000" dirty="0"/>
              <a:t> dosage… it was the same mouse. Other alternatives is that this only works once? Or my position calibration was terrible on this occasion, but I don’t think that is it as I did try a fair few </a:t>
            </a:r>
            <a:r>
              <a:rPr lang="en-GB" sz="2000" dirty="0" err="1"/>
              <a:t>positinos</a:t>
            </a:r>
            <a:r>
              <a:rPr lang="en-GB" sz="2000" dirty="0"/>
              <a:t>. Or that the skull dried and hardened and was no longer acoustically transparent?</a:t>
            </a:r>
          </a:p>
          <a:p>
            <a:endParaRPr lang="en-GB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E92C421-CF1C-A11C-32E2-915F468E6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" y="4431323"/>
            <a:ext cx="3829538" cy="2297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AEAA8-4BE5-391B-9E3A-F95A881729C2}"/>
              </a:ext>
            </a:extLst>
          </p:cNvPr>
          <p:cNvSpPr txBox="1"/>
          <p:nvPr/>
        </p:nvSpPr>
        <p:spPr>
          <a:xfrm>
            <a:off x="4994031" y="5005754"/>
            <a:ext cx="641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a different mouse.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71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DA3F-4C9E-63EE-9F5B-D187BBFE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578"/>
            <a:ext cx="10515600" cy="1009651"/>
          </a:xfrm>
        </p:spPr>
        <p:txBody>
          <a:bodyPr/>
          <a:lstStyle/>
          <a:p>
            <a:r>
              <a:rPr lang="en-US" dirty="0"/>
              <a:t>Exp 100 t6 – delta wave motor cortex mouse. </a:t>
            </a:r>
            <a:endParaRPr lang="en-GB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6ACA95A-3E08-8A6B-821E-B1B8FA935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09" y="2362661"/>
            <a:ext cx="5911226" cy="3546736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7C4FE2-C681-A2AA-F655-11E2C168BB33}"/>
              </a:ext>
            </a:extLst>
          </p:cNvPr>
          <p:cNvCxnSpPr/>
          <p:nvPr/>
        </p:nvCxnSpPr>
        <p:spPr>
          <a:xfrm>
            <a:off x="7961893" y="4347122"/>
            <a:ext cx="0" cy="1183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372502-4B5E-4F8B-B650-A50511A9760E}"/>
              </a:ext>
            </a:extLst>
          </p:cNvPr>
          <p:cNvCxnSpPr/>
          <p:nvPr/>
        </p:nvCxnSpPr>
        <p:spPr>
          <a:xfrm>
            <a:off x="8311870" y="4347121"/>
            <a:ext cx="0" cy="1183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D7D14D-4DD9-BE8C-822A-CA9CEB8628EE}"/>
              </a:ext>
            </a:extLst>
          </p:cNvPr>
          <p:cNvCxnSpPr/>
          <p:nvPr/>
        </p:nvCxnSpPr>
        <p:spPr>
          <a:xfrm flipV="1">
            <a:off x="7438887" y="5076629"/>
            <a:ext cx="232012" cy="117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DAB5D9-3F8C-4B42-F0CF-91C2773C8C0D}"/>
              </a:ext>
            </a:extLst>
          </p:cNvPr>
          <p:cNvSpPr txBox="1"/>
          <p:nvPr/>
        </p:nvSpPr>
        <p:spPr>
          <a:xfrm>
            <a:off x="5699309" y="6258153"/>
            <a:ext cx="313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 offset was so large I reached saturation of my DAQ range</a:t>
            </a:r>
            <a:endParaRPr lang="en-GB" dirty="0"/>
          </a:p>
        </p:txBody>
      </p:sp>
      <p:pic>
        <p:nvPicPr>
          <p:cNvPr id="20" name="Picture 19" descr="A black graph with numbers&#10;&#10;Description automatically generated">
            <a:extLst>
              <a:ext uri="{FF2B5EF4-FFF2-40B4-BE49-F238E27FC236}">
                <a16:creationId xmlns:a16="http://schemas.microsoft.com/office/drawing/2014/main" id="{C850BCA2-D3A0-24FC-FF83-2375F3771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r="8000"/>
          <a:stretch/>
        </p:blipFill>
        <p:spPr>
          <a:xfrm>
            <a:off x="168812" y="2362661"/>
            <a:ext cx="5239503" cy="354673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3BBBD7-DA22-6284-D08B-F14557BE0828}"/>
              </a:ext>
            </a:extLst>
          </p:cNvPr>
          <p:cNvCxnSpPr>
            <a:cxnSpLocks/>
          </p:cNvCxnSpPr>
          <p:nvPr/>
        </p:nvCxnSpPr>
        <p:spPr>
          <a:xfrm flipH="1" flipV="1">
            <a:off x="2138289" y="5663482"/>
            <a:ext cx="3445014" cy="102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6019DA-19E1-857F-3FBA-0583806F9223}"/>
              </a:ext>
            </a:extLst>
          </p:cNvPr>
          <p:cNvCxnSpPr>
            <a:cxnSpLocks/>
          </p:cNvCxnSpPr>
          <p:nvPr/>
        </p:nvCxnSpPr>
        <p:spPr>
          <a:xfrm>
            <a:off x="7845887" y="2188283"/>
            <a:ext cx="233588" cy="215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F2AC97-C97C-15FD-565C-E6383ED6D11D}"/>
              </a:ext>
            </a:extLst>
          </p:cNvPr>
          <p:cNvSpPr txBox="1"/>
          <p:nvPr/>
        </p:nvSpPr>
        <p:spPr>
          <a:xfrm>
            <a:off x="6512825" y="1486788"/>
            <a:ext cx="3133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sum frequency, suggests demodulation taking place. 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72E737-13B8-E54C-9517-6AF79470DD4A}"/>
              </a:ext>
            </a:extLst>
          </p:cNvPr>
          <p:cNvCxnSpPr>
            <a:cxnSpLocks/>
          </p:cNvCxnSpPr>
          <p:nvPr/>
        </p:nvCxnSpPr>
        <p:spPr>
          <a:xfrm flipH="1" flipV="1">
            <a:off x="8137861" y="4939094"/>
            <a:ext cx="1502366" cy="1199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4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CA68-B6F2-5A9C-32CD-39F50A07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641" y="70344"/>
            <a:ext cx="2177955" cy="508331"/>
          </a:xfrm>
        </p:spPr>
        <p:txBody>
          <a:bodyPr>
            <a:normAutofit/>
          </a:bodyPr>
          <a:lstStyle/>
          <a:p>
            <a:r>
              <a:rPr lang="en-US" sz="1800" dirty="0"/>
              <a:t>The whole file</a:t>
            </a:r>
            <a:endParaRPr lang="en-GB" sz="1800" dirty="0"/>
          </a:p>
        </p:txBody>
      </p:sp>
      <p:pic>
        <p:nvPicPr>
          <p:cNvPr id="4" name="Picture 3" descr="A graph of a graph of a graph&#10;&#10;Description automatically generated">
            <a:extLst>
              <a:ext uri="{FF2B5EF4-FFF2-40B4-BE49-F238E27FC236}">
                <a16:creationId xmlns:a16="http://schemas.microsoft.com/office/drawing/2014/main" id="{544A16D8-519C-8834-50E7-F626F4680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" r="7738"/>
          <a:stretch/>
        </p:blipFill>
        <p:spPr>
          <a:xfrm>
            <a:off x="838200" y="553275"/>
            <a:ext cx="9456686" cy="627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31740-D700-3A59-AB00-CFECBE45448F}"/>
              </a:ext>
            </a:extLst>
          </p:cNvPr>
          <p:cNvSpPr txBox="1"/>
          <p:nvPr/>
        </p:nvSpPr>
        <p:spPr>
          <a:xfrm>
            <a:off x="7327900" y="317500"/>
            <a:ext cx="402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could have got the out range area if my preamp gain was smaller. </a:t>
            </a:r>
            <a:r>
              <a:rPr lang="en-US"/>
              <a:t>TODO.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73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C8F7-F068-CB03-BB11-43C6E665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8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Demodulation accuracy is high when sum frequency is high. </a:t>
            </a:r>
            <a:endParaRPr lang="en-GB" sz="3600" dirty="0"/>
          </a:p>
        </p:txBody>
      </p:sp>
      <p:pic>
        <p:nvPicPr>
          <p:cNvPr id="8" name="Picture 7" descr="A graph of a graph of a graph&#10;&#10;Description automatically generated">
            <a:extLst>
              <a:ext uri="{FF2B5EF4-FFF2-40B4-BE49-F238E27FC236}">
                <a16:creationId xmlns:a16="http://schemas.microsoft.com/office/drawing/2014/main" id="{EC94761C-1552-030F-4CBE-9C94D408F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r="8573"/>
          <a:stretch/>
        </p:blipFill>
        <p:spPr>
          <a:xfrm>
            <a:off x="5554639" y="1690688"/>
            <a:ext cx="6223379" cy="4188361"/>
          </a:xfrm>
          <a:prstGeom prst="rect">
            <a:avLst/>
          </a:prstGeom>
        </p:spPr>
      </p:pic>
      <p:pic>
        <p:nvPicPr>
          <p:cNvPr id="10" name="Picture 9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24979D2B-4D05-EE3B-E4AC-4A8238EE4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" t="6654" r="6369"/>
          <a:stretch/>
        </p:blipFill>
        <p:spPr>
          <a:xfrm>
            <a:off x="163773" y="2183642"/>
            <a:ext cx="5554639" cy="36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2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FFDC-43E4-1E5F-A12F-6796F29D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573B-D7D3-8498-9529-A8BCA0E3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Whenever I can demodulate the signal clearly, is when the </a:t>
            </a:r>
            <a:r>
              <a:rPr lang="en-GB" dirty="0" err="1"/>
              <a:t>daq</a:t>
            </a:r>
            <a:r>
              <a:rPr lang="en-GB" dirty="0"/>
              <a:t> range is saturating and rectifying. Hence I do not think I am actually demodulating in </a:t>
            </a:r>
            <a:r>
              <a:rPr lang="en-GB"/>
              <a:t>this case.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CA9A-FE5F-61CA-91DE-8D095B7C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79"/>
            <a:ext cx="10515600" cy="793115"/>
          </a:xfrm>
        </p:spPr>
        <p:txBody>
          <a:bodyPr>
            <a:normAutofit/>
          </a:bodyPr>
          <a:lstStyle/>
          <a:p>
            <a:r>
              <a:rPr lang="en-GB" sz="2800" dirty="0"/>
              <a:t>Neural recording at 500kHz continuous wave works at intervals… BUT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F42E-57B6-0F83-C46F-050B6CC2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7" y="1083951"/>
            <a:ext cx="11604205" cy="754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Is confounded by the many reflections which are also all mixing with each other and sudden pressure transients changing amplitudes and creating phase inversions. </a:t>
            </a:r>
          </a:p>
        </p:txBody>
      </p:sp>
      <p:pic>
        <p:nvPicPr>
          <p:cNvPr id="5" name="Picture 4" descr="A graph of a sound wave&#10;&#10;Description automatically generated">
            <a:extLst>
              <a:ext uri="{FF2B5EF4-FFF2-40B4-BE49-F238E27FC236}">
                <a16:creationId xmlns:a16="http://schemas.microsoft.com/office/drawing/2014/main" id="{C8CBB9E9-EC49-E207-5C80-BF5A073BD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233" y="1949935"/>
            <a:ext cx="6528825" cy="391729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B9A06C-2AE0-5A97-313F-C440B04DCF8B}"/>
              </a:ext>
            </a:extLst>
          </p:cNvPr>
          <p:cNvCxnSpPr/>
          <p:nvPr/>
        </p:nvCxnSpPr>
        <p:spPr>
          <a:xfrm>
            <a:off x="2972493" y="2415062"/>
            <a:ext cx="0" cy="298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D5E6-29B7-C215-BE0D-6CCFE06E7F97}"/>
              </a:ext>
            </a:extLst>
          </p:cNvPr>
          <p:cNvCxnSpPr/>
          <p:nvPr/>
        </p:nvCxnSpPr>
        <p:spPr>
          <a:xfrm>
            <a:off x="1514851" y="2415062"/>
            <a:ext cx="0" cy="298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E5EF711D-5DE9-9923-16D4-AC9A01945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10344" r="9334"/>
          <a:stretch/>
        </p:blipFill>
        <p:spPr>
          <a:xfrm>
            <a:off x="5792259" y="2038634"/>
            <a:ext cx="6165514" cy="39172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F04EA2-BF0E-81A5-64BE-ADBCE4AC8A0F}"/>
              </a:ext>
            </a:extLst>
          </p:cNvPr>
          <p:cNvSpPr txBox="1">
            <a:spLocks/>
          </p:cNvSpPr>
          <p:nvPr/>
        </p:nvSpPr>
        <p:spPr>
          <a:xfrm>
            <a:off x="234227" y="5955929"/>
            <a:ext cx="11723546" cy="752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Interestingly, the amplitude is good, possibly due to the amplification effect in vivo. This means I don’t need a lot of data to do it, nor do I have an SNR problem – a single file with no averaging is fine.  Rather I need a better strategy to get around the confounds mentioned.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F4AEB0-0FCD-66D5-0C71-6769C6B8DA32}"/>
              </a:ext>
            </a:extLst>
          </p:cNvPr>
          <p:cNvCxnSpPr/>
          <p:nvPr/>
        </p:nvCxnSpPr>
        <p:spPr>
          <a:xfrm flipV="1">
            <a:off x="3243072" y="1949935"/>
            <a:ext cx="3218688" cy="23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3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EFEA-7959-AFCF-8C5E-B1614309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528E-7622-F9D4-2C22-D6E6F342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mixing effect decrease with time after surgery? </a:t>
            </a:r>
          </a:p>
          <a:p>
            <a:r>
              <a:rPr lang="en-US" dirty="0"/>
              <a:t>Does it decrease based on how many times I’ve used the mouse? </a:t>
            </a:r>
          </a:p>
          <a:p>
            <a:r>
              <a:rPr lang="en-US" dirty="0"/>
              <a:t>Is the burst like mixing effect based on the mouse temperature? </a:t>
            </a:r>
          </a:p>
          <a:p>
            <a:r>
              <a:rPr lang="en-US" dirty="0"/>
              <a:t>HOW DO I MAKE IT TURN ON MORE! </a:t>
            </a:r>
          </a:p>
        </p:txBody>
      </p:sp>
    </p:spTree>
    <p:extLst>
      <p:ext uri="{BB962C8B-B14F-4D97-AF65-F5344CB8AC3E}">
        <p14:creationId xmlns:p14="http://schemas.microsoft.com/office/powerpoint/2010/main" val="22159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BAA9-2D9C-67EA-6FC9-78A72B5E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59752" cy="634619"/>
          </a:xfrm>
        </p:spPr>
        <p:txBody>
          <a:bodyPr>
            <a:normAutofit fontScale="90000"/>
          </a:bodyPr>
          <a:lstStyle/>
          <a:p>
            <a:r>
              <a:rPr lang="en-GB" dirty="0"/>
              <a:t>Another file example. 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AC8036F3-958B-A420-7182-2431054E6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9" y="2045081"/>
            <a:ext cx="7252229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DE099E-4B5F-6491-6D01-0D839BA48995}"/>
              </a:ext>
            </a:extLst>
          </p:cNvPr>
          <p:cNvCxnSpPr>
            <a:cxnSpLocks/>
          </p:cNvCxnSpPr>
          <p:nvPr/>
        </p:nvCxnSpPr>
        <p:spPr>
          <a:xfrm flipH="1">
            <a:off x="6096000" y="2045081"/>
            <a:ext cx="1394978" cy="138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4BD8D7-12B7-D032-3690-9BC63AC0ED21}"/>
              </a:ext>
            </a:extLst>
          </p:cNvPr>
          <p:cNvSpPr txBox="1">
            <a:spLocks/>
          </p:cNvSpPr>
          <p:nvPr/>
        </p:nvSpPr>
        <p:spPr>
          <a:xfrm>
            <a:off x="7193281" y="1458722"/>
            <a:ext cx="3800852" cy="75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Transient amplitude shift</a:t>
            </a:r>
          </a:p>
        </p:txBody>
      </p:sp>
    </p:spTree>
    <p:extLst>
      <p:ext uri="{BB962C8B-B14F-4D97-AF65-F5344CB8AC3E}">
        <p14:creationId xmlns:p14="http://schemas.microsoft.com/office/powerpoint/2010/main" val="274846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070E-5EB4-D722-701D-B626A6D1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1325563"/>
          </a:xfrm>
        </p:spPr>
        <p:txBody>
          <a:bodyPr/>
          <a:lstStyle/>
          <a:p>
            <a:r>
              <a:rPr lang="en-GB" dirty="0"/>
              <a:t>Confounds.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133A1C-0A62-4147-56BC-4429BF1D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6" y="1520000"/>
            <a:ext cx="4870704" cy="7545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/>
              <a:t>Whenever there is a jump in acoustic amplitude(reflection?), the demodulation goes wrong.</a:t>
            </a:r>
          </a:p>
        </p:txBody>
      </p:sp>
      <p:pic>
        <p:nvPicPr>
          <p:cNvPr id="6" name="Picture 5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4EB04A4F-F6CF-4758-7B47-E3F14D77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37" y="2213240"/>
            <a:ext cx="7193289" cy="43159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07309F-89B7-BE44-551A-E18AF565A416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6781800" y="2213240"/>
            <a:ext cx="106682" cy="138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CC4D2B-520C-EE76-6095-2F119EDEDFB0}"/>
              </a:ext>
            </a:extLst>
          </p:cNvPr>
          <p:cNvSpPr txBox="1">
            <a:spLocks/>
          </p:cNvSpPr>
          <p:nvPr/>
        </p:nvSpPr>
        <p:spPr>
          <a:xfrm>
            <a:off x="6342888" y="1489361"/>
            <a:ext cx="2097024" cy="75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Phase inversion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5962D-EDD1-9766-BFB6-2FC47DB66E84}"/>
              </a:ext>
            </a:extLst>
          </p:cNvPr>
          <p:cNvCxnSpPr>
            <a:cxnSpLocks/>
          </p:cNvCxnSpPr>
          <p:nvPr/>
        </p:nvCxnSpPr>
        <p:spPr>
          <a:xfrm flipH="1">
            <a:off x="9055604" y="2042159"/>
            <a:ext cx="106682" cy="138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2F296D-FB1C-0C31-C689-BBC0969B6A6D}"/>
              </a:ext>
            </a:extLst>
          </p:cNvPr>
          <p:cNvSpPr txBox="1">
            <a:spLocks/>
          </p:cNvSpPr>
          <p:nvPr/>
        </p:nvSpPr>
        <p:spPr>
          <a:xfrm>
            <a:off x="8897109" y="1458722"/>
            <a:ext cx="2097024" cy="754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Lost the plot, too many reflections?</a:t>
            </a:r>
          </a:p>
        </p:txBody>
      </p:sp>
    </p:spTree>
    <p:extLst>
      <p:ext uri="{BB962C8B-B14F-4D97-AF65-F5344CB8AC3E}">
        <p14:creationId xmlns:p14="http://schemas.microsoft.com/office/powerpoint/2010/main" val="270445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C30C-C54A-46E8-FC98-E8D12DB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7"/>
            <a:ext cx="10515600" cy="955174"/>
          </a:xfrm>
        </p:spPr>
        <p:txBody>
          <a:bodyPr/>
          <a:lstStyle/>
          <a:p>
            <a:r>
              <a:rPr lang="en-GB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E6FD-2667-1AFC-B64A-7C37ABB9B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559"/>
            <a:ext cx="10724909" cy="469540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 a PRF 1020 so that the reflections have time to settle before each pulse. Instead of demodulating around 1.02khz, demodulate this at 500kHz? </a:t>
            </a:r>
          </a:p>
          <a:p>
            <a:r>
              <a:rPr lang="en-GB" dirty="0"/>
              <a:t>Alternatively, use a much lower pressure.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Realisation: I don’t need large amount of data to do it or average over it. I need to solve for the phase inversions and reflections issues instead.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a  single frequency the amplitude conversion ratio is good, but reflections provide other confounds. </a:t>
            </a:r>
          </a:p>
          <a:p>
            <a:pPr marL="0" indent="0">
              <a:buNone/>
            </a:pPr>
            <a:r>
              <a:rPr lang="en-GB" dirty="0"/>
              <a:t>Note: the k induced oscillations are awesome. </a:t>
            </a:r>
          </a:p>
        </p:txBody>
      </p:sp>
    </p:spTree>
    <p:extLst>
      <p:ext uri="{BB962C8B-B14F-4D97-AF65-F5344CB8AC3E}">
        <p14:creationId xmlns:p14="http://schemas.microsoft.com/office/powerpoint/2010/main" val="42653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E575-3ECA-B047-DD5D-0C6C86A5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PRF 1020 exp100, t4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967DC-23F1-4D4B-C3E3-5FAAFAF9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tried this, but I could see nothing in any of the data. Perhaps the transducer was positioned incorrectly? My 1020 amplitude is only 1.4 microvolts… too small. WRONG POSITION! </a:t>
            </a:r>
          </a:p>
          <a:p>
            <a:r>
              <a:rPr lang="en-GB" dirty="0"/>
              <a:t>Suggestion. Move back to the easier to position 672.8kHz transducer?</a:t>
            </a:r>
          </a:p>
          <a:p>
            <a:r>
              <a:rPr lang="en-GB" dirty="0"/>
              <a:t>OR, ensure I get a large amplitude response at the carrier frequency, before continuing with demodulation.  500khz worked in t3. </a:t>
            </a:r>
          </a:p>
        </p:txBody>
      </p:sp>
    </p:spTree>
    <p:extLst>
      <p:ext uri="{BB962C8B-B14F-4D97-AF65-F5344CB8AC3E}">
        <p14:creationId xmlns:p14="http://schemas.microsoft.com/office/powerpoint/2010/main" val="297119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1164-0495-F04B-D874-38278A4D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81"/>
            <a:ext cx="10134600" cy="81973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/>
              <a:t>Neural recording: (i.e. frequency mixing) is not steady state.</a:t>
            </a:r>
            <a:br>
              <a:rPr lang="en-GB" sz="3600" dirty="0"/>
            </a:br>
            <a:r>
              <a:rPr lang="en-GB" sz="3600" dirty="0"/>
              <a:t>Do a proper analysis of e100 t3.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B177-353C-99C8-A770-8E37F7A2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1248048"/>
            <a:ext cx="11298936" cy="5152752"/>
          </a:xfrm>
        </p:spPr>
        <p:txBody>
          <a:bodyPr/>
          <a:lstStyle/>
          <a:p>
            <a:r>
              <a:rPr lang="en-GB" dirty="0"/>
              <a:t>We can use the amplitude of the sum component as a proxy for how accurate the neural recording demodulation is. </a:t>
            </a:r>
          </a:p>
          <a:p>
            <a:r>
              <a:rPr lang="en-GB" dirty="0"/>
              <a:t>When the carrier signal goes down in amplitude, the sum and differences go up. </a:t>
            </a:r>
          </a:p>
          <a:p>
            <a:r>
              <a:rPr lang="en-GB" dirty="0"/>
              <a:t>Analysis with a sum amplitude threshold, as well as an acoustically connected vs not artefact test. </a:t>
            </a:r>
          </a:p>
          <a:p>
            <a:r>
              <a:rPr lang="en-GB" dirty="0"/>
              <a:t>Using the neural data which is when US in steady state(no ramp)</a:t>
            </a:r>
          </a:p>
          <a:p>
            <a:r>
              <a:rPr lang="en-GB" dirty="0"/>
              <a:t>Create a running cross-correlation metric: R*2. - Done</a:t>
            </a:r>
          </a:p>
        </p:txBody>
      </p:sp>
    </p:spTree>
    <p:extLst>
      <p:ext uri="{BB962C8B-B14F-4D97-AF65-F5344CB8AC3E}">
        <p14:creationId xmlns:p14="http://schemas.microsoft.com/office/powerpoint/2010/main" val="285519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1490-2668-1DEA-448A-EEE9DC70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7" y="78824"/>
            <a:ext cx="3039533" cy="923331"/>
          </a:xfrm>
        </p:spPr>
        <p:txBody>
          <a:bodyPr/>
          <a:lstStyle/>
          <a:p>
            <a:r>
              <a:rPr lang="en-GB" dirty="0"/>
              <a:t>E100 t3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1E957-DC95-8B86-98D3-889F90604D16}"/>
              </a:ext>
            </a:extLst>
          </p:cNvPr>
          <p:cNvSpPr txBox="1"/>
          <p:nvPr/>
        </p:nvSpPr>
        <p:spPr>
          <a:xfrm>
            <a:off x="407662" y="5667286"/>
            <a:ext cx="56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accuracy of the demodulation, is proportional to the amplitude of the sum frequency.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223B0-5045-8010-0CC8-42CAE6D5F0A0}"/>
              </a:ext>
            </a:extLst>
          </p:cNvPr>
          <p:cNvSpPr txBox="1"/>
          <p:nvPr/>
        </p:nvSpPr>
        <p:spPr>
          <a:xfrm>
            <a:off x="3421768" y="78824"/>
            <a:ext cx="795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frequency mixing changes in amplitude over time, and the sum frequency amplitude can be used as a proxy for when frequency mixing is more prevalent. </a:t>
            </a:r>
          </a:p>
        </p:txBody>
      </p:sp>
      <p:pic>
        <p:nvPicPr>
          <p:cNvPr id="14" name="Picture 13" descr="A graph of a wave&#10;&#10;Description automatically generated">
            <a:extLst>
              <a:ext uri="{FF2B5EF4-FFF2-40B4-BE49-F238E27FC236}">
                <a16:creationId xmlns:a16="http://schemas.microsoft.com/office/drawing/2014/main" id="{B32011C9-8B9A-2529-A7BB-6242767D2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r="5929"/>
          <a:stretch/>
        </p:blipFill>
        <p:spPr>
          <a:xfrm>
            <a:off x="99147" y="1620456"/>
            <a:ext cx="5996853" cy="3926716"/>
          </a:xfrm>
          <a:prstGeom prst="rect">
            <a:avLst/>
          </a:prstGeom>
        </p:spPr>
      </p:pic>
      <p:pic>
        <p:nvPicPr>
          <p:cNvPr id="16" name="Picture 15" descr="A graph of a graph&#10;&#10;Description automatically generated">
            <a:extLst>
              <a:ext uri="{FF2B5EF4-FFF2-40B4-BE49-F238E27FC236}">
                <a16:creationId xmlns:a16="http://schemas.microsoft.com/office/drawing/2014/main" id="{FE64DE01-9A3B-FBB7-9C0D-87002A5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" r="7487"/>
          <a:stretch/>
        </p:blipFill>
        <p:spPr>
          <a:xfrm>
            <a:off x="6015869" y="1620456"/>
            <a:ext cx="5996853" cy="40526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FD3395-D0C5-8CA0-19B6-EEB0003E5DEF}"/>
              </a:ext>
            </a:extLst>
          </p:cNvPr>
          <p:cNvSpPr txBox="1"/>
          <p:nvPr/>
        </p:nvSpPr>
        <p:spPr>
          <a:xfrm>
            <a:off x="3754675" y="914068"/>
            <a:ext cx="56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Acoustically connected to mouse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61D43-6554-FB45-C99B-7E1DA67ECE3D}"/>
              </a:ext>
            </a:extLst>
          </p:cNvPr>
          <p:cNvSpPr txBox="1"/>
          <p:nvPr/>
        </p:nvSpPr>
        <p:spPr>
          <a:xfrm>
            <a:off x="9246516" y="6128951"/>
            <a:ext cx="2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40Hz low pass cut-off</a:t>
            </a:r>
          </a:p>
        </p:txBody>
      </p:sp>
    </p:spTree>
    <p:extLst>
      <p:ext uri="{BB962C8B-B14F-4D97-AF65-F5344CB8AC3E}">
        <p14:creationId xmlns:p14="http://schemas.microsoft.com/office/powerpoint/2010/main" val="46612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2D7A-5A02-2EC5-08FC-567367BE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87" y="365125"/>
            <a:ext cx="10852879" cy="1058941"/>
          </a:xfrm>
        </p:spPr>
        <p:txBody>
          <a:bodyPr/>
          <a:lstStyle/>
          <a:p>
            <a:r>
              <a:rPr lang="en-GB" dirty="0"/>
              <a:t>Acoustically connected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6BE0E-7165-57FF-93E5-B8093E41EEC3}"/>
              </a:ext>
            </a:extLst>
          </p:cNvPr>
          <p:cNvSpPr txBox="1"/>
          <p:nvPr/>
        </p:nvSpPr>
        <p:spPr>
          <a:xfrm>
            <a:off x="1167028" y="6308209"/>
            <a:ext cx="508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sometimes there are phase inversions</a:t>
            </a:r>
          </a:p>
        </p:txBody>
      </p:sp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7326FB80-32F8-059E-1251-59A95A11E0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r="7213"/>
          <a:stretch/>
        </p:blipFill>
        <p:spPr>
          <a:xfrm>
            <a:off x="104931" y="1948457"/>
            <a:ext cx="5753029" cy="3835360"/>
          </a:xfrm>
          <a:prstGeom prst="rect">
            <a:avLst/>
          </a:prstGeom>
        </p:spPr>
      </p:pic>
      <p:pic>
        <p:nvPicPr>
          <p:cNvPr id="16" name="Picture 15" descr="A graph of a graph&#10;&#10;Description automatically generated">
            <a:extLst>
              <a:ext uri="{FF2B5EF4-FFF2-40B4-BE49-F238E27FC236}">
                <a16:creationId xmlns:a16="http://schemas.microsoft.com/office/drawing/2014/main" id="{9F208910-5658-0459-10D5-4BB61C574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r="8798"/>
          <a:stretch/>
        </p:blipFill>
        <p:spPr>
          <a:xfrm>
            <a:off x="6096000" y="1613461"/>
            <a:ext cx="6096000" cy="41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0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12840</TotalTime>
  <Words>1346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Neural recording</vt:lpstr>
      <vt:lpstr>Neural recording at 500kHz continuous wave works at intervals… BUT </vt:lpstr>
      <vt:lpstr>Another file example. </vt:lpstr>
      <vt:lpstr>Confounds. </vt:lpstr>
      <vt:lpstr>Possible Solutions</vt:lpstr>
      <vt:lpstr>PRF 1020 exp100, t4 mouse</vt:lpstr>
      <vt:lpstr>Neural recording: (i.e. frequency mixing) is not steady state. Do a proper analysis of e100 t3. </vt:lpstr>
      <vt:lpstr>E100 t3</vt:lpstr>
      <vt:lpstr>Acoustically connected</vt:lpstr>
      <vt:lpstr>Not acoustically connected</vt:lpstr>
      <vt:lpstr>Demodulation of a single file (no averaging, non-invasive – electrode is not inside the brain). </vt:lpstr>
      <vt:lpstr>Is it an artefact? (e100 t3) : time series correlation analysis</vt:lpstr>
      <vt:lpstr>Spectrum analysis – it is not an artefact.</vt:lpstr>
      <vt:lpstr>Comparing the RF monitor data (e100 t3)</vt:lpstr>
      <vt:lpstr>Can I do it again? e100 t5 11/07/2023 </vt:lpstr>
      <vt:lpstr>Exp 100 t6 – delta wave motor cortex mouse. </vt:lpstr>
      <vt:lpstr>The whole file</vt:lpstr>
      <vt:lpstr>Demodulation accuracy is high when sum frequency is high. </vt:lpstr>
      <vt:lpstr>PowerPoint Presentation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Updates</dc:title>
  <dc:creator>Rintoul, Jean</dc:creator>
  <cp:lastModifiedBy>Rintoul, Jean</cp:lastModifiedBy>
  <cp:revision>657</cp:revision>
  <dcterms:created xsi:type="dcterms:W3CDTF">2023-06-26T13:15:12Z</dcterms:created>
  <dcterms:modified xsi:type="dcterms:W3CDTF">2023-07-12T21:18:11Z</dcterms:modified>
</cp:coreProperties>
</file>