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E3F-C34E-8B65-27F8-A10A8E5C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B2A-2EA9-9544-9050-C8D712C95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9046-2D75-5227-C458-FA2BA9F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E6C8-FA61-4917-62C4-9611917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021D-33EC-3486-030A-FB3547B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CE2-3B0E-B0A1-A227-86D280CA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262A-5DAA-1210-1D9B-7259E063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5C14-77DA-F79C-3FC9-73016AD2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7BF6-5B29-A0F7-4907-D90C2238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A2F-BF69-18B3-A57B-BE73682C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6DDA-C854-F5C9-7DE3-4B4D4E4F2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A91A-475F-B63F-0421-032C145A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161C-FC08-A5D1-4409-3C8E3C6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164F-CFB3-25C5-A7AA-28739876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303C-B852-AA0A-CE69-646DBA55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C6CC-F2EC-C799-FB61-A93B78F2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80E-6E36-F5EA-E3EA-89F2DF5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F3FA-9DF5-C7EE-E116-D6578C91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1129-F343-5969-9FCB-9ECD82A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7713-1CBC-2153-E0D0-7D3ED645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8FD3-B053-319C-93CF-9224E2F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A18A-B379-81F9-EE26-54B1E48B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D3BF-FF79-0F8E-1368-9882BBC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B212-31B0-890A-8280-40DDDA8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59A4-910E-3607-7ADC-BB51D6EE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2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C29A-D0CB-CAA7-BB36-8C94A47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619D-26AC-C2C1-17E9-E9AA2368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DF82-1136-3D1E-3AD4-81B4B7F1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F031-4205-F89B-F725-564C286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E9EA-A89A-1B2D-BE60-EEC2CC3E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9C1E-225B-454D-D8B1-49101272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1C25-37DF-CFFB-8BBF-F745703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DD1E-87B8-3626-16A5-78DA38B3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5DDE-2601-0BDA-868B-7AB02B7A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26805-AFCC-8E34-F05B-C5A685B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4160E-9D0D-C688-289C-08CBCE1A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DDC9-B7B7-1AE1-9D3A-89CA8BCB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BE23-4A29-4BAD-18B1-1BA2632B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ECA39-23C4-9EF1-8A05-54E4FF87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3F2-8655-1EDC-74D9-32DCC28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F3B79-6575-A36B-0E65-7DB5764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8F72-81E4-B236-80E3-64F4454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4F6E1-8C20-671B-8B43-7621C7A5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E4668-BFB8-501A-9762-854B4B8A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0275A-F2DF-DDBB-37B2-18E1571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C02DF-608C-33B4-D707-445F0497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875F-441C-EE19-6FBC-522AE89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A1B-539C-E548-FF02-2FB79B82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5C8CD-C08C-FC8B-D8F2-9904DEB5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E8B7-6C3E-B244-79C1-F551E57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12E0-A4E4-A147-1DF4-51A90FBC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48F7-6025-F4D8-F117-28EB900B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ACAB-E159-0036-DEC6-29D1426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3D207-43C0-766B-EEF0-77E7161E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D2A1-5330-B008-B1C0-935642A8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B99D-20C8-EE1E-BD2A-5BE7678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3A2D-5B64-D94A-BD37-5077167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E8DF-E41D-FA5B-BA47-CA578FD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AE4D2-BD9B-09B6-9A03-3A28271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07B8-5A8B-E673-DB50-A4067BDC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8DD5-C2FC-E9EA-525B-5DD679690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7AA-C5B8-47DD-BA5E-84B85563C26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97D4-7854-C50F-B9EB-FEB0CB2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88CE-6D9B-B2F7-5034-4E08FFE1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BC-B7E1-85F2-C9FA-8B9B256C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397"/>
            <a:ext cx="9144000" cy="1703977"/>
          </a:xfrm>
        </p:spPr>
        <p:txBody>
          <a:bodyPr>
            <a:normAutofit fontScale="90000"/>
          </a:bodyPr>
          <a:lstStyle/>
          <a:p>
            <a:r>
              <a:rPr lang="en-GB" dirty="0"/>
              <a:t>Acoustoelectric Neuromodulation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75B0-8527-3087-604E-FB53C114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09015"/>
          </a:xfrm>
        </p:spPr>
        <p:txBody>
          <a:bodyPr/>
          <a:lstStyle/>
          <a:p>
            <a:r>
              <a:rPr lang="en-GB" dirty="0"/>
              <a:t>10/07/2023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56B4E4-A47E-2A1E-6E7D-C6897CAC6B3E}"/>
              </a:ext>
            </a:extLst>
          </p:cNvPr>
          <p:cNvSpPr txBox="1">
            <a:spLocks/>
          </p:cNvSpPr>
          <p:nvPr/>
        </p:nvSpPr>
        <p:spPr>
          <a:xfrm>
            <a:off x="3886200" y="5474208"/>
            <a:ext cx="4419600" cy="454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Dual frequency mixing</a:t>
            </a:r>
          </a:p>
        </p:txBody>
      </p:sp>
    </p:spTree>
    <p:extLst>
      <p:ext uri="{BB962C8B-B14F-4D97-AF65-F5344CB8AC3E}">
        <p14:creationId xmlns:p14="http://schemas.microsoft.com/office/powerpoint/2010/main" val="136008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C985-8FF0-A3E3-426A-69DB556F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4Hz</a:t>
            </a:r>
          </a:p>
        </p:txBody>
      </p:sp>
      <p:pic>
        <p:nvPicPr>
          <p:cNvPr id="5" name="Content Placeholder 4" descr="A graph of a person with a red line&#10;&#10;Description automatically generated">
            <a:extLst>
              <a:ext uri="{FF2B5EF4-FFF2-40B4-BE49-F238E27FC236}">
                <a16:creationId xmlns:a16="http://schemas.microsoft.com/office/drawing/2014/main" id="{DF0A820F-FA0C-0B68-EE2F-90B0D55DB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206202" y="2670526"/>
            <a:ext cx="2922031" cy="3506437"/>
          </a:xfrm>
        </p:spPr>
      </p:pic>
      <p:pic>
        <p:nvPicPr>
          <p:cNvPr id="6" name="Content Placeholder 4" descr="A graph of a person with a red line&#10;&#10;Description automatically generated">
            <a:extLst>
              <a:ext uri="{FF2B5EF4-FFF2-40B4-BE49-F238E27FC236}">
                <a16:creationId xmlns:a16="http://schemas.microsoft.com/office/drawing/2014/main" id="{F8C4A2B9-CD3C-3512-D860-C9A6BF155D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0"/>
          <a:stretch/>
        </p:blipFill>
        <p:spPr>
          <a:xfrm>
            <a:off x="9294902" y="2720481"/>
            <a:ext cx="2897098" cy="3456482"/>
          </a:xfrm>
          <a:prstGeom prst="rect">
            <a:avLst/>
          </a:prstGeom>
        </p:spPr>
      </p:pic>
      <p:pic>
        <p:nvPicPr>
          <p:cNvPr id="8" name="Picture 7" descr="A graph of a sound wave&#10;&#10;Description automatically generated">
            <a:extLst>
              <a:ext uri="{FF2B5EF4-FFF2-40B4-BE49-F238E27FC236}">
                <a16:creationId xmlns:a16="http://schemas.microsoft.com/office/drawing/2014/main" id="{58B99A8F-D393-D93E-7BD8-D3C29C677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8189" r="8392"/>
          <a:stretch/>
        </p:blipFill>
        <p:spPr>
          <a:xfrm>
            <a:off x="1" y="2467013"/>
            <a:ext cx="6206202" cy="3934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01EE37-918E-5866-8D8C-3819D3F18970}"/>
              </a:ext>
            </a:extLst>
          </p:cNvPr>
          <p:cNvSpPr txBox="1"/>
          <p:nvPr/>
        </p:nvSpPr>
        <p:spPr>
          <a:xfrm>
            <a:off x="3801950" y="660400"/>
            <a:ext cx="7551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amplitude of the neural oscillation decreases as we go up in frequency. This mirrors the amplitude we see in the video.  </a:t>
            </a:r>
          </a:p>
        </p:txBody>
      </p:sp>
    </p:spTree>
    <p:extLst>
      <p:ext uri="{BB962C8B-B14F-4D97-AF65-F5344CB8AC3E}">
        <p14:creationId xmlns:p14="http://schemas.microsoft.com/office/powerpoint/2010/main" val="259619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96A4-1B3C-ED86-E5A0-9B0CBC13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</a:t>
            </a:r>
          </a:p>
        </p:txBody>
      </p:sp>
      <p:pic>
        <p:nvPicPr>
          <p:cNvPr id="12" name="Picture 11" descr="A graph of a person with a red line&#10;&#10;Description automatically generated">
            <a:extLst>
              <a:ext uri="{FF2B5EF4-FFF2-40B4-BE49-F238E27FC236}">
                <a16:creationId xmlns:a16="http://schemas.microsoft.com/office/drawing/2014/main" id="{4A3C45CC-64B2-8B81-1C56-75301053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r="49629"/>
          <a:stretch/>
        </p:blipFill>
        <p:spPr>
          <a:xfrm>
            <a:off x="6144864" y="1690688"/>
            <a:ext cx="3132666" cy="4125959"/>
          </a:xfrm>
          <a:prstGeom prst="rect">
            <a:avLst/>
          </a:prstGeom>
        </p:spPr>
      </p:pic>
      <p:pic>
        <p:nvPicPr>
          <p:cNvPr id="13" name="Picture 12" descr="A graph of a person with a red line&#10;&#10;Description automatically generated">
            <a:extLst>
              <a:ext uri="{FF2B5EF4-FFF2-40B4-BE49-F238E27FC236}">
                <a16:creationId xmlns:a16="http://schemas.microsoft.com/office/drawing/2014/main" id="{EB99270F-4D69-179B-C6D3-15DD53B19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9" r="7778"/>
          <a:stretch/>
        </p:blipFill>
        <p:spPr>
          <a:xfrm>
            <a:off x="9277530" y="1854242"/>
            <a:ext cx="2788779" cy="3928544"/>
          </a:xfrm>
          <a:prstGeom prst="rect">
            <a:avLst/>
          </a:prstGeom>
        </p:spPr>
      </p:pic>
      <p:pic>
        <p:nvPicPr>
          <p:cNvPr id="15" name="Picture 14" descr="A graph with a line&#10;&#10;Description automatically generated">
            <a:extLst>
              <a:ext uri="{FF2B5EF4-FFF2-40B4-BE49-F238E27FC236}">
                <a16:creationId xmlns:a16="http://schemas.microsoft.com/office/drawing/2014/main" id="{B0C65EC5-8503-1406-4BDB-700DE2E34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3"/>
          <a:stretch/>
        </p:blipFill>
        <p:spPr>
          <a:xfrm>
            <a:off x="52130" y="1979869"/>
            <a:ext cx="6092734" cy="39389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E20104-8116-F649-8287-583BEBD45D32}"/>
              </a:ext>
            </a:extLst>
          </p:cNvPr>
          <p:cNvSpPr txBox="1"/>
          <p:nvPr/>
        </p:nvSpPr>
        <p:spPr>
          <a:xfrm>
            <a:off x="1491462" y="5942878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Neural data filtered 0.1-10Hz</a:t>
            </a:r>
          </a:p>
        </p:txBody>
      </p:sp>
      <p:pic>
        <p:nvPicPr>
          <p:cNvPr id="18" name="Picture 17" descr="A black graph with a line&#10;&#10;Description automatically generated">
            <a:extLst>
              <a:ext uri="{FF2B5EF4-FFF2-40B4-BE49-F238E27FC236}">
                <a16:creationId xmlns:a16="http://schemas.microsoft.com/office/drawing/2014/main" id="{B62A2E23-9BD7-076F-8099-D32DF5A99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62" y="75944"/>
            <a:ext cx="2952266" cy="17713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437FAD-FB74-0C50-F6D5-5F01B933E9C4}"/>
              </a:ext>
            </a:extLst>
          </p:cNvPr>
          <p:cNvSpPr txBox="1"/>
          <p:nvPr/>
        </p:nvSpPr>
        <p:spPr>
          <a:xfrm>
            <a:off x="6032528" y="564576"/>
            <a:ext cx="422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Raw Neural data clearly shows DC offset, and carrier frequency</a:t>
            </a:r>
          </a:p>
        </p:txBody>
      </p:sp>
    </p:spTree>
    <p:extLst>
      <p:ext uri="{BB962C8B-B14F-4D97-AF65-F5344CB8AC3E}">
        <p14:creationId xmlns:p14="http://schemas.microsoft.com/office/powerpoint/2010/main" val="264018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7B9C-AD23-3A58-4299-A9A042DD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RAMP</a:t>
            </a:r>
          </a:p>
        </p:txBody>
      </p:sp>
      <p:pic>
        <p:nvPicPr>
          <p:cNvPr id="5" name="Content Placeholder 4" descr="A black triangle with numbers&#10;&#10;Description automatically generated">
            <a:extLst>
              <a:ext uri="{FF2B5EF4-FFF2-40B4-BE49-F238E27FC236}">
                <a16:creationId xmlns:a16="http://schemas.microsoft.com/office/drawing/2014/main" id="{19E47720-307C-DDA9-0578-CC7DA9A28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67" y="0"/>
            <a:ext cx="3318933" cy="1991360"/>
          </a:xfrm>
        </p:spPr>
      </p:pic>
      <p:pic>
        <p:nvPicPr>
          <p:cNvPr id="7" name="Picture 6" descr="A graph of a person with a red line&#10;&#10;Description automatically generated">
            <a:extLst>
              <a:ext uri="{FF2B5EF4-FFF2-40B4-BE49-F238E27FC236}">
                <a16:creationId xmlns:a16="http://schemas.microsoft.com/office/drawing/2014/main" id="{777C98A7-275A-A7CD-CB94-01BDD301D0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6"/>
          <a:stretch/>
        </p:blipFill>
        <p:spPr>
          <a:xfrm>
            <a:off x="5874973" y="1968846"/>
            <a:ext cx="2878676" cy="3493224"/>
          </a:xfrm>
          <a:prstGeom prst="rect">
            <a:avLst/>
          </a:prstGeom>
        </p:spPr>
      </p:pic>
      <p:pic>
        <p:nvPicPr>
          <p:cNvPr id="8" name="Picture 7" descr="A graph of a person with a red line&#10;&#10;Description automatically generated">
            <a:extLst>
              <a:ext uri="{FF2B5EF4-FFF2-40B4-BE49-F238E27FC236}">
                <a16:creationId xmlns:a16="http://schemas.microsoft.com/office/drawing/2014/main" id="{75D171F0-EDFE-5067-DB57-AC9A5A5701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0" r="5741"/>
          <a:stretch/>
        </p:blipFill>
        <p:spPr>
          <a:xfrm>
            <a:off x="9691008" y="2099734"/>
            <a:ext cx="2500992" cy="33623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31349-0A20-300E-C7A6-CF05C8A7FE98}"/>
              </a:ext>
            </a:extLst>
          </p:cNvPr>
          <p:cNvSpPr txBox="1"/>
          <p:nvPr/>
        </p:nvSpPr>
        <p:spPr>
          <a:xfrm>
            <a:off x="482856" y="5552446"/>
            <a:ext cx="11226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US neuromodulation effect was due to an amplitude threshold, you would expect to see a movement when that threshold is reached. Instead you see no movement as the ramp is relatively slow, and a small movement when the US turns OFF. This suggests that US neuromodulation is an envelope effect and not due to the amplitude of the applied signal alone.  </a:t>
            </a:r>
          </a:p>
        </p:txBody>
      </p:sp>
      <p:pic>
        <p:nvPicPr>
          <p:cNvPr id="4" name="Picture 3" descr="A graph showing a graph&#10;&#10;Description automatically generated">
            <a:extLst>
              <a:ext uri="{FF2B5EF4-FFF2-40B4-BE49-F238E27FC236}">
                <a16:creationId xmlns:a16="http://schemas.microsoft.com/office/drawing/2014/main" id="{E6DC29F2-E258-C863-1D00-4414C8FE0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0" y="2261035"/>
            <a:ext cx="5036224" cy="30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6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5AE9-2C31-23D2-2EBD-8957B7E3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D8DB-A764-CC97-16AD-99422AA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43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85AB-8CC7-F0F5-3B92-BC550216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68840" cy="889009"/>
          </a:xfrm>
        </p:spPr>
        <p:txBody>
          <a:bodyPr/>
          <a:lstStyle/>
          <a:p>
            <a:r>
              <a:rPr lang="en-GB" dirty="0"/>
              <a:t>E100 t4 – first try at dual US </a:t>
            </a:r>
            <a:r>
              <a:rPr lang="en-GB" dirty="0" err="1"/>
              <a:t>neuromod</a:t>
            </a:r>
            <a:r>
              <a:rPr lang="en-GB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406E-5C68-0DBD-F17B-FC38DBF7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2Hz. (file 35)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3Hz. Not clear. </a:t>
            </a:r>
          </a:p>
        </p:txBody>
      </p:sp>
      <p:pic>
        <p:nvPicPr>
          <p:cNvPr id="5" name="Picture 4" descr="A graph of a graph of a wave&#10;&#10;Description automatically generated">
            <a:extLst>
              <a:ext uri="{FF2B5EF4-FFF2-40B4-BE49-F238E27FC236}">
                <a16:creationId xmlns:a16="http://schemas.microsoft.com/office/drawing/2014/main" id="{A13D7F33-3C65-15F5-F98D-8A8D1C93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31" y="1254134"/>
            <a:ext cx="6016292" cy="36097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B5F6D0-AE20-59C7-4611-C40AE7AAEE13}"/>
              </a:ext>
            </a:extLst>
          </p:cNvPr>
          <p:cNvCxnSpPr/>
          <p:nvPr/>
        </p:nvCxnSpPr>
        <p:spPr>
          <a:xfrm flipH="1">
            <a:off x="8764172" y="1254134"/>
            <a:ext cx="1603717" cy="57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F4F518-5BC8-FDF1-48D9-675D2C4DAAF1}"/>
              </a:ext>
            </a:extLst>
          </p:cNvPr>
          <p:cNvSpPr txBox="1"/>
          <p:nvPr/>
        </p:nvSpPr>
        <p:spPr>
          <a:xfrm>
            <a:off x="10486879" y="902295"/>
            <a:ext cx="158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RF data doesn’t look clean here. </a:t>
            </a:r>
          </a:p>
        </p:txBody>
      </p:sp>
    </p:spTree>
    <p:extLst>
      <p:ext uri="{BB962C8B-B14F-4D97-AF65-F5344CB8AC3E}">
        <p14:creationId xmlns:p14="http://schemas.microsoft.com/office/powerpoint/2010/main" val="91474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C5B3-210C-B1BB-E79F-664A53AC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/>
          </a:bodyPr>
          <a:lstStyle/>
          <a:p>
            <a:r>
              <a:rPr lang="en-GB" sz="3200" dirty="0"/>
              <a:t>Superposition amplitude or envelope(frequency mixing)?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5E9D-75F7-23AA-789C-E9A06F81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295400"/>
            <a:ext cx="11353800" cy="5059680"/>
          </a:xfrm>
        </p:spPr>
        <p:txBody>
          <a:bodyPr>
            <a:normAutofit/>
          </a:bodyPr>
          <a:lstStyle/>
          <a:p>
            <a:r>
              <a:rPr lang="en-GB" dirty="0"/>
              <a:t>If it is the envelope we expect an onset effect, and a beat frequency MEP oscillation. (constrained to mixing </a:t>
            </a:r>
            <a:r>
              <a:rPr lang="en-GB" dirty="0" err="1"/>
              <a:t>refactory</a:t>
            </a:r>
            <a:r>
              <a:rPr lang="en-GB" dirty="0"/>
              <a:t> periods)</a:t>
            </a:r>
          </a:p>
          <a:p>
            <a:r>
              <a:rPr lang="en-GB" dirty="0"/>
              <a:t>If the waveform amplitude is what triggers the MEP oscillation, there should be an amplitude threshold which triggers the change. We can test this by applying a continuous ramp and seeing if there is a movement threshold later in the file. (There would still be a DC offset here but it would be a slow one. )</a:t>
            </a:r>
          </a:p>
          <a:p>
            <a:r>
              <a:rPr lang="en-GB" dirty="0"/>
              <a:t>We know the onset triggers something. </a:t>
            </a:r>
          </a:p>
          <a:p>
            <a:r>
              <a:rPr lang="en-GB" dirty="0"/>
              <a:t>Ramps are the difference. If we ramp slowly, we expect an effect at a particular amplitude when a threshold is reached. </a:t>
            </a:r>
          </a:p>
        </p:txBody>
      </p:sp>
    </p:spTree>
    <p:extLst>
      <p:ext uri="{BB962C8B-B14F-4D97-AF65-F5344CB8AC3E}">
        <p14:creationId xmlns:p14="http://schemas.microsoft.com/office/powerpoint/2010/main" val="349890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4878-83BD-F937-AD83-17E20691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365125"/>
            <a:ext cx="11350172" cy="941161"/>
          </a:xfrm>
        </p:spPr>
        <p:txBody>
          <a:bodyPr/>
          <a:lstStyle/>
          <a:p>
            <a:r>
              <a:rPr lang="en-GB" dirty="0"/>
              <a:t>Next experiment.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AA5F-B68E-C006-A8CB-9E8B62AF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691"/>
            <a:ext cx="10536382" cy="452827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Max time 4 seconds. Have signal on only for 2s in the middle. </a:t>
            </a:r>
          </a:p>
          <a:p>
            <a:r>
              <a:rPr lang="en-GB" dirty="0"/>
              <a:t>No ramp, the mixing of signals is its own ramp. </a:t>
            </a:r>
          </a:p>
          <a:p>
            <a:r>
              <a:rPr lang="en-GB" dirty="0"/>
              <a:t>Measure neural signal, AND EMG signal and with video. EMG signal can be measured with differential input only. Neural signal measured on preamp. </a:t>
            </a:r>
          </a:p>
          <a:p>
            <a:r>
              <a:rPr lang="en-GB" dirty="0"/>
              <a:t>Work on ae_dual_acoustic_waveform.py , run this at a couple of different pressures. This code should show me the filtered </a:t>
            </a:r>
            <a:r>
              <a:rPr lang="en-GB" dirty="0" err="1"/>
              <a:t>df</a:t>
            </a:r>
            <a:r>
              <a:rPr lang="en-GB" dirty="0"/>
              <a:t> amplitude of the neural signal. </a:t>
            </a:r>
          </a:p>
          <a:p>
            <a:r>
              <a:rPr lang="en-GB" dirty="0"/>
              <a:t>I need a larger number of recordings of each. I didn’t get a movement every time. Need to employ some averaging. </a:t>
            </a:r>
          </a:p>
          <a:p>
            <a:r>
              <a:rPr lang="en-GB" dirty="0"/>
              <a:t>Is it due to f mixing, or superposition amplitude? Do a long slow ramp to find out. Can I do a US offset effect this way if I stop the ramp suddenly?</a:t>
            </a:r>
          </a:p>
        </p:txBody>
      </p:sp>
    </p:spTree>
    <p:extLst>
      <p:ext uri="{BB962C8B-B14F-4D97-AF65-F5344CB8AC3E}">
        <p14:creationId xmlns:p14="http://schemas.microsoft.com/office/powerpoint/2010/main" val="61782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8EBE-BBCB-C2A3-77AF-2A135EE1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30240" cy="1097915"/>
          </a:xfrm>
        </p:spPr>
        <p:txBody>
          <a:bodyPr/>
          <a:lstStyle/>
          <a:p>
            <a:r>
              <a:rPr lang="en-GB" dirty="0"/>
              <a:t>Experiment set up.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EEEB-B789-3F2C-E38D-6D04808E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39" y="1472547"/>
            <a:ext cx="6745215" cy="2623965"/>
          </a:xfrm>
        </p:spPr>
        <p:txBody>
          <a:bodyPr/>
          <a:lstStyle/>
          <a:p>
            <a:r>
              <a:rPr lang="en-GB" dirty="0"/>
              <a:t>Pressures to test:</a:t>
            </a:r>
          </a:p>
          <a:p>
            <a:r>
              <a:rPr lang="en-GB" dirty="0"/>
              <a:t>0.1 (1MPa)</a:t>
            </a:r>
          </a:p>
          <a:p>
            <a:r>
              <a:rPr lang="en-GB" dirty="0"/>
              <a:t>0.05 (500kPa)</a:t>
            </a:r>
          </a:p>
          <a:p>
            <a:r>
              <a:rPr lang="en-GB" dirty="0"/>
              <a:t>0.01 </a:t>
            </a:r>
          </a:p>
          <a:p>
            <a:r>
              <a:rPr lang="en-GB" dirty="0"/>
              <a:t>0.15</a:t>
            </a:r>
          </a:p>
        </p:txBody>
      </p:sp>
      <p:pic>
        <p:nvPicPr>
          <p:cNvPr id="5" name="Picture 4" descr="A drawing of a mouse's head&#10;&#10;Description automatically generated">
            <a:extLst>
              <a:ext uri="{FF2B5EF4-FFF2-40B4-BE49-F238E27FC236}">
                <a16:creationId xmlns:a16="http://schemas.microsoft.com/office/drawing/2014/main" id="{0753F4DC-49B9-8D88-FBA6-C5A59B72F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91396" y="360185"/>
            <a:ext cx="3059016" cy="25101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2C1A9E3-3C6B-1C9C-00CA-F741BD555A1E}"/>
              </a:ext>
            </a:extLst>
          </p:cNvPr>
          <p:cNvSpPr/>
          <p:nvPr/>
        </p:nvSpPr>
        <p:spPr>
          <a:xfrm>
            <a:off x="8092366" y="1411605"/>
            <a:ext cx="558800" cy="828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1A3B8-4C91-1BC6-C248-4F43BC201D68}"/>
              </a:ext>
            </a:extLst>
          </p:cNvPr>
          <p:cNvSpPr/>
          <p:nvPr/>
        </p:nvSpPr>
        <p:spPr>
          <a:xfrm>
            <a:off x="8092366" y="4421822"/>
            <a:ext cx="558800" cy="828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A256538-E372-53BA-A276-53E816E6A772}"/>
              </a:ext>
            </a:extLst>
          </p:cNvPr>
          <p:cNvSpPr/>
          <p:nvPr/>
        </p:nvSpPr>
        <p:spPr>
          <a:xfrm rot="10800000">
            <a:off x="9770885" y="4829127"/>
            <a:ext cx="300037" cy="19431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BFB5FD-0543-C9A9-C00A-095651954460}"/>
              </a:ext>
            </a:extLst>
          </p:cNvPr>
          <p:cNvSpPr/>
          <p:nvPr/>
        </p:nvSpPr>
        <p:spPr>
          <a:xfrm>
            <a:off x="9629790" y="159734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667D0F-C73E-6E5E-6839-5F4C11A46905}"/>
              </a:ext>
            </a:extLst>
          </p:cNvPr>
          <p:cNvSpPr/>
          <p:nvPr/>
        </p:nvSpPr>
        <p:spPr>
          <a:xfrm>
            <a:off x="10010789" y="19211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8E4664-26FF-387E-9B1F-BBD3EAAC2752}"/>
              </a:ext>
            </a:extLst>
          </p:cNvPr>
          <p:cNvSpPr/>
          <p:nvPr/>
        </p:nvSpPr>
        <p:spPr>
          <a:xfrm>
            <a:off x="9825054" y="5193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BD08B3-B0CF-E4A3-E85A-7404CF4D7C02}"/>
              </a:ext>
            </a:extLst>
          </p:cNvPr>
          <p:cNvSpPr/>
          <p:nvPr/>
        </p:nvSpPr>
        <p:spPr>
          <a:xfrm>
            <a:off x="8290818" y="47091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D624F-5AFD-883B-EC6B-0F2184C95703}"/>
              </a:ext>
            </a:extLst>
          </p:cNvPr>
          <p:cNvSpPr txBox="1"/>
          <p:nvPr/>
        </p:nvSpPr>
        <p:spPr>
          <a:xfrm>
            <a:off x="720501" y="4256135"/>
            <a:ext cx="5847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EMG electrode placement, I could place electrodes on, other forepaw, both of them?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For the MEP experiment run: </a:t>
            </a:r>
          </a:p>
          <a:p>
            <a:pPr marL="285750" indent="-285750">
              <a:buFontTx/>
              <a:buChar char="-"/>
            </a:pPr>
            <a:r>
              <a:rPr lang="en-GB" dirty="0"/>
              <a:t>Ae_ramp_acoustic_Waveform.py </a:t>
            </a:r>
          </a:p>
          <a:p>
            <a:pPr marL="285750" indent="-285750">
              <a:buFontTx/>
              <a:buChar char="-"/>
            </a:pPr>
            <a:r>
              <a:rPr lang="en-GB" dirty="0"/>
              <a:t>And </a:t>
            </a:r>
            <a:r>
              <a:rPr lang="en-GB" dirty="0" err="1"/>
              <a:t>aemeps_dual_acoustic_waveform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43C533-E622-70F5-14D6-B58D7A1DEDEC}"/>
              </a:ext>
            </a:extLst>
          </p:cNvPr>
          <p:cNvSpPr/>
          <p:nvPr/>
        </p:nvSpPr>
        <p:spPr>
          <a:xfrm>
            <a:off x="11195305" y="1411605"/>
            <a:ext cx="558800" cy="828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794F05-764D-6DEC-10F1-776DEA064E70}"/>
              </a:ext>
            </a:extLst>
          </p:cNvPr>
          <p:cNvSpPr/>
          <p:nvPr/>
        </p:nvSpPr>
        <p:spPr>
          <a:xfrm>
            <a:off x="8294942" y="153140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5D2296-1CD1-CCD5-DF99-5E038DDCC879}"/>
              </a:ext>
            </a:extLst>
          </p:cNvPr>
          <p:cNvSpPr/>
          <p:nvPr/>
        </p:nvSpPr>
        <p:spPr>
          <a:xfrm>
            <a:off x="8290818" y="18311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0021-A11F-BF91-A8F8-C36D24FB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85338" cy="1325563"/>
          </a:xfrm>
        </p:spPr>
        <p:txBody>
          <a:bodyPr/>
          <a:lstStyle/>
          <a:p>
            <a:r>
              <a:rPr lang="en-US" dirty="0"/>
              <a:t>Next MEP experiment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B02C-CA5A-1E3E-3D49-68516DE0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8955" cy="43513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sz="1800" dirty="0"/>
              <a:t>Ae_ramp_acoustic_waveform.py 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And </a:t>
            </a:r>
            <a:r>
              <a:rPr lang="en-GB" sz="1800" dirty="0" err="1"/>
              <a:t>aemeps_dual_acoustic_waveform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- The EMG goes into the differential input (adjust </a:t>
            </a:r>
            <a:r>
              <a:rPr lang="en-GB" sz="1800" dirty="0" err="1"/>
              <a:t>daq</a:t>
            </a:r>
            <a:r>
              <a:rPr lang="en-GB" sz="1800" dirty="0"/>
              <a:t> range to 0.2V for best resolution), and the preamp output is the neural signal at the motor cortex on CH0. 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Make one more cup electrode?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  <p:pic>
        <p:nvPicPr>
          <p:cNvPr id="4" name="Picture 3" descr="A drawing of a mouse's head&#10;&#10;Description automatically generated">
            <a:extLst>
              <a:ext uri="{FF2B5EF4-FFF2-40B4-BE49-F238E27FC236}">
                <a16:creationId xmlns:a16="http://schemas.microsoft.com/office/drawing/2014/main" id="{2F0A8A7E-3EB9-BB8C-7F68-04C27894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91396" y="360185"/>
            <a:ext cx="3059016" cy="251019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DF2CE12-D69D-660B-911B-F7F998F924C5}"/>
              </a:ext>
            </a:extLst>
          </p:cNvPr>
          <p:cNvSpPr/>
          <p:nvPr/>
        </p:nvSpPr>
        <p:spPr>
          <a:xfrm>
            <a:off x="8092366" y="1411605"/>
            <a:ext cx="558800" cy="828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1233BD-4E1F-8C3F-A92C-0FC9DC96ADEF}"/>
              </a:ext>
            </a:extLst>
          </p:cNvPr>
          <p:cNvSpPr/>
          <p:nvPr/>
        </p:nvSpPr>
        <p:spPr>
          <a:xfrm>
            <a:off x="8092366" y="4421822"/>
            <a:ext cx="558800" cy="828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41D9FA-B2D0-DE4A-3823-13CA231A2BD5}"/>
              </a:ext>
            </a:extLst>
          </p:cNvPr>
          <p:cNvSpPr/>
          <p:nvPr/>
        </p:nvSpPr>
        <p:spPr>
          <a:xfrm rot="10800000">
            <a:off x="9770885" y="4829127"/>
            <a:ext cx="300037" cy="19431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ABC351-8351-7F05-2F62-29661B0FE32B}"/>
              </a:ext>
            </a:extLst>
          </p:cNvPr>
          <p:cNvSpPr/>
          <p:nvPr/>
        </p:nvSpPr>
        <p:spPr>
          <a:xfrm>
            <a:off x="9629790" y="159734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14A27B-D4EA-E5C3-9E6A-FC60679BE478}"/>
              </a:ext>
            </a:extLst>
          </p:cNvPr>
          <p:cNvSpPr/>
          <p:nvPr/>
        </p:nvSpPr>
        <p:spPr>
          <a:xfrm>
            <a:off x="9844829" y="16152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66095E-6550-8A77-D96A-B5574FB60CB4}"/>
              </a:ext>
            </a:extLst>
          </p:cNvPr>
          <p:cNvSpPr/>
          <p:nvPr/>
        </p:nvSpPr>
        <p:spPr>
          <a:xfrm>
            <a:off x="9825054" y="5193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912AA1-6422-FAC8-036C-7943806666B7}"/>
              </a:ext>
            </a:extLst>
          </p:cNvPr>
          <p:cNvSpPr/>
          <p:nvPr/>
        </p:nvSpPr>
        <p:spPr>
          <a:xfrm>
            <a:off x="11195305" y="1411605"/>
            <a:ext cx="558800" cy="828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8B8D47-8EDD-90DF-E6E7-630EACAA3C09}"/>
              </a:ext>
            </a:extLst>
          </p:cNvPr>
          <p:cNvSpPr/>
          <p:nvPr/>
        </p:nvSpPr>
        <p:spPr>
          <a:xfrm>
            <a:off x="8290818" y="18311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71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3CFF-378C-75D0-DCEC-BC8130D1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1Hz </a:t>
            </a:r>
          </a:p>
        </p:txBody>
      </p:sp>
      <p:pic>
        <p:nvPicPr>
          <p:cNvPr id="9" name="Content Placeholder 8" descr="A graph of a sound wave&#10;&#10;Description automatically generated">
            <a:extLst>
              <a:ext uri="{FF2B5EF4-FFF2-40B4-BE49-F238E27FC236}">
                <a16:creationId xmlns:a16="http://schemas.microsoft.com/office/drawing/2014/main" id="{D400057D-FF34-BCD8-ABA5-36C408E4E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8" y="1881609"/>
            <a:ext cx="7252229" cy="4351338"/>
          </a:xfrm>
        </p:spPr>
      </p:pic>
      <p:pic>
        <p:nvPicPr>
          <p:cNvPr id="11" name="Picture 10" descr="A graph of two people&#10;&#10;Description automatically generated">
            <a:extLst>
              <a:ext uri="{FF2B5EF4-FFF2-40B4-BE49-F238E27FC236}">
                <a16:creationId xmlns:a16="http://schemas.microsoft.com/office/drawing/2014/main" id="{6928A577-55DC-3433-E4BF-4B0678A0A6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" t="6207" r="50000"/>
          <a:stretch/>
        </p:blipFill>
        <p:spPr>
          <a:xfrm>
            <a:off x="7191290" y="3153747"/>
            <a:ext cx="2212318" cy="2739734"/>
          </a:xfrm>
          <a:prstGeom prst="rect">
            <a:avLst/>
          </a:prstGeom>
        </p:spPr>
      </p:pic>
      <p:pic>
        <p:nvPicPr>
          <p:cNvPr id="12" name="Picture 11" descr="A graph of two people&#10;&#10;Description automatically generated">
            <a:extLst>
              <a:ext uri="{FF2B5EF4-FFF2-40B4-BE49-F238E27FC236}">
                <a16:creationId xmlns:a16="http://schemas.microsoft.com/office/drawing/2014/main" id="{AA3FF81E-1BFF-B0F1-8253-EAA6ED24D6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2" t="9296" r="6866"/>
          <a:stretch/>
        </p:blipFill>
        <p:spPr>
          <a:xfrm>
            <a:off x="9512384" y="3153747"/>
            <a:ext cx="2212318" cy="2752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689DB7-061C-9207-5066-D4FBF16A10EE}"/>
              </a:ext>
            </a:extLst>
          </p:cNvPr>
          <p:cNvSpPr txBox="1"/>
          <p:nvPr/>
        </p:nvSpPr>
        <p:spPr>
          <a:xfrm>
            <a:off x="7632441" y="2034073"/>
            <a:ext cx="177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Neural Data FFT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208C3-CB05-AD5E-BB17-8E4898E7E7E4}"/>
              </a:ext>
            </a:extLst>
          </p:cNvPr>
          <p:cNvSpPr txBox="1"/>
          <p:nvPr/>
        </p:nvSpPr>
        <p:spPr>
          <a:xfrm>
            <a:off x="9749144" y="2052885"/>
            <a:ext cx="221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RF Monitor Data FFT</a:t>
            </a:r>
          </a:p>
        </p:txBody>
      </p:sp>
    </p:spTree>
    <p:extLst>
      <p:ext uri="{BB962C8B-B14F-4D97-AF65-F5344CB8AC3E}">
        <p14:creationId xmlns:p14="http://schemas.microsoft.com/office/powerpoint/2010/main" val="73833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06EF-F719-BE2D-C31C-AA4CF743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2Hz</a:t>
            </a:r>
          </a:p>
        </p:txBody>
      </p:sp>
      <p:pic>
        <p:nvPicPr>
          <p:cNvPr id="5" name="Content Placeholder 4" descr="A graph of a sound wave&#10;&#10;Description automatically generated">
            <a:extLst>
              <a:ext uri="{FF2B5EF4-FFF2-40B4-BE49-F238E27FC236}">
                <a16:creationId xmlns:a16="http://schemas.microsoft.com/office/drawing/2014/main" id="{4003331D-2877-78BB-E4D3-8F18D9769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252229" cy="4351338"/>
          </a:xfr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80106D99-BEE9-090D-7D63-784CAE6E92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" t="8192" r="50000"/>
          <a:stretch/>
        </p:blipFill>
        <p:spPr>
          <a:xfrm>
            <a:off x="6791918" y="2369976"/>
            <a:ext cx="2624677" cy="3186408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5DB838E1-C0AE-AE1D-2A7D-3A1C122FF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3" t="8192" r="6293"/>
          <a:stretch/>
        </p:blipFill>
        <p:spPr>
          <a:xfrm>
            <a:off x="9507615" y="2361898"/>
            <a:ext cx="2624677" cy="31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9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A478-1E7F-63C1-B4B5-B492E3E4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3Hz</a:t>
            </a:r>
          </a:p>
        </p:txBody>
      </p:sp>
      <p:pic>
        <p:nvPicPr>
          <p:cNvPr id="5" name="Picture 4" descr="A graph of a sound wave&#10;&#10;Description automatically generated">
            <a:extLst>
              <a:ext uri="{FF2B5EF4-FFF2-40B4-BE49-F238E27FC236}">
                <a16:creationId xmlns:a16="http://schemas.microsoft.com/office/drawing/2014/main" id="{C510789C-4665-0109-BC0D-4744E435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593723" cy="4556234"/>
          </a:xfrm>
          <a:prstGeom prst="rect">
            <a:avLst/>
          </a:prstGeom>
        </p:spPr>
      </p:pic>
      <p:pic>
        <p:nvPicPr>
          <p:cNvPr id="7" name="Picture 6" descr="A graph of a line and a line&#10;&#10;Description automatically generated">
            <a:extLst>
              <a:ext uri="{FF2B5EF4-FFF2-40B4-BE49-F238E27FC236}">
                <a16:creationId xmlns:a16="http://schemas.microsoft.com/office/drawing/2014/main" id="{E9EDF252-62EA-2BBA-D799-64256A2E07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0"/>
          <a:stretch/>
        </p:blipFill>
        <p:spPr>
          <a:xfrm>
            <a:off x="6517717" y="2578799"/>
            <a:ext cx="2906119" cy="3471382"/>
          </a:xfrm>
          <a:prstGeom prst="rect">
            <a:avLst/>
          </a:prstGeom>
        </p:spPr>
      </p:pic>
      <p:pic>
        <p:nvPicPr>
          <p:cNvPr id="8" name="Picture 7" descr="A graph of a line and a line&#10;&#10;Description automatically generated">
            <a:extLst>
              <a:ext uri="{FF2B5EF4-FFF2-40B4-BE49-F238E27FC236}">
                <a16:creationId xmlns:a16="http://schemas.microsoft.com/office/drawing/2014/main" id="{4A9B77E4-0284-EA2A-52DB-AB6418154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5" t="-862" r="345" b="862"/>
          <a:stretch/>
        </p:blipFill>
        <p:spPr>
          <a:xfrm>
            <a:off x="9423836" y="2803223"/>
            <a:ext cx="2718239" cy="32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8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13545</TotalTime>
  <Words>551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Acoustoelectric Neuromodulation</vt:lpstr>
      <vt:lpstr>E100 t4 – first try at dual US neuromod. </vt:lpstr>
      <vt:lpstr>Superposition amplitude or envelope(frequency mixing)?</vt:lpstr>
      <vt:lpstr>Next experiment. </vt:lpstr>
      <vt:lpstr>Experiment set up. </vt:lpstr>
      <vt:lpstr>Next MEP experiment</vt:lpstr>
      <vt:lpstr>1Hz </vt:lpstr>
      <vt:lpstr>2Hz</vt:lpstr>
      <vt:lpstr>3Hz</vt:lpstr>
      <vt:lpstr>4Hz</vt:lpstr>
      <vt:lpstr>DC</vt:lpstr>
      <vt:lpstr>RAMP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Rintoul, Jean</dc:creator>
  <cp:lastModifiedBy>Rintoul, Jean</cp:lastModifiedBy>
  <cp:revision>677</cp:revision>
  <dcterms:created xsi:type="dcterms:W3CDTF">2023-06-26T13:15:12Z</dcterms:created>
  <dcterms:modified xsi:type="dcterms:W3CDTF">2023-07-14T10:19:29Z</dcterms:modified>
</cp:coreProperties>
</file>